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12766-15D1-43F7-91A8-E0116442E545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8B928-073A-4F13-AB05-D3DE46D03D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66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12766-15D1-43F7-91A8-E0116442E545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8B928-073A-4F13-AB05-D3DE46D03D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960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12766-15D1-43F7-91A8-E0116442E545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8B928-073A-4F13-AB05-D3DE46D03D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5416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12766-15D1-43F7-91A8-E0116442E545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8B928-073A-4F13-AB05-D3DE46D03D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9299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12766-15D1-43F7-91A8-E0116442E545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8B928-073A-4F13-AB05-D3DE46D03D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5975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12766-15D1-43F7-91A8-E0116442E545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8B928-073A-4F13-AB05-D3DE46D03D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61319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12766-15D1-43F7-91A8-E0116442E545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8B928-073A-4F13-AB05-D3DE46D03D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79375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12766-15D1-43F7-91A8-E0116442E545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8B928-073A-4F13-AB05-D3DE46D03D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8426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12766-15D1-43F7-91A8-E0116442E545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8B928-073A-4F13-AB05-D3DE46D03D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9963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12766-15D1-43F7-91A8-E0116442E545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0CA8B928-073A-4F13-AB05-D3DE46D03D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2119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12766-15D1-43F7-91A8-E0116442E545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8B928-073A-4F13-AB05-D3DE46D03D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500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12766-15D1-43F7-91A8-E0116442E545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8B928-073A-4F13-AB05-D3DE46D03D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8276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12766-15D1-43F7-91A8-E0116442E545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8B928-073A-4F13-AB05-D3DE46D03D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0365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12766-15D1-43F7-91A8-E0116442E545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8B928-073A-4F13-AB05-D3DE46D03D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4471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12766-15D1-43F7-91A8-E0116442E545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8B928-073A-4F13-AB05-D3DE46D03D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41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12766-15D1-43F7-91A8-E0116442E545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8B928-073A-4F13-AB05-D3DE46D03D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1321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12766-15D1-43F7-91A8-E0116442E545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8B928-073A-4F13-AB05-D3DE46D03D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063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B112766-15D1-43F7-91A8-E0116442E545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CA8B928-073A-4F13-AB05-D3DE46D03D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2917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n.rakhanova@psu.by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://lib.philos.msu.ru/book/read/338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63900" y="1801368"/>
            <a:ext cx="6946900" cy="2121408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4400" dirty="0" smtClean="0"/>
              <a:t>Западная </a:t>
            </a:r>
            <a:r>
              <a:rPr lang="ru-RU" sz="4400" dirty="0" smtClean="0"/>
              <a:t>правовая традиция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64101" y="4478338"/>
            <a:ext cx="5286375" cy="1301750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defRPr/>
            </a:pPr>
            <a:r>
              <a:rPr lang="ru-RU" sz="2175" dirty="0"/>
              <a:t>Старший преподаватель </a:t>
            </a:r>
          </a:p>
          <a:p>
            <a:pPr eaLnBrk="1" hangingPunct="1">
              <a:defRPr/>
            </a:pPr>
            <a:r>
              <a:rPr lang="ru-RU" sz="2175" dirty="0"/>
              <a:t>кафедры теории и истории государства и права</a:t>
            </a:r>
          </a:p>
          <a:p>
            <a:pPr eaLnBrk="1" hangingPunct="1">
              <a:defRPr/>
            </a:pPr>
            <a:r>
              <a:rPr lang="ru-RU" sz="2175" b="1" dirty="0"/>
              <a:t>Раханова Надежда Александровна</a:t>
            </a:r>
          </a:p>
          <a:p>
            <a:pPr eaLnBrk="1" hangingPunct="1">
              <a:defRPr/>
            </a:pPr>
            <a:r>
              <a:rPr lang="en-US" sz="2175" b="1" dirty="0"/>
              <a:t>E-mail</a:t>
            </a:r>
            <a:r>
              <a:rPr lang="be-BY" sz="2175" b="1" dirty="0"/>
              <a:t>:</a:t>
            </a:r>
            <a:r>
              <a:rPr lang="en-US" sz="2175" b="1" dirty="0"/>
              <a:t> </a:t>
            </a:r>
            <a:r>
              <a:rPr lang="en-US" sz="2175" b="1" dirty="0">
                <a:hlinkClick r:id="rId2"/>
              </a:rPr>
              <a:t>n.rakhanova@psu.by</a:t>
            </a:r>
            <a:endParaRPr lang="ru-RU" sz="2175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endParaRPr lang="ru-RU" dirty="0"/>
          </a:p>
        </p:txBody>
      </p:sp>
      <p:sp>
        <p:nvSpPr>
          <p:cNvPr id="6148" name="Прямоугольник 5"/>
          <p:cNvSpPr>
            <a:spLocks noChangeArrowheads="1"/>
          </p:cNvSpPr>
          <p:nvPr/>
        </p:nvSpPr>
        <p:spPr bwMode="auto">
          <a:xfrm>
            <a:off x="4370675" y="590550"/>
            <a:ext cx="491115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i="0" dirty="0"/>
              <a:t>Полоцкий государственный университет</a:t>
            </a:r>
            <a:endParaRPr lang="en-US" altLang="ru-RU" i="0" dirty="0"/>
          </a:p>
          <a:p>
            <a:pPr algn="ctr"/>
            <a:r>
              <a:rPr lang="ru-RU" altLang="ru-RU" i="0" dirty="0"/>
              <a:t>Юридический факультет</a:t>
            </a:r>
          </a:p>
        </p:txBody>
      </p:sp>
    </p:spTree>
    <p:extLst>
      <p:ext uri="{BB962C8B-B14F-4D97-AF65-F5344CB8AC3E}">
        <p14:creationId xmlns:p14="http://schemas.microsoft.com/office/powerpoint/2010/main" val="12414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0" y="64008"/>
            <a:ext cx="10018713" cy="1752599"/>
          </a:xfrm>
        </p:spPr>
        <p:txBody>
          <a:bodyPr/>
          <a:lstStyle/>
          <a:p>
            <a:r>
              <a:rPr lang="be-BY" dirty="0" smtClean="0"/>
              <a:t>«</a:t>
            </a:r>
            <a:r>
              <a:rPr lang="ru-RU" dirty="0" smtClean="0"/>
              <a:t>Западная </a:t>
            </a:r>
            <a:r>
              <a:rPr lang="ru-RU" dirty="0" smtClean="0"/>
              <a:t>правовая </a:t>
            </a:r>
            <a:r>
              <a:rPr lang="ru-RU" dirty="0" smtClean="0"/>
              <a:t>традиция»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665413" y="1999487"/>
            <a:ext cx="7248208" cy="3313177"/>
          </a:xfrm>
        </p:spPr>
        <p:txBody>
          <a:bodyPr/>
          <a:lstStyle/>
          <a:p>
            <a:r>
              <a:rPr lang="ru-RU" sz="2000" b="1" dirty="0" smtClean="0"/>
              <a:t>Гарольд Дж. Берман </a:t>
            </a:r>
          </a:p>
          <a:p>
            <a:pPr marL="0" indent="0">
              <a:buNone/>
            </a:pPr>
            <a:r>
              <a:rPr lang="ru-RU" sz="2000" dirty="0" smtClean="0"/>
              <a:t>«Западная традиция права: эпоха формирования</a:t>
            </a:r>
            <a:r>
              <a:rPr lang="ru-RU" sz="2000" dirty="0" smtClean="0"/>
              <a:t>» </a:t>
            </a:r>
            <a:br>
              <a:rPr lang="ru-RU" sz="2000" dirty="0" smtClean="0"/>
            </a:br>
            <a:r>
              <a:rPr lang="ru-RU" sz="2000" dirty="0" smtClean="0"/>
              <a:t>(впервые на английском – 1985 г., на русском – 1998 г.)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en-US" sz="2000" dirty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lib.philos.msu.ru/book/read/338</a:t>
            </a:r>
            <a:endParaRPr lang="ru-RU" sz="2000" smtClean="0"/>
          </a:p>
          <a:p>
            <a:pPr marL="0" indent="0">
              <a:buNone/>
            </a:pPr>
            <a:endParaRPr lang="ru-RU" sz="2000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4722" y="1931320"/>
            <a:ext cx="2408301" cy="3859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76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4331" y="0"/>
            <a:ext cx="10018713" cy="779489"/>
          </a:xfrm>
        </p:spPr>
        <p:txBody>
          <a:bodyPr/>
          <a:lstStyle/>
          <a:p>
            <a:r>
              <a:rPr lang="ru-RU" dirty="0" smtClean="0"/>
              <a:t>Признаки западной правовой традиции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9339" y="959371"/>
            <a:ext cx="10148057" cy="566628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относительная автономия </a:t>
            </a:r>
            <a:r>
              <a:rPr lang="ru-RU" dirty="0"/>
              <a:t>права, его обособленность от иных систем </a:t>
            </a:r>
            <a:r>
              <a:rPr lang="ru-RU" dirty="0" err="1" smtClean="0"/>
              <a:t>соционормативного</a:t>
            </a:r>
            <a:r>
              <a:rPr lang="ru-RU" dirty="0"/>
              <a:t> </a:t>
            </a:r>
            <a:r>
              <a:rPr lang="ru-RU" dirty="0" smtClean="0"/>
              <a:t>регулирования </a:t>
            </a:r>
            <a:r>
              <a:rPr lang="ru-RU" dirty="0"/>
              <a:t>– религии, нравственности, </a:t>
            </a:r>
            <a:r>
              <a:rPr lang="ru-RU" dirty="0" smtClean="0"/>
              <a:t>обычаев</a:t>
            </a:r>
            <a:r>
              <a:rPr lang="ru-RU" dirty="0"/>
              <a:t>;</a:t>
            </a:r>
            <a:endParaRPr lang="ru-RU" dirty="0" smtClean="0"/>
          </a:p>
          <a:p>
            <a:r>
              <a:rPr lang="ru-RU" dirty="0" smtClean="0"/>
              <a:t>выделение </a:t>
            </a:r>
            <a:r>
              <a:rPr lang="ru-RU" dirty="0"/>
              <a:t>в системе социальной организации особых правовых институтов – </a:t>
            </a:r>
            <a:r>
              <a:rPr lang="ru-RU" dirty="0" smtClean="0"/>
              <a:t>учреждений и </a:t>
            </a:r>
            <a:r>
              <a:rPr lang="ru-RU" dirty="0"/>
              <a:t>процессов (правотворчества и </a:t>
            </a:r>
            <a:r>
              <a:rPr lang="ru-RU" dirty="0" err="1"/>
              <a:t>правоприменения</a:t>
            </a:r>
            <a:r>
              <a:rPr lang="ru-RU" dirty="0"/>
              <a:t>, в том числе судебного</a:t>
            </a:r>
            <a:r>
              <a:rPr lang="ru-RU" dirty="0" smtClean="0"/>
              <a:t>);</a:t>
            </a:r>
          </a:p>
          <a:p>
            <a:r>
              <a:rPr lang="ru-RU" dirty="0" smtClean="0"/>
              <a:t>наличие </a:t>
            </a:r>
            <a:r>
              <a:rPr lang="ru-RU" dirty="0"/>
              <a:t>особого слоя людей, профессионально занимающихся правом – адвокатов</a:t>
            </a:r>
            <a:r>
              <a:rPr lang="ru-RU" dirty="0" smtClean="0"/>
              <a:t>, судей</a:t>
            </a:r>
            <a:r>
              <a:rPr lang="ru-RU" dirty="0"/>
              <a:t>, юристов, получающих для этого специальное образование в </a:t>
            </a:r>
            <a:r>
              <a:rPr lang="ru-RU" dirty="0" smtClean="0"/>
              <a:t>юридических учебных заведениях</a:t>
            </a:r>
            <a:r>
              <a:rPr lang="ru-RU" dirty="0"/>
              <a:t>;</a:t>
            </a:r>
            <a:endParaRPr lang="ru-RU" dirty="0" smtClean="0"/>
          </a:p>
          <a:p>
            <a:r>
              <a:rPr lang="ru-RU" dirty="0" smtClean="0"/>
              <a:t>юриспруденция </a:t>
            </a:r>
            <a:r>
              <a:rPr lang="ru-RU" dirty="0"/>
              <a:t>развивается как самостоятельная наука, </a:t>
            </a:r>
            <a:r>
              <a:rPr lang="ru-RU" dirty="0" smtClean="0"/>
              <a:t>которая не </a:t>
            </a:r>
            <a:r>
              <a:rPr lang="ru-RU" dirty="0"/>
              <a:t>только изучает правовую действительность, но и в определенной мере </a:t>
            </a:r>
            <a:r>
              <a:rPr lang="ru-RU" dirty="0" smtClean="0"/>
              <a:t>формирует ее;</a:t>
            </a:r>
          </a:p>
          <a:p>
            <a:r>
              <a:rPr lang="ru-RU" dirty="0" smtClean="0"/>
              <a:t>само </a:t>
            </a:r>
            <a:r>
              <a:rPr lang="ru-RU" dirty="0"/>
              <a:t>право при этом воспринимается как связная целостность, единый организм</a:t>
            </a:r>
            <a:r>
              <a:rPr lang="ru-RU" dirty="0" smtClean="0"/>
              <a:t>, развивающийся </a:t>
            </a:r>
            <a:r>
              <a:rPr lang="ru-RU" dirty="0"/>
              <a:t>на протяжении веков, подверженный разнообразным изменениям</a:t>
            </a:r>
            <a:r>
              <a:rPr lang="ru-RU" dirty="0" smtClean="0"/>
              <a:t>, имеющим</a:t>
            </a:r>
            <a:r>
              <a:rPr lang="ru-RU" dirty="0"/>
              <a:t>, однако, свою внутреннюю логику и необходимость и не выходящим </a:t>
            </a:r>
            <a:r>
              <a:rPr lang="ru-RU" dirty="0" smtClean="0"/>
              <a:t>за рамки </a:t>
            </a:r>
            <a:r>
              <a:rPr lang="ru-RU" dirty="0"/>
              <a:t>данной правовой традиции в </a:t>
            </a:r>
            <a:r>
              <a:rPr lang="ru-RU" dirty="0" smtClean="0"/>
              <a:t>целом;</a:t>
            </a:r>
            <a:endParaRPr lang="ru-RU" dirty="0"/>
          </a:p>
          <a:p>
            <a:r>
              <a:rPr lang="ru-RU" dirty="0" smtClean="0"/>
              <a:t>за </a:t>
            </a:r>
            <a:r>
              <a:rPr lang="ru-RU" dirty="0"/>
              <a:t>правом признается верховенство по отношению к политике </a:t>
            </a:r>
            <a:r>
              <a:rPr lang="ru-RU" dirty="0" smtClean="0"/>
              <a:t>и государственной власти;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066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Идеологическая основа </a:t>
            </a:r>
            <a:br>
              <a:rPr lang="ru-RU" dirty="0" smtClean="0"/>
            </a:br>
            <a:r>
              <a:rPr lang="ru-RU" dirty="0" smtClean="0"/>
              <a:t>западной правовой традиции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Признаки западной правовой традиции обусловлены сущностной </a:t>
            </a:r>
            <a:r>
              <a:rPr lang="ru-RU" dirty="0"/>
              <a:t>культурологической спецификой принадлежащих к ней обществ, </a:t>
            </a:r>
            <a:r>
              <a:rPr lang="ru-RU" dirty="0" smtClean="0"/>
              <a:t>господствующим </a:t>
            </a:r>
            <a:r>
              <a:rPr lang="ru-RU" dirty="0"/>
              <a:t>в них типом мировосприятия, представлениями о надлежащем положении </a:t>
            </a:r>
            <a:r>
              <a:rPr lang="ru-RU" dirty="0" smtClean="0"/>
              <a:t>человека в </a:t>
            </a:r>
            <a:r>
              <a:rPr lang="ru-RU" dirty="0"/>
              <a:t>системе социальной организации, а отсюда и должным характером этой </a:t>
            </a:r>
            <a:r>
              <a:rPr lang="ru-RU" dirty="0" smtClean="0"/>
              <a:t>организации:</a:t>
            </a:r>
          </a:p>
          <a:p>
            <a:pPr lvl="1"/>
            <a:r>
              <a:rPr lang="ru-RU" dirty="0" err="1" smtClean="0"/>
              <a:t>Индивидуализи</a:t>
            </a:r>
            <a:r>
              <a:rPr lang="ru-RU" dirty="0" smtClean="0"/>
              <a:t> (человек – приоритетная ценность);</a:t>
            </a:r>
          </a:p>
          <a:p>
            <a:pPr lvl="1"/>
            <a:r>
              <a:rPr lang="ru-RU" dirty="0" smtClean="0"/>
              <a:t>Разум;</a:t>
            </a:r>
          </a:p>
          <a:p>
            <a:pPr lvl="1"/>
            <a:r>
              <a:rPr lang="ru-RU" dirty="0" smtClean="0"/>
              <a:t>Свобода </a:t>
            </a:r>
            <a:r>
              <a:rPr lang="ru-RU" smtClean="0"/>
              <a:t>и равенство.</a:t>
            </a:r>
            <a:endParaRPr lang="ru-RU" dirty="0" smtClean="0"/>
          </a:p>
          <a:p>
            <a:pPr lvl="1"/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158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6647" y="2578608"/>
            <a:ext cx="10018713" cy="1752599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24613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45</TotalTime>
  <Words>239</Words>
  <Application>Microsoft Office PowerPoint</Application>
  <PresentationFormat>Широкоэкранный</PresentationFormat>
  <Paragraphs>24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Arial</vt:lpstr>
      <vt:lpstr>Corbel</vt:lpstr>
      <vt:lpstr>Параллакс</vt:lpstr>
      <vt:lpstr>Западная правовая традиция</vt:lpstr>
      <vt:lpstr>«Западная правовая традиция»</vt:lpstr>
      <vt:lpstr>Признаки западной правовой традиции</vt:lpstr>
      <vt:lpstr>Идеологическая основа  западной правовой традиции</vt:lpstr>
      <vt:lpstr>Спасибо за внимание!</vt:lpstr>
    </vt:vector>
  </TitlesOfParts>
  <Company>ПГУ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Западная правовая традиция</dc:title>
  <dc:creator>Nadzeya Rakhanava</dc:creator>
  <cp:lastModifiedBy>Nadzeya Rakhanava</cp:lastModifiedBy>
  <cp:revision>6</cp:revision>
  <dcterms:created xsi:type="dcterms:W3CDTF">2015-11-27T07:10:09Z</dcterms:created>
  <dcterms:modified xsi:type="dcterms:W3CDTF">2015-11-29T15:45:12Z</dcterms:modified>
</cp:coreProperties>
</file>