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8D3847-3E5C-43CF-8442-6AD1C2ECCA48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8C68EE-5EA8-4DD0-82BF-AB4B790F48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bargu.by/scholastic-material/lectures/financial-law/page/2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vd.gov.by/main.aspx?guid=80533#1" TargetMode="External"/><Relationship Id="rId2" Type="http://schemas.openxmlformats.org/officeDocument/2006/relationships/hyperlink" Target="http://www.pravo.by/webnpa/text.asp?RN=h102001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vd.gov.by/main.aspx?guid=80533#4" TargetMode="External"/><Relationship Id="rId5" Type="http://schemas.openxmlformats.org/officeDocument/2006/relationships/hyperlink" Target="http://mvd.gov.by/main.aspx?guid=80533#3" TargetMode="External"/><Relationship Id="rId4" Type="http://schemas.openxmlformats.org/officeDocument/2006/relationships/hyperlink" Target="http://mvd.gov.by/main.aspx?guid=80533#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vd.gov.by/main.aspx?guid=80533#6" TargetMode="External"/><Relationship Id="rId2" Type="http://schemas.openxmlformats.org/officeDocument/2006/relationships/hyperlink" Target="http://mvd.gov.by/main.aspx?guid=80533#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9"/>
            <a:ext cx="8388424" cy="1008112"/>
          </a:xfrm>
        </p:spPr>
        <p:txBody>
          <a:bodyPr>
            <a:normAutofit fontScale="90000"/>
          </a:bodyPr>
          <a:lstStyle/>
          <a:p>
            <a:r>
              <a:rPr lang="be-BY" b="1" dirty="0">
                <a:effectLst/>
              </a:rPr>
              <a:t>Тема 2. Конституционное право Республики Беларусь</a:t>
            </a:r>
            <a:r>
              <a:rPr lang="ru-RU" b="1" dirty="0">
                <a:effectLst/>
              </a:rPr>
              <a:t> – 1 ч.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496944" cy="417646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Понятие </a:t>
            </a:r>
            <a:r>
              <a:rPr lang="be-BY" b="1" dirty="0"/>
              <a:t>конституционного права.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Основы </a:t>
            </a:r>
            <a:r>
              <a:rPr lang="be-BY" b="1" dirty="0"/>
              <a:t>конституционного строя Республики Беларусь.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Гражданство </a:t>
            </a:r>
            <a:r>
              <a:rPr lang="be-BY" b="1" dirty="0"/>
              <a:t>Республики Беларусь.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Правовой </a:t>
            </a:r>
            <a:r>
              <a:rPr lang="be-BY" b="1" dirty="0"/>
              <a:t>статус личности в Республике Беларусь. Основные права и свободы человека и гражданина.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Обязанности </a:t>
            </a:r>
            <a:r>
              <a:rPr lang="be-BY" b="1" dirty="0"/>
              <a:t>граждан.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Политическая </a:t>
            </a:r>
            <a:r>
              <a:rPr lang="be-BY" b="1" dirty="0"/>
              <a:t>система общества.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Избирательная </a:t>
            </a:r>
            <a:r>
              <a:rPr lang="be-BY" b="1" dirty="0"/>
              <a:t>система. Референдум (народное голосование). Избирательный кодекс Республики Беларусь.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Президент </a:t>
            </a:r>
            <a:r>
              <a:rPr lang="be-BY" b="1" dirty="0"/>
              <a:t>Республики Беларусь.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 smtClean="0"/>
              <a:t>Местное </a:t>
            </a:r>
            <a:r>
              <a:rPr lang="be-BY" b="1" dirty="0"/>
              <a:t>управление и самоуправление.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728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531440"/>
            <a:ext cx="8686800" cy="8382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40080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300" b="1" i="1" dirty="0" smtClean="0"/>
              <a:t>Основания ограничения прав и свобод:</a:t>
            </a:r>
            <a:endParaRPr lang="ru-RU" sz="3300" b="1" i="1" dirty="0"/>
          </a:p>
          <a:p>
            <a:pPr marL="0" indent="0">
              <a:buNone/>
            </a:pPr>
            <a:r>
              <a:rPr lang="ru-RU" sz="3300" dirty="0"/>
              <a:t>- </a:t>
            </a:r>
            <a:r>
              <a:rPr lang="ru-RU" sz="3300" i="1" dirty="0"/>
              <a:t>охрана и защита государственной безопасности</a:t>
            </a:r>
            <a:r>
              <a:rPr lang="ru-RU" sz="3300" dirty="0"/>
              <a:t> </a:t>
            </a:r>
            <a:r>
              <a:rPr lang="ru-RU" sz="3300" dirty="0" smtClean="0"/>
              <a:t>(ч. 3 ст. 12 Международного пакта о гражданских и политических правах), </a:t>
            </a:r>
            <a:r>
              <a:rPr lang="ru-RU" sz="3300" i="1" dirty="0" smtClean="0"/>
              <a:t>национальной </a:t>
            </a:r>
            <a:r>
              <a:rPr lang="ru-RU" sz="3300" i="1" dirty="0"/>
              <a:t>безопасности</a:t>
            </a:r>
            <a:r>
              <a:rPr lang="ru-RU" sz="3300" dirty="0"/>
              <a:t> (ч. 2 ст. 8 Европейской Конвенции о защите прав человека и основных свобод);</a:t>
            </a:r>
          </a:p>
          <a:p>
            <a:pPr marL="0" indent="0">
              <a:buNone/>
            </a:pPr>
            <a:r>
              <a:rPr lang="ru-RU" sz="3300" i="1" dirty="0"/>
              <a:t>- охрана общественного порядка и общественной безопасности</a:t>
            </a:r>
            <a:r>
              <a:rPr lang="ru-RU" sz="3300" dirty="0"/>
              <a:t> (ч. 3 ст. 12, 18, 19 </a:t>
            </a:r>
            <a:r>
              <a:rPr lang="ru-RU" sz="3300" dirty="0" err="1"/>
              <a:t>МПГПП</a:t>
            </a:r>
            <a:r>
              <a:rPr lang="ru-RU" sz="3300" dirty="0"/>
              <a:t>, ч. 2 ст. 8, 9 </a:t>
            </a:r>
            <a:r>
              <a:rPr lang="ru-RU" sz="3300" dirty="0" err="1"/>
              <a:t>ЕКПЧ</a:t>
            </a:r>
            <a:r>
              <a:rPr lang="ru-RU" sz="3300" dirty="0"/>
              <a:t>);</a:t>
            </a:r>
          </a:p>
          <a:p>
            <a:pPr marL="0" indent="0">
              <a:buNone/>
            </a:pPr>
            <a:r>
              <a:rPr lang="ru-RU" sz="3300" dirty="0"/>
              <a:t>- </a:t>
            </a:r>
            <a:r>
              <a:rPr lang="ru-RU" sz="3300" i="1" dirty="0"/>
              <a:t>охрана и защита здоровья, морали, нравственности населения, прав и свобод других лиц, общего благосостояния </a:t>
            </a:r>
            <a:r>
              <a:rPr lang="ru-RU" sz="3300" dirty="0"/>
              <a:t>(ст. 4 Международного пакта об экономических, социальных и культурных правах; </a:t>
            </a:r>
            <a:r>
              <a:rPr lang="ru-RU" sz="3300" dirty="0" smtClean="0"/>
              <a:t>ст</a:t>
            </a:r>
            <a:r>
              <a:rPr lang="ru-RU" sz="3300" dirty="0"/>
              <a:t>. 23 </a:t>
            </a:r>
            <a:r>
              <a:rPr lang="ru-RU" sz="3300" dirty="0" smtClean="0"/>
              <a:t>Конституции)</a:t>
            </a:r>
            <a:endParaRPr lang="ru-RU" sz="3300" dirty="0"/>
          </a:p>
          <a:p>
            <a:endParaRPr lang="be-BY" sz="3300" dirty="0" smtClean="0"/>
          </a:p>
          <a:p>
            <a:r>
              <a:rPr lang="be-BY" sz="3300" dirty="0" smtClean="0"/>
              <a:t>Осуществление </a:t>
            </a:r>
            <a:r>
              <a:rPr lang="be-BY" sz="3300" dirty="0"/>
              <a:t>прав может быть приостановлено в условиях </a:t>
            </a:r>
            <a:r>
              <a:rPr lang="be-BY" sz="3300" i="1" dirty="0"/>
              <a:t>чрезвычайного или военного </a:t>
            </a:r>
            <a:r>
              <a:rPr lang="be-BY" sz="3300" i="1" dirty="0" smtClean="0"/>
              <a:t>положения </a:t>
            </a:r>
            <a:r>
              <a:rPr lang="be-BY" sz="3300" dirty="0" smtClean="0"/>
              <a:t>– ст. 63 Конституции.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07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86800" cy="576064"/>
          </a:xfrm>
        </p:spPr>
        <p:txBody>
          <a:bodyPr>
            <a:normAutofit fontScale="90000"/>
          </a:bodyPr>
          <a:lstStyle/>
          <a:p>
            <a:r>
              <a:rPr lang="be-BY" b="1" dirty="0"/>
              <a:t>Политическая система</a:t>
            </a:r>
            <a:r>
              <a:rPr lang="be-BY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812088" cy="6120680"/>
          </a:xfrm>
        </p:spPr>
        <p:txBody>
          <a:bodyPr>
            <a:noAutofit/>
          </a:bodyPr>
          <a:lstStyle/>
          <a:p>
            <a:r>
              <a:rPr lang="be-BY" sz="2100" dirty="0" smtClean="0"/>
              <a:t>- совокупность </a:t>
            </a:r>
            <a:r>
              <a:rPr lang="be-BY" sz="2100" dirty="0"/>
              <a:t>взаимодействующих </a:t>
            </a:r>
            <a:r>
              <a:rPr lang="be-BY" sz="2100" dirty="0" smtClean="0"/>
              <a:t>норм</a:t>
            </a:r>
            <a:r>
              <a:rPr lang="be-BY" sz="2100" dirty="0"/>
              <a:t>, идей и основанных на них политических институтов, учреждений и  действий, организующих политическую власть, взаимосвязь граждан и государства. </a:t>
            </a:r>
            <a:endParaRPr lang="ru-RU" sz="2100" dirty="0"/>
          </a:p>
          <a:p>
            <a:pPr marL="0" indent="0">
              <a:buNone/>
            </a:pPr>
            <a:endParaRPr lang="be-BY" sz="500" i="1" dirty="0" smtClean="0"/>
          </a:p>
          <a:p>
            <a:pPr marL="0" indent="0">
              <a:buNone/>
            </a:pPr>
            <a:r>
              <a:rPr lang="be-BY" sz="2100" i="1" dirty="0" smtClean="0"/>
              <a:t>Стороны</a:t>
            </a:r>
            <a:r>
              <a:rPr lang="be-BY" sz="2100" i="1" dirty="0"/>
              <a:t>, </a:t>
            </a:r>
            <a:r>
              <a:rPr lang="ru-RU" sz="2100" i="1" dirty="0" smtClean="0"/>
              <a:t>образующие </a:t>
            </a:r>
            <a:r>
              <a:rPr lang="be-BY" sz="2100" i="1" dirty="0" smtClean="0"/>
              <a:t>политическую </a:t>
            </a:r>
            <a:r>
              <a:rPr lang="be-BY" sz="2100" i="1" dirty="0"/>
              <a:t>систему:</a:t>
            </a:r>
            <a:endParaRPr lang="ru-RU" sz="2100" i="1" dirty="0"/>
          </a:p>
          <a:p>
            <a:pPr marL="0" indent="0">
              <a:buNone/>
            </a:pPr>
            <a:r>
              <a:rPr lang="be-BY" sz="2100" dirty="0"/>
              <a:t>1) </a:t>
            </a:r>
            <a:r>
              <a:rPr lang="be-BY" sz="2100" b="1" dirty="0"/>
              <a:t>институциональная</a:t>
            </a:r>
            <a:r>
              <a:rPr lang="be-BY" sz="2100" dirty="0"/>
              <a:t> (государство, политические </a:t>
            </a:r>
            <a:r>
              <a:rPr lang="be-BY" sz="2100" dirty="0" smtClean="0"/>
              <a:t>партии </a:t>
            </a:r>
            <a:r>
              <a:rPr lang="be-BY" sz="2100" dirty="0"/>
              <a:t>и другие организации);</a:t>
            </a:r>
            <a:endParaRPr lang="ru-RU" sz="2100" dirty="0"/>
          </a:p>
          <a:p>
            <a:pPr marL="0" indent="0">
              <a:buNone/>
            </a:pPr>
            <a:r>
              <a:rPr lang="be-BY" sz="2100" dirty="0"/>
              <a:t>2) </a:t>
            </a:r>
            <a:r>
              <a:rPr lang="be-BY" sz="2100" b="1" dirty="0"/>
              <a:t>регулятивная</a:t>
            </a:r>
            <a:r>
              <a:rPr lang="be-BY" sz="2100" dirty="0"/>
              <a:t> (право, политические нормы и традиции, нормы </a:t>
            </a:r>
            <a:r>
              <a:rPr lang="be-BY" sz="2100" dirty="0" smtClean="0"/>
              <a:t>морали);</a:t>
            </a:r>
            <a:endParaRPr lang="ru-RU" sz="2100" dirty="0"/>
          </a:p>
          <a:p>
            <a:pPr marL="0" indent="0">
              <a:buNone/>
            </a:pPr>
            <a:r>
              <a:rPr lang="be-BY" sz="2100" dirty="0"/>
              <a:t>3) </a:t>
            </a:r>
            <a:r>
              <a:rPr lang="be-BY" sz="2100" b="1" dirty="0"/>
              <a:t>функциональная</a:t>
            </a:r>
            <a:r>
              <a:rPr lang="be-BY" sz="2100" dirty="0"/>
              <a:t> (методы политической деятельности, составляющие основу политического режима);</a:t>
            </a:r>
            <a:endParaRPr lang="ru-RU" sz="2100" dirty="0"/>
          </a:p>
          <a:p>
            <a:pPr marL="0" indent="0">
              <a:buNone/>
            </a:pPr>
            <a:r>
              <a:rPr lang="be-BY" sz="2100" dirty="0"/>
              <a:t>4) </a:t>
            </a:r>
            <a:r>
              <a:rPr lang="be-BY" sz="2100" b="1" dirty="0"/>
              <a:t>идеологическая</a:t>
            </a:r>
            <a:r>
              <a:rPr lang="be-BY" sz="2100" dirty="0"/>
              <a:t> (политическое сознание, господствующая </a:t>
            </a:r>
            <a:r>
              <a:rPr lang="be-BY" sz="2100" dirty="0" smtClean="0"/>
              <a:t>идеология</a:t>
            </a:r>
            <a:r>
              <a:rPr lang="be-BY" sz="2100" dirty="0"/>
              <a:t>).</a:t>
            </a:r>
            <a:endParaRPr lang="ru-RU" sz="2100" dirty="0"/>
          </a:p>
          <a:p>
            <a:endParaRPr lang="be-BY" sz="800" b="1" dirty="0" smtClean="0"/>
          </a:p>
          <a:p>
            <a:r>
              <a:rPr lang="be-BY" sz="2100" b="1" dirty="0" smtClean="0"/>
              <a:t>Государство</a:t>
            </a:r>
            <a:r>
              <a:rPr lang="be-BY" sz="2100" dirty="0" smtClean="0"/>
              <a:t> – совокупность </a:t>
            </a:r>
            <a:r>
              <a:rPr lang="be-BY" sz="2100" dirty="0"/>
              <a:t>органов, управляющих делами </a:t>
            </a:r>
            <a:r>
              <a:rPr lang="be-BY" sz="2100" dirty="0" smtClean="0"/>
              <a:t>общества</a:t>
            </a:r>
            <a:r>
              <a:rPr lang="ru-RU" sz="2100" dirty="0" smtClean="0"/>
              <a:t>.</a:t>
            </a:r>
            <a:endParaRPr lang="ru-RU" sz="2100" dirty="0"/>
          </a:p>
          <a:p>
            <a:r>
              <a:rPr lang="be-BY" sz="2100" b="1" dirty="0" smtClean="0"/>
              <a:t>Политические </a:t>
            </a:r>
            <a:r>
              <a:rPr lang="be-BY" sz="2100" b="1" dirty="0"/>
              <a:t>партии</a:t>
            </a:r>
            <a:r>
              <a:rPr lang="be-BY" sz="2100" dirty="0" smtClean="0"/>
              <a:t>. содействуют </a:t>
            </a:r>
            <a:r>
              <a:rPr lang="be-BY" sz="2100" dirty="0"/>
              <a:t>выявлению и выражению политической воли граждан, участвуют в выборах. </a:t>
            </a:r>
            <a:endParaRPr lang="be-BY" sz="2100" dirty="0" smtClean="0"/>
          </a:p>
          <a:p>
            <a:r>
              <a:rPr lang="be-BY" sz="2100" b="1" dirty="0" smtClean="0"/>
              <a:t>Общественные </a:t>
            </a:r>
            <a:r>
              <a:rPr lang="be-BY" sz="2100" b="1" dirty="0"/>
              <a:t>организации</a:t>
            </a:r>
            <a:r>
              <a:rPr lang="be-BY" sz="2100" dirty="0"/>
              <a:t> </a:t>
            </a:r>
            <a:r>
              <a:rPr lang="be-BY" sz="2100" dirty="0" smtClean="0"/>
              <a:t>–добровольное </a:t>
            </a:r>
            <a:r>
              <a:rPr lang="be-BY" sz="2100" dirty="0"/>
              <a:t>формирование граждан, которое они образовали на основе общности интересов для совместной реализации гражданских, экономических и культурных прав. </a:t>
            </a:r>
            <a:endParaRPr lang="be-BY" sz="2100" dirty="0" smtClean="0"/>
          </a:p>
        </p:txBody>
      </p:sp>
    </p:spTree>
    <p:extLst>
      <p:ext uri="{BB962C8B-B14F-4D97-AF65-F5344CB8AC3E}">
        <p14:creationId xmlns:p14="http://schemas.microsoft.com/office/powerpoint/2010/main" val="2184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96064" cy="451520"/>
          </a:xfrm>
        </p:spPr>
        <p:txBody>
          <a:bodyPr>
            <a:normAutofit fontScale="90000"/>
          </a:bodyPr>
          <a:lstStyle/>
          <a:p>
            <a:r>
              <a:rPr lang="be-BY" b="1" dirty="0"/>
              <a:t>Избирательная система</a:t>
            </a:r>
            <a:r>
              <a:rPr lang="be-BY" dirty="0"/>
              <a:t>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740080" cy="6120680"/>
          </a:xfrm>
        </p:spPr>
        <p:txBody>
          <a:bodyPr>
            <a:normAutofit fontScale="62500" lnSpcReduction="20000"/>
          </a:bodyPr>
          <a:lstStyle/>
          <a:p>
            <a:r>
              <a:rPr lang="be-BY" dirty="0" smtClean="0"/>
              <a:t>порядок </a:t>
            </a:r>
            <a:r>
              <a:rPr lang="be-BY" dirty="0"/>
              <a:t>организации и проведения </a:t>
            </a:r>
            <a:r>
              <a:rPr lang="be-BY" dirty="0" smtClean="0"/>
              <a:t>выборов, </a:t>
            </a:r>
            <a:r>
              <a:rPr lang="be-BY" dirty="0"/>
              <a:t>закрепленный в юридических нормах, а также сложившейся практикой деятельности государственных и общественных организаций.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 Республике Беларусь установлена мажоритарная избирательная система.</a:t>
            </a:r>
          </a:p>
          <a:p>
            <a:r>
              <a:rPr lang="ru-RU" dirty="0" smtClean="0"/>
              <a:t>Мажоритарная </a:t>
            </a:r>
            <a:r>
              <a:rPr lang="ru-RU" dirty="0"/>
              <a:t>система относительного большинства </a:t>
            </a:r>
            <a:r>
              <a:rPr lang="ru-RU" dirty="0" smtClean="0"/>
              <a:t>- самое </a:t>
            </a:r>
            <a:r>
              <a:rPr lang="ru-RU" dirty="0"/>
              <a:t>большее количество </a:t>
            </a:r>
            <a:r>
              <a:rPr lang="ru-RU" dirty="0" smtClean="0"/>
              <a:t>голосов.</a:t>
            </a:r>
          </a:p>
          <a:p>
            <a:r>
              <a:rPr lang="ru-RU" dirty="0" smtClean="0"/>
              <a:t>Мажоритарная система </a:t>
            </a:r>
            <a:r>
              <a:rPr lang="ru-RU" dirty="0"/>
              <a:t>абсолютного большинства </a:t>
            </a:r>
            <a:r>
              <a:rPr lang="ru-RU" dirty="0" smtClean="0"/>
              <a:t>- более </a:t>
            </a:r>
            <a:r>
              <a:rPr lang="ru-RU" dirty="0"/>
              <a:t>50% </a:t>
            </a:r>
            <a:r>
              <a:rPr lang="ru-RU" dirty="0" smtClean="0"/>
              <a:t>голосов.</a:t>
            </a:r>
          </a:p>
          <a:p>
            <a:r>
              <a:rPr lang="ru-RU" dirty="0" smtClean="0"/>
              <a:t>Мажоритарная </a:t>
            </a:r>
            <a:r>
              <a:rPr lang="ru-RU" dirty="0"/>
              <a:t>система квалифицированного большинства </a:t>
            </a:r>
            <a:r>
              <a:rPr lang="ru-RU" dirty="0" smtClean="0"/>
              <a:t>- количество </a:t>
            </a:r>
            <a:r>
              <a:rPr lang="ru-RU" dirty="0"/>
              <a:t>голосов, значительно превышающее половину – например, 2/3 </a:t>
            </a:r>
            <a:r>
              <a:rPr lang="ru-RU" dirty="0" smtClean="0"/>
              <a:t>голосов.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i="1" dirty="0" smtClean="0"/>
              <a:t>Избирательный </a:t>
            </a:r>
            <a:r>
              <a:rPr lang="ru-RU" b="1" i="1" dirty="0"/>
              <a:t>процесс </a:t>
            </a:r>
            <a:r>
              <a:rPr lang="ru-RU" i="1" dirty="0"/>
              <a:t>– </a:t>
            </a:r>
            <a:r>
              <a:rPr lang="ru-RU" dirty="0"/>
              <a:t>это регламентированный законодательством порядок организации и проведения выборов. </a:t>
            </a:r>
            <a:endParaRPr lang="ru-RU" dirty="0" smtClean="0"/>
          </a:p>
          <a:p>
            <a:pPr marL="0" indent="0">
              <a:buNone/>
            </a:pPr>
            <a:r>
              <a:rPr lang="ru-RU" i="1" dirty="0"/>
              <a:t>С</a:t>
            </a:r>
            <a:r>
              <a:rPr lang="ru-RU" i="1" dirty="0" smtClean="0"/>
              <a:t>тадии </a:t>
            </a:r>
            <a:r>
              <a:rPr lang="ru-RU" i="1" dirty="0"/>
              <a:t>(этапы процесса):</a:t>
            </a:r>
          </a:p>
          <a:p>
            <a:pPr lvl="0"/>
            <a:r>
              <a:rPr lang="ru-RU" dirty="0"/>
              <a:t>назначение выборов;</a:t>
            </a:r>
          </a:p>
          <a:p>
            <a:pPr lvl="0"/>
            <a:r>
              <a:rPr lang="ru-RU" dirty="0"/>
              <a:t>образование избирательных округов, избирательных участков, составление списков избирателей;</a:t>
            </a:r>
          </a:p>
          <a:p>
            <a:pPr lvl="0"/>
            <a:r>
              <a:rPr lang="ru-RU" dirty="0"/>
              <a:t>выдвижение кандидатов (списков кандидатов) и их регистрация;</a:t>
            </a:r>
          </a:p>
          <a:p>
            <a:pPr lvl="0"/>
            <a:r>
              <a:rPr lang="ru-RU" dirty="0"/>
              <a:t>предвыборная агитация;</a:t>
            </a:r>
          </a:p>
          <a:p>
            <a:pPr lvl="0"/>
            <a:r>
              <a:rPr lang="ru-RU" dirty="0"/>
              <a:t>голосование и определение итогов голосования, результатов выборов и их опубликование.</a:t>
            </a:r>
          </a:p>
        </p:txBody>
      </p:sp>
    </p:spTree>
    <p:extLst>
      <p:ext uri="{BB962C8B-B14F-4D97-AF65-F5344CB8AC3E}">
        <p14:creationId xmlns:p14="http://schemas.microsoft.com/office/powerpoint/2010/main" val="17978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37951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Избирательное право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740080" cy="60486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это система правовых норм, регулирующих процесс организации и проведения выборов и референдумов.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Основные источник и - Конституция </a:t>
            </a:r>
            <a:r>
              <a:rPr lang="ru-RU" dirty="0"/>
              <a:t>(раздел 3), избирательный </a:t>
            </a:r>
            <a:r>
              <a:rPr lang="ru-RU" dirty="0" smtClean="0"/>
              <a:t>кодекс.</a:t>
            </a:r>
            <a:endParaRPr lang="ru-RU" dirty="0"/>
          </a:p>
          <a:p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Принципы </a:t>
            </a:r>
            <a:r>
              <a:rPr lang="ru-RU" b="1" dirty="0"/>
              <a:t>избирательного права в </a:t>
            </a:r>
            <a:r>
              <a:rPr lang="ru-RU" b="1" dirty="0" err="1" smtClean="0"/>
              <a:t>РБ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Всеобщее – каждый гражданин, достигший определенного установленного в законе возраста имеет право избирать и быть избранным в государственные органы независимо от пола, расы, национальности, вероисповедания, образования, социального происхождения и т.д.</a:t>
            </a:r>
          </a:p>
          <a:p>
            <a:pPr marL="0" indent="0">
              <a:buNone/>
            </a:pPr>
            <a:r>
              <a:rPr lang="ru-RU" dirty="0"/>
              <a:t>2. Равное – все избиратели либо кандидаты находятся в равных условиях и участвуют в выборах на равных основаниях.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Свободное – каждый избиратель самостоятельно решает: участвовать ему в выборах или нет и за кого голосовать.</a:t>
            </a:r>
            <a:br>
              <a:rPr lang="ru-RU" dirty="0"/>
            </a:br>
            <a:r>
              <a:rPr lang="ru-RU" dirty="0"/>
              <a:t>4. Тайное голосование – никто не вправе осуществлять контроль за волеизъявлением человека.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Цензы: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1</a:t>
            </a:r>
            <a:r>
              <a:rPr lang="ru-RU" dirty="0"/>
              <a:t>) Возрастной.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Оседлости.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Гражданство. </a:t>
            </a:r>
            <a:br>
              <a:rPr lang="ru-RU" dirty="0"/>
            </a:br>
            <a:r>
              <a:rPr lang="ru-RU" dirty="0"/>
              <a:t>4) Рождения. </a:t>
            </a:r>
          </a:p>
        </p:txBody>
      </p:sp>
    </p:spTree>
    <p:extLst>
      <p:ext uri="{BB962C8B-B14F-4D97-AF65-F5344CB8AC3E}">
        <p14:creationId xmlns:p14="http://schemas.microsoft.com/office/powerpoint/2010/main" val="18358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379512"/>
          </a:xfrm>
        </p:spPr>
        <p:txBody>
          <a:bodyPr>
            <a:normAutofit fontScale="90000"/>
          </a:bodyPr>
          <a:lstStyle/>
          <a:p>
            <a:r>
              <a:rPr lang="be-BY" b="1" dirty="0">
                <a:effectLst/>
              </a:rPr>
              <a:t>Президент Республики Беларусь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e-BY" sz="1850" b="1" dirty="0" smtClean="0"/>
              <a:t>Требования</a:t>
            </a:r>
            <a:r>
              <a:rPr lang="be-BY" sz="1850" b="1" dirty="0"/>
              <a:t>, </a:t>
            </a:r>
            <a:r>
              <a:rPr lang="be-BY" sz="1850" b="1" dirty="0" smtClean="0"/>
              <a:t>предъявляемые </a:t>
            </a:r>
            <a:r>
              <a:rPr lang="be-BY" sz="1850" b="1" dirty="0"/>
              <a:t>к кандидату в Президенты Республики Беларусь:</a:t>
            </a:r>
            <a:endParaRPr lang="ru-RU" sz="1850" dirty="0"/>
          </a:p>
          <a:p>
            <a:pPr marL="514350" indent="-514350">
              <a:buFont typeface="+mj-lt"/>
              <a:buAutoNum type="arabicParenR"/>
            </a:pPr>
            <a:r>
              <a:rPr lang="be-BY" sz="1850" dirty="0" smtClean="0"/>
              <a:t>гражданин </a:t>
            </a:r>
            <a:r>
              <a:rPr lang="be-BY" sz="1850" dirty="0"/>
              <a:t>Республики Беларусь по рождению, не моложе 35 лет,</a:t>
            </a:r>
            <a:endParaRPr lang="ru-RU" sz="1850" dirty="0"/>
          </a:p>
          <a:p>
            <a:pPr marL="514350" indent="-514350">
              <a:buFont typeface="+mj-lt"/>
              <a:buAutoNum type="arabicParenR"/>
            </a:pPr>
            <a:r>
              <a:rPr lang="be-BY" sz="1850" dirty="0" smtClean="0"/>
              <a:t>обладающий </a:t>
            </a:r>
            <a:r>
              <a:rPr lang="be-BY" sz="1850" dirty="0"/>
              <a:t>избирательным правом и постоянно проживавший в Республике Беларусь не </a:t>
            </a:r>
            <a:r>
              <a:rPr lang="be-BY" sz="1850"/>
              <a:t>менее </a:t>
            </a:r>
            <a:r>
              <a:rPr lang="be-BY" sz="1850" smtClean="0"/>
              <a:t>10 </a:t>
            </a:r>
            <a:r>
              <a:rPr lang="be-BY" sz="1850" dirty="0"/>
              <a:t>лет непосредственно перед </a:t>
            </a:r>
            <a:r>
              <a:rPr lang="be-BY" sz="1850" dirty="0" smtClean="0"/>
              <a:t>выборами. </a:t>
            </a:r>
            <a:endParaRPr lang="ru-RU" sz="1850" dirty="0"/>
          </a:p>
          <a:p>
            <a:endParaRPr lang="ru-RU" sz="800" i="1" dirty="0" smtClean="0"/>
          </a:p>
          <a:p>
            <a:r>
              <a:rPr lang="ru-RU" sz="1850" dirty="0" smtClean="0"/>
              <a:t>Выборы </a:t>
            </a:r>
            <a:r>
              <a:rPr lang="ru-RU" sz="1850" dirty="0"/>
              <a:t>состоялись, если в голосовании приняли участие более </a:t>
            </a:r>
            <a:r>
              <a:rPr lang="ru-RU" sz="1850" dirty="0" smtClean="0"/>
              <a:t>1/2 граждан, </a:t>
            </a:r>
            <a:r>
              <a:rPr lang="ru-RU" sz="1850" u="sng" dirty="0"/>
              <a:t>включенных в список избирателей.</a:t>
            </a:r>
          </a:p>
          <a:p>
            <a:r>
              <a:rPr lang="ru-RU" sz="1850" dirty="0"/>
              <a:t>Президент считается избранным, если за него проголосовало более </a:t>
            </a:r>
            <a:r>
              <a:rPr lang="ru-RU" sz="1850" dirty="0" smtClean="0"/>
              <a:t>½ граждан, </a:t>
            </a:r>
            <a:r>
              <a:rPr lang="ru-RU" sz="1850" u="sng" dirty="0" smtClean="0"/>
              <a:t>принявших </a:t>
            </a:r>
            <a:r>
              <a:rPr lang="ru-RU" sz="1850" u="sng" dirty="0"/>
              <a:t>участие в голосовании</a:t>
            </a:r>
            <a:r>
              <a:rPr lang="ru-RU" sz="1850" dirty="0"/>
              <a:t>.</a:t>
            </a:r>
          </a:p>
          <a:p>
            <a:r>
              <a:rPr lang="ru-RU" sz="1850" dirty="0"/>
              <a:t>Если ни один из кандидатов не набрал необходимого количества голосов, </a:t>
            </a:r>
            <a:r>
              <a:rPr lang="ru-RU" sz="1850" dirty="0" smtClean="0"/>
              <a:t>в </a:t>
            </a:r>
            <a:r>
              <a:rPr lang="ru-RU" sz="1850" dirty="0" err="1" smtClean="0"/>
              <a:t>2х</a:t>
            </a:r>
            <a:r>
              <a:rPr lang="ru-RU" sz="1850" dirty="0" smtClean="0"/>
              <a:t> </a:t>
            </a:r>
            <a:r>
              <a:rPr lang="ru-RU" sz="1850" dirty="0" err="1" smtClean="0"/>
              <a:t>нед</a:t>
            </a:r>
            <a:r>
              <a:rPr lang="ru-RU" sz="1850" dirty="0" smtClean="0"/>
              <a:t>. </a:t>
            </a:r>
            <a:r>
              <a:rPr lang="ru-RU" sz="1850" dirty="0"/>
              <a:t>срок проводится </a:t>
            </a:r>
            <a:r>
              <a:rPr lang="ru-RU" sz="1850" dirty="0" smtClean="0"/>
              <a:t>2 </a:t>
            </a:r>
            <a:r>
              <a:rPr lang="ru-RU" sz="1850" dirty="0"/>
              <a:t>тур голосования по двум </a:t>
            </a:r>
            <a:r>
              <a:rPr lang="ru-RU" sz="1850" dirty="0" smtClean="0"/>
              <a:t>кандидатам. Избранный - получивший больше 1/2 </a:t>
            </a:r>
            <a:r>
              <a:rPr lang="ru-RU" sz="1850" dirty="0"/>
              <a:t>голосов избирателей, </a:t>
            </a:r>
            <a:r>
              <a:rPr lang="ru-RU" sz="1850" u="sng" dirty="0"/>
              <a:t>принявших участие в голосовании.</a:t>
            </a:r>
          </a:p>
          <a:p>
            <a:endParaRPr lang="ru-RU" sz="800" dirty="0" smtClean="0"/>
          </a:p>
          <a:p>
            <a:pPr marL="0" indent="0">
              <a:buNone/>
            </a:pPr>
            <a:r>
              <a:rPr lang="ru-RU" sz="1850" b="1" dirty="0" smtClean="0"/>
              <a:t>Президент </a:t>
            </a:r>
          </a:p>
          <a:p>
            <a:r>
              <a:rPr lang="ru-RU" sz="1850" dirty="0" smtClean="0"/>
              <a:t>не </a:t>
            </a:r>
            <a:r>
              <a:rPr lang="ru-RU" sz="1850" dirty="0"/>
              <a:t>может занимать другие должности, </a:t>
            </a:r>
            <a:r>
              <a:rPr lang="ru-RU" sz="1850" dirty="0" smtClean="0"/>
              <a:t>получать денежные вознаграждения</a:t>
            </a:r>
          </a:p>
          <a:p>
            <a:r>
              <a:rPr lang="ru-RU" sz="1850" dirty="0" smtClean="0"/>
              <a:t>приостанавливает </a:t>
            </a:r>
            <a:r>
              <a:rPr lang="ru-RU" sz="1850" dirty="0"/>
              <a:t>членство в политических партиях и других общественных объединениях, преследующих политические цели, на весь срок полномочий</a:t>
            </a:r>
            <a:r>
              <a:rPr lang="ru-RU" sz="1850" dirty="0" smtClean="0"/>
              <a:t>.</a:t>
            </a:r>
            <a:endParaRPr lang="ru-RU" sz="1850" dirty="0"/>
          </a:p>
        </p:txBody>
      </p:sp>
    </p:spTree>
    <p:extLst>
      <p:ext uri="{BB962C8B-B14F-4D97-AF65-F5344CB8AC3E}">
        <p14:creationId xmlns:p14="http://schemas.microsoft.com/office/powerpoint/2010/main" val="41643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216024"/>
          </a:xfrm>
        </p:spPr>
        <p:txBody>
          <a:bodyPr>
            <a:normAutofit fontScale="90000"/>
          </a:bodyPr>
          <a:lstStyle/>
          <a:p>
            <a:r>
              <a:rPr lang="be-BY" b="1" dirty="0"/>
              <a:t>Местное управление и </a:t>
            </a:r>
            <a:r>
              <a:rPr lang="be-BY" b="1" dirty="0" smtClean="0"/>
              <a:t>самоуправление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192688"/>
          </a:xfrm>
        </p:spPr>
        <p:txBody>
          <a:bodyPr>
            <a:normAutofit fontScale="40000" lnSpcReduction="20000"/>
          </a:bodyPr>
          <a:lstStyle/>
          <a:p>
            <a:r>
              <a:rPr lang="ru-RU" sz="4400" b="1" i="1" dirty="0" smtClean="0"/>
              <a:t>Местное </a:t>
            </a:r>
            <a:r>
              <a:rPr lang="ru-RU" sz="4400" b="1" i="1" dirty="0"/>
              <a:t>управление</a:t>
            </a:r>
            <a:r>
              <a:rPr lang="ru-RU" sz="4400" dirty="0"/>
              <a:t> – форма организации и деятельности местных исполнительных и распорядительных </a:t>
            </a:r>
            <a:r>
              <a:rPr lang="ru-RU" sz="4400" dirty="0" smtClean="0"/>
              <a:t>органов для </a:t>
            </a:r>
            <a:r>
              <a:rPr lang="ru-RU" sz="4400" dirty="0"/>
              <a:t>решения вопросов местного значения.</a:t>
            </a:r>
          </a:p>
          <a:p>
            <a:pPr marL="0" indent="0">
              <a:buNone/>
            </a:pPr>
            <a:r>
              <a:rPr lang="ru-RU" sz="4400" b="1" dirty="0" smtClean="0"/>
              <a:t>Уровни: </a:t>
            </a:r>
          </a:p>
          <a:p>
            <a:pPr marL="0" indent="0">
              <a:buNone/>
            </a:pPr>
            <a:r>
              <a:rPr lang="ru-RU" sz="4400" i="1" dirty="0" smtClean="0"/>
              <a:t>Областной - </a:t>
            </a:r>
            <a:r>
              <a:rPr lang="ru-RU" sz="4400" dirty="0" smtClean="0"/>
              <a:t>областные</a:t>
            </a:r>
            <a:r>
              <a:rPr lang="ru-RU" sz="4400" dirty="0"/>
              <a:t>, Минский городской исполкомы</a:t>
            </a:r>
            <a:endParaRPr lang="ru-RU" sz="4400" i="1" dirty="0" smtClean="0"/>
          </a:p>
          <a:p>
            <a:pPr marL="0" indent="0">
              <a:buNone/>
            </a:pPr>
            <a:r>
              <a:rPr lang="ru-RU" sz="4400" i="1" dirty="0" smtClean="0"/>
              <a:t>Базовый - </a:t>
            </a:r>
            <a:r>
              <a:rPr lang="ru-RU" sz="4400" dirty="0"/>
              <a:t>городские и районные исполкомы</a:t>
            </a:r>
            <a:endParaRPr lang="ru-RU" sz="4400" i="1" dirty="0" smtClean="0"/>
          </a:p>
          <a:p>
            <a:pPr marL="0" indent="0">
              <a:buNone/>
            </a:pPr>
            <a:r>
              <a:rPr lang="ru-RU" sz="4400" i="1" dirty="0" smtClean="0"/>
              <a:t>Первичный - </a:t>
            </a:r>
            <a:r>
              <a:rPr lang="ru-RU" sz="4400" dirty="0" smtClean="0"/>
              <a:t>поселковые</a:t>
            </a:r>
            <a:r>
              <a:rPr lang="ru-RU" sz="4400" dirty="0"/>
              <a:t>, сельские исполкомы, местные администрации</a:t>
            </a:r>
            <a:endParaRPr lang="ru-RU" sz="4400" i="1" dirty="0" smtClean="0"/>
          </a:p>
          <a:p>
            <a:endParaRPr lang="ru-RU" sz="4400" dirty="0" smtClean="0"/>
          </a:p>
          <a:p>
            <a:r>
              <a:rPr lang="ru-RU" sz="4400" b="1" i="1" dirty="0" smtClean="0"/>
              <a:t>Местное </a:t>
            </a:r>
            <a:r>
              <a:rPr lang="ru-RU" sz="4400" b="1" i="1" dirty="0"/>
              <a:t>самоуправление</a:t>
            </a:r>
            <a:r>
              <a:rPr lang="ru-RU" sz="4400" dirty="0"/>
              <a:t> – форма организации и деятельности населения, проживающего на соответствующей территории, для самостоятельного решения непосредственно или через избираемые им органы вопросов местного значения.</a:t>
            </a:r>
          </a:p>
          <a:p>
            <a:endParaRPr lang="ru-RU" sz="4400" dirty="0" smtClean="0"/>
          </a:p>
          <a:p>
            <a:pPr marL="0" indent="0">
              <a:buNone/>
            </a:pPr>
            <a:r>
              <a:rPr lang="ru-RU" sz="4400" i="1" dirty="0" smtClean="0"/>
              <a:t>1. Советы </a:t>
            </a:r>
          </a:p>
          <a:p>
            <a:pPr marL="0" indent="0">
              <a:buNone/>
            </a:pPr>
            <a:r>
              <a:rPr lang="ru-RU" sz="4400" b="1" dirty="0"/>
              <a:t>Уровни: </a:t>
            </a:r>
          </a:p>
          <a:p>
            <a:pPr marL="0" indent="0">
              <a:buNone/>
            </a:pPr>
            <a:r>
              <a:rPr lang="ru-RU" sz="4400" i="1" dirty="0"/>
              <a:t>Областной - </a:t>
            </a:r>
            <a:r>
              <a:rPr lang="ru-RU" sz="4400" dirty="0"/>
              <a:t>областные, Минский городской Советы</a:t>
            </a:r>
            <a:endParaRPr lang="ru-RU" sz="4400" i="1" dirty="0"/>
          </a:p>
          <a:p>
            <a:pPr marL="0" indent="0">
              <a:buNone/>
            </a:pPr>
            <a:r>
              <a:rPr lang="ru-RU" sz="4400" i="1" dirty="0"/>
              <a:t>Базовый - </a:t>
            </a:r>
            <a:r>
              <a:rPr lang="ru-RU" sz="4400" dirty="0"/>
              <a:t>районные Советы</a:t>
            </a:r>
            <a:endParaRPr lang="ru-RU" sz="4400" i="1" dirty="0"/>
          </a:p>
          <a:p>
            <a:pPr marL="0" indent="0">
              <a:buNone/>
            </a:pPr>
            <a:r>
              <a:rPr lang="ru-RU" sz="4400" i="1" dirty="0"/>
              <a:t>Первичный - </a:t>
            </a:r>
            <a:r>
              <a:rPr lang="ru-RU" sz="4400" dirty="0"/>
              <a:t>городские, поселковые, сельские Советы</a:t>
            </a:r>
            <a:endParaRPr lang="ru-RU" sz="4400" i="1" dirty="0"/>
          </a:p>
          <a:p>
            <a:pPr marL="0" indent="0">
              <a:buNone/>
            </a:pPr>
            <a:r>
              <a:rPr lang="ru-RU" sz="4400" i="1" dirty="0" smtClean="0"/>
              <a:t> </a:t>
            </a:r>
          </a:p>
          <a:p>
            <a:pPr marL="0" indent="0">
              <a:buNone/>
            </a:pPr>
            <a:r>
              <a:rPr lang="ru-RU" sz="4400" i="1" dirty="0" smtClean="0"/>
              <a:t>2. Органы </a:t>
            </a:r>
            <a:r>
              <a:rPr lang="ru-RU" sz="4400" i="1" dirty="0"/>
              <a:t>территориального общественного самоуправления.</a:t>
            </a:r>
          </a:p>
          <a:p>
            <a:pPr marL="0" indent="0">
              <a:buNone/>
            </a:pPr>
            <a:r>
              <a:rPr lang="ru-RU" sz="4400" u="sng" dirty="0" smtClean="0"/>
              <a:t>Территориальное </a:t>
            </a:r>
            <a:r>
              <a:rPr lang="ru-RU" sz="4400" u="sng" dirty="0"/>
              <a:t>общественное самоуправление</a:t>
            </a:r>
            <a:r>
              <a:rPr lang="ru-RU" sz="4400" dirty="0"/>
              <a:t> – деятельность граждан на добровольной основе по месту их жительства </a:t>
            </a:r>
            <a:r>
              <a:rPr lang="ru-RU" sz="4400" dirty="0" smtClean="0"/>
              <a:t>в </a:t>
            </a:r>
            <a:r>
              <a:rPr lang="ru-RU" sz="4400" dirty="0"/>
              <a:t>целях решения вопросов местного значения непосредственно или через органы территориального общественного самоуправления.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3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458200" cy="1222375"/>
          </a:xfrm>
        </p:spPr>
        <p:txBody>
          <a:bodyPr/>
          <a:lstStyle/>
          <a:p>
            <a:r>
              <a:rPr lang="ru-RU" b="1" dirty="0">
                <a:effectLst/>
              </a:rPr>
              <a:t>Тема 4. Финансовое право Республики </a:t>
            </a:r>
            <a:r>
              <a:rPr lang="ru-RU" b="1" dirty="0" smtClean="0">
                <a:effectLst/>
              </a:rPr>
              <a:t>Беларусь – 1 ч.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43664" cy="424847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be-BY" b="1" dirty="0"/>
              <a:t>Понятие финансового права.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/>
              <a:t>Финансово-кредитная система Республики Беларусь.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/>
              <a:t>Бюджетное устройство и бюджетная система Республики Беларусь.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b="1" dirty="0"/>
              <a:t>Понятие и назначение бюджета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/>
              <a:t>Налоговый кодекс Республики Беларусь.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/>
              <a:t>Налоги и обязательные неналоговые платежи (сборы, пошлины). 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be-BY" b="1" dirty="0"/>
              <a:t>Государственные займы.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248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7200"/>
            <a:ext cx="8668072" cy="451520"/>
          </a:xfrm>
        </p:spPr>
        <p:txBody>
          <a:bodyPr>
            <a:normAutofit fontScale="90000"/>
          </a:bodyPr>
          <a:lstStyle/>
          <a:p>
            <a:r>
              <a:rPr lang="be-BY" u="sng" dirty="0">
                <a:hlinkClick r:id="rId2"/>
              </a:rPr>
              <a:t>Финансовое право</a:t>
            </a:r>
            <a:r>
              <a:rPr lang="be-BY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452048" cy="4883373"/>
          </a:xfrm>
        </p:spPr>
        <p:txBody>
          <a:bodyPr>
            <a:normAutofit/>
          </a:bodyPr>
          <a:lstStyle/>
          <a:p>
            <a:r>
              <a:rPr lang="be-BY" dirty="0" smtClean="0"/>
              <a:t>– </a:t>
            </a:r>
            <a:r>
              <a:rPr lang="be-BY" dirty="0"/>
              <a:t>отрасль права, представляющая собой совокупность норм, регулирующих общественные отношения, которые возникают в процессе финансовой деятельности </a:t>
            </a:r>
            <a:r>
              <a:rPr lang="be-BY" dirty="0" smtClean="0"/>
              <a:t>государства</a:t>
            </a:r>
            <a:r>
              <a:rPr lang="ru-RU" dirty="0" smtClean="0"/>
              <a:t>, </a:t>
            </a:r>
            <a:r>
              <a:rPr lang="be-BY" dirty="0" smtClean="0"/>
              <a:t>т</a:t>
            </a:r>
            <a:r>
              <a:rPr lang="be-BY" dirty="0"/>
              <a:t>. е. деятельности по образованию, распределению и использованию фондов денежных средств.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26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96064" cy="595536"/>
          </a:xfrm>
        </p:spPr>
        <p:txBody>
          <a:bodyPr>
            <a:normAutofit/>
          </a:bodyPr>
          <a:lstStyle/>
          <a:p>
            <a:r>
              <a:rPr lang="ru-RU" sz="2400" b="1" dirty="0"/>
              <a:t>Финансово-кредитная система Республики Беларусь</a:t>
            </a:r>
            <a:r>
              <a:rPr lang="ru-RU" sz="24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596064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включает</a:t>
            </a:r>
            <a:r>
              <a:rPr lang="ru-RU" dirty="0"/>
              <a:t>:</a:t>
            </a:r>
            <a:endParaRPr lang="ru-RU" sz="2400" dirty="0"/>
          </a:p>
          <a:p>
            <a:pPr lvl="0"/>
            <a:r>
              <a:rPr lang="ru-RU" dirty="0"/>
              <a:t>бюджетную систему;</a:t>
            </a:r>
            <a:endParaRPr lang="ru-RU" sz="2400" dirty="0"/>
          </a:p>
          <a:p>
            <a:pPr lvl="0"/>
            <a:r>
              <a:rPr lang="ru-RU" dirty="0"/>
              <a:t>банковскую систему; </a:t>
            </a:r>
            <a:endParaRPr lang="ru-RU" sz="2400" dirty="0"/>
          </a:p>
          <a:p>
            <a:pPr lvl="0"/>
            <a:r>
              <a:rPr lang="ru-RU" dirty="0"/>
              <a:t>финансовые средства:</a:t>
            </a:r>
            <a:endParaRPr lang="ru-RU" sz="2400" dirty="0"/>
          </a:p>
          <a:p>
            <a:pPr lvl="2"/>
            <a:r>
              <a:rPr lang="ru-RU" dirty="0"/>
              <a:t>внебюджетных фондов;</a:t>
            </a:r>
            <a:endParaRPr lang="ru-RU" sz="1800" dirty="0"/>
          </a:p>
          <a:p>
            <a:pPr lvl="2"/>
            <a:r>
              <a:rPr lang="ru-RU" dirty="0"/>
              <a:t>предприятий;</a:t>
            </a:r>
            <a:endParaRPr lang="ru-RU" sz="1800" dirty="0"/>
          </a:p>
          <a:p>
            <a:pPr lvl="2"/>
            <a:r>
              <a:rPr lang="ru-RU" dirty="0"/>
              <a:t>учреждений;</a:t>
            </a:r>
            <a:endParaRPr lang="ru-RU" sz="1800" dirty="0"/>
          </a:p>
          <a:p>
            <a:pPr lvl="2"/>
            <a:r>
              <a:rPr lang="ru-RU" dirty="0"/>
              <a:t>организаций;</a:t>
            </a:r>
            <a:endParaRPr lang="ru-RU" sz="1800" dirty="0"/>
          </a:p>
          <a:p>
            <a:pPr lvl="2"/>
            <a:r>
              <a:rPr lang="ru-RU" dirty="0"/>
              <a:t>граждан.</a:t>
            </a:r>
            <a:endParaRPr lang="ru-RU" sz="1800" dirty="0"/>
          </a:p>
          <a:p>
            <a:r>
              <a:rPr lang="ru-RU" dirty="0"/>
              <a:t>На территории Республики Беларусь проводится </a:t>
            </a:r>
            <a:r>
              <a:rPr lang="ru-RU" b="1" i="1" dirty="0"/>
              <a:t>единая бюджетно-финансовая, налоговая, денежно-кредитная, валютная политика</a:t>
            </a:r>
            <a:r>
              <a:rPr lang="ru-RU" dirty="0"/>
              <a:t>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802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68072" cy="451520"/>
          </a:xfrm>
        </p:spPr>
        <p:txBody>
          <a:bodyPr>
            <a:normAutofit fontScale="90000"/>
          </a:bodyPr>
          <a:lstStyle/>
          <a:p>
            <a:r>
              <a:rPr lang="be-BY" sz="2400" b="1" dirty="0"/>
              <a:t>Бюджетное устройство и бюджетная </a:t>
            </a:r>
            <a:r>
              <a:rPr lang="be-BY" sz="2400" b="1" dirty="0" smtClean="0"/>
              <a:t>система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668072" cy="59766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Бюджетное </a:t>
            </a:r>
            <a:r>
              <a:rPr lang="ru-RU" b="1" dirty="0"/>
              <a:t>устройство </a:t>
            </a:r>
            <a:r>
              <a:rPr lang="ru-RU" dirty="0"/>
              <a:t>- организация бюджетной системы и принципы ее построения.</a:t>
            </a:r>
          </a:p>
          <a:p>
            <a:pPr marL="0" indent="0">
              <a:buNone/>
            </a:pPr>
            <a:r>
              <a:rPr lang="ru-RU" b="1" dirty="0" smtClean="0"/>
              <a:t>Бюджетная </a:t>
            </a:r>
            <a:r>
              <a:rPr lang="ru-RU" b="1" dirty="0"/>
              <a:t>система </a:t>
            </a:r>
            <a:r>
              <a:rPr lang="ru-RU" dirty="0"/>
              <a:t>– это основанная на экономических отношениях и правовых нормах совокупность бюджетов отдельных АТЕ каждого государства.</a:t>
            </a:r>
          </a:p>
          <a:p>
            <a:pPr marL="0" indent="0">
              <a:buNone/>
            </a:pPr>
            <a:r>
              <a:rPr lang="be-BY" b="1" dirty="0"/>
              <a:t>Бюджетная система Республики Беларусь</a:t>
            </a:r>
            <a:r>
              <a:rPr lang="be-BY" dirty="0"/>
              <a:t> включает:</a:t>
            </a:r>
            <a:endParaRPr lang="ru-RU" dirty="0"/>
          </a:p>
          <a:p>
            <a:pPr lvl="0"/>
            <a:r>
              <a:rPr lang="be-BY" dirty="0"/>
              <a:t>республиканский бюджет;</a:t>
            </a:r>
            <a:endParaRPr lang="ru-RU" dirty="0"/>
          </a:p>
          <a:p>
            <a:pPr lvl="0"/>
            <a:r>
              <a:rPr lang="be-BY" dirty="0"/>
              <a:t>местные бюджеты.</a:t>
            </a: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Принципы </a:t>
            </a:r>
            <a:r>
              <a:rPr lang="ru-RU" b="1" dirty="0"/>
              <a:t>бюджетной системы:</a:t>
            </a:r>
          </a:p>
          <a:p>
            <a:pPr marL="0" indent="0">
              <a:buNone/>
            </a:pPr>
            <a:r>
              <a:rPr lang="ru-RU" dirty="0"/>
              <a:t>1. Единство </a:t>
            </a:r>
            <a:r>
              <a:rPr lang="ru-RU" dirty="0" smtClean="0"/>
              <a:t>– единая законодательная база, единая форма </a:t>
            </a:r>
            <a:r>
              <a:rPr lang="ru-RU" dirty="0"/>
              <a:t>бюджетной документации, </a:t>
            </a:r>
            <a:r>
              <a:rPr lang="ru-RU" dirty="0" smtClean="0"/>
              <a:t>единая бюджетная классификация, единая информационная база данных и т.д.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  Полнота </a:t>
            </a:r>
            <a:r>
              <a:rPr lang="ru-RU" dirty="0" smtClean="0"/>
              <a:t>- включение </a:t>
            </a:r>
            <a:r>
              <a:rPr lang="ru-RU" dirty="0"/>
              <a:t>в </a:t>
            </a:r>
            <a:r>
              <a:rPr lang="ru-RU" dirty="0" smtClean="0"/>
              <a:t>бюджеты </a:t>
            </a:r>
            <a:r>
              <a:rPr lang="ru-RU" dirty="0"/>
              <a:t>всех налогов, </a:t>
            </a:r>
            <a:r>
              <a:rPr lang="ru-RU" dirty="0" smtClean="0"/>
              <a:t>других </a:t>
            </a:r>
            <a:r>
              <a:rPr lang="ru-RU" dirty="0"/>
              <a:t>обязательных платежей и иных </a:t>
            </a:r>
            <a:r>
              <a:rPr lang="ru-RU" dirty="0" smtClean="0"/>
              <a:t>поступлений.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Реальность </a:t>
            </a:r>
            <a:r>
              <a:rPr lang="ru-RU" dirty="0" smtClean="0"/>
              <a:t>- финансирование </a:t>
            </a:r>
            <a:r>
              <a:rPr lang="ru-RU" dirty="0"/>
              <a:t>расходов исходя из объема реально поступающих доходов и </a:t>
            </a:r>
            <a:r>
              <a:rPr lang="ru-RU" dirty="0" smtClean="0"/>
              <a:t>средств</a:t>
            </a:r>
          </a:p>
          <a:p>
            <a:pPr marL="0" indent="0">
              <a:buNone/>
            </a:pPr>
            <a:r>
              <a:rPr lang="ru-RU" dirty="0" smtClean="0"/>
              <a:t>4.  Гласность - доведение </a:t>
            </a:r>
            <a:r>
              <a:rPr lang="ru-RU" dirty="0"/>
              <a:t>до граждан </a:t>
            </a:r>
            <a:r>
              <a:rPr lang="ru-RU" dirty="0" smtClean="0"/>
              <a:t>хода </a:t>
            </a:r>
            <a:r>
              <a:rPr lang="ru-RU" dirty="0"/>
              <a:t>обсуждения и принятия закона о </a:t>
            </a:r>
            <a:r>
              <a:rPr lang="ru-RU" dirty="0" smtClean="0"/>
              <a:t>бюджете, </a:t>
            </a:r>
            <a:r>
              <a:rPr lang="ru-RU" dirty="0"/>
              <a:t>решений местных Советов депутатов о соответствующем местном бюджете на очередной финансовый (бюджетный) год. </a:t>
            </a:r>
            <a:endParaRPr lang="ru-RU" dirty="0" smtClean="0"/>
          </a:p>
          <a:p>
            <a:pPr marL="0" indent="0">
              <a:buNone/>
            </a:pPr>
            <a:r>
              <a:rPr lang="be-BY" dirty="0" smtClean="0"/>
              <a:t>5</a:t>
            </a:r>
            <a:r>
              <a:rPr lang="be-BY" dirty="0"/>
              <a:t>.  Самостоятельность </a:t>
            </a:r>
            <a:r>
              <a:rPr lang="be-BY" dirty="0" smtClean="0"/>
              <a:t>- утверждение </a:t>
            </a:r>
            <a:r>
              <a:rPr lang="be-BY" dirty="0"/>
              <a:t>республиканского бюджета осуществляется </a:t>
            </a:r>
            <a:r>
              <a:rPr lang="be-BY" dirty="0" smtClean="0"/>
              <a:t>законом, </a:t>
            </a:r>
            <a:r>
              <a:rPr lang="be-BY" dirty="0"/>
              <a:t>местных бюджетов - решениями соответствующих местных Советов депутатов, а их исполнение возлагается на Правительство </a:t>
            </a:r>
            <a:r>
              <a:rPr lang="be-BY" dirty="0" smtClean="0"/>
              <a:t>и </a:t>
            </a:r>
            <a:r>
              <a:rPr lang="be-BY" dirty="0"/>
              <a:t>местные </a:t>
            </a:r>
            <a:r>
              <a:rPr lang="be-BY" dirty="0" smtClean="0"/>
              <a:t>исполкомы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18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</a:t>
            </a:r>
            <a:r>
              <a:rPr lang="be-BY" b="1" dirty="0"/>
              <a:t>онституционное право</a:t>
            </a:r>
            <a:r>
              <a:rPr lang="be-BY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dirty="0" smtClean="0"/>
              <a:t>представляет </a:t>
            </a:r>
            <a:r>
              <a:rPr lang="be-BY" dirty="0"/>
              <a:t>собой совокупность правовых норм, регулирующих положение человека в обществе и государстве, основы общественного строя, основы организации и деятельности системы государственных органов.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94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96064" cy="37951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Понятие и назначение </a:t>
            </a:r>
            <a:r>
              <a:rPr lang="ru-RU" b="1" dirty="0" smtClean="0"/>
              <a:t>бюджета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596064" cy="583264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Бюджет</a:t>
            </a:r>
            <a:r>
              <a:rPr lang="ru-RU" dirty="0" smtClean="0"/>
              <a:t> </a:t>
            </a:r>
            <a:r>
              <a:rPr lang="ru-RU" dirty="0"/>
              <a:t>– это </a:t>
            </a:r>
            <a:r>
              <a:rPr lang="be-BY" dirty="0"/>
              <a:t>схема доходов и расходов определённого </a:t>
            </a:r>
            <a:r>
              <a:rPr lang="be-BY" dirty="0" smtClean="0"/>
              <a:t>объекта, </a:t>
            </a:r>
            <a:r>
              <a:rPr lang="be-BY" dirty="0"/>
              <a:t>устанавливаемая на определённый период </a:t>
            </a:r>
            <a:r>
              <a:rPr lang="be-BY" dirty="0" smtClean="0"/>
              <a:t>времени. </a:t>
            </a:r>
            <a:endParaRPr lang="ru-RU" dirty="0"/>
          </a:p>
          <a:p>
            <a:pPr marL="0" indent="0">
              <a:buNone/>
            </a:pPr>
            <a:r>
              <a:rPr lang="be-BY" i="1" dirty="0"/>
              <a:t>Структура государственного бюджета </a:t>
            </a:r>
            <a:r>
              <a:rPr lang="be-BY" i="1" dirty="0" smtClean="0"/>
              <a:t>РБ:</a:t>
            </a:r>
          </a:p>
          <a:p>
            <a:r>
              <a:rPr lang="be-BY" u="sng" dirty="0" smtClean="0">
                <a:solidFill>
                  <a:srgbClr val="FF0000"/>
                </a:solidFill>
              </a:rPr>
              <a:t>Расходная </a:t>
            </a:r>
            <a:r>
              <a:rPr lang="be-BY" u="sng" dirty="0">
                <a:solidFill>
                  <a:srgbClr val="FF0000"/>
                </a:solidFill>
              </a:rPr>
              <a:t>часть </a:t>
            </a:r>
            <a:r>
              <a:rPr lang="be-BY" dirty="0" smtClean="0"/>
              <a:t>характеризует </a:t>
            </a:r>
            <a:r>
              <a:rPr lang="be-BY" dirty="0"/>
              <a:t>направление и цели бюджетных </a:t>
            </a:r>
            <a:r>
              <a:rPr lang="ru-RU" dirty="0"/>
              <a:t>ассигнований</a:t>
            </a:r>
            <a:r>
              <a:rPr lang="be-BY" dirty="0"/>
              <a:t> для развития и государственного регулирования </a:t>
            </a:r>
            <a:r>
              <a:rPr lang="be-BY" dirty="0" smtClean="0"/>
              <a:t>экономики ( </a:t>
            </a:r>
            <a:r>
              <a:rPr lang="be-BY" u="sng" dirty="0" smtClean="0"/>
              <a:t>бюджетное</a:t>
            </a:r>
            <a:r>
              <a:rPr lang="be-BY" dirty="0" smtClean="0"/>
              <a:t> </a:t>
            </a:r>
            <a:r>
              <a:rPr lang="be-BY" u="sng" dirty="0" smtClean="0"/>
              <a:t>финансирование) </a:t>
            </a:r>
          </a:p>
          <a:p>
            <a:r>
              <a:rPr lang="be-BY" u="sng" dirty="0" smtClean="0">
                <a:solidFill>
                  <a:srgbClr val="FF0000"/>
                </a:solidFill>
              </a:rPr>
              <a:t>Доходная </a:t>
            </a:r>
            <a:r>
              <a:rPr lang="be-BY" u="sng" dirty="0">
                <a:solidFill>
                  <a:srgbClr val="FF0000"/>
                </a:solidFill>
              </a:rPr>
              <a:t>часть </a:t>
            </a:r>
            <a:r>
              <a:rPr lang="be-BY" dirty="0" smtClean="0"/>
              <a:t>почти </a:t>
            </a:r>
            <a:r>
              <a:rPr lang="be-BY" dirty="0"/>
              <a:t>на 80 % формируется за счёт налоговых поступлений, поступлений от приватизации государственной собственности и т.п. </a:t>
            </a:r>
            <a:endParaRPr lang="be-BY" dirty="0" smtClean="0"/>
          </a:p>
          <a:p>
            <a:endParaRPr lang="be-BY" dirty="0"/>
          </a:p>
          <a:p>
            <a:pPr marL="0" indent="0">
              <a:buNone/>
            </a:pPr>
            <a:r>
              <a:rPr lang="be-BY" b="1" dirty="0" smtClean="0"/>
              <a:t>Бюджетный дефицит </a:t>
            </a:r>
            <a:r>
              <a:rPr lang="be-BY" dirty="0" smtClean="0"/>
              <a:t>– превышение расходной части </a:t>
            </a:r>
            <a:r>
              <a:rPr lang="be-BY" dirty="0"/>
              <a:t>бюджета </a:t>
            </a:r>
            <a:r>
              <a:rPr lang="be-BY" dirty="0" smtClean="0"/>
              <a:t>доходной части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135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307504"/>
          </a:xfrm>
        </p:spPr>
        <p:txBody>
          <a:bodyPr>
            <a:normAutofit fontScale="90000"/>
          </a:bodyPr>
          <a:lstStyle/>
          <a:p>
            <a:r>
              <a:rPr lang="be-BY" b="1" dirty="0"/>
              <a:t>Государственные доходы</a:t>
            </a:r>
            <a:r>
              <a:rPr lang="ru-RU" b="1" dirty="0"/>
              <a:t>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740080" cy="6120680"/>
          </a:xfrm>
        </p:spPr>
        <p:txBody>
          <a:bodyPr>
            <a:normAutofit fontScale="62500" lnSpcReduction="20000"/>
          </a:bodyPr>
          <a:lstStyle/>
          <a:p>
            <a:r>
              <a:rPr lang="be-BY" dirty="0" smtClean="0"/>
              <a:t>часть </a:t>
            </a:r>
            <a:r>
              <a:rPr lang="be-BY" dirty="0"/>
              <a:t>национального дохода, обращаемая </a:t>
            </a:r>
            <a:r>
              <a:rPr lang="be-BY" dirty="0" smtClean="0"/>
              <a:t>в </a:t>
            </a:r>
            <a:r>
              <a:rPr lang="be-BY" dirty="0"/>
              <a:t>собственность и распоряжение государства с целью создания финансовой базы для выполнения его задач и функций.</a:t>
            </a:r>
            <a:endParaRPr lang="ru-RU" dirty="0"/>
          </a:p>
          <a:p>
            <a:pPr marL="0" indent="0">
              <a:buNone/>
            </a:pPr>
            <a:r>
              <a:rPr lang="be-BY" b="1" dirty="0" smtClean="0"/>
              <a:t>Классификация государственных доходов:</a:t>
            </a:r>
            <a:endParaRPr lang="ru-RU" b="1" dirty="0" smtClean="0"/>
          </a:p>
          <a:p>
            <a:pPr marL="0" lvl="0" indent="0" fontAlgn="base" hangingPunct="0">
              <a:buNone/>
            </a:pPr>
            <a:r>
              <a:rPr lang="be-BY" i="1" dirty="0" smtClean="0"/>
              <a:t>по </a:t>
            </a:r>
            <a:r>
              <a:rPr lang="be-BY" i="1" dirty="0"/>
              <a:t>территориальному признаку:</a:t>
            </a:r>
            <a:endParaRPr lang="ru-RU" i="1" dirty="0"/>
          </a:p>
          <a:p>
            <a:pPr marL="0" indent="0">
              <a:buNone/>
            </a:pPr>
            <a:r>
              <a:rPr lang="be-BY" dirty="0"/>
              <a:t>- республиканские,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 - местные,</a:t>
            </a:r>
            <a:endParaRPr lang="ru-RU" dirty="0"/>
          </a:p>
          <a:p>
            <a:pPr marL="0" lvl="0" indent="0" fontAlgn="base" hangingPunct="0">
              <a:buNone/>
            </a:pPr>
            <a:r>
              <a:rPr lang="be-BY" i="1" dirty="0" smtClean="0"/>
              <a:t>по </a:t>
            </a:r>
            <a:r>
              <a:rPr lang="be-BY" i="1" dirty="0"/>
              <a:t>методам аккумуляции:</a:t>
            </a:r>
            <a:endParaRPr lang="ru-RU" i="1" dirty="0"/>
          </a:p>
          <a:p>
            <a:pPr marL="0" indent="0">
              <a:buNone/>
            </a:pPr>
            <a:r>
              <a:rPr lang="be-BY" dirty="0"/>
              <a:t>- обязательные (налоги, сборы, пошлины, штрафы и т.д.),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 - добровольные (лотереи, займы, выпуск ценных бумаг, пожертвования),</a:t>
            </a:r>
            <a:endParaRPr lang="ru-RU" dirty="0"/>
          </a:p>
          <a:p>
            <a:pPr marL="0" lvl="0" indent="0" fontAlgn="base" hangingPunct="0">
              <a:buNone/>
            </a:pPr>
            <a:r>
              <a:rPr lang="be-BY" i="1" dirty="0"/>
              <a:t>с учетом отношений собственности:</a:t>
            </a:r>
            <a:endParaRPr lang="ru-RU" i="1" dirty="0"/>
          </a:p>
          <a:p>
            <a:pPr marL="0" indent="0">
              <a:buNone/>
            </a:pPr>
            <a:r>
              <a:rPr lang="be-BY" dirty="0"/>
              <a:t>- доходы государства в собственном смысле слова (налоги),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 - доходы, которые используются государством временно и подлежат возврату </a:t>
            </a:r>
            <a:r>
              <a:rPr lang="be-BY" dirty="0" smtClean="0"/>
              <a:t>(доходы </a:t>
            </a:r>
            <a:r>
              <a:rPr lang="be-BY" dirty="0"/>
              <a:t>от выпуска ценных бумаг, временно свободные денежные средства </a:t>
            </a:r>
            <a:r>
              <a:rPr lang="be-BY" dirty="0" smtClean="0"/>
              <a:t>граждан),</a:t>
            </a:r>
            <a:endParaRPr lang="ru-RU" dirty="0"/>
          </a:p>
          <a:p>
            <a:pPr marL="0" lvl="0" indent="0" fontAlgn="base" hangingPunct="0">
              <a:buNone/>
            </a:pPr>
            <a:r>
              <a:rPr lang="be-BY" i="1" dirty="0"/>
              <a:t>в зависимости от порядка образования и использования:</a:t>
            </a:r>
            <a:endParaRPr lang="ru-RU" i="1" dirty="0"/>
          </a:p>
          <a:p>
            <a:pPr marL="0" indent="0">
              <a:buNone/>
            </a:pPr>
            <a:r>
              <a:rPr lang="be-BY" dirty="0"/>
              <a:t>- децентрализованные государственные доходы – это доходы государственных предприятий и </a:t>
            </a:r>
            <a:r>
              <a:rPr lang="be-BY" dirty="0" smtClean="0"/>
              <a:t>организаций,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 - централизованные доходы государства – это доходы </a:t>
            </a:r>
            <a:r>
              <a:rPr lang="be-BY" dirty="0" smtClean="0"/>
              <a:t>бюджетов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133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40080" cy="379512"/>
          </a:xfrm>
        </p:spPr>
        <p:txBody>
          <a:bodyPr>
            <a:noAutofit/>
          </a:bodyPr>
          <a:lstStyle/>
          <a:p>
            <a:r>
              <a:rPr lang="be-BY" sz="2800" b="1" dirty="0"/>
              <a:t>Налоги и обязательные неналоговые </a:t>
            </a:r>
            <a:r>
              <a:rPr lang="be-BY" sz="2800" b="1" dirty="0" smtClean="0"/>
              <a:t>платежи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40080" cy="59766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rgbClr val="FF0000"/>
                </a:solidFill>
              </a:rPr>
              <a:t> </a:t>
            </a:r>
            <a:r>
              <a:rPr lang="be-BY" u="sng" dirty="0" smtClean="0">
                <a:solidFill>
                  <a:srgbClr val="FF0000"/>
                </a:solidFill>
              </a:rPr>
              <a:t>Налог </a:t>
            </a:r>
            <a:r>
              <a:rPr lang="be-BY" dirty="0" smtClean="0"/>
              <a:t>– обязательный </a:t>
            </a:r>
            <a:r>
              <a:rPr lang="be-BY" dirty="0"/>
              <a:t>индивидуально безвозмездный платеж,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республиканский и (или) местные бюджеты</a:t>
            </a:r>
            <a:r>
              <a:rPr lang="ru-RU" dirty="0"/>
              <a:t> (ст. 6 Налогового кодекса)</a:t>
            </a:r>
            <a:r>
              <a:rPr lang="be-BY" dirty="0"/>
              <a:t>.</a:t>
            </a:r>
            <a:r>
              <a:rPr lang="be-BY" b="1" dirty="0"/>
              <a:t>	</a:t>
            </a:r>
            <a:endParaRPr lang="ru-RU" dirty="0"/>
          </a:p>
          <a:p>
            <a:pPr marL="0" indent="0">
              <a:buNone/>
            </a:pPr>
            <a:r>
              <a:rPr lang="be-BY" b="1" dirty="0"/>
              <a:t>Классификация налогов.</a:t>
            </a:r>
            <a:endParaRPr lang="ru-RU" dirty="0"/>
          </a:p>
          <a:p>
            <a:pPr marL="0" indent="0">
              <a:buNone/>
            </a:pPr>
            <a:r>
              <a:rPr lang="be-BY" b="1" i="1" dirty="0"/>
              <a:t>1. в зависимости от плательщиков:</a:t>
            </a:r>
            <a:endParaRPr lang="ru-RU" b="1" i="1" dirty="0"/>
          </a:p>
          <a:p>
            <a:pPr marL="0" indent="0">
              <a:buNone/>
            </a:pPr>
            <a:r>
              <a:rPr lang="be-BY" dirty="0"/>
              <a:t> - налоги с ФЛ – подоходный,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 - налоги с ЮЛ – НДС,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 - смешанные – земельный, налог на недвижимость,</a:t>
            </a:r>
            <a:endParaRPr lang="ru-RU" dirty="0"/>
          </a:p>
          <a:p>
            <a:pPr marL="0" indent="0">
              <a:buNone/>
            </a:pPr>
            <a:r>
              <a:rPr lang="be-BY" b="1" i="1" dirty="0"/>
              <a:t>2. в зависимости от формы обложения:</a:t>
            </a:r>
            <a:endParaRPr lang="ru-RU" b="1" i="1" dirty="0"/>
          </a:p>
          <a:p>
            <a:pPr marL="0" indent="0">
              <a:buNone/>
            </a:pPr>
            <a:r>
              <a:rPr lang="be-BY" dirty="0"/>
              <a:t> - прямые </a:t>
            </a:r>
            <a:r>
              <a:rPr lang="be-BY" dirty="0" smtClean="0"/>
              <a:t>– уплачиваемые </a:t>
            </a:r>
            <a:r>
              <a:rPr lang="be-BY" dirty="0"/>
              <a:t>производителем или собственником (налог на прибыль, земельный налог </a:t>
            </a:r>
            <a:r>
              <a:rPr lang="be-BY" dirty="0" smtClean="0"/>
              <a:t>),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 - косвенные – налоги, взимаемые в процессе расходования материальных благ, включаемые в виде надбавки к цене товаров и уплачиваемые потребителем (НДС</a:t>
            </a:r>
            <a:r>
              <a:rPr lang="ru-RU" dirty="0"/>
              <a:t>, акциз</a:t>
            </a:r>
            <a:r>
              <a:rPr lang="be-BY" dirty="0"/>
              <a:t>).</a:t>
            </a:r>
            <a:endParaRPr lang="ru-RU" dirty="0"/>
          </a:p>
          <a:p>
            <a:pPr marL="0" indent="0">
              <a:buNone/>
            </a:pPr>
            <a:r>
              <a:rPr lang="be-BY" b="1" i="1" dirty="0" smtClean="0"/>
              <a:t>3. </a:t>
            </a:r>
            <a:r>
              <a:rPr lang="be-BY" b="1" i="1" dirty="0"/>
              <a:t>в зависимости от характера использования:</a:t>
            </a:r>
            <a:endParaRPr lang="ru-RU" b="1" i="1" dirty="0"/>
          </a:p>
          <a:p>
            <a:pPr marL="0" indent="0">
              <a:buNone/>
            </a:pPr>
            <a:r>
              <a:rPr lang="be-BY" dirty="0"/>
              <a:t> - общего назначения – все, кроме чрезвычайного,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 - целевые – чрезвычайный налог</a:t>
            </a:r>
            <a:r>
              <a:rPr lang="be-BY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120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419100"/>
            <a:ext cx="8686800" cy="8382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668072" cy="64807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be-BY" b="1" i="1" dirty="0"/>
              <a:t>4. в зависимости от органа их устанавливающего:</a:t>
            </a:r>
            <a:endParaRPr lang="ru-RU" b="1" i="1" dirty="0"/>
          </a:p>
          <a:p>
            <a:pPr marL="0" indent="0">
              <a:buNone/>
            </a:pPr>
            <a:r>
              <a:rPr lang="ru-RU" i="1" dirty="0"/>
              <a:t>К республиканским налогам, сборам (пошлинам) относятся: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налог на добавленную стоимость;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акцизы;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налог на прибыль;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налог на доходы иностранных организаций, не осуществляющих деятельность в Республике Беларусь через постоянное представительство;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подоходный налог с физических лиц;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налог на недвижимость;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земельный налог;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экологический налог;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налог за добычу (изъятие) природных ресурсов;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сбор за проезд автомобильных транспортных средств иностранных государств по автомобильным дорогам общего пользования Республики Беларусь;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оффшорный сбор;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гербовый сбор;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консульский сбор;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государственная пошлина;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патентные пошлины;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таможенные пошлины и таможенные сборы;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утилизационный сбор.</a:t>
            </a:r>
          </a:p>
          <a:p>
            <a:pPr marL="0" indent="0">
              <a:buNone/>
            </a:pPr>
            <a:r>
              <a:rPr lang="ru-RU" i="1" dirty="0"/>
              <a:t>К местным налогам и сборам относятся: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налог за владение собаками;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курортный сбор;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сбор с заготовителей.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117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357" y="22207"/>
            <a:ext cx="8668072" cy="451520"/>
          </a:xfrm>
        </p:spPr>
        <p:txBody>
          <a:bodyPr>
            <a:normAutofit fontScale="90000"/>
          </a:bodyPr>
          <a:lstStyle/>
          <a:p>
            <a:r>
              <a:rPr lang="be-BY" b="1" dirty="0"/>
              <a:t>Неналоговые доходы </a:t>
            </a:r>
            <a:r>
              <a:rPr lang="be-BY" b="1" dirty="0" smtClean="0"/>
              <a:t>государства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be-BY" b="1" i="1" dirty="0" smtClean="0"/>
              <a:t>Особенности </a:t>
            </a:r>
            <a:r>
              <a:rPr lang="be-BY" b="1" i="1" dirty="0"/>
              <a:t>неналоговых доходов:</a:t>
            </a:r>
            <a:endParaRPr lang="ru-RU" b="1" i="1" dirty="0"/>
          </a:p>
          <a:p>
            <a:pPr lvl="0"/>
            <a:r>
              <a:rPr lang="be-BY" dirty="0"/>
              <a:t>большинство неналоговых доходов  имеют двусторонний характер, </a:t>
            </a:r>
          </a:p>
          <a:p>
            <a:pPr lvl="0"/>
            <a:r>
              <a:rPr lang="be-BY" dirty="0" smtClean="0"/>
              <a:t>могут </a:t>
            </a:r>
            <a:r>
              <a:rPr lang="be-BY" dirty="0"/>
              <a:t>быть обязательные и добровольные. Отличие налогов от добровольных неналоговых платежей в том, что уплата налогов обязательна, а уплата неналоговых добровольных платежей основывается на волеизъявлении </a:t>
            </a:r>
            <a:r>
              <a:rPr lang="be-BY" dirty="0" smtClean="0"/>
              <a:t>плательщиков</a:t>
            </a:r>
          </a:p>
          <a:p>
            <a:pPr lvl="0"/>
            <a:r>
              <a:rPr lang="be-BY" dirty="0" smtClean="0"/>
              <a:t>основание </a:t>
            </a:r>
            <a:r>
              <a:rPr lang="be-BY" dirty="0"/>
              <a:t>уплаты обязательного неналогового платежа </a:t>
            </a:r>
            <a:r>
              <a:rPr lang="be-BY" dirty="0" smtClean="0"/>
              <a:t>- </a:t>
            </a:r>
            <a:r>
              <a:rPr lang="be-BY" dirty="0"/>
              <a:t>совершение компетентными органами в пользу юридических и физических лиц определенных действий.</a:t>
            </a:r>
            <a:endParaRPr lang="ru-RU" dirty="0"/>
          </a:p>
          <a:p>
            <a:pPr lvl="0"/>
            <a:r>
              <a:rPr lang="be-BY" dirty="0"/>
              <a:t>для неналоговых платежей характерен признак целевой направленности.</a:t>
            </a:r>
            <a:endParaRPr lang="ru-RU" dirty="0"/>
          </a:p>
          <a:p>
            <a:pPr marL="0" indent="0">
              <a:buNone/>
            </a:pPr>
            <a:r>
              <a:rPr lang="be-BY" b="1" i="1" dirty="0" smtClean="0"/>
              <a:t>К </a:t>
            </a:r>
            <a:r>
              <a:rPr lang="be-BY" b="1" i="1" dirty="0"/>
              <a:t>неналоговым доходам относятся:</a:t>
            </a:r>
            <a:endParaRPr lang="ru-RU" b="1" i="1" dirty="0"/>
          </a:p>
          <a:p>
            <a:pPr marL="0" indent="0">
              <a:buNone/>
            </a:pPr>
            <a:r>
              <a:rPr lang="be-BY" dirty="0" smtClean="0"/>
              <a:t>1) платежи </a:t>
            </a:r>
            <a:r>
              <a:rPr lang="be-BY" dirty="0"/>
              <a:t>за использование природных ресурсов и недр </a:t>
            </a:r>
            <a:endParaRPr lang="be-BY" dirty="0" smtClean="0"/>
          </a:p>
          <a:p>
            <a:pPr marL="0" indent="0">
              <a:buNone/>
            </a:pPr>
            <a:r>
              <a:rPr lang="be-BY" dirty="0" smtClean="0"/>
              <a:t>2</a:t>
            </a:r>
            <a:r>
              <a:rPr lang="be-BY" dirty="0"/>
              <a:t>) платежи за предоставление государственными органами услуг или совершения ими юридически значимых действий </a:t>
            </a:r>
            <a:endParaRPr lang="be-BY" dirty="0" smtClean="0"/>
          </a:p>
          <a:p>
            <a:pPr marL="0" indent="0">
              <a:buNone/>
            </a:pPr>
            <a:r>
              <a:rPr lang="be-BY" dirty="0" smtClean="0"/>
              <a:t>3</a:t>
            </a:r>
            <a:r>
              <a:rPr lang="be-BY" dirty="0"/>
              <a:t>) страховые и иные </a:t>
            </a:r>
            <a:r>
              <a:rPr lang="be-BY" dirty="0" smtClean="0"/>
              <a:t>платежи, </a:t>
            </a:r>
            <a:r>
              <a:rPr lang="be-BY" dirty="0"/>
              <a:t>в основе которых лежат конкретные государственные программы социально-экономического характера </a:t>
            </a:r>
            <a:endParaRPr lang="be-BY" dirty="0" smtClean="0"/>
          </a:p>
          <a:p>
            <a:pPr marL="0" indent="0">
              <a:buNone/>
            </a:pPr>
            <a:r>
              <a:rPr lang="be-BY" dirty="0" smtClean="0"/>
              <a:t>4</a:t>
            </a:r>
            <a:r>
              <a:rPr lang="be-BY" dirty="0"/>
              <a:t>) неналоговый доход от выпуска и размещения ценных бумаг и от проведения государственных лотерей,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5) доходы от приватизации государственной собственности,</a:t>
            </a:r>
            <a:endParaRPr lang="ru-RU" dirty="0"/>
          </a:p>
          <a:p>
            <a:pPr marL="0" indent="0">
              <a:buNone/>
            </a:pPr>
            <a:r>
              <a:rPr lang="be-BY" dirty="0"/>
              <a:t>6) доходы штрафного характера.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069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451520"/>
          </a:xfrm>
        </p:spPr>
        <p:txBody>
          <a:bodyPr>
            <a:normAutofit fontScale="90000"/>
          </a:bodyPr>
          <a:lstStyle/>
          <a:p>
            <a:r>
              <a:rPr lang="be-BY" b="1" dirty="0"/>
              <a:t>Государственные займы.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40080" cy="5976664"/>
          </a:xfrm>
        </p:spPr>
        <p:txBody>
          <a:bodyPr>
            <a:normAutofit fontScale="70000" lnSpcReduction="20000"/>
          </a:bodyPr>
          <a:lstStyle/>
          <a:p>
            <a:pPr marL="0" indent="0" fontAlgn="base" hangingPunct="0">
              <a:buNone/>
            </a:pPr>
            <a:r>
              <a:rPr lang="ru-RU" dirty="0" smtClean="0"/>
              <a:t>- государственный кредит</a:t>
            </a:r>
            <a:endParaRPr lang="ru-RU" dirty="0"/>
          </a:p>
          <a:p>
            <a:pPr marL="0" indent="0" fontAlgn="base" hangingPunct="0">
              <a:buNone/>
            </a:pPr>
            <a:r>
              <a:rPr lang="ru-RU" dirty="0"/>
              <a:t> </a:t>
            </a:r>
          </a:p>
          <a:p>
            <a:pPr marL="0" indent="0" fontAlgn="base" hangingPunct="0">
              <a:buNone/>
            </a:pPr>
            <a:r>
              <a:rPr lang="ru-RU" b="1" dirty="0" smtClean="0"/>
              <a:t>Виды </a:t>
            </a:r>
            <a:r>
              <a:rPr lang="ru-RU" b="1" dirty="0"/>
              <a:t>государственных займов. </a:t>
            </a:r>
            <a:endParaRPr lang="ru-RU" dirty="0"/>
          </a:p>
          <a:p>
            <a:pPr marL="0" indent="0" fontAlgn="base" hangingPunct="0">
              <a:buNone/>
            </a:pPr>
            <a:r>
              <a:rPr lang="ru-RU" b="1" i="1" dirty="0" smtClean="0"/>
              <a:t>Внутренние </a:t>
            </a:r>
            <a:r>
              <a:rPr lang="ru-RU" b="1" i="1" dirty="0"/>
              <a:t>займы </a:t>
            </a:r>
            <a:r>
              <a:rPr lang="ru-RU" dirty="0"/>
              <a:t>могут быть представлены в форме:</a:t>
            </a:r>
          </a:p>
          <a:p>
            <a:pPr marL="0" indent="0" fontAlgn="base" hangingPunct="0">
              <a:buNone/>
            </a:pPr>
            <a:r>
              <a:rPr lang="ru-RU" dirty="0"/>
              <a:t>1) займов, выпускаемых от лица Совета Министров </a:t>
            </a:r>
            <a:r>
              <a:rPr lang="ru-RU" dirty="0" smtClean="0"/>
              <a:t>в </a:t>
            </a:r>
            <a:r>
              <a:rPr lang="ru-RU" dirty="0"/>
              <a:t>форме ценных бумаг в национальной валюте:</a:t>
            </a:r>
          </a:p>
          <a:p>
            <a:pPr marL="0" indent="0" fontAlgn="base" hangingPunct="0">
              <a:buNone/>
            </a:pPr>
            <a:r>
              <a:rPr lang="ru-RU" dirty="0" smtClean="0"/>
              <a:t>2</a:t>
            </a:r>
            <a:r>
              <a:rPr lang="ru-RU" dirty="0"/>
              <a:t>) кредитов Национального банка </a:t>
            </a:r>
            <a:r>
              <a:rPr lang="ru-RU" dirty="0" smtClean="0"/>
              <a:t>- </a:t>
            </a:r>
            <a:r>
              <a:rPr lang="ru-RU" dirty="0"/>
              <a:t>источником </a:t>
            </a:r>
            <a:r>
              <a:rPr lang="ru-RU" dirty="0" smtClean="0"/>
              <a:t>служат </a:t>
            </a:r>
            <a:r>
              <a:rPr lang="ru-RU" dirty="0"/>
              <a:t>заемные средства населения, находящиеся во вкладах в системе сберегательных банков.</a:t>
            </a:r>
          </a:p>
          <a:p>
            <a:pPr marL="0" indent="0" fontAlgn="base" hangingPunct="0">
              <a:buNone/>
            </a:pPr>
            <a:r>
              <a:rPr lang="ru-RU" dirty="0"/>
              <a:t>3) других долговых обязательств, гарантированных Советом Министров </a:t>
            </a:r>
            <a:r>
              <a:rPr lang="ru-RU" dirty="0" smtClean="0"/>
              <a:t>.</a:t>
            </a:r>
            <a:endParaRPr lang="ru-RU" dirty="0"/>
          </a:p>
          <a:p>
            <a:pPr marL="0" indent="0" fontAlgn="base" hangingPunct="0">
              <a:buNone/>
            </a:pPr>
            <a:r>
              <a:rPr lang="ru-RU" b="1" i="1" dirty="0"/>
              <a:t>Внешние займы </a:t>
            </a:r>
            <a:r>
              <a:rPr lang="ru-RU" dirty="0"/>
              <a:t>могут быть представлены в форме:</a:t>
            </a:r>
          </a:p>
          <a:p>
            <a:pPr marL="0" indent="0" fontAlgn="base" hangingPunct="0">
              <a:buNone/>
            </a:pPr>
            <a:r>
              <a:rPr lang="ru-RU" dirty="0"/>
              <a:t>1) кредитов в иностранной валюте, по которым в качестве заемщиков выступают Республика Беларусь или ее резиденты, а в качестве кредитодателей - иностранные государства, международные организации, а также иные </a:t>
            </a:r>
            <a:r>
              <a:rPr lang="ru-RU" dirty="0" smtClean="0"/>
              <a:t>нерезиденты;</a:t>
            </a:r>
            <a:endParaRPr lang="ru-RU" dirty="0"/>
          </a:p>
          <a:p>
            <a:pPr marL="0" indent="0" fontAlgn="base" hangingPunct="0">
              <a:buNone/>
            </a:pPr>
            <a:r>
              <a:rPr lang="ru-RU" dirty="0"/>
              <a:t>2) займов, выпускаемых в форме ценных бумаг, выпускаемых от имени Республики </a:t>
            </a:r>
            <a:r>
              <a:rPr lang="ru-RU" dirty="0" smtClean="0"/>
              <a:t>Беларусь;</a:t>
            </a:r>
            <a:endParaRPr lang="ru-RU" dirty="0"/>
          </a:p>
          <a:p>
            <a:pPr marL="0" indent="0" fontAlgn="base" hangingPunct="0">
              <a:buNone/>
            </a:pPr>
            <a:r>
              <a:rPr lang="ru-RU" dirty="0"/>
              <a:t>3) </a:t>
            </a:r>
            <a:r>
              <a:rPr lang="ru-RU"/>
              <a:t>государственной </a:t>
            </a:r>
            <a:r>
              <a:rPr lang="ru-RU" smtClean="0"/>
              <a:t>гарантии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74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/>
              <a:t>Основы конституционного строя Республики Беларусь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e-BY" dirty="0" smtClean="0"/>
              <a:t>Структур</a:t>
            </a:r>
            <a:r>
              <a:rPr lang="ru-RU" dirty="0" smtClean="0"/>
              <a:t>а:</a:t>
            </a:r>
            <a:endParaRPr lang="ru-RU" dirty="0"/>
          </a:p>
          <a:p>
            <a:pPr lvl="0"/>
            <a:r>
              <a:rPr lang="be-BY" dirty="0" smtClean="0"/>
              <a:t>политическая сфера;</a:t>
            </a:r>
            <a:endParaRPr lang="ru-RU" dirty="0"/>
          </a:p>
          <a:p>
            <a:pPr lvl="0"/>
            <a:r>
              <a:rPr lang="be-BY" dirty="0" smtClean="0"/>
              <a:t>экономическая сфера</a:t>
            </a:r>
            <a:r>
              <a:rPr lang="be-BY" dirty="0"/>
              <a:t>;</a:t>
            </a:r>
            <a:endParaRPr lang="ru-RU" dirty="0"/>
          </a:p>
          <a:p>
            <a:pPr lvl="0"/>
            <a:r>
              <a:rPr lang="be-BY" dirty="0" smtClean="0"/>
              <a:t>социальная </a:t>
            </a:r>
            <a:r>
              <a:rPr lang="be-BY" dirty="0"/>
              <a:t>сфера;</a:t>
            </a:r>
            <a:endParaRPr lang="ru-RU" dirty="0"/>
          </a:p>
          <a:p>
            <a:pPr lvl="0"/>
            <a:r>
              <a:rPr lang="be-BY" dirty="0" smtClean="0"/>
              <a:t>духовно-культурная сфера.</a:t>
            </a:r>
            <a:endParaRPr lang="ru-RU" dirty="0"/>
          </a:p>
          <a:p>
            <a:endParaRPr lang="be-BY" dirty="0" smtClean="0"/>
          </a:p>
          <a:p>
            <a:pPr marL="0" indent="0">
              <a:buNone/>
            </a:pPr>
            <a:r>
              <a:rPr lang="be-BY" dirty="0" smtClean="0"/>
              <a:t>Раздел</a:t>
            </a:r>
            <a:r>
              <a:rPr lang="be-BY" dirty="0"/>
              <a:t> </a:t>
            </a:r>
            <a:r>
              <a:rPr lang="en-US" dirty="0"/>
              <a:t>I</a:t>
            </a:r>
            <a:r>
              <a:rPr lang="be-BY" dirty="0"/>
              <a:t> Конституции </a:t>
            </a:r>
            <a:r>
              <a:rPr lang="be-BY" dirty="0" smtClean="0"/>
              <a:t>«</a:t>
            </a:r>
            <a:r>
              <a:rPr lang="be-BY" dirty="0"/>
              <a:t>Основы конституционного строя</a:t>
            </a:r>
            <a:r>
              <a:rPr lang="be-BY" dirty="0" smtClean="0"/>
              <a:t>» регулирует </a:t>
            </a:r>
            <a:r>
              <a:rPr lang="be-BY" dirty="0"/>
              <a:t>важнейшие сферы государственной и общественной жизни.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1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68072" cy="379512"/>
          </a:xfrm>
        </p:spPr>
        <p:txBody>
          <a:bodyPr>
            <a:normAutofit fontScale="90000"/>
          </a:bodyPr>
          <a:lstStyle/>
          <a:p>
            <a:r>
              <a:rPr lang="be-BY" b="1" dirty="0"/>
              <a:t>Гражданство Республики Беларусь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50" dirty="0" smtClean="0"/>
              <a:t>Гражданство </a:t>
            </a:r>
            <a:r>
              <a:rPr lang="ru-RU" sz="2550" dirty="0"/>
              <a:t>– правовой институт, характеризующий взаимоотношения человека с государством, под юрисдикцией которого он находится независимо от того, проживает этот человек на территории данного государства или находится вне его пределов.</a:t>
            </a:r>
          </a:p>
          <a:p>
            <a:endParaRPr lang="ru-RU" sz="800" dirty="0" smtClean="0"/>
          </a:p>
          <a:p>
            <a:r>
              <a:rPr lang="ru-RU" sz="2550" u="sng" dirty="0" smtClean="0">
                <a:hlinkClick r:id="rId2"/>
              </a:rPr>
              <a:t>Закон от </a:t>
            </a:r>
            <a:r>
              <a:rPr lang="ru-RU" sz="2550" u="sng" dirty="0">
                <a:hlinkClick r:id="rId2"/>
              </a:rPr>
              <a:t>1 августа 2002 г. «О гражданстве Республики Беларусь»</a:t>
            </a:r>
            <a:r>
              <a:rPr lang="ru-RU" sz="2550" dirty="0"/>
              <a:t>. </a:t>
            </a:r>
          </a:p>
          <a:p>
            <a:endParaRPr lang="ru-RU" sz="800" b="1" u="sng" dirty="0" smtClean="0"/>
          </a:p>
          <a:p>
            <a:r>
              <a:rPr lang="ru-RU" sz="2550" b="1" u="sng" dirty="0" smtClean="0"/>
              <a:t>I</a:t>
            </a:r>
            <a:r>
              <a:rPr lang="ru-RU" sz="2550" b="1" u="sng" dirty="0"/>
              <a:t>. Приобретение гражданства Республики Беларусь</a:t>
            </a:r>
            <a:endParaRPr lang="ru-RU" sz="2550" dirty="0"/>
          </a:p>
          <a:p>
            <a:pPr marL="0" indent="0">
              <a:buNone/>
            </a:pPr>
            <a:r>
              <a:rPr lang="ru-RU" sz="2550" dirty="0" smtClean="0"/>
              <a:t>• </a:t>
            </a:r>
            <a:r>
              <a:rPr lang="ru-RU" sz="2550" dirty="0"/>
              <a:t>по </a:t>
            </a:r>
            <a:r>
              <a:rPr lang="ru-RU" sz="2550" u="sng" dirty="0">
                <a:hlinkClick r:id="rId3"/>
              </a:rPr>
              <a:t>рождению;</a:t>
            </a:r>
            <a:endParaRPr lang="ru-RU" sz="2550" dirty="0"/>
          </a:p>
          <a:p>
            <a:pPr marL="0" indent="0">
              <a:buNone/>
            </a:pPr>
            <a:r>
              <a:rPr lang="ru-RU" sz="2550" dirty="0"/>
              <a:t>• в результате </a:t>
            </a:r>
            <a:r>
              <a:rPr lang="ru-RU" sz="2550" u="sng" dirty="0">
                <a:hlinkClick r:id="rId4"/>
              </a:rPr>
              <a:t>приема</a:t>
            </a:r>
            <a:r>
              <a:rPr lang="ru-RU" sz="2550" dirty="0"/>
              <a:t> в гражданство Республики Беларусь;</a:t>
            </a:r>
          </a:p>
          <a:p>
            <a:pPr marL="0" indent="0">
              <a:buNone/>
            </a:pPr>
            <a:r>
              <a:rPr lang="ru-RU" sz="2550" dirty="0"/>
              <a:t>• в порядке </a:t>
            </a:r>
            <a:r>
              <a:rPr lang="ru-RU" sz="2550" u="sng" dirty="0">
                <a:hlinkClick r:id="rId5"/>
              </a:rPr>
              <a:t>регистрации</a:t>
            </a:r>
            <a:r>
              <a:rPr lang="ru-RU" sz="2550" dirty="0"/>
              <a:t>;</a:t>
            </a:r>
          </a:p>
          <a:p>
            <a:pPr marL="0" indent="0">
              <a:buNone/>
            </a:pPr>
            <a:r>
              <a:rPr lang="ru-RU" sz="2550" dirty="0"/>
              <a:t>• по </a:t>
            </a:r>
            <a:r>
              <a:rPr lang="ru-RU" sz="2550" u="sng" dirty="0">
                <a:hlinkClick r:id="rId6"/>
              </a:rPr>
              <a:t>иным основаниям</a:t>
            </a:r>
            <a:r>
              <a:rPr lang="ru-RU" sz="2550" dirty="0"/>
              <a:t>, предусмотренным Законом и международными договорами Республики Беларусь.</a:t>
            </a:r>
          </a:p>
        </p:txBody>
      </p:sp>
    </p:spTree>
    <p:extLst>
      <p:ext uri="{BB962C8B-B14F-4D97-AF65-F5344CB8AC3E}">
        <p14:creationId xmlns:p14="http://schemas.microsoft.com/office/powerpoint/2010/main" val="207146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19100"/>
            <a:ext cx="8686800" cy="83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712968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u="sng" dirty="0"/>
              <a:t>Приобретение гражданства Республики Беларусь по рождению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Ребенок приобретает гражданство Республики Беларусь по рождению, если на день его рождения:</a:t>
            </a:r>
          </a:p>
          <a:p>
            <a:r>
              <a:rPr lang="ru-RU" dirty="0" smtClean="0"/>
              <a:t>Хотя </a:t>
            </a:r>
            <a:r>
              <a:rPr lang="ru-RU" dirty="0"/>
              <a:t>бы один из родителей ребенка состоит в гражданстве Республики Беларусь независимо от места рождения ребенка;</a:t>
            </a:r>
          </a:p>
          <a:p>
            <a:r>
              <a:rPr lang="ru-RU" dirty="0" smtClean="0"/>
              <a:t>родители ребенка</a:t>
            </a:r>
            <a:r>
              <a:rPr lang="ru-RU" dirty="0"/>
              <a:t>, постоянно проживающие на территории Республики Беларусь, являются лицами без гражданства, при условии, что ребенок родился на территории Республики Беларусь;</a:t>
            </a:r>
          </a:p>
          <a:p>
            <a:r>
              <a:rPr lang="ru-RU" dirty="0" smtClean="0"/>
              <a:t>родители ребенка</a:t>
            </a:r>
            <a:r>
              <a:rPr lang="ru-RU" dirty="0"/>
              <a:t>, постоянно проживающие на территории Республики Беларусь, являются иностранными гражданами, при условии, что ребенок родился на территории Республики Беларусь, а государства, гражданами которых являются его родители, не предоставляют ему своего гражданства.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8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531440"/>
            <a:ext cx="8686800" cy="83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12088" cy="6336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u="sng" dirty="0"/>
              <a:t>Прием в гражданство Республики Беларусь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Основания: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• достижение </a:t>
            </a:r>
            <a:r>
              <a:rPr lang="ru-RU" dirty="0" smtClean="0"/>
              <a:t>18 </a:t>
            </a:r>
            <a:r>
              <a:rPr lang="ru-RU" dirty="0"/>
              <a:t>летнего возраста;</a:t>
            </a:r>
          </a:p>
          <a:p>
            <a:pPr marL="0" indent="0">
              <a:buNone/>
            </a:pPr>
            <a:r>
              <a:rPr lang="ru-RU" dirty="0"/>
              <a:t>• обязательство соблюдать и уважать Конституцию и </a:t>
            </a:r>
            <a:r>
              <a:rPr lang="ru-RU" dirty="0" smtClean="0"/>
              <a:t>законы;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знание одного из государственных </a:t>
            </a:r>
            <a:r>
              <a:rPr lang="ru-RU" dirty="0" smtClean="0"/>
              <a:t>языков;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постоянное непрерывное проживание на территории Республики Беларусь на протяжении последних 7 лет;</a:t>
            </a:r>
          </a:p>
          <a:p>
            <a:pPr marL="0" indent="0">
              <a:buNone/>
            </a:pPr>
            <a:r>
              <a:rPr lang="ru-RU" dirty="0"/>
              <a:t>• наличие законного источника получения </a:t>
            </a:r>
            <a:r>
              <a:rPr lang="ru-RU" dirty="0" smtClean="0"/>
              <a:t>доходов;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отсутствие гражданства, либо утрата гражданства иностранного </a:t>
            </a:r>
            <a:r>
              <a:rPr lang="ru-RU" dirty="0" smtClean="0"/>
              <a:t>государства, </a:t>
            </a:r>
            <a:r>
              <a:rPr lang="ru-RU" dirty="0"/>
              <a:t>либо обращение в полномочный орган иностранного государства с заявлением о выходе из гражданства (отказе от гражданства) этого </a:t>
            </a:r>
            <a:r>
              <a:rPr lang="ru-RU" dirty="0" smtClean="0"/>
              <a:t>государства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94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419100"/>
            <a:ext cx="8686800" cy="83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12088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u="sng" dirty="0"/>
              <a:t>Приобретение гражданства Республики Беларусь в порядке регистрации</a:t>
            </a:r>
            <a:endParaRPr lang="ru-RU" dirty="0"/>
          </a:p>
          <a:p>
            <a:r>
              <a:rPr lang="ru-RU" dirty="0" smtClean="0"/>
              <a:t>18-летний возраст </a:t>
            </a:r>
          </a:p>
          <a:p>
            <a:r>
              <a:rPr lang="ru-RU" dirty="0" smtClean="0"/>
              <a:t>постоянно </a:t>
            </a:r>
            <a:r>
              <a:rPr lang="ru-RU" dirty="0"/>
              <a:t>проживающие на территории Республики Беларусь </a:t>
            </a:r>
            <a:r>
              <a:rPr lang="ru-RU" dirty="0" smtClean="0"/>
              <a:t>состоявшие </a:t>
            </a:r>
            <a:r>
              <a:rPr lang="ru-RU" dirty="0"/>
              <a:t>в гражданстве бывшего СССР и не состоявшие в гражданстве Республики Беларусь, если они:</a:t>
            </a:r>
          </a:p>
          <a:p>
            <a:pPr marL="0" indent="0">
              <a:buNone/>
            </a:pPr>
            <a:r>
              <a:rPr lang="ru-RU" dirty="0"/>
              <a:t>• родились либо постоянно проживали на территории Республики Беларусь до 12 ноября 1991 г.;</a:t>
            </a:r>
          </a:p>
          <a:p>
            <a:pPr marL="0" indent="0">
              <a:buNone/>
            </a:pPr>
            <a:r>
              <a:rPr lang="ru-RU" dirty="0"/>
              <a:t>• являются супругами либо потомками лиц, которые родились либо постоянно проживали на территории Республики Беларусь до 12 ноября 1991;</a:t>
            </a:r>
          </a:p>
          <a:p>
            <a:pPr marL="0" indent="0">
              <a:buNone/>
            </a:pPr>
            <a:endParaRPr lang="ru-RU" b="1" u="sng" dirty="0" smtClean="0"/>
          </a:p>
          <a:p>
            <a:pPr marL="0" indent="0">
              <a:buNone/>
            </a:pPr>
            <a:r>
              <a:rPr lang="ru-RU" b="1" u="sng" dirty="0" smtClean="0"/>
              <a:t>Приобретение </a:t>
            </a:r>
            <a:r>
              <a:rPr lang="ru-RU" b="1" u="sng" dirty="0"/>
              <a:t>гражданства Республики Беларусь по иным основаниям, предусмотренным Законом</a:t>
            </a:r>
            <a:endParaRPr lang="ru-RU" dirty="0"/>
          </a:p>
          <a:p>
            <a:r>
              <a:rPr lang="ru-RU" i="1" dirty="0" smtClean="0"/>
              <a:t>приобретение </a:t>
            </a:r>
            <a:r>
              <a:rPr lang="ru-RU" i="1" dirty="0"/>
              <a:t>гражданства при </a:t>
            </a:r>
            <a:r>
              <a:rPr lang="ru-RU" i="1" dirty="0" smtClean="0"/>
              <a:t>усыновлении</a:t>
            </a:r>
          </a:p>
          <a:p>
            <a:r>
              <a:rPr lang="ru-RU" i="1" dirty="0" smtClean="0"/>
              <a:t>в </a:t>
            </a:r>
            <a:r>
              <a:rPr lang="ru-RU" i="1" dirty="0"/>
              <a:t>соответствии с международными договорами Республики Беларусь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11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629" y="-419100"/>
            <a:ext cx="8686800" cy="8382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50" b="1" u="sng" dirty="0" err="1"/>
              <a:t>II</a:t>
            </a:r>
            <a:r>
              <a:rPr lang="ru-RU" sz="2250" b="1" u="sng" dirty="0"/>
              <a:t>. Прекращение гражданства Республики </a:t>
            </a:r>
            <a:r>
              <a:rPr lang="ru-RU" sz="2250" b="1" u="sng" dirty="0" smtClean="0"/>
              <a:t>Беларусь</a:t>
            </a:r>
            <a:r>
              <a:rPr lang="ru-RU" sz="2250" dirty="0" smtClean="0"/>
              <a:t> </a:t>
            </a:r>
            <a:r>
              <a:rPr lang="ru-RU" sz="2250" dirty="0"/>
              <a:t>вследствие:</a:t>
            </a:r>
          </a:p>
          <a:p>
            <a:pPr marL="0" indent="0">
              <a:buNone/>
            </a:pPr>
            <a:r>
              <a:rPr lang="ru-RU" sz="2250" dirty="0"/>
              <a:t>• </a:t>
            </a:r>
            <a:r>
              <a:rPr lang="ru-RU" sz="2250" u="sng" dirty="0">
                <a:hlinkClick r:id="rId2"/>
              </a:rPr>
              <a:t>выхода</a:t>
            </a:r>
            <a:r>
              <a:rPr lang="ru-RU" sz="2250" dirty="0"/>
              <a:t> из гражданства Республики </a:t>
            </a:r>
            <a:r>
              <a:rPr lang="ru-RU" sz="2250" dirty="0" smtClean="0"/>
              <a:t>Беларусь - </a:t>
            </a:r>
            <a:r>
              <a:rPr lang="ru-RU" sz="2250" dirty="0"/>
              <a:t>на основании личного заявления лица, достигшего 18-летнего возраста</a:t>
            </a:r>
          </a:p>
          <a:p>
            <a:pPr marL="0" indent="0">
              <a:buNone/>
            </a:pPr>
            <a:r>
              <a:rPr lang="ru-RU" sz="2250" dirty="0"/>
              <a:t>•</a:t>
            </a:r>
            <a:r>
              <a:rPr lang="ru-RU" sz="2250" u="sng" dirty="0">
                <a:hlinkClick r:id="rId3"/>
              </a:rPr>
              <a:t>утраты</a:t>
            </a:r>
            <a:r>
              <a:rPr lang="ru-RU" sz="2250" dirty="0"/>
              <a:t> гражданства Республики Беларусь.</a:t>
            </a:r>
          </a:p>
          <a:p>
            <a:r>
              <a:rPr lang="ru-RU" sz="2250" dirty="0" smtClean="0"/>
              <a:t>поступления </a:t>
            </a:r>
            <a:r>
              <a:rPr lang="ru-RU" sz="2250" dirty="0"/>
              <a:t>лица на воинскую службу, службу в полицию, органы безопасности, юстиции </a:t>
            </a:r>
            <a:r>
              <a:rPr lang="ru-RU" sz="2250" dirty="0" smtClean="0"/>
              <a:t>… иностранного </a:t>
            </a:r>
            <a:r>
              <a:rPr lang="ru-RU" sz="2250" dirty="0"/>
              <a:t>государства; </a:t>
            </a:r>
            <a:endParaRPr lang="ru-RU" sz="2250" dirty="0" smtClean="0"/>
          </a:p>
          <a:p>
            <a:r>
              <a:rPr lang="ru-RU" sz="2250" dirty="0" smtClean="0"/>
              <a:t>по </a:t>
            </a:r>
            <a:r>
              <a:rPr lang="ru-RU" sz="2250" dirty="0"/>
              <a:t>заявлению родителей </a:t>
            </a:r>
            <a:r>
              <a:rPr lang="ru-RU" sz="2250" dirty="0" smtClean="0"/>
              <a:t>в </a:t>
            </a:r>
            <a:r>
              <a:rPr lang="ru-RU" sz="2250" dirty="0"/>
              <a:t>отношении ребенка, приобретшего по рождению наряду с гражданством иностранного государства гражданство Республики Беларусь.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2250" dirty="0" smtClean="0"/>
              <a:t>Прекращение </a:t>
            </a:r>
            <a:r>
              <a:rPr lang="ru-RU" sz="2250" dirty="0"/>
              <a:t>гражданства </a:t>
            </a:r>
            <a:r>
              <a:rPr lang="ru-RU" sz="2250" dirty="0" smtClean="0"/>
              <a:t>не </a:t>
            </a:r>
            <a:r>
              <a:rPr lang="ru-RU" sz="2250" dirty="0"/>
              <a:t>допускается, если гражданин Республики Беларусь:</a:t>
            </a:r>
          </a:p>
          <a:p>
            <a:pPr marL="0" indent="0">
              <a:buNone/>
            </a:pPr>
            <a:r>
              <a:rPr lang="ru-RU" sz="2250" dirty="0"/>
              <a:t>• является обвиняемым, либо в отношении его имеется вступивший в законную силу и подлежащий исполнению обвинительный приговор суда;</a:t>
            </a:r>
          </a:p>
          <a:p>
            <a:pPr marL="0" indent="0">
              <a:buNone/>
            </a:pPr>
            <a:r>
              <a:rPr lang="ru-RU" sz="2250" dirty="0"/>
              <a:t>• имеет задолженность по </a:t>
            </a:r>
            <a:r>
              <a:rPr lang="ru-RU" sz="2250" dirty="0" smtClean="0"/>
              <a:t>налогам;</a:t>
            </a:r>
            <a:endParaRPr lang="ru-RU" sz="2250" dirty="0"/>
          </a:p>
          <a:p>
            <a:pPr marL="0" indent="0">
              <a:buNone/>
            </a:pPr>
            <a:r>
              <a:rPr lang="ru-RU" sz="2250" dirty="0"/>
              <a:t>• не имеет </a:t>
            </a:r>
            <a:r>
              <a:rPr lang="ru-RU" sz="2250" dirty="0" smtClean="0"/>
              <a:t>гарантий приобретения иного государства.</a:t>
            </a:r>
            <a:endParaRPr lang="ru-RU" sz="2250" dirty="0"/>
          </a:p>
        </p:txBody>
      </p:sp>
    </p:spTree>
    <p:extLst>
      <p:ext uri="{BB962C8B-B14F-4D97-AF65-F5344CB8AC3E}">
        <p14:creationId xmlns:p14="http://schemas.microsoft.com/office/powerpoint/2010/main" val="47217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be-BY" sz="2800" b="1" dirty="0"/>
              <a:t>Правовой статус личности в Республике Беларусь. Основные права и свободы человека и гражданина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44616"/>
          </a:xfrm>
        </p:spPr>
        <p:txBody>
          <a:bodyPr>
            <a:normAutofit lnSpcReduction="10000"/>
          </a:bodyPr>
          <a:lstStyle/>
          <a:p>
            <a:pPr lvl="0"/>
            <a:r>
              <a:rPr lang="be-BY" dirty="0" smtClean="0"/>
              <a:t>личные </a:t>
            </a:r>
            <a:r>
              <a:rPr lang="be-BY" dirty="0"/>
              <a:t>права и свободы (ст</a:t>
            </a:r>
            <a:r>
              <a:rPr lang="ru-RU" dirty="0"/>
              <a:t>.</a:t>
            </a:r>
            <a:r>
              <a:rPr lang="be-BY" dirty="0"/>
              <a:t>ст. 24 – 33, 50), создающие основу жизнедеятельности гражданина как человека и как личности;</a:t>
            </a:r>
            <a:endParaRPr lang="ru-RU" dirty="0"/>
          </a:p>
          <a:p>
            <a:pPr lvl="0"/>
            <a:r>
              <a:rPr lang="be-BY" dirty="0"/>
              <a:t>политические права и свободы (ст</a:t>
            </a:r>
            <a:r>
              <a:rPr lang="ru-RU" dirty="0"/>
              <a:t>.</a:t>
            </a:r>
            <a:r>
              <a:rPr lang="be-BY" dirty="0"/>
              <a:t>ст. 33 – 40), </a:t>
            </a:r>
            <a:r>
              <a:rPr lang="be-BY" dirty="0" smtClean="0"/>
              <a:t>определяют </a:t>
            </a:r>
            <a:r>
              <a:rPr lang="be-BY" dirty="0"/>
              <a:t>пределы политической деятельности граждан </a:t>
            </a:r>
            <a:endParaRPr lang="be-BY" dirty="0" smtClean="0"/>
          </a:p>
          <a:p>
            <a:pPr lvl="0"/>
            <a:r>
              <a:rPr lang="ru-RU" dirty="0" smtClean="0"/>
              <a:t>социально-экономические </a:t>
            </a:r>
            <a:r>
              <a:rPr lang="ru-RU" dirty="0"/>
              <a:t>права и свободы (</a:t>
            </a:r>
            <a:r>
              <a:rPr lang="ru-RU" dirty="0" err="1"/>
              <a:t>ст.ст</a:t>
            </a:r>
            <a:r>
              <a:rPr lang="ru-RU" dirty="0"/>
              <a:t>. 41 – 49, 51), позволяющие гражданам активно проявлять свои творческие способности и обеспечивающие надлежащие условия для жизнедеятельности.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15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747</TotalTime>
  <Words>1955</Words>
  <Application>Microsoft Office PowerPoint</Application>
  <PresentationFormat>Экран (4:3)</PresentationFormat>
  <Paragraphs>256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Трек</vt:lpstr>
      <vt:lpstr>Тема 2. Конституционное право Республики Беларусь – 1 ч. </vt:lpstr>
      <vt:lpstr>Конституционное право </vt:lpstr>
      <vt:lpstr>Основы конституционного строя Республики Беларусь</vt:lpstr>
      <vt:lpstr>Гражданство Республики Беларусь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Правовой статус личности в Республике Беларусь. Основные права и свободы человека и гражданина</vt:lpstr>
      <vt:lpstr>Презентация PowerPoint</vt:lpstr>
      <vt:lpstr>Политическая система </vt:lpstr>
      <vt:lpstr>Избирательная система - </vt:lpstr>
      <vt:lpstr>Избирательное право </vt:lpstr>
      <vt:lpstr>Президент Республики Беларусь</vt:lpstr>
      <vt:lpstr>Местное управление и самоуправление</vt:lpstr>
      <vt:lpstr>Тема 4. Финансовое право Республики Беларусь – 1 ч.</vt:lpstr>
      <vt:lpstr>Финансовое право </vt:lpstr>
      <vt:lpstr>Финансово-кредитная система Республики Беларусь </vt:lpstr>
      <vt:lpstr>Бюджетное устройство и бюджетная система</vt:lpstr>
      <vt:lpstr>Понятие и назначение бюджета</vt:lpstr>
      <vt:lpstr>Государственные доходы - </vt:lpstr>
      <vt:lpstr>Налоги и обязательные неналоговые платежи</vt:lpstr>
      <vt:lpstr>Презентация PowerPoint</vt:lpstr>
      <vt:lpstr>Неналоговые доходы государства</vt:lpstr>
      <vt:lpstr>Государственные займы.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55</cp:revision>
  <dcterms:created xsi:type="dcterms:W3CDTF">2015-09-07T11:48:26Z</dcterms:created>
  <dcterms:modified xsi:type="dcterms:W3CDTF">2015-09-15T14:21:57Z</dcterms:modified>
</cp:coreProperties>
</file>