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1" r:id="rId1"/>
  </p:sldMasterIdLst>
  <p:notesMasterIdLst>
    <p:notesMasterId r:id="rId51"/>
  </p:notesMasterIdLst>
  <p:sldIdLst>
    <p:sldId id="256" r:id="rId2"/>
    <p:sldId id="323" r:id="rId3"/>
    <p:sldId id="346" r:id="rId4"/>
    <p:sldId id="347" r:id="rId5"/>
    <p:sldId id="314" r:id="rId6"/>
    <p:sldId id="315" r:id="rId7"/>
    <p:sldId id="307" r:id="rId8"/>
    <p:sldId id="320" r:id="rId9"/>
    <p:sldId id="308" r:id="rId10"/>
    <p:sldId id="310" r:id="rId11"/>
    <p:sldId id="309" r:id="rId12"/>
    <p:sldId id="333" r:id="rId13"/>
    <p:sldId id="321" r:id="rId14"/>
    <p:sldId id="311" r:id="rId15"/>
    <p:sldId id="325" r:id="rId16"/>
    <p:sldId id="326" r:id="rId17"/>
    <p:sldId id="324" r:id="rId18"/>
    <p:sldId id="312" r:id="rId19"/>
    <p:sldId id="313" r:id="rId20"/>
    <p:sldId id="317" r:id="rId21"/>
    <p:sldId id="318" r:id="rId22"/>
    <p:sldId id="322" r:id="rId23"/>
    <p:sldId id="319" r:id="rId24"/>
    <p:sldId id="328" r:id="rId25"/>
    <p:sldId id="334" r:id="rId26"/>
    <p:sldId id="331" r:id="rId27"/>
    <p:sldId id="335" r:id="rId28"/>
    <p:sldId id="338" r:id="rId29"/>
    <p:sldId id="350" r:id="rId30"/>
    <p:sldId id="339" r:id="rId31"/>
    <p:sldId id="353" r:id="rId32"/>
    <p:sldId id="340" r:id="rId33"/>
    <p:sldId id="354" r:id="rId34"/>
    <p:sldId id="351" r:id="rId35"/>
    <p:sldId id="341" r:id="rId36"/>
    <p:sldId id="342" r:id="rId37"/>
    <p:sldId id="355" r:id="rId38"/>
    <p:sldId id="344" r:id="rId39"/>
    <p:sldId id="349" r:id="rId40"/>
    <p:sldId id="327" r:id="rId41"/>
    <p:sldId id="343" r:id="rId42"/>
    <p:sldId id="316" r:id="rId43"/>
    <p:sldId id="336" r:id="rId44"/>
    <p:sldId id="356" r:id="rId45"/>
    <p:sldId id="345" r:id="rId46"/>
    <p:sldId id="329" r:id="rId47"/>
    <p:sldId id="330" r:id="rId48"/>
    <p:sldId id="337" r:id="rId49"/>
    <p:sldId id="306" r:id="rId5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A732A1-216C-49B6-98AC-5B7A971D63C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CA57CF-DB1C-42F1-A26C-3EB6D19B9AC3}">
      <dgm:prSet phldrT="[Текст]"/>
      <dgm:spPr/>
      <dgm:t>
        <a:bodyPr/>
        <a:lstStyle/>
        <a:p>
          <a:r>
            <a:rPr lang="ru-RU" dirty="0" smtClean="0"/>
            <a:t>Право собственности </a:t>
          </a:r>
          <a:endParaRPr lang="ru-RU" dirty="0"/>
        </a:p>
      </dgm:t>
    </dgm:pt>
    <dgm:pt modelId="{D0B01ADF-DADE-4BB8-B456-D3561DB7E747}" type="parTrans" cxnId="{84B624D7-6F44-4F9C-8EFD-11099545AA0F}">
      <dgm:prSet/>
      <dgm:spPr/>
      <dgm:t>
        <a:bodyPr/>
        <a:lstStyle/>
        <a:p>
          <a:endParaRPr lang="ru-RU"/>
        </a:p>
      </dgm:t>
    </dgm:pt>
    <dgm:pt modelId="{B70D1916-2A00-47FF-A0C1-9125AC38E7EE}" type="sibTrans" cxnId="{84B624D7-6F44-4F9C-8EFD-11099545AA0F}">
      <dgm:prSet/>
      <dgm:spPr/>
      <dgm:t>
        <a:bodyPr/>
        <a:lstStyle/>
        <a:p>
          <a:endParaRPr lang="ru-RU"/>
        </a:p>
      </dgm:t>
    </dgm:pt>
    <dgm:pt modelId="{8961617D-F997-4BF1-9C33-F865C06D4CA0}">
      <dgm:prSet phldrT="[Текст]"/>
      <dgm:spPr/>
      <dgm:t>
        <a:bodyPr/>
        <a:lstStyle/>
        <a:p>
          <a:r>
            <a:rPr lang="ru-RU" dirty="0" smtClean="0"/>
            <a:t>Свобода предпринимательской деятельности</a:t>
          </a:r>
          <a:endParaRPr lang="ru-RU" dirty="0"/>
        </a:p>
      </dgm:t>
    </dgm:pt>
    <dgm:pt modelId="{8FAE084B-0F7A-4301-861D-F8602E57E588}" type="parTrans" cxnId="{D3DD5648-5641-47BC-BE39-0976729A7FDB}">
      <dgm:prSet/>
      <dgm:spPr/>
      <dgm:t>
        <a:bodyPr/>
        <a:lstStyle/>
        <a:p>
          <a:endParaRPr lang="ru-RU"/>
        </a:p>
      </dgm:t>
    </dgm:pt>
    <dgm:pt modelId="{77446299-85B2-4ADD-86F3-A9429C4D82EB}" type="sibTrans" cxnId="{D3DD5648-5641-47BC-BE39-0976729A7FDB}">
      <dgm:prSet/>
      <dgm:spPr/>
      <dgm:t>
        <a:bodyPr/>
        <a:lstStyle/>
        <a:p>
          <a:endParaRPr lang="ru-RU"/>
        </a:p>
      </dgm:t>
    </dgm:pt>
    <dgm:pt modelId="{F7D5BDCF-043B-40BF-A4FA-F422D9CD848D}" type="pres">
      <dgm:prSet presAssocID="{89A732A1-216C-49B6-98AC-5B7A971D63C7}" presName="diagram" presStyleCnt="0">
        <dgm:presLayoutVars>
          <dgm:dir/>
          <dgm:resizeHandles val="exact"/>
        </dgm:presLayoutVars>
      </dgm:prSet>
      <dgm:spPr/>
    </dgm:pt>
    <dgm:pt modelId="{6C2379D5-AE7F-47C1-8B21-0B8E9D4F9391}" type="pres">
      <dgm:prSet presAssocID="{0BCA57CF-DB1C-42F1-A26C-3EB6D19B9AC3}" presName="node" presStyleLbl="node1" presStyleIdx="0" presStyleCnt="2">
        <dgm:presLayoutVars>
          <dgm:bulletEnabled val="1"/>
        </dgm:presLayoutVars>
      </dgm:prSet>
      <dgm:spPr/>
    </dgm:pt>
    <dgm:pt modelId="{C1243BA0-7CBD-441D-8E68-226C249AC9C2}" type="pres">
      <dgm:prSet presAssocID="{B70D1916-2A00-47FF-A0C1-9125AC38E7EE}" presName="sibTrans" presStyleCnt="0"/>
      <dgm:spPr/>
    </dgm:pt>
    <dgm:pt modelId="{42F973D1-3917-45C9-AF04-7E2DED9697B2}" type="pres">
      <dgm:prSet presAssocID="{8961617D-F997-4BF1-9C33-F865C06D4CA0}" presName="node" presStyleLbl="node1" presStyleIdx="1" presStyleCnt="2">
        <dgm:presLayoutVars>
          <dgm:bulletEnabled val="1"/>
        </dgm:presLayoutVars>
      </dgm:prSet>
      <dgm:spPr/>
    </dgm:pt>
  </dgm:ptLst>
  <dgm:cxnLst>
    <dgm:cxn modelId="{CB44F014-3539-4866-8A9F-E122A95D589C}" type="presOf" srcId="{89A732A1-216C-49B6-98AC-5B7A971D63C7}" destId="{F7D5BDCF-043B-40BF-A4FA-F422D9CD848D}" srcOrd="0" destOrd="0" presId="urn:microsoft.com/office/officeart/2005/8/layout/default"/>
    <dgm:cxn modelId="{84B624D7-6F44-4F9C-8EFD-11099545AA0F}" srcId="{89A732A1-216C-49B6-98AC-5B7A971D63C7}" destId="{0BCA57CF-DB1C-42F1-A26C-3EB6D19B9AC3}" srcOrd="0" destOrd="0" parTransId="{D0B01ADF-DADE-4BB8-B456-D3561DB7E747}" sibTransId="{B70D1916-2A00-47FF-A0C1-9125AC38E7EE}"/>
    <dgm:cxn modelId="{82097DE7-C43E-4F2F-9988-D18AB28AD319}" type="presOf" srcId="{8961617D-F997-4BF1-9C33-F865C06D4CA0}" destId="{42F973D1-3917-45C9-AF04-7E2DED9697B2}" srcOrd="0" destOrd="0" presId="urn:microsoft.com/office/officeart/2005/8/layout/default"/>
    <dgm:cxn modelId="{D3DD5648-5641-47BC-BE39-0976729A7FDB}" srcId="{89A732A1-216C-49B6-98AC-5B7A971D63C7}" destId="{8961617D-F997-4BF1-9C33-F865C06D4CA0}" srcOrd="1" destOrd="0" parTransId="{8FAE084B-0F7A-4301-861D-F8602E57E588}" sibTransId="{77446299-85B2-4ADD-86F3-A9429C4D82EB}"/>
    <dgm:cxn modelId="{9AF2FD6D-4CBF-48D1-93CC-5741344ABC2C}" type="presOf" srcId="{0BCA57CF-DB1C-42F1-A26C-3EB6D19B9AC3}" destId="{6C2379D5-AE7F-47C1-8B21-0B8E9D4F9391}" srcOrd="0" destOrd="0" presId="urn:microsoft.com/office/officeart/2005/8/layout/default"/>
    <dgm:cxn modelId="{D3F6C263-18C2-41B2-B78E-F7BBD2DCD98E}" type="presParOf" srcId="{F7D5BDCF-043B-40BF-A4FA-F422D9CD848D}" destId="{6C2379D5-AE7F-47C1-8B21-0B8E9D4F9391}" srcOrd="0" destOrd="0" presId="urn:microsoft.com/office/officeart/2005/8/layout/default"/>
    <dgm:cxn modelId="{11F5613A-F66E-44D4-8CDF-37DBA4EF42C7}" type="presParOf" srcId="{F7D5BDCF-043B-40BF-A4FA-F422D9CD848D}" destId="{C1243BA0-7CBD-441D-8E68-226C249AC9C2}" srcOrd="1" destOrd="0" presId="urn:microsoft.com/office/officeart/2005/8/layout/default"/>
    <dgm:cxn modelId="{A0960419-1E9E-4D62-BD59-3A580CB45B70}" type="presParOf" srcId="{F7D5BDCF-043B-40BF-A4FA-F422D9CD848D}" destId="{42F973D1-3917-45C9-AF04-7E2DED9697B2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5EDC91-5242-40EC-8E53-1233BD3C700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5F8C761-76BE-482B-A911-5590CF749E2C}">
      <dgm:prSet phldrT="[Текст]"/>
      <dgm:spPr/>
      <dgm:t>
        <a:bodyPr/>
        <a:lstStyle/>
        <a:p>
          <a:r>
            <a:rPr lang="ru-RU" dirty="0" smtClean="0"/>
            <a:t>Выделение фактических обстоятельств </a:t>
          </a:r>
          <a:endParaRPr lang="ru-RU" dirty="0"/>
        </a:p>
      </dgm:t>
    </dgm:pt>
    <dgm:pt modelId="{E4663097-FAFE-43BD-93D6-62AC6149DBDF}" type="parTrans" cxnId="{1C6B4E84-4E88-4527-8975-4B32D501D8D7}">
      <dgm:prSet/>
      <dgm:spPr/>
      <dgm:t>
        <a:bodyPr/>
        <a:lstStyle/>
        <a:p>
          <a:endParaRPr lang="ru-RU"/>
        </a:p>
      </dgm:t>
    </dgm:pt>
    <dgm:pt modelId="{ACD2D529-FF83-4059-A439-B250C8B95B59}" type="sibTrans" cxnId="{1C6B4E84-4E88-4527-8975-4B32D501D8D7}">
      <dgm:prSet/>
      <dgm:spPr/>
      <dgm:t>
        <a:bodyPr/>
        <a:lstStyle/>
        <a:p>
          <a:endParaRPr lang="ru-RU"/>
        </a:p>
      </dgm:t>
    </dgm:pt>
    <dgm:pt modelId="{68A24B02-63EB-490C-9DBD-DE7C8E88165B}">
      <dgm:prSet phldrT="[Текст]"/>
      <dgm:spPr/>
      <dgm:t>
        <a:bodyPr/>
        <a:lstStyle/>
        <a:p>
          <a:r>
            <a:rPr lang="ru-RU" dirty="0" smtClean="0"/>
            <a:t>Поиск и анализ правовой нормы</a:t>
          </a:r>
          <a:endParaRPr lang="ru-RU" dirty="0"/>
        </a:p>
      </dgm:t>
    </dgm:pt>
    <dgm:pt modelId="{C4E00883-4D39-4EB4-AE1D-66D944A726C6}" type="parTrans" cxnId="{CF756E25-887E-40F8-9991-137DDEE029E9}">
      <dgm:prSet/>
      <dgm:spPr/>
      <dgm:t>
        <a:bodyPr/>
        <a:lstStyle/>
        <a:p>
          <a:endParaRPr lang="ru-RU"/>
        </a:p>
      </dgm:t>
    </dgm:pt>
    <dgm:pt modelId="{44F771A6-FCBB-40A2-A191-213F67BB6C60}" type="sibTrans" cxnId="{CF756E25-887E-40F8-9991-137DDEE029E9}">
      <dgm:prSet/>
      <dgm:spPr/>
      <dgm:t>
        <a:bodyPr/>
        <a:lstStyle/>
        <a:p>
          <a:endParaRPr lang="ru-RU"/>
        </a:p>
      </dgm:t>
    </dgm:pt>
    <dgm:pt modelId="{B453FCE3-ABB0-46D9-B850-99B03078D584}">
      <dgm:prSet phldrT="[Текст]"/>
      <dgm:spPr/>
      <dgm:t>
        <a:bodyPr/>
        <a:lstStyle/>
        <a:p>
          <a:r>
            <a:rPr lang="ru-RU" dirty="0" smtClean="0"/>
            <a:t>Соотнесение фактических обстоятельств и правовой нормы</a:t>
          </a:r>
          <a:endParaRPr lang="ru-RU" dirty="0"/>
        </a:p>
      </dgm:t>
    </dgm:pt>
    <dgm:pt modelId="{B8AE3030-B661-442F-9F35-4924BC89BDDC}" type="parTrans" cxnId="{956D8EEB-21AD-4B29-9A1A-EB02DD8653C2}">
      <dgm:prSet/>
      <dgm:spPr/>
      <dgm:t>
        <a:bodyPr/>
        <a:lstStyle/>
        <a:p>
          <a:endParaRPr lang="ru-RU"/>
        </a:p>
      </dgm:t>
    </dgm:pt>
    <dgm:pt modelId="{3D8E5C62-D672-40ED-88B4-5CCBE90AB4B0}" type="sibTrans" cxnId="{956D8EEB-21AD-4B29-9A1A-EB02DD8653C2}">
      <dgm:prSet/>
      <dgm:spPr/>
      <dgm:t>
        <a:bodyPr/>
        <a:lstStyle/>
        <a:p>
          <a:endParaRPr lang="ru-RU"/>
        </a:p>
      </dgm:t>
    </dgm:pt>
    <dgm:pt modelId="{2A303CDD-B0D8-4491-AEE4-831E257FA10C}">
      <dgm:prSet phldrT="[Текст]"/>
      <dgm:spPr/>
      <dgm:t>
        <a:bodyPr/>
        <a:lstStyle/>
        <a:p>
          <a:r>
            <a:rPr lang="ru-RU" dirty="0" smtClean="0"/>
            <a:t>Выводы (квалификация)</a:t>
          </a:r>
          <a:endParaRPr lang="ru-RU" dirty="0"/>
        </a:p>
      </dgm:t>
    </dgm:pt>
    <dgm:pt modelId="{F2450609-4D3D-4363-9647-FB4EF7A413D9}" type="parTrans" cxnId="{CE9438BF-89E9-44C8-8D28-B9B63DBBCD60}">
      <dgm:prSet/>
      <dgm:spPr/>
      <dgm:t>
        <a:bodyPr/>
        <a:lstStyle/>
        <a:p>
          <a:endParaRPr lang="ru-RU"/>
        </a:p>
      </dgm:t>
    </dgm:pt>
    <dgm:pt modelId="{E702602D-E2FF-4F3B-9FAB-BD6B1891BC81}" type="sibTrans" cxnId="{CE9438BF-89E9-44C8-8D28-B9B63DBBCD60}">
      <dgm:prSet/>
      <dgm:spPr/>
      <dgm:t>
        <a:bodyPr/>
        <a:lstStyle/>
        <a:p>
          <a:endParaRPr lang="ru-RU"/>
        </a:p>
      </dgm:t>
    </dgm:pt>
    <dgm:pt modelId="{14B58FC4-F755-4630-9EAE-F3A5287E833C}" type="pres">
      <dgm:prSet presAssocID="{E05EDC91-5242-40EC-8E53-1233BD3C700E}" presName="CompostProcess" presStyleCnt="0">
        <dgm:presLayoutVars>
          <dgm:dir/>
          <dgm:resizeHandles val="exact"/>
        </dgm:presLayoutVars>
      </dgm:prSet>
      <dgm:spPr/>
    </dgm:pt>
    <dgm:pt modelId="{DD10FF73-6514-4D7D-A40F-358A175726CA}" type="pres">
      <dgm:prSet presAssocID="{E05EDC91-5242-40EC-8E53-1233BD3C700E}" presName="arrow" presStyleLbl="bgShp" presStyleIdx="0" presStyleCnt="1"/>
      <dgm:spPr/>
    </dgm:pt>
    <dgm:pt modelId="{7C6C0712-D066-4A3C-A989-DBD7780E3F2C}" type="pres">
      <dgm:prSet presAssocID="{E05EDC91-5242-40EC-8E53-1233BD3C700E}" presName="linearProcess" presStyleCnt="0"/>
      <dgm:spPr/>
    </dgm:pt>
    <dgm:pt modelId="{41E54F7D-C252-4E0E-BD56-44E2B36C9756}" type="pres">
      <dgm:prSet presAssocID="{B5F8C761-76BE-482B-A911-5590CF749E2C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A0ADB-EEB8-4D11-A352-BEC17E2DAA7C}" type="pres">
      <dgm:prSet presAssocID="{ACD2D529-FF83-4059-A439-B250C8B95B59}" presName="sibTrans" presStyleCnt="0"/>
      <dgm:spPr/>
    </dgm:pt>
    <dgm:pt modelId="{53951E71-8221-4503-8222-1CDF76DFC62C}" type="pres">
      <dgm:prSet presAssocID="{68A24B02-63EB-490C-9DBD-DE7C8E88165B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44B665-223D-4482-9799-DE118ED3F4CC}" type="pres">
      <dgm:prSet presAssocID="{44F771A6-FCBB-40A2-A191-213F67BB6C60}" presName="sibTrans" presStyleCnt="0"/>
      <dgm:spPr/>
    </dgm:pt>
    <dgm:pt modelId="{0A6B337F-E792-4AFD-A989-7F67010D6A51}" type="pres">
      <dgm:prSet presAssocID="{B453FCE3-ABB0-46D9-B850-99B03078D584}" presName="textNode" presStyleLbl="node1" presStyleIdx="2" presStyleCnt="4">
        <dgm:presLayoutVars>
          <dgm:bulletEnabled val="1"/>
        </dgm:presLayoutVars>
      </dgm:prSet>
      <dgm:spPr/>
    </dgm:pt>
    <dgm:pt modelId="{FB6799AD-84CD-41FE-8C92-866AEA9D4A5C}" type="pres">
      <dgm:prSet presAssocID="{3D8E5C62-D672-40ED-88B4-5CCBE90AB4B0}" presName="sibTrans" presStyleCnt="0"/>
      <dgm:spPr/>
    </dgm:pt>
    <dgm:pt modelId="{3AB351DD-60F9-4F2F-A36D-6C2CF5432CAD}" type="pres">
      <dgm:prSet presAssocID="{2A303CDD-B0D8-4491-AEE4-831E257FA10C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B2C1901C-650E-41B3-90AE-F7A58967D131}" type="presOf" srcId="{E05EDC91-5242-40EC-8E53-1233BD3C700E}" destId="{14B58FC4-F755-4630-9EAE-F3A5287E833C}" srcOrd="0" destOrd="0" presId="urn:microsoft.com/office/officeart/2005/8/layout/hProcess9"/>
    <dgm:cxn modelId="{5E9C9A1C-38EC-4D94-98FE-841C61488A0E}" type="presOf" srcId="{B5F8C761-76BE-482B-A911-5590CF749E2C}" destId="{41E54F7D-C252-4E0E-BD56-44E2B36C9756}" srcOrd="0" destOrd="0" presId="urn:microsoft.com/office/officeart/2005/8/layout/hProcess9"/>
    <dgm:cxn modelId="{CF756E25-887E-40F8-9991-137DDEE029E9}" srcId="{E05EDC91-5242-40EC-8E53-1233BD3C700E}" destId="{68A24B02-63EB-490C-9DBD-DE7C8E88165B}" srcOrd="1" destOrd="0" parTransId="{C4E00883-4D39-4EB4-AE1D-66D944A726C6}" sibTransId="{44F771A6-FCBB-40A2-A191-213F67BB6C60}"/>
    <dgm:cxn modelId="{956D8EEB-21AD-4B29-9A1A-EB02DD8653C2}" srcId="{E05EDC91-5242-40EC-8E53-1233BD3C700E}" destId="{B453FCE3-ABB0-46D9-B850-99B03078D584}" srcOrd="2" destOrd="0" parTransId="{B8AE3030-B661-442F-9F35-4924BC89BDDC}" sibTransId="{3D8E5C62-D672-40ED-88B4-5CCBE90AB4B0}"/>
    <dgm:cxn modelId="{3F764F6A-EDFD-4384-B779-9CC49A96E0FC}" type="presOf" srcId="{B453FCE3-ABB0-46D9-B850-99B03078D584}" destId="{0A6B337F-E792-4AFD-A989-7F67010D6A51}" srcOrd="0" destOrd="0" presId="urn:microsoft.com/office/officeart/2005/8/layout/hProcess9"/>
    <dgm:cxn modelId="{1C6B4E84-4E88-4527-8975-4B32D501D8D7}" srcId="{E05EDC91-5242-40EC-8E53-1233BD3C700E}" destId="{B5F8C761-76BE-482B-A911-5590CF749E2C}" srcOrd="0" destOrd="0" parTransId="{E4663097-FAFE-43BD-93D6-62AC6149DBDF}" sibTransId="{ACD2D529-FF83-4059-A439-B250C8B95B59}"/>
    <dgm:cxn modelId="{CE9438BF-89E9-44C8-8D28-B9B63DBBCD60}" srcId="{E05EDC91-5242-40EC-8E53-1233BD3C700E}" destId="{2A303CDD-B0D8-4491-AEE4-831E257FA10C}" srcOrd="3" destOrd="0" parTransId="{F2450609-4D3D-4363-9647-FB4EF7A413D9}" sibTransId="{E702602D-E2FF-4F3B-9FAB-BD6B1891BC81}"/>
    <dgm:cxn modelId="{D2EFC20A-B189-4869-A958-04631C6F110D}" type="presOf" srcId="{68A24B02-63EB-490C-9DBD-DE7C8E88165B}" destId="{53951E71-8221-4503-8222-1CDF76DFC62C}" srcOrd="0" destOrd="0" presId="urn:microsoft.com/office/officeart/2005/8/layout/hProcess9"/>
    <dgm:cxn modelId="{59B49E37-2F04-44E0-8A2A-BBAC88F5FD11}" type="presOf" srcId="{2A303CDD-B0D8-4491-AEE4-831E257FA10C}" destId="{3AB351DD-60F9-4F2F-A36D-6C2CF5432CAD}" srcOrd="0" destOrd="0" presId="urn:microsoft.com/office/officeart/2005/8/layout/hProcess9"/>
    <dgm:cxn modelId="{6F5194DD-E2C9-4412-BEFD-5AABC708C89F}" type="presParOf" srcId="{14B58FC4-F755-4630-9EAE-F3A5287E833C}" destId="{DD10FF73-6514-4D7D-A40F-358A175726CA}" srcOrd="0" destOrd="0" presId="urn:microsoft.com/office/officeart/2005/8/layout/hProcess9"/>
    <dgm:cxn modelId="{1385648B-96D0-4E05-9E9B-333630BEDB15}" type="presParOf" srcId="{14B58FC4-F755-4630-9EAE-F3A5287E833C}" destId="{7C6C0712-D066-4A3C-A989-DBD7780E3F2C}" srcOrd="1" destOrd="0" presId="urn:microsoft.com/office/officeart/2005/8/layout/hProcess9"/>
    <dgm:cxn modelId="{879AA7CF-25F6-4595-8D27-E508B22C3BF0}" type="presParOf" srcId="{7C6C0712-D066-4A3C-A989-DBD7780E3F2C}" destId="{41E54F7D-C252-4E0E-BD56-44E2B36C9756}" srcOrd="0" destOrd="0" presId="urn:microsoft.com/office/officeart/2005/8/layout/hProcess9"/>
    <dgm:cxn modelId="{67E6A04A-831C-4BE9-A3D3-8BE2E03562B3}" type="presParOf" srcId="{7C6C0712-D066-4A3C-A989-DBD7780E3F2C}" destId="{83BA0ADB-EEB8-4D11-A352-BEC17E2DAA7C}" srcOrd="1" destOrd="0" presId="urn:microsoft.com/office/officeart/2005/8/layout/hProcess9"/>
    <dgm:cxn modelId="{072E11CA-2A6A-488A-9A52-E0D6DC3C4104}" type="presParOf" srcId="{7C6C0712-D066-4A3C-A989-DBD7780E3F2C}" destId="{53951E71-8221-4503-8222-1CDF76DFC62C}" srcOrd="2" destOrd="0" presId="urn:microsoft.com/office/officeart/2005/8/layout/hProcess9"/>
    <dgm:cxn modelId="{83C12FDF-BE67-4C4F-B764-629D49592100}" type="presParOf" srcId="{7C6C0712-D066-4A3C-A989-DBD7780E3F2C}" destId="{4E44B665-223D-4482-9799-DE118ED3F4CC}" srcOrd="3" destOrd="0" presId="urn:microsoft.com/office/officeart/2005/8/layout/hProcess9"/>
    <dgm:cxn modelId="{B6BF3237-DF79-4183-A5C5-CE763DF4DB57}" type="presParOf" srcId="{7C6C0712-D066-4A3C-A989-DBD7780E3F2C}" destId="{0A6B337F-E792-4AFD-A989-7F67010D6A51}" srcOrd="4" destOrd="0" presId="urn:microsoft.com/office/officeart/2005/8/layout/hProcess9"/>
    <dgm:cxn modelId="{C80613D7-ED32-41DA-8288-4D6D43C844AA}" type="presParOf" srcId="{7C6C0712-D066-4A3C-A989-DBD7780E3F2C}" destId="{FB6799AD-84CD-41FE-8C92-866AEA9D4A5C}" srcOrd="5" destOrd="0" presId="urn:microsoft.com/office/officeart/2005/8/layout/hProcess9"/>
    <dgm:cxn modelId="{C72A2126-FE2F-40C2-B66A-1B786A30B2A1}" type="presParOf" srcId="{7C6C0712-D066-4A3C-A989-DBD7780E3F2C}" destId="{3AB351DD-60F9-4F2F-A36D-6C2CF5432CA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6560DA-D086-4856-9DCC-F82C28112EF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A4A86FB-A895-4123-8482-9FDD320C7886}">
      <dgm:prSet phldrT="[Текст]"/>
      <dgm:spPr/>
      <dgm:t>
        <a:bodyPr/>
        <a:lstStyle/>
        <a:p>
          <a:r>
            <a:rPr lang="ru-RU" dirty="0" smtClean="0"/>
            <a:t>Выделение фактических обстоятельств </a:t>
          </a:r>
          <a:endParaRPr lang="ru-RU" dirty="0"/>
        </a:p>
      </dgm:t>
    </dgm:pt>
    <dgm:pt modelId="{ED40DA7D-666A-4156-B2C1-1E91C5E1D8B1}" type="parTrans" cxnId="{1BD50F89-0AFA-4007-AE76-0EF6F3CA4C38}">
      <dgm:prSet/>
      <dgm:spPr/>
      <dgm:t>
        <a:bodyPr/>
        <a:lstStyle/>
        <a:p>
          <a:endParaRPr lang="ru-RU"/>
        </a:p>
      </dgm:t>
    </dgm:pt>
    <dgm:pt modelId="{80BE820D-4891-4694-8980-B77F68A3A418}" type="sibTrans" cxnId="{1BD50F89-0AFA-4007-AE76-0EF6F3CA4C38}">
      <dgm:prSet/>
      <dgm:spPr/>
      <dgm:t>
        <a:bodyPr/>
        <a:lstStyle/>
        <a:p>
          <a:endParaRPr lang="ru-RU"/>
        </a:p>
      </dgm:t>
    </dgm:pt>
    <dgm:pt modelId="{27584266-B36B-4C00-A140-E4916BCEA273}">
      <dgm:prSet phldrT="[Текст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Домыслы и представления о правовой норме </a:t>
          </a:r>
        </a:p>
        <a:p>
          <a:r>
            <a:rPr lang="ru-RU" dirty="0" smtClean="0"/>
            <a:t>(«Я считаю, что это  правильно / неправильно»)</a:t>
          </a:r>
          <a:endParaRPr lang="ru-RU" dirty="0"/>
        </a:p>
      </dgm:t>
    </dgm:pt>
    <dgm:pt modelId="{C4BCE356-BECC-4841-8554-F6CC39C0A477}" type="parTrans" cxnId="{5B13DB64-06CB-4064-8718-971CA7EF0B12}">
      <dgm:prSet/>
      <dgm:spPr/>
      <dgm:t>
        <a:bodyPr/>
        <a:lstStyle/>
        <a:p>
          <a:endParaRPr lang="ru-RU"/>
        </a:p>
      </dgm:t>
    </dgm:pt>
    <dgm:pt modelId="{7118336A-06B8-4CCF-83B0-7513E9E6F014}" type="sibTrans" cxnId="{5B13DB64-06CB-4064-8718-971CA7EF0B12}">
      <dgm:prSet/>
      <dgm:spPr/>
      <dgm:t>
        <a:bodyPr/>
        <a:lstStyle/>
        <a:p>
          <a:endParaRPr lang="ru-RU"/>
        </a:p>
      </dgm:t>
    </dgm:pt>
    <dgm:pt modelId="{FC2C2645-1AA4-41A3-87BE-65DD16AD9F16}">
      <dgm:prSet phldrT="[Текст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Соотнесение фактических обстоятельств собственными  представлениями о должном</a:t>
          </a:r>
          <a:endParaRPr lang="ru-RU" dirty="0"/>
        </a:p>
      </dgm:t>
    </dgm:pt>
    <dgm:pt modelId="{E7002F00-2880-438F-9851-61E5CAEC7A8F}" type="parTrans" cxnId="{E5BC174F-5656-4E38-BABC-3276AF163BCC}">
      <dgm:prSet/>
      <dgm:spPr/>
      <dgm:t>
        <a:bodyPr/>
        <a:lstStyle/>
        <a:p>
          <a:endParaRPr lang="ru-RU"/>
        </a:p>
      </dgm:t>
    </dgm:pt>
    <dgm:pt modelId="{8B8102EF-FA23-4AC9-828D-9F4BEB0D4319}" type="sibTrans" cxnId="{E5BC174F-5656-4E38-BABC-3276AF163BCC}">
      <dgm:prSet/>
      <dgm:spPr/>
      <dgm:t>
        <a:bodyPr/>
        <a:lstStyle/>
        <a:p>
          <a:endParaRPr lang="ru-RU"/>
        </a:p>
      </dgm:t>
    </dgm:pt>
    <dgm:pt modelId="{45B060FE-AB62-478A-A3F1-03051DE050E9}">
      <dgm:prSet phldrT="[Текст]"/>
      <dgm:spPr/>
      <dgm:t>
        <a:bodyPr/>
        <a:lstStyle/>
        <a:p>
          <a:r>
            <a:rPr lang="ru-RU" dirty="0" smtClean="0"/>
            <a:t>Выводы </a:t>
          </a:r>
          <a:endParaRPr lang="ru-RU" dirty="0"/>
        </a:p>
      </dgm:t>
    </dgm:pt>
    <dgm:pt modelId="{36592803-F893-4D60-8A50-6E5FD12C989A}" type="parTrans" cxnId="{313C48D4-B25F-4D38-9400-C4402BCEAE13}">
      <dgm:prSet/>
      <dgm:spPr/>
      <dgm:t>
        <a:bodyPr/>
        <a:lstStyle/>
        <a:p>
          <a:endParaRPr lang="ru-RU"/>
        </a:p>
      </dgm:t>
    </dgm:pt>
    <dgm:pt modelId="{D07738D8-47AF-4366-8CFC-951CBFA94AF5}" type="sibTrans" cxnId="{313C48D4-B25F-4D38-9400-C4402BCEAE13}">
      <dgm:prSet/>
      <dgm:spPr/>
      <dgm:t>
        <a:bodyPr/>
        <a:lstStyle/>
        <a:p>
          <a:endParaRPr lang="ru-RU"/>
        </a:p>
      </dgm:t>
    </dgm:pt>
    <dgm:pt modelId="{8A7CDA78-930D-417A-AD16-39CE30053241}" type="pres">
      <dgm:prSet presAssocID="{466560DA-D086-4856-9DCC-F82C28112EF8}" presName="CompostProcess" presStyleCnt="0">
        <dgm:presLayoutVars>
          <dgm:dir/>
          <dgm:resizeHandles val="exact"/>
        </dgm:presLayoutVars>
      </dgm:prSet>
      <dgm:spPr/>
    </dgm:pt>
    <dgm:pt modelId="{F318D025-278B-45B8-92F9-A7702EBDCA38}" type="pres">
      <dgm:prSet presAssocID="{466560DA-D086-4856-9DCC-F82C28112EF8}" presName="arrow" presStyleLbl="bgShp" presStyleIdx="0" presStyleCnt="1"/>
      <dgm:spPr/>
    </dgm:pt>
    <dgm:pt modelId="{848F35AA-1CFC-453F-A087-43C922F3D62E}" type="pres">
      <dgm:prSet presAssocID="{466560DA-D086-4856-9DCC-F82C28112EF8}" presName="linearProcess" presStyleCnt="0"/>
      <dgm:spPr/>
    </dgm:pt>
    <dgm:pt modelId="{E236AB48-9FCB-4BE1-9DAB-D8EC08F2F132}" type="pres">
      <dgm:prSet presAssocID="{4A4A86FB-A895-4123-8482-9FDD320C7886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658A5E-2770-4D4F-B803-06115900F291}" type="pres">
      <dgm:prSet presAssocID="{80BE820D-4891-4694-8980-B77F68A3A418}" presName="sibTrans" presStyleCnt="0"/>
      <dgm:spPr/>
    </dgm:pt>
    <dgm:pt modelId="{6A7D7581-F187-4F28-8337-18AFF235B8F2}" type="pres">
      <dgm:prSet presAssocID="{27584266-B36B-4C00-A140-E4916BCEA273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9A43A2-3628-4F94-A611-392FE80DBB4C}" type="pres">
      <dgm:prSet presAssocID="{7118336A-06B8-4CCF-83B0-7513E9E6F014}" presName="sibTrans" presStyleCnt="0"/>
      <dgm:spPr/>
    </dgm:pt>
    <dgm:pt modelId="{F9176811-4FF4-43DA-BB43-0D08D01F90CF}" type="pres">
      <dgm:prSet presAssocID="{FC2C2645-1AA4-41A3-87BE-65DD16AD9F16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8A4CCE-B129-4258-898E-BE8F458CF03E}" type="pres">
      <dgm:prSet presAssocID="{8B8102EF-FA23-4AC9-828D-9F4BEB0D4319}" presName="sibTrans" presStyleCnt="0"/>
      <dgm:spPr/>
    </dgm:pt>
    <dgm:pt modelId="{3FF5154C-DEDF-4456-952D-7D813E37740D}" type="pres">
      <dgm:prSet presAssocID="{45B060FE-AB62-478A-A3F1-03051DE050E9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EEA872D6-65D5-4B44-9FB4-87799932CDBF}" type="presOf" srcId="{27584266-B36B-4C00-A140-E4916BCEA273}" destId="{6A7D7581-F187-4F28-8337-18AFF235B8F2}" srcOrd="0" destOrd="0" presId="urn:microsoft.com/office/officeart/2005/8/layout/hProcess9"/>
    <dgm:cxn modelId="{313C48D4-B25F-4D38-9400-C4402BCEAE13}" srcId="{466560DA-D086-4856-9DCC-F82C28112EF8}" destId="{45B060FE-AB62-478A-A3F1-03051DE050E9}" srcOrd="3" destOrd="0" parTransId="{36592803-F893-4D60-8A50-6E5FD12C989A}" sibTransId="{D07738D8-47AF-4366-8CFC-951CBFA94AF5}"/>
    <dgm:cxn modelId="{70DDBAB1-F82F-49F0-A1A6-AD8E7AAB7FBA}" type="presOf" srcId="{466560DA-D086-4856-9DCC-F82C28112EF8}" destId="{8A7CDA78-930D-417A-AD16-39CE30053241}" srcOrd="0" destOrd="0" presId="urn:microsoft.com/office/officeart/2005/8/layout/hProcess9"/>
    <dgm:cxn modelId="{1BD50F89-0AFA-4007-AE76-0EF6F3CA4C38}" srcId="{466560DA-D086-4856-9DCC-F82C28112EF8}" destId="{4A4A86FB-A895-4123-8482-9FDD320C7886}" srcOrd="0" destOrd="0" parTransId="{ED40DA7D-666A-4156-B2C1-1E91C5E1D8B1}" sibTransId="{80BE820D-4891-4694-8980-B77F68A3A418}"/>
    <dgm:cxn modelId="{7528403E-4FFD-454C-9D8D-D93BEB9F390D}" type="presOf" srcId="{4A4A86FB-A895-4123-8482-9FDD320C7886}" destId="{E236AB48-9FCB-4BE1-9DAB-D8EC08F2F132}" srcOrd="0" destOrd="0" presId="urn:microsoft.com/office/officeart/2005/8/layout/hProcess9"/>
    <dgm:cxn modelId="{530E8170-889B-488F-9222-2A65345CD277}" type="presOf" srcId="{45B060FE-AB62-478A-A3F1-03051DE050E9}" destId="{3FF5154C-DEDF-4456-952D-7D813E37740D}" srcOrd="0" destOrd="0" presId="urn:microsoft.com/office/officeart/2005/8/layout/hProcess9"/>
    <dgm:cxn modelId="{E5BC174F-5656-4E38-BABC-3276AF163BCC}" srcId="{466560DA-D086-4856-9DCC-F82C28112EF8}" destId="{FC2C2645-1AA4-41A3-87BE-65DD16AD9F16}" srcOrd="2" destOrd="0" parTransId="{E7002F00-2880-438F-9851-61E5CAEC7A8F}" sibTransId="{8B8102EF-FA23-4AC9-828D-9F4BEB0D4319}"/>
    <dgm:cxn modelId="{F0D73AD8-72E5-41F2-98A0-539DA74FEA8F}" type="presOf" srcId="{FC2C2645-1AA4-41A3-87BE-65DD16AD9F16}" destId="{F9176811-4FF4-43DA-BB43-0D08D01F90CF}" srcOrd="0" destOrd="0" presId="urn:microsoft.com/office/officeart/2005/8/layout/hProcess9"/>
    <dgm:cxn modelId="{5B13DB64-06CB-4064-8718-971CA7EF0B12}" srcId="{466560DA-D086-4856-9DCC-F82C28112EF8}" destId="{27584266-B36B-4C00-A140-E4916BCEA273}" srcOrd="1" destOrd="0" parTransId="{C4BCE356-BECC-4841-8554-F6CC39C0A477}" sibTransId="{7118336A-06B8-4CCF-83B0-7513E9E6F014}"/>
    <dgm:cxn modelId="{D8F13830-456A-4290-8A83-7C82E6C9A9BB}" type="presParOf" srcId="{8A7CDA78-930D-417A-AD16-39CE30053241}" destId="{F318D025-278B-45B8-92F9-A7702EBDCA38}" srcOrd="0" destOrd="0" presId="urn:microsoft.com/office/officeart/2005/8/layout/hProcess9"/>
    <dgm:cxn modelId="{FC6AB11D-81FA-4BC6-99AE-5A46E55F62D5}" type="presParOf" srcId="{8A7CDA78-930D-417A-AD16-39CE30053241}" destId="{848F35AA-1CFC-453F-A087-43C922F3D62E}" srcOrd="1" destOrd="0" presId="urn:microsoft.com/office/officeart/2005/8/layout/hProcess9"/>
    <dgm:cxn modelId="{9080B391-648E-46E1-B8C1-87DEF065686B}" type="presParOf" srcId="{848F35AA-1CFC-453F-A087-43C922F3D62E}" destId="{E236AB48-9FCB-4BE1-9DAB-D8EC08F2F132}" srcOrd="0" destOrd="0" presId="urn:microsoft.com/office/officeart/2005/8/layout/hProcess9"/>
    <dgm:cxn modelId="{2BFDD146-5D1F-4D0F-96B1-5FC75E978BD0}" type="presParOf" srcId="{848F35AA-1CFC-453F-A087-43C922F3D62E}" destId="{01658A5E-2770-4D4F-B803-06115900F291}" srcOrd="1" destOrd="0" presId="urn:microsoft.com/office/officeart/2005/8/layout/hProcess9"/>
    <dgm:cxn modelId="{D124D59B-9273-4629-8E74-633E5C4B5DA2}" type="presParOf" srcId="{848F35AA-1CFC-453F-A087-43C922F3D62E}" destId="{6A7D7581-F187-4F28-8337-18AFF235B8F2}" srcOrd="2" destOrd="0" presId="urn:microsoft.com/office/officeart/2005/8/layout/hProcess9"/>
    <dgm:cxn modelId="{DF61EF2A-6766-423F-BD30-141CC10DE051}" type="presParOf" srcId="{848F35AA-1CFC-453F-A087-43C922F3D62E}" destId="{119A43A2-3628-4F94-A611-392FE80DBB4C}" srcOrd="3" destOrd="0" presId="urn:microsoft.com/office/officeart/2005/8/layout/hProcess9"/>
    <dgm:cxn modelId="{4FCA601B-B0B3-4ECF-9BBA-7A4120A10B92}" type="presParOf" srcId="{848F35AA-1CFC-453F-A087-43C922F3D62E}" destId="{F9176811-4FF4-43DA-BB43-0D08D01F90CF}" srcOrd="4" destOrd="0" presId="urn:microsoft.com/office/officeart/2005/8/layout/hProcess9"/>
    <dgm:cxn modelId="{2B4A09C4-F61C-43AF-88F6-45E6C27DF1F3}" type="presParOf" srcId="{848F35AA-1CFC-453F-A087-43C922F3D62E}" destId="{D88A4CCE-B129-4258-898E-BE8F458CF03E}" srcOrd="5" destOrd="0" presId="urn:microsoft.com/office/officeart/2005/8/layout/hProcess9"/>
    <dgm:cxn modelId="{07205022-3505-4666-8501-D0221E549335}" type="presParOf" srcId="{848F35AA-1CFC-453F-A087-43C922F3D62E}" destId="{3FF5154C-DEDF-4456-952D-7D813E37740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2379D5-AE7F-47C1-8B21-0B8E9D4F9391}">
      <dsp:nvSpPr>
        <dsp:cNvPr id="0" name=""/>
        <dsp:cNvSpPr/>
      </dsp:nvSpPr>
      <dsp:spPr>
        <a:xfrm>
          <a:off x="844" y="953141"/>
          <a:ext cx="3291923" cy="19751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Право собственности </a:t>
          </a:r>
          <a:endParaRPr lang="ru-RU" sz="2300" kern="1200" dirty="0"/>
        </a:p>
      </dsp:txBody>
      <dsp:txXfrm>
        <a:off x="844" y="953141"/>
        <a:ext cx="3291923" cy="1975154"/>
      </dsp:txXfrm>
    </dsp:sp>
    <dsp:sp modelId="{42F973D1-3917-45C9-AF04-7E2DED9697B2}">
      <dsp:nvSpPr>
        <dsp:cNvPr id="0" name=""/>
        <dsp:cNvSpPr/>
      </dsp:nvSpPr>
      <dsp:spPr>
        <a:xfrm>
          <a:off x="3621960" y="953141"/>
          <a:ext cx="3291923" cy="19751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Свобода предпринимательской деятельности</a:t>
          </a:r>
          <a:endParaRPr lang="ru-RU" sz="2300" kern="1200" dirty="0"/>
        </a:p>
      </dsp:txBody>
      <dsp:txXfrm>
        <a:off x="3621960" y="953141"/>
        <a:ext cx="3291923" cy="1975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10FF73-6514-4D7D-A40F-358A175726CA}">
      <dsp:nvSpPr>
        <dsp:cNvPr id="0" name=""/>
        <dsp:cNvSpPr/>
      </dsp:nvSpPr>
      <dsp:spPr>
        <a:xfrm>
          <a:off x="550812" y="0"/>
          <a:ext cx="6242544" cy="474508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E54F7D-C252-4E0E-BD56-44E2B36C9756}">
      <dsp:nvSpPr>
        <dsp:cNvPr id="0" name=""/>
        <dsp:cNvSpPr/>
      </dsp:nvSpPr>
      <dsp:spPr>
        <a:xfrm>
          <a:off x="3675" y="1423526"/>
          <a:ext cx="1767908" cy="18980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Выделение фактических обстоятельств </a:t>
          </a:r>
          <a:endParaRPr lang="ru-RU" sz="1500" kern="1200" dirty="0"/>
        </a:p>
      </dsp:txBody>
      <dsp:txXfrm>
        <a:off x="89977" y="1509828"/>
        <a:ext cx="1595304" cy="1725430"/>
      </dsp:txXfrm>
    </dsp:sp>
    <dsp:sp modelId="{53951E71-8221-4503-8222-1CDF76DFC62C}">
      <dsp:nvSpPr>
        <dsp:cNvPr id="0" name=""/>
        <dsp:cNvSpPr/>
      </dsp:nvSpPr>
      <dsp:spPr>
        <a:xfrm>
          <a:off x="1859979" y="1423526"/>
          <a:ext cx="1767908" cy="18980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Поиск и анализ правовой нормы</a:t>
          </a:r>
          <a:endParaRPr lang="ru-RU" sz="1500" kern="1200" dirty="0"/>
        </a:p>
      </dsp:txBody>
      <dsp:txXfrm>
        <a:off x="1946281" y="1509828"/>
        <a:ext cx="1595304" cy="1725430"/>
      </dsp:txXfrm>
    </dsp:sp>
    <dsp:sp modelId="{0A6B337F-E792-4AFD-A989-7F67010D6A51}">
      <dsp:nvSpPr>
        <dsp:cNvPr id="0" name=""/>
        <dsp:cNvSpPr/>
      </dsp:nvSpPr>
      <dsp:spPr>
        <a:xfrm>
          <a:off x="3716282" y="1423526"/>
          <a:ext cx="1767908" cy="18980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Соотнесение фактических обстоятельств и правовой нормы</a:t>
          </a:r>
          <a:endParaRPr lang="ru-RU" sz="1500" kern="1200" dirty="0"/>
        </a:p>
      </dsp:txBody>
      <dsp:txXfrm>
        <a:off x="3802584" y="1509828"/>
        <a:ext cx="1595304" cy="1725430"/>
      </dsp:txXfrm>
    </dsp:sp>
    <dsp:sp modelId="{3AB351DD-60F9-4F2F-A36D-6C2CF5432CAD}">
      <dsp:nvSpPr>
        <dsp:cNvPr id="0" name=""/>
        <dsp:cNvSpPr/>
      </dsp:nvSpPr>
      <dsp:spPr>
        <a:xfrm>
          <a:off x="5572586" y="1423526"/>
          <a:ext cx="1767908" cy="18980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Выводы (квалификация)</a:t>
          </a:r>
          <a:endParaRPr lang="ru-RU" sz="1500" kern="1200" dirty="0"/>
        </a:p>
      </dsp:txBody>
      <dsp:txXfrm>
        <a:off x="5658888" y="1509828"/>
        <a:ext cx="1595304" cy="17254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18D025-278B-45B8-92F9-A7702EBDCA38}">
      <dsp:nvSpPr>
        <dsp:cNvPr id="0" name=""/>
        <dsp:cNvSpPr/>
      </dsp:nvSpPr>
      <dsp:spPr>
        <a:xfrm>
          <a:off x="545460" y="0"/>
          <a:ext cx="6181886" cy="508791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36AB48-9FCB-4BE1-9DAB-D8EC08F2F132}">
      <dsp:nvSpPr>
        <dsp:cNvPr id="0" name=""/>
        <dsp:cNvSpPr/>
      </dsp:nvSpPr>
      <dsp:spPr>
        <a:xfrm>
          <a:off x="3639" y="1526373"/>
          <a:ext cx="1750729" cy="20351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Выделение фактических обстоятельств </a:t>
          </a:r>
          <a:endParaRPr lang="ru-RU" sz="1400" kern="1200" dirty="0"/>
        </a:p>
      </dsp:txBody>
      <dsp:txXfrm>
        <a:off x="89103" y="1611837"/>
        <a:ext cx="1579801" cy="1864236"/>
      </dsp:txXfrm>
    </dsp:sp>
    <dsp:sp modelId="{6A7D7581-F187-4F28-8337-18AFF235B8F2}">
      <dsp:nvSpPr>
        <dsp:cNvPr id="0" name=""/>
        <dsp:cNvSpPr/>
      </dsp:nvSpPr>
      <dsp:spPr>
        <a:xfrm>
          <a:off x="1841906" y="1526373"/>
          <a:ext cx="1750729" cy="2035164"/>
        </a:xfrm>
        <a:prstGeom prst="roundRect">
          <a:avLst/>
        </a:prstGeom>
        <a:gradFill rotWithShape="1">
          <a:gsLst>
            <a:gs pos="0">
              <a:schemeClr val="accent2">
                <a:tint val="96000"/>
                <a:lumMod val="100000"/>
              </a:schemeClr>
            </a:gs>
            <a:gs pos="78000">
              <a:schemeClr val="accent2"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Домыслы и представления о правовой норме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(«Я считаю, что это  правильно / неправильно»)</a:t>
          </a:r>
          <a:endParaRPr lang="ru-RU" sz="1400" kern="1200" dirty="0"/>
        </a:p>
      </dsp:txBody>
      <dsp:txXfrm>
        <a:off x="1927370" y="1611837"/>
        <a:ext cx="1579801" cy="1864236"/>
      </dsp:txXfrm>
    </dsp:sp>
    <dsp:sp modelId="{F9176811-4FF4-43DA-BB43-0D08D01F90CF}">
      <dsp:nvSpPr>
        <dsp:cNvPr id="0" name=""/>
        <dsp:cNvSpPr/>
      </dsp:nvSpPr>
      <dsp:spPr>
        <a:xfrm>
          <a:off x="3680172" y="1526373"/>
          <a:ext cx="1750729" cy="2035164"/>
        </a:xfrm>
        <a:prstGeom prst="roundRect">
          <a:avLst/>
        </a:prstGeom>
        <a:gradFill rotWithShape="1">
          <a:gsLst>
            <a:gs pos="0">
              <a:schemeClr val="accent2">
                <a:tint val="96000"/>
                <a:lumMod val="100000"/>
              </a:schemeClr>
            </a:gs>
            <a:gs pos="78000">
              <a:schemeClr val="accent2"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Соотнесение фактических обстоятельств собственными  представлениями о должном</a:t>
          </a:r>
          <a:endParaRPr lang="ru-RU" sz="1400" kern="1200" dirty="0"/>
        </a:p>
      </dsp:txBody>
      <dsp:txXfrm>
        <a:off x="3765636" y="1611837"/>
        <a:ext cx="1579801" cy="1864236"/>
      </dsp:txXfrm>
    </dsp:sp>
    <dsp:sp modelId="{3FF5154C-DEDF-4456-952D-7D813E37740D}">
      <dsp:nvSpPr>
        <dsp:cNvPr id="0" name=""/>
        <dsp:cNvSpPr/>
      </dsp:nvSpPr>
      <dsp:spPr>
        <a:xfrm>
          <a:off x="5518438" y="1526373"/>
          <a:ext cx="1750729" cy="20351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Выводы </a:t>
          </a:r>
          <a:endParaRPr lang="ru-RU" sz="1400" kern="1200" dirty="0"/>
        </a:p>
      </dsp:txBody>
      <dsp:txXfrm>
        <a:off x="5603902" y="1611837"/>
        <a:ext cx="1579801" cy="18642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E17C3-B85F-4693-BF5D-1062BC8A1E9C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F7F3E-213B-409C-9D06-ACC668A0C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71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578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38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1161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2727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0522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163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073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609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234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405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720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16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569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25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463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619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640F3-F3E1-49E0-A953-A3B3136D2E0F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197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.rakhanova@psu.by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hist.msu.ru/ER/Etext/cnstUS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caselaw.findlaw.com/us-supreme-court/198/45.html#sthash.dvmteVGc.dpuf" TargetMode="External"/><Relationship Id="rId2" Type="http://schemas.openxmlformats.org/officeDocument/2006/relationships/hyperlink" Target="http://caselaw.findlaw.com/us-supreme-court/169/366.html#sthash.XR750irw.dpu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aselaw.findlaw.com/us-supreme-court/300/379.html#sthash.qtItBXRC.dpuf" TargetMode="External"/><Relationship Id="rId4" Type="http://schemas.openxmlformats.org/officeDocument/2006/relationships/hyperlink" Target="http://caselaw.findlaw.com/us-supreme-court/261/525.html#sthash.nfShTgK0.dpu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premecourt.gov/opinions/14pdf/14-556_3204.pdf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aselaw.findlaw.com/us-supreme-court/198/45.html#sthash.dvmteVGc.dpuf" TargetMode="External"/><Relationship Id="rId2" Type="http://schemas.openxmlformats.org/officeDocument/2006/relationships/hyperlink" Target="http://caselaw.findlaw.com/us-supreme-court/169/366.html#sthash.XR750irw.dpu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aselaw.findlaw.com/us-supreme-court/300/379.html#sthash.qtItBXRC.dpuf" TargetMode="External"/><Relationship Id="rId4" Type="http://schemas.openxmlformats.org/officeDocument/2006/relationships/hyperlink" Target="http://caselaw.findlaw.com/us-supreme-court/261/525.html#sthash.nfShTgK0.dpu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.msu.ru/ER/Etext/cnstUS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1296" y="2060848"/>
            <a:ext cx="7056784" cy="2593975"/>
          </a:xfrm>
        </p:spPr>
        <p:txBody>
          <a:bodyPr/>
          <a:lstStyle/>
          <a:p>
            <a:pPr algn="ctr"/>
            <a:r>
              <a:rPr lang="ru-RU" sz="4400" dirty="0" smtClean="0"/>
              <a:t>Конституционные основы общественного строя: контроль УСРС</a:t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449288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 smtClean="0"/>
              <a:t>Старший преподаватель </a:t>
            </a:r>
          </a:p>
          <a:p>
            <a:pPr algn="r"/>
            <a:r>
              <a:rPr lang="ru-RU" dirty="0" smtClean="0"/>
              <a:t>кафедры теории и истории государства и права</a:t>
            </a:r>
          </a:p>
          <a:p>
            <a:pPr algn="r"/>
            <a:r>
              <a:rPr lang="ru-RU" dirty="0" smtClean="0"/>
              <a:t>Н.А. Раханова</a:t>
            </a:r>
          </a:p>
          <a:p>
            <a:pPr algn="r"/>
            <a:r>
              <a:rPr lang="en-US" dirty="0" smtClean="0">
                <a:hlinkClick r:id="rId2"/>
              </a:rPr>
              <a:t>n.rakhanova@psu.by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5486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Полоцкий государственный университет</a:t>
            </a:r>
          </a:p>
          <a:p>
            <a:pPr algn="ctr"/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Юридический факультет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51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6347713" cy="1052736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Статьи Конституции США, лежащие в основе судебных решений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124744"/>
            <a:ext cx="6266657" cy="5949280"/>
          </a:xfrm>
        </p:spPr>
        <p:txBody>
          <a:bodyPr>
            <a:normAutofit lnSpcReduction="10000"/>
          </a:bodyPr>
          <a:lstStyle/>
          <a:p>
            <a:r>
              <a:rPr lang="ru-RU" sz="2000" b="1" u="sng" dirty="0"/>
              <a:t>Поправка </a:t>
            </a:r>
            <a:r>
              <a:rPr lang="en-US" sz="2000" b="1" u="sng" dirty="0"/>
              <a:t>XIV</a:t>
            </a:r>
            <a:r>
              <a:rPr lang="en-US" sz="2000" dirty="0"/>
              <a:t> </a:t>
            </a:r>
            <a:endParaRPr lang="ru-RU" sz="2000" dirty="0" smtClean="0"/>
          </a:p>
          <a:p>
            <a:pPr marL="0" indent="0">
              <a:buNone/>
            </a:pPr>
            <a:r>
              <a:rPr lang="be-BY" sz="1400" i="1" dirty="0" smtClean="0"/>
              <a:t>(</a:t>
            </a:r>
            <a:r>
              <a:rPr lang="be-BY" sz="1400" i="1" dirty="0"/>
              <a:t>вступила в силу, т.е. получила необходимое количество (3/4 от 50) ратификаций легислатурами штатов </a:t>
            </a:r>
            <a:r>
              <a:rPr lang="ru-RU" sz="1400" i="1" dirty="0"/>
              <a:t>9 июля 1868 г. Огайо и</a:t>
            </a:r>
            <a:r>
              <a:rPr lang="en-US" sz="1400" i="1" dirty="0"/>
              <a:t> </a:t>
            </a:r>
            <a:r>
              <a:rPr lang="ru-RU" sz="1400" i="1" dirty="0"/>
              <a:t>Нью-Джерси отозвали свои ратификации, но такая возможность не предусмотрена Конституцией, поэтому отзыв ратификации не учитывается. Если бы отзыв был возможен, датой вступления в силу поправки считалось бы 13 июля 1868 г. (ратификация</a:t>
            </a:r>
            <a:r>
              <a:rPr lang="en-US" sz="1400" i="1" dirty="0"/>
              <a:t> </a:t>
            </a:r>
            <a:r>
              <a:rPr lang="ru-RU" sz="1400" i="1" dirty="0"/>
              <a:t>Джорджией)).</a:t>
            </a:r>
          </a:p>
          <a:p>
            <a:pPr marL="0" indent="0" algn="just">
              <a:buNone/>
            </a:pPr>
            <a:r>
              <a:rPr lang="ru-RU" sz="2000" b="1" dirty="0"/>
              <a:t>Раздел 1.</a:t>
            </a:r>
            <a:r>
              <a:rPr lang="ru-RU" sz="2000" dirty="0"/>
              <a:t>   Все  лица,  родившиеся  или  натурализованные  в Соединенных  штатах  и  подчиненные   их   юрисдикции,   являются гражданами Соединенных Штатов и того штата, где они проживают. Ни один из штатов не должен издавать или применять  законы,  которые ограничивают привилегии и льготы граждан Соединенных Штатов; и не может какой-либо штат лишать какое-либо лицо жизни,  свободы  или собственности   без   надлежащей  правовой  процедуры;  не  может отказывать какому-либо лицу в пределах своей юрисдикции в  равной защите на основе законов</a:t>
            </a:r>
            <a:r>
              <a:rPr lang="ru-RU" sz="2000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6924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8789" y="0"/>
            <a:ext cx="7272808" cy="13208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Конституция США 1787 года </a:t>
            </a:r>
            <a:br>
              <a:rPr lang="ru-RU" sz="2800" dirty="0" smtClean="0"/>
            </a:br>
            <a:r>
              <a:rPr lang="ru-RU" sz="2800" dirty="0" smtClean="0"/>
              <a:t>(в период с 15 декабря 1791 года </a:t>
            </a:r>
            <a:br>
              <a:rPr lang="ru-RU" sz="2800" dirty="0" smtClean="0"/>
            </a:br>
            <a:r>
              <a:rPr lang="ru-RU" sz="2800" dirty="0" smtClean="0"/>
              <a:t>по 7 мая 1992 года внесено 27 поправок)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9992" y="1772816"/>
            <a:ext cx="3456384" cy="46085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600" dirty="0"/>
              <a:t>Текст на русском </a:t>
            </a:r>
            <a:r>
              <a:rPr lang="ru-RU" sz="1600" dirty="0" smtClean="0"/>
              <a:t>языке:</a:t>
            </a:r>
            <a:endParaRPr lang="ru-RU" sz="1600" dirty="0"/>
          </a:p>
          <a:p>
            <a:r>
              <a:rPr lang="en-US" sz="1600" dirty="0" smtClean="0">
                <a:hlinkClick r:id="rId2"/>
              </a:rPr>
              <a:t>http</a:t>
            </a:r>
            <a:r>
              <a:rPr lang="en-US" sz="1600" dirty="0">
                <a:hlinkClick r:id="rId2"/>
              </a:rPr>
              <a:t>://www.hist.msu.ru/ER/Etext/cnstUS.htm</a:t>
            </a:r>
            <a:r>
              <a:rPr lang="ru-RU" sz="1600" dirty="0"/>
              <a:t> </a:t>
            </a:r>
          </a:p>
          <a:p>
            <a:pPr marL="0" indent="0">
              <a:buNone/>
            </a:pPr>
            <a:r>
              <a:rPr lang="ru-RU" sz="1600" dirty="0" smtClean="0"/>
              <a:t>Библиотека </a:t>
            </a:r>
            <a:r>
              <a:rPr lang="ru-RU" sz="1600" dirty="0"/>
              <a:t>электронных ресурсов исторического факультета Московского государственного университета.</a:t>
            </a:r>
          </a:p>
          <a:p>
            <a:pPr marL="0" indent="0">
              <a:buNone/>
            </a:pPr>
            <a:r>
              <a:rPr lang="ru-RU" sz="1600" dirty="0"/>
              <a:t>Выверено по изданию:  Соединенные Штаты Америки: Конституция и законодательство / Под ред. </a:t>
            </a:r>
            <a:r>
              <a:rPr lang="ru-RU" sz="1600" dirty="0" err="1"/>
              <a:t>О.А.Жидкова</a:t>
            </a:r>
            <a:r>
              <a:rPr lang="ru-RU" sz="1600" dirty="0"/>
              <a:t>; </a:t>
            </a:r>
            <a:br>
              <a:rPr lang="ru-RU" sz="1600" dirty="0"/>
            </a:br>
            <a:r>
              <a:rPr lang="ru-RU" sz="1600" dirty="0"/>
              <a:t>пер. с англ. </a:t>
            </a:r>
            <a:r>
              <a:rPr lang="ru-RU" sz="1600" dirty="0" err="1"/>
              <a:t>В.И.Лафитского</a:t>
            </a:r>
            <a:r>
              <a:rPr lang="ru-RU" sz="1600" dirty="0"/>
              <a:t>. </a:t>
            </a:r>
            <a:r>
              <a:rPr lang="ru-RU" sz="1600" dirty="0" smtClean="0"/>
              <a:t>- Москва</a:t>
            </a:r>
            <a:r>
              <a:rPr lang="ru-RU" sz="1600" dirty="0"/>
              <a:t>: Прогресс, </a:t>
            </a:r>
            <a:r>
              <a:rPr lang="ru-RU" sz="1600" dirty="0" err="1"/>
              <a:t>Универс</a:t>
            </a:r>
            <a:r>
              <a:rPr lang="ru-RU" sz="1600" dirty="0"/>
              <a:t>, 1993</a:t>
            </a:r>
            <a:r>
              <a:rPr lang="ru-RU" sz="1600" dirty="0" smtClean="0"/>
              <a:t>.</a:t>
            </a:r>
          </a:p>
          <a:p>
            <a:pPr marL="0" indent="0">
              <a:buNone/>
            </a:pPr>
            <a:r>
              <a:rPr lang="ru-RU" sz="1600" dirty="0" smtClean="0"/>
              <a:t>Изображение одного из четырех листов исторического документа Конституции, </a:t>
            </a:r>
            <a:r>
              <a:rPr lang="ru-RU" sz="1600" dirty="0"/>
              <a:t>хранящегося в </a:t>
            </a:r>
            <a:r>
              <a:rPr lang="ru-RU" sz="1600" dirty="0" smtClean="0"/>
              <a:t>Национальном управлении </a:t>
            </a:r>
            <a:r>
              <a:rPr lang="ru-RU" sz="1600" dirty="0"/>
              <a:t>архивом США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484784"/>
            <a:ext cx="4281877" cy="5238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850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7272808" cy="3880773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 err="1"/>
              <a:t>Локнер</a:t>
            </a:r>
            <a:r>
              <a:rPr lang="ru-RU" sz="2800" b="1" dirty="0"/>
              <a:t> против Нью-Йорка:</a:t>
            </a:r>
            <a:r>
              <a:rPr lang="ru-RU" sz="2800" dirty="0"/>
              <a:t> </a:t>
            </a:r>
            <a:endParaRPr lang="ru-RU" sz="2800" dirty="0" smtClean="0"/>
          </a:p>
          <a:p>
            <a:pPr marL="0" indent="0" algn="ctr">
              <a:buNone/>
            </a:pPr>
            <a:r>
              <a:rPr lang="ru-RU" sz="2800" dirty="0" smtClean="0"/>
              <a:t>Верховный </a:t>
            </a:r>
            <a:r>
              <a:rPr lang="ru-RU" sz="2800" dirty="0"/>
              <a:t>суд США  198 </a:t>
            </a:r>
            <a:r>
              <a:rPr lang="en-US" sz="2800" dirty="0"/>
              <a:t>US 45 (1905)</a:t>
            </a:r>
            <a:endParaRPr lang="ru-RU" sz="2800" dirty="0"/>
          </a:p>
          <a:p>
            <a:pPr marL="0" indent="0" algn="ctr">
              <a:buNone/>
            </a:pPr>
            <a:r>
              <a:rPr lang="en-US" sz="2800" dirty="0"/>
              <a:t>United States Supreme Court</a:t>
            </a:r>
            <a:r>
              <a:rPr lang="be-BY" sz="2800" dirty="0"/>
              <a:t>: </a:t>
            </a:r>
            <a:endParaRPr lang="be-BY" sz="2800" dirty="0" smtClean="0"/>
          </a:p>
          <a:p>
            <a:pPr marL="0" indent="0" algn="ctr">
              <a:buNone/>
            </a:pPr>
            <a:r>
              <a:rPr lang="en-US" sz="2800" dirty="0" smtClean="0"/>
              <a:t>LOCHNER </a:t>
            </a:r>
            <a:r>
              <a:rPr lang="en-US" sz="2800" dirty="0"/>
              <a:t>v. PEOPLE OF STATE OF NEW YORK, (1905)</a:t>
            </a:r>
            <a:r>
              <a:rPr lang="be-BY" sz="2800" dirty="0"/>
              <a:t> </a:t>
            </a:r>
            <a:endParaRPr lang="be-BY" sz="2800" dirty="0" smtClean="0"/>
          </a:p>
          <a:p>
            <a:pPr marL="0" indent="0" algn="ctr">
              <a:buNone/>
            </a:pPr>
            <a:r>
              <a:rPr lang="en-US" sz="2800" dirty="0" smtClean="0"/>
              <a:t>No</a:t>
            </a:r>
            <a:r>
              <a:rPr lang="en-US" sz="2800" dirty="0"/>
              <a:t>. 292</a:t>
            </a:r>
            <a:r>
              <a:rPr lang="be-BY" sz="2800" dirty="0"/>
              <a:t>, </a:t>
            </a:r>
            <a:r>
              <a:rPr lang="en-US" sz="2800" dirty="0"/>
              <a:t>April 17, 1905</a:t>
            </a:r>
            <a:endParaRPr lang="be-BY" sz="2800" dirty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1456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80928"/>
            <a:ext cx="6347713" cy="1320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Каковы обстоятельства дела </a:t>
            </a:r>
            <a:r>
              <a:rPr lang="ru-RU" dirty="0" err="1" smtClean="0"/>
              <a:t>Локнер</a:t>
            </a:r>
            <a:r>
              <a:rPr lang="ru-RU" dirty="0" smtClean="0"/>
              <a:t> против Нью-Йорка?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0136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1162" y="332656"/>
            <a:ext cx="6347713" cy="1296144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/>
              <a:t>Локнер</a:t>
            </a:r>
            <a:r>
              <a:rPr lang="ru-RU" dirty="0" smtClean="0"/>
              <a:t> против Нью-Йорка: Обстоятельства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1163" y="2276872"/>
            <a:ext cx="6573126" cy="3880773"/>
          </a:xfrm>
        </p:spPr>
        <p:txBody>
          <a:bodyPr/>
          <a:lstStyle/>
          <a:p>
            <a:r>
              <a:rPr lang="ru-RU" dirty="0" smtClean="0"/>
              <a:t>Суд рассматривал закон штата Нью-Йорк, ограничивавший продолжительность рабочего дня для пекарей – не более 10 часов и продолжительность рабочей недели для них же – не более 60 часов. </a:t>
            </a:r>
          </a:p>
          <a:p>
            <a:pPr marL="0" indent="0">
              <a:buNone/>
            </a:pPr>
            <a:r>
              <a:rPr lang="ru-RU" dirty="0" smtClean="0"/>
              <a:t>Владелец одной из пекарен, в которой нанятые пекари работали больше, был оштрафован за несоблюдение требований этого закона и обжаловал его, ссылаясь на поправку </a:t>
            </a:r>
            <a:r>
              <a:rPr lang="en-US" dirty="0" smtClean="0"/>
              <a:t>XIV</a:t>
            </a:r>
            <a:r>
              <a:rPr lang="be-BY" dirty="0" smtClean="0"/>
              <a:t> к</a:t>
            </a:r>
            <a:r>
              <a:rPr lang="ru-RU" dirty="0" smtClean="0"/>
              <a:t> Конституции США.</a:t>
            </a:r>
          </a:p>
          <a:p>
            <a:pPr marL="0" indent="0">
              <a:buNone/>
            </a:pPr>
            <a:r>
              <a:rPr lang="ru-RU" dirty="0" smtClean="0"/>
              <a:t>Решение по делу было принято большинством в пять голосов против четырех.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2467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04864"/>
            <a:ext cx="6347713" cy="201622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Какая норма Конституции применима к обстоятельствам дела </a:t>
            </a:r>
            <a:r>
              <a:rPr lang="ru-RU" dirty="0" err="1" smtClean="0"/>
              <a:t>Локнер</a:t>
            </a:r>
            <a:r>
              <a:rPr lang="ru-RU" dirty="0" smtClean="0"/>
              <a:t> против Нью-Йорка?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7373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548680"/>
            <a:ext cx="6347714" cy="5976664"/>
          </a:xfrm>
        </p:spPr>
        <p:txBody>
          <a:bodyPr>
            <a:normAutofit/>
          </a:bodyPr>
          <a:lstStyle/>
          <a:p>
            <a:r>
              <a:rPr lang="ru-RU" b="1" u="sng" dirty="0"/>
              <a:t>Поправка </a:t>
            </a:r>
            <a:r>
              <a:rPr lang="en-US" b="1" u="sng" dirty="0"/>
              <a:t>XIV</a:t>
            </a:r>
            <a:r>
              <a:rPr lang="en-US" dirty="0"/>
              <a:t> </a:t>
            </a:r>
            <a:endParaRPr lang="ru-RU" dirty="0"/>
          </a:p>
          <a:p>
            <a:pPr marL="0" indent="0">
              <a:buNone/>
            </a:pPr>
            <a:r>
              <a:rPr lang="be-BY" sz="1200" i="1" dirty="0"/>
              <a:t>(вступила в силу, т.е. получила необходимое количество (3/4 от 50) ратификаций легислатурами штатов </a:t>
            </a:r>
            <a:r>
              <a:rPr lang="ru-RU" sz="1200" i="1" dirty="0"/>
              <a:t>9 июля 1868 г. Огайо и</a:t>
            </a:r>
            <a:r>
              <a:rPr lang="en-US" sz="1200" i="1" dirty="0"/>
              <a:t> </a:t>
            </a:r>
            <a:r>
              <a:rPr lang="ru-RU" sz="1200" i="1" dirty="0"/>
              <a:t>Нью-Джерси отозвали свои ратификации, но такая возможность не предусмотрена Конституцией, поэтому отзыв ратификации не учитывается. Если бы отзыв был возможен, датой вступления в силу поправки считалось бы 13 июля 1868 г. (ратификация</a:t>
            </a:r>
            <a:r>
              <a:rPr lang="en-US" sz="1200" i="1" dirty="0"/>
              <a:t> </a:t>
            </a:r>
            <a:r>
              <a:rPr lang="ru-RU" sz="1200" i="1" dirty="0"/>
              <a:t>Джорджией)).</a:t>
            </a:r>
          </a:p>
          <a:p>
            <a:pPr marL="0" indent="0" algn="just">
              <a:buNone/>
            </a:pPr>
            <a:r>
              <a:rPr lang="ru-RU" b="1" dirty="0"/>
              <a:t>Раздел 1.</a:t>
            </a:r>
            <a:r>
              <a:rPr lang="ru-RU" dirty="0"/>
              <a:t>   Все  лица,  родившиеся  или  натурализованные  в Соединенных  штатах  и  подчиненные   их   юрисдикции,   являются гражданами Соединенных Штатов и того штата, где они проживают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dirty="0"/>
              <a:t>Ни один из штатов не должен издавать или применять  законы,  которые ограничивают привилегии и льготы граждан Соединенных Штатов;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и </a:t>
            </a:r>
            <a:r>
              <a:rPr lang="ru-RU" dirty="0"/>
              <a:t>не может какой-либо штат лишать какое-либо лицо жизни,  свободы  или собственности   без   надлежащей  правовой  процедуры; 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не  </a:t>
            </a:r>
            <a:r>
              <a:rPr lang="ru-RU" dirty="0"/>
              <a:t>может отказывать какому-либо лицу в пределах своей юрисдикции в  равной защите на основе законов.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1267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484784"/>
            <a:ext cx="6347713" cy="381642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Учитывая содержание норм Конституции, </a:t>
            </a:r>
            <a:br>
              <a:rPr lang="ru-RU" sz="3200" dirty="0" smtClean="0"/>
            </a:br>
            <a:r>
              <a:rPr lang="ru-RU" sz="3200" dirty="0" smtClean="0"/>
              <a:t>какие вопросы должен был разрешить Верховный суд США </a:t>
            </a:r>
            <a:br>
              <a:rPr lang="ru-RU" sz="3200" dirty="0" smtClean="0"/>
            </a:br>
            <a:r>
              <a:rPr lang="ru-RU" sz="3200" dirty="0" smtClean="0"/>
              <a:t>по делу </a:t>
            </a:r>
            <a:br>
              <a:rPr lang="ru-RU" sz="3200" dirty="0" smtClean="0"/>
            </a:br>
            <a:r>
              <a:rPr lang="ru-RU" sz="3200" dirty="0" err="1" smtClean="0"/>
              <a:t>Локнер</a:t>
            </a:r>
            <a:r>
              <a:rPr lang="ru-RU" sz="3200" dirty="0" smtClean="0"/>
              <a:t> против Нью-Йорка?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0678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1161" y="188640"/>
            <a:ext cx="63477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Локнер</a:t>
            </a:r>
            <a:r>
              <a:rPr lang="ru-RU" dirty="0"/>
              <a:t> против Нью-Йорка: </a:t>
            </a:r>
            <a:r>
              <a:rPr lang="ru-RU" dirty="0" smtClean="0"/>
              <a:t>Какие вопросы должен был разрешить Верховный суд США?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916832"/>
            <a:ext cx="6347714" cy="4600853"/>
          </a:xfrm>
        </p:spPr>
        <p:txBody>
          <a:bodyPr>
            <a:normAutofit/>
          </a:bodyPr>
          <a:lstStyle/>
          <a:p>
            <a:r>
              <a:rPr lang="ru-RU" dirty="0" smtClean="0"/>
              <a:t>Позволяет ли Поправка </a:t>
            </a:r>
            <a:r>
              <a:rPr lang="en-US" dirty="0" smtClean="0"/>
              <a:t>XIV </a:t>
            </a:r>
            <a:r>
              <a:rPr lang="ru-RU" dirty="0" smtClean="0"/>
              <a:t>штату Нью-Йорк принять закон, ограничивающий продолжительность рабочего дня и недели?</a:t>
            </a:r>
          </a:p>
          <a:p>
            <a:pPr lvl="1"/>
            <a:r>
              <a:rPr lang="ru-RU" dirty="0"/>
              <a:t>Ограничивает ли установление продолжительности рабочего дня свободу личности?</a:t>
            </a:r>
          </a:p>
          <a:p>
            <a:pPr lvl="1"/>
            <a:r>
              <a:rPr lang="ru-RU" dirty="0" smtClean="0"/>
              <a:t>Допускается ли законодательное ограничение свободы личности на уровне штата?</a:t>
            </a:r>
          </a:p>
          <a:p>
            <a:pPr lvl="1"/>
            <a:r>
              <a:rPr lang="ru-RU" dirty="0" smtClean="0"/>
              <a:t>Каковы условия ограничения свободы личности на уровне штата?</a:t>
            </a:r>
          </a:p>
          <a:p>
            <a:pPr lvl="1"/>
            <a:r>
              <a:rPr lang="ru-RU" dirty="0" smtClean="0"/>
              <a:t>Можно ли считать принятие штатом закона об ограничении продолжительности рабочего времени «надлежащей процедурой»?</a:t>
            </a:r>
          </a:p>
        </p:txBody>
      </p:sp>
    </p:spTree>
    <p:extLst>
      <p:ext uri="{BB962C8B-B14F-4D97-AF65-F5344CB8AC3E}">
        <p14:creationId xmlns:p14="http://schemas.microsoft.com/office/powerpoint/2010/main" val="11577958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200800" cy="936104"/>
          </a:xfrm>
        </p:spPr>
        <p:txBody>
          <a:bodyPr>
            <a:normAutofit/>
          </a:bodyPr>
          <a:lstStyle/>
          <a:p>
            <a:pPr algn="ctr"/>
            <a:r>
              <a:rPr lang="ru-RU" sz="2400" dirty="0" err="1"/>
              <a:t>Локнер</a:t>
            </a:r>
            <a:r>
              <a:rPr lang="ru-RU" sz="2400" dirty="0"/>
              <a:t> против Нью-Йорка</a:t>
            </a:r>
            <a:r>
              <a:rPr lang="ru-RU" sz="2400" dirty="0" smtClean="0"/>
              <a:t>:</a:t>
            </a:r>
            <a:br>
              <a:rPr lang="ru-RU" sz="2400" dirty="0" smtClean="0"/>
            </a:br>
            <a:r>
              <a:rPr lang="ru-RU" sz="2400" dirty="0" smtClean="0"/>
              <a:t>Доводы и логика решения  Верховного Суда США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556" y="1313384"/>
            <a:ext cx="6770712" cy="554461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Общее право заключать контракты – часть свободы индивида.</a:t>
            </a:r>
          </a:p>
          <a:p>
            <a:r>
              <a:rPr lang="ru-RU" dirty="0" smtClean="0"/>
              <a:t>Право покупать или продавать труд – часть права заключать контракты, если только нет каких-либо обстоятельств, исключающих это право.</a:t>
            </a:r>
          </a:p>
          <a:p>
            <a:r>
              <a:rPr lang="be-BY" dirty="0" smtClean="0"/>
              <a:t>Закон вмешивается в право работника и работодателя заключать договор в части количества часов, которое работник может проработать.</a:t>
            </a:r>
          </a:p>
          <a:p>
            <a:r>
              <a:rPr lang="be-BY" dirty="0" smtClean="0"/>
              <a:t>В рамках суверенитета каждого штата в Союзе существуют некоторые полномочия по поддержанию порядка (</a:t>
            </a:r>
            <a:r>
              <a:rPr lang="en-US" dirty="0" smtClean="0"/>
              <a:t>police powers)</a:t>
            </a:r>
            <a:r>
              <a:rPr lang="be-BY" dirty="0" smtClean="0"/>
              <a:t>, которые относятся к </a:t>
            </a:r>
            <a:r>
              <a:rPr lang="ru-RU" dirty="0" smtClean="0"/>
              <a:t>безопасности, здоровью, нравственности и общему благополучию общества.</a:t>
            </a:r>
          </a:p>
          <a:p>
            <a:r>
              <a:rPr lang="ru-RU" dirty="0" smtClean="0"/>
              <a:t>При разумных обстоятельствах штаты могут налагать ограничения на собственность и свободу при осуществлении таких полномочий и при указанных обстоятельствах (поправка </a:t>
            </a:r>
            <a:r>
              <a:rPr lang="en-US" dirty="0" smtClean="0"/>
              <a:t>XIV </a:t>
            </a:r>
            <a:r>
              <a:rPr lang="be-BY" dirty="0" smtClean="0"/>
              <a:t>не препятствует этому).</a:t>
            </a:r>
          </a:p>
          <a:p>
            <a:r>
              <a:rPr lang="be-BY" dirty="0" smtClean="0"/>
              <a:t>Свобода ограничения контракта – ограничиваемое право.</a:t>
            </a:r>
          </a:p>
          <a:p>
            <a:endParaRPr lang="be-BY" dirty="0" smtClean="0"/>
          </a:p>
          <a:p>
            <a:endParaRPr lang="be-BY" dirty="0" smtClean="0"/>
          </a:p>
          <a:p>
            <a:endParaRPr lang="be-BY" dirty="0" smtClean="0"/>
          </a:p>
        </p:txBody>
      </p:sp>
    </p:spTree>
    <p:extLst>
      <p:ext uri="{BB962C8B-B14F-4D97-AF65-F5344CB8AC3E}">
        <p14:creationId xmlns:p14="http://schemas.microsoft.com/office/powerpoint/2010/main" val="2955257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348880"/>
            <a:ext cx="6347713" cy="1320800"/>
          </a:xfrm>
        </p:spPr>
        <p:txBody>
          <a:bodyPr>
            <a:normAutofit fontScale="90000"/>
          </a:bodyPr>
          <a:lstStyle/>
          <a:p>
            <a:pPr marL="114300" lvl="0" indent="0" algn="ctr"/>
            <a:r>
              <a:rPr lang="ru-RU" dirty="0"/>
              <a:t>Конституционно-правовое регулирование экономической сферы общественных отношений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61590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7200800" cy="936104"/>
          </a:xfrm>
        </p:spPr>
        <p:txBody>
          <a:bodyPr>
            <a:noAutofit/>
          </a:bodyPr>
          <a:lstStyle/>
          <a:p>
            <a:pPr algn="ctr"/>
            <a:r>
              <a:rPr lang="ru-RU" sz="2400" dirty="0" err="1"/>
              <a:t>Локнер</a:t>
            </a:r>
            <a:r>
              <a:rPr lang="ru-RU" sz="2400" dirty="0"/>
              <a:t> против Нью-Йорка:</a:t>
            </a:r>
            <a:br>
              <a:rPr lang="ru-RU" sz="2400" dirty="0"/>
            </a:br>
            <a:r>
              <a:rPr lang="ru-RU" sz="2400" dirty="0"/>
              <a:t>Доводы и логика решения  Верховного Суда США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047" y="1196752"/>
            <a:ext cx="6347714" cy="5544616"/>
          </a:xfrm>
        </p:spPr>
        <p:txBody>
          <a:bodyPr>
            <a:noAutofit/>
          </a:bodyPr>
          <a:lstStyle/>
          <a:p>
            <a:r>
              <a:rPr lang="ru-RU" dirty="0" smtClean="0"/>
              <a:t>Существует предел правомерного осуществления полномочий штата по поддержанию порядка.</a:t>
            </a:r>
          </a:p>
          <a:p>
            <a:r>
              <a:rPr lang="ru-RU" dirty="0" smtClean="0"/>
              <a:t>Осуществление полномочий штата по поддержанию порядка должно быть справедливым, разумным и надлежащим.</a:t>
            </a:r>
          </a:p>
          <a:p>
            <a:r>
              <a:rPr lang="be-BY" dirty="0"/>
              <a:t>В </a:t>
            </a:r>
            <a:r>
              <a:rPr lang="ru-RU" dirty="0"/>
              <a:t>решении по делу </a:t>
            </a:r>
            <a:r>
              <a:rPr lang="ru-RU" dirty="0" err="1"/>
              <a:t>Холден</a:t>
            </a:r>
            <a:r>
              <a:rPr lang="ru-RU" dirty="0"/>
              <a:t> против Харди Верховным Судом США был поддержан закон штата Юты, ограничивающий занятость рабочих на всех подземных штатах и работах восемью часами в день, за исключением чрезвычайных случаев, когда жизнь или собственность находятся под непосредственной угрозой. Верховный Суд США: «В силу характера работы для штата было разумно и правильно вмешаться</a:t>
            </a:r>
            <a:r>
              <a:rPr lang="ru-RU" dirty="0" smtClean="0"/>
              <a:t>», НО! «решение </a:t>
            </a:r>
            <a:r>
              <a:rPr lang="ru-RU" dirty="0" err="1" smtClean="0"/>
              <a:t>Холден</a:t>
            </a:r>
            <a:r>
              <a:rPr lang="ru-RU" dirty="0" smtClean="0"/>
              <a:t> против Харди не распространяется на данное дело.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18321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6840759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Локнер</a:t>
            </a:r>
            <a:r>
              <a:rPr lang="ru-RU" dirty="0"/>
              <a:t> против Нью-Йорка:</a:t>
            </a:r>
            <a:br>
              <a:rPr lang="ru-RU" dirty="0"/>
            </a:br>
            <a:r>
              <a:rPr lang="ru-RU" dirty="0" smtClean="0"/>
              <a:t>ключевой вывод </a:t>
            </a:r>
            <a:br>
              <a:rPr lang="ru-RU" dirty="0" smtClean="0"/>
            </a:br>
            <a:r>
              <a:rPr lang="ru-RU" dirty="0" smtClean="0"/>
              <a:t>Верховного </a:t>
            </a:r>
            <a:r>
              <a:rPr lang="ru-RU" dirty="0"/>
              <a:t>Суда США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3647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«</a:t>
            </a:r>
            <a:r>
              <a:rPr lang="ru-RU" sz="2000" b="1" dirty="0"/>
              <a:t>Применительно к профессии пекаря не существует разумного основания для вмешательства в свободу личности или в право свободно заключать контракт путем установления продолжительности рабочего времени. </a:t>
            </a:r>
            <a:endParaRPr lang="ru-RU" sz="2000" b="1" dirty="0" smtClean="0"/>
          </a:p>
          <a:p>
            <a:pPr marL="0" indent="0">
              <a:buNone/>
            </a:pPr>
            <a:r>
              <a:rPr lang="ru-RU" sz="2000" dirty="0" smtClean="0"/>
              <a:t>Качество </a:t>
            </a:r>
            <a:r>
              <a:rPr lang="ru-RU" sz="2000" dirty="0"/>
              <a:t>и безопасность хлеба не зависят от того, работает ли пекарь только десять часов в день или шестьдесят часов в неделю.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b="1" dirty="0" smtClean="0"/>
              <a:t>Такое </a:t>
            </a:r>
            <a:r>
              <a:rPr lang="ru-RU" sz="2000" b="1" dirty="0"/>
              <a:t>ограничение продолжительности работы не попадает в сферу полномочий по обеспечению порядка».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050610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76872"/>
            <a:ext cx="6347713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Какие обстоятельства дела </a:t>
            </a:r>
            <a:r>
              <a:rPr lang="ru-RU" dirty="0" err="1" smtClean="0"/>
              <a:t>Локнер</a:t>
            </a:r>
            <a:r>
              <a:rPr lang="ru-RU" dirty="0" smtClean="0"/>
              <a:t> против Нью-Йорка имели решающее значение для выводов суда?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5778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6347713" cy="26642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Какая экономическая концепция лежала в основе решения Верховного суда США по делу </a:t>
            </a:r>
            <a:br>
              <a:rPr lang="ru-RU" dirty="0" smtClean="0"/>
            </a:br>
            <a:r>
              <a:rPr lang="ru-RU" dirty="0" err="1" smtClean="0"/>
              <a:t>Локнер</a:t>
            </a:r>
            <a:r>
              <a:rPr lang="ru-RU" dirty="0" smtClean="0"/>
              <a:t> против Нью-Йорка?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49417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079" y="404664"/>
            <a:ext cx="63477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Экономические теории взаимодействия государства и личности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5078" y="2132856"/>
            <a:ext cx="7011257" cy="3880773"/>
          </a:xfrm>
        </p:spPr>
        <p:txBody>
          <a:bodyPr/>
          <a:lstStyle/>
          <a:p>
            <a:r>
              <a:rPr lang="ru-RU" sz="2000" b="1" dirty="0"/>
              <a:t>Патернализм</a:t>
            </a:r>
            <a:r>
              <a:rPr lang="ru-RU" sz="2000" dirty="0"/>
              <a:t> (лат. </a:t>
            </a:r>
            <a:r>
              <a:rPr lang="ru-RU" sz="2000" dirty="0" err="1"/>
              <a:t>paternus</a:t>
            </a:r>
            <a:r>
              <a:rPr lang="ru-RU" sz="2000" dirty="0"/>
              <a:t> — отцовский, отеческий) — </a:t>
            </a:r>
            <a:r>
              <a:rPr lang="ru-RU" sz="2000" dirty="0" smtClean="0"/>
              <a:t>экономическая доктрина, согласно которой власти </a:t>
            </a:r>
            <a:r>
              <a:rPr lang="ru-RU" sz="2000" dirty="0"/>
              <a:t>обеспечивают потребности граждан, </a:t>
            </a:r>
            <a:r>
              <a:rPr lang="ru-RU" sz="2000" dirty="0" smtClean="0"/>
              <a:t>а граждане в </a:t>
            </a:r>
            <a:r>
              <a:rPr lang="ru-RU" sz="2000" dirty="0"/>
              <a:t>обмен на это позволяют диктовать им модели поведения, как публичного, так и частного</a:t>
            </a:r>
            <a:r>
              <a:rPr lang="ru-RU" sz="2000" dirty="0" smtClean="0"/>
              <a:t>.</a:t>
            </a:r>
          </a:p>
          <a:p>
            <a:r>
              <a:rPr lang="ru-RU" sz="2000" b="1" dirty="0" err="1"/>
              <a:t>Laissez-faire</a:t>
            </a:r>
            <a:r>
              <a:rPr lang="ru-RU" sz="2000" dirty="0"/>
              <a:t> [лесе́-</a:t>
            </a:r>
            <a:r>
              <a:rPr lang="ru-RU" sz="2000" dirty="0" err="1"/>
              <a:t>фэр</a:t>
            </a:r>
            <a:r>
              <a:rPr lang="ru-RU" sz="2000" dirty="0"/>
              <a:t>] (фр. позвольте-делать), принцип невмешательства — экономическая доктрина, согласно которой государственное вмешательство в экономику должно быть минимальным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87715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52736"/>
            <a:ext cx="6347714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/>
              <a:t>Компания отелей Западного побережья против </a:t>
            </a:r>
            <a:r>
              <a:rPr lang="ru-RU" sz="2400" b="1" dirty="0" err="1"/>
              <a:t>Пэрриш</a:t>
            </a:r>
            <a:r>
              <a:rPr lang="ru-RU" sz="2400" b="1" dirty="0"/>
              <a:t>:</a:t>
            </a:r>
            <a:r>
              <a:rPr lang="ru-RU" sz="2400" dirty="0"/>
              <a:t> </a:t>
            </a:r>
            <a:endParaRPr lang="ru-RU" sz="2400" dirty="0" smtClean="0"/>
          </a:p>
          <a:p>
            <a:pPr marL="0" indent="0" algn="ctr">
              <a:buNone/>
            </a:pPr>
            <a:r>
              <a:rPr lang="ru-RU" sz="2400" dirty="0" smtClean="0"/>
              <a:t>Верховный </a:t>
            </a:r>
            <a:r>
              <a:rPr lang="ru-RU" sz="2400" dirty="0"/>
              <a:t>суд США 300</a:t>
            </a:r>
            <a:r>
              <a:rPr lang="en-US" sz="2400" dirty="0"/>
              <a:t> US 379</a:t>
            </a:r>
          </a:p>
          <a:p>
            <a:pPr marL="0" indent="0" algn="ctr">
              <a:buNone/>
            </a:pPr>
            <a:r>
              <a:rPr lang="en-US" sz="2400" dirty="0"/>
              <a:t>United States Supreme Court</a:t>
            </a:r>
            <a:r>
              <a:rPr lang="be-BY" sz="2400" dirty="0"/>
              <a:t>: </a:t>
            </a:r>
            <a:endParaRPr lang="be-BY" sz="2400" dirty="0" smtClean="0"/>
          </a:p>
          <a:p>
            <a:pPr marL="0" indent="0" algn="ctr">
              <a:buNone/>
            </a:pPr>
            <a:r>
              <a:rPr lang="en-US" sz="2400" dirty="0" smtClean="0"/>
              <a:t>WEST </a:t>
            </a:r>
            <a:r>
              <a:rPr lang="en-US" sz="2400" dirty="0"/>
              <a:t>COAST HOTEL CO. V. PARRISH, (1937</a:t>
            </a:r>
            <a:r>
              <a:rPr lang="en-US" sz="2400" dirty="0" smtClean="0"/>
              <a:t>)</a:t>
            </a:r>
            <a:endParaRPr lang="ru-RU" sz="2400" dirty="0" smtClean="0"/>
          </a:p>
          <a:p>
            <a:pPr marL="0" indent="0" algn="ctr">
              <a:buNone/>
            </a:pPr>
            <a:r>
              <a:rPr lang="en-US" sz="2400" dirty="0" smtClean="0"/>
              <a:t>No</a:t>
            </a:r>
            <a:r>
              <a:rPr lang="en-US" sz="2400" dirty="0"/>
              <a:t>. 293</a:t>
            </a:r>
            <a:r>
              <a:rPr lang="be-BY" sz="2400" dirty="0"/>
              <a:t>, </a:t>
            </a:r>
            <a:r>
              <a:rPr lang="en-US" sz="2400" dirty="0"/>
              <a:t>March 29, 1937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723944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276872"/>
            <a:ext cx="6347713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Каковы обстоятельства дела </a:t>
            </a:r>
            <a:r>
              <a:rPr lang="ru-RU" dirty="0" smtClean="0"/>
              <a:t>Компания отелей Западного побережья против </a:t>
            </a:r>
            <a:r>
              <a:rPr lang="ru-RU" dirty="0" err="1" smtClean="0"/>
              <a:t>Пэрриш</a:t>
            </a:r>
            <a:r>
              <a:rPr lang="ru-RU" dirty="0" smtClean="0"/>
              <a:t>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88550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6968" y="116632"/>
            <a:ext cx="63477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Компания отелей Западного побережья против </a:t>
            </a:r>
            <a:r>
              <a:rPr lang="ru-RU" dirty="0" err="1" smtClean="0"/>
              <a:t>Пэрриш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Обстоятельства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7554" y="1772816"/>
            <a:ext cx="6846540" cy="496855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Элси </a:t>
            </a:r>
            <a:r>
              <a:rPr lang="ru-RU" dirty="0" err="1" smtClean="0"/>
              <a:t>Пэрриш</a:t>
            </a:r>
            <a:r>
              <a:rPr lang="ru-RU" dirty="0" smtClean="0"/>
              <a:t>, горничная одной из гостиниц Компании, подала иск к этой компании с целью взыскания разницы между оплатой ее труда и суммой в 14,5 доллара в неделю (48 часов).</a:t>
            </a:r>
          </a:p>
          <a:p>
            <a:r>
              <a:rPr lang="ru-RU" dirty="0" smtClean="0"/>
              <a:t>Указанная минимальная оплата труда устанавливалась в соответствии с законом штата Вашингтон.</a:t>
            </a:r>
          </a:p>
          <a:p>
            <a:r>
              <a:rPr lang="ru-RU" dirty="0" smtClean="0"/>
              <a:t>Суд первой инстанции отклонил иск на основании дела Верховного суда США </a:t>
            </a:r>
            <a:r>
              <a:rPr lang="ru-RU" dirty="0" err="1" smtClean="0"/>
              <a:t>Адкинс</a:t>
            </a:r>
            <a:r>
              <a:rPr lang="ru-RU" dirty="0" smtClean="0"/>
              <a:t> против Детской больницы, в котором федеральный закон, устанавливающий размер оплаты труда для женщин, был признан неконституционным нарушением свободы заключения контрактов, защищенной</a:t>
            </a:r>
            <a:r>
              <a:rPr lang="en-US" dirty="0"/>
              <a:t> </a:t>
            </a:r>
            <a:r>
              <a:rPr lang="ru-RU" dirty="0" smtClean="0"/>
              <a:t>положением о надлежащей процедуре Поправкой </a:t>
            </a:r>
            <a:r>
              <a:rPr lang="en-US" dirty="0" smtClean="0"/>
              <a:t>V </a:t>
            </a:r>
            <a:r>
              <a:rPr lang="ru-RU" dirty="0" smtClean="0"/>
              <a:t>к Конституции США.</a:t>
            </a:r>
          </a:p>
          <a:p>
            <a:r>
              <a:rPr lang="ru-RU" dirty="0" err="1" smtClean="0"/>
              <a:t>Пэрриш</a:t>
            </a:r>
            <a:r>
              <a:rPr lang="ru-RU" dirty="0" smtClean="0"/>
              <a:t> обжаловала решение в Верховном суде Вашингтона, который принял ее сторону.</a:t>
            </a:r>
          </a:p>
          <a:p>
            <a:r>
              <a:rPr lang="ru-RU" dirty="0" smtClean="0"/>
              <a:t>По инициативе Компании дело было передано в Верховный Суд США. При этом компания ссылалась на Поправку </a:t>
            </a:r>
            <a:r>
              <a:rPr lang="en-US" dirty="0" smtClean="0"/>
              <a:t>XIV</a:t>
            </a:r>
            <a:r>
              <a:rPr lang="ru-RU" dirty="0" smtClean="0"/>
              <a:t> к Конституции США.</a:t>
            </a:r>
          </a:p>
          <a:p>
            <a:r>
              <a:rPr lang="ru-RU" dirty="0" smtClean="0"/>
              <a:t>Решение по делу было принято Верховным судом большинством в пять голосов против четырех. 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29231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772816"/>
            <a:ext cx="6347713" cy="26033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Какая норма Конституции применима к обстоятельствам </a:t>
            </a:r>
            <a:r>
              <a:rPr lang="ru-RU" dirty="0" smtClean="0"/>
              <a:t>дела </a:t>
            </a:r>
            <a:r>
              <a:rPr lang="ru-RU" dirty="0"/>
              <a:t>Компания отелей Западного побережья против </a:t>
            </a:r>
            <a:r>
              <a:rPr lang="ru-RU" dirty="0" err="1" smtClean="0"/>
              <a:t>Пэрриш</a:t>
            </a:r>
            <a:r>
              <a:rPr lang="ru-RU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5752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332656"/>
            <a:ext cx="6347714" cy="6192688"/>
          </a:xfrm>
        </p:spPr>
        <p:txBody>
          <a:bodyPr>
            <a:normAutofit/>
          </a:bodyPr>
          <a:lstStyle/>
          <a:p>
            <a:r>
              <a:rPr lang="ru-RU" b="1" u="sng" dirty="0"/>
              <a:t>Поправка </a:t>
            </a:r>
            <a:r>
              <a:rPr lang="en-US" b="1" u="sng" dirty="0"/>
              <a:t>XIV</a:t>
            </a:r>
            <a:r>
              <a:rPr lang="en-US" dirty="0"/>
              <a:t> </a:t>
            </a:r>
            <a:endParaRPr lang="ru-RU" dirty="0"/>
          </a:p>
          <a:p>
            <a:pPr marL="0" indent="0">
              <a:buNone/>
            </a:pPr>
            <a:r>
              <a:rPr lang="be-BY" sz="1200" i="1" dirty="0"/>
              <a:t>(вступила в силу, т.е. получила необходимое количество (3/4 от 50) ратификаций легислатурами штатов </a:t>
            </a:r>
            <a:r>
              <a:rPr lang="ru-RU" sz="1200" i="1" dirty="0"/>
              <a:t>9 июля 1868 г. Огайо и</a:t>
            </a:r>
            <a:r>
              <a:rPr lang="en-US" sz="1200" i="1" dirty="0"/>
              <a:t> </a:t>
            </a:r>
            <a:r>
              <a:rPr lang="ru-RU" sz="1200" i="1" dirty="0"/>
              <a:t>Нью-Джерси отозвали свои ратификации, но такая возможность не предусмотрена Конституцией, поэтому отзыв ратификации не учитывается. Если бы отзыв был возможен, датой вступления в силу поправки считалось бы 13 июля 1868 г. (ратификация</a:t>
            </a:r>
            <a:r>
              <a:rPr lang="en-US" sz="1200" i="1" dirty="0"/>
              <a:t> </a:t>
            </a:r>
            <a:r>
              <a:rPr lang="ru-RU" sz="1200" i="1" dirty="0"/>
              <a:t>Джорджией)).</a:t>
            </a:r>
          </a:p>
          <a:p>
            <a:pPr marL="0" indent="0" algn="just">
              <a:buNone/>
            </a:pPr>
            <a:r>
              <a:rPr lang="ru-RU" b="1" dirty="0"/>
              <a:t>Раздел 1.</a:t>
            </a:r>
            <a:r>
              <a:rPr lang="ru-RU" dirty="0"/>
              <a:t>   Все  лица,  родившиеся  или  натурализованные  в Соединенных  штатах  и  подчиненные   их   юрисдикции,   являются гражданами Соединенных Штатов и того штата, где они проживают.</a:t>
            </a:r>
          </a:p>
          <a:p>
            <a:pPr marL="0" indent="0" algn="just">
              <a:buNone/>
            </a:pPr>
            <a:r>
              <a:rPr lang="ru-RU" dirty="0"/>
              <a:t> Ни один из штатов не должен издавать или применять  законы,  которые ограничивают привилегии и льготы граждан Соединенных Штатов; </a:t>
            </a:r>
          </a:p>
          <a:p>
            <a:pPr marL="0" indent="0" algn="just">
              <a:buNone/>
            </a:pPr>
            <a:r>
              <a:rPr lang="ru-RU" dirty="0"/>
              <a:t>и </a:t>
            </a:r>
            <a:r>
              <a:rPr lang="ru-RU" b="1" u="sng" dirty="0"/>
              <a:t>не может какой-либо штат лишать какое-либо лицо </a:t>
            </a:r>
            <a:r>
              <a:rPr lang="ru-RU" dirty="0"/>
              <a:t>жизни,  </a:t>
            </a:r>
            <a:r>
              <a:rPr lang="ru-RU" b="1" u="sng" dirty="0"/>
              <a:t>свободы</a:t>
            </a:r>
            <a:r>
              <a:rPr lang="ru-RU" dirty="0"/>
              <a:t>  или собственности   </a:t>
            </a:r>
            <a:r>
              <a:rPr lang="ru-RU" b="1" u="sng" dirty="0"/>
              <a:t>без   надлежащей  правовой  процедуры;  </a:t>
            </a:r>
          </a:p>
          <a:p>
            <a:pPr marL="0" indent="0" algn="just">
              <a:buNone/>
            </a:pPr>
            <a:r>
              <a:rPr lang="ru-RU" dirty="0"/>
              <a:t>не  может отказывать какому-либо лицу в пределах своей юрисдикции в  равной защите на основе законов.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7804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132856"/>
            <a:ext cx="6347713" cy="25202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Какие ключевые принципы положены в основу конституционно-правового регулирования экономических отношений?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96691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6347713" cy="31794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Учитывая содержание норм Конституции, </a:t>
            </a:r>
            <a:br>
              <a:rPr lang="ru-RU" dirty="0"/>
            </a:br>
            <a:r>
              <a:rPr lang="ru-RU" dirty="0"/>
              <a:t>какие вопросы должен был разрешить Верховный суд США </a:t>
            </a:r>
            <a:br>
              <a:rPr lang="ru-RU" dirty="0"/>
            </a:br>
            <a:r>
              <a:rPr lang="ru-RU" dirty="0"/>
              <a:t>по делу </a:t>
            </a:r>
            <a:br>
              <a:rPr lang="ru-RU" dirty="0"/>
            </a:br>
            <a:r>
              <a:rPr lang="ru-RU" dirty="0" smtClean="0"/>
              <a:t>Компания отелей Западного побережья против </a:t>
            </a:r>
            <a:r>
              <a:rPr lang="ru-RU" dirty="0" err="1" smtClean="0"/>
              <a:t>Пэрриш</a:t>
            </a:r>
            <a:r>
              <a:rPr lang="ru-RU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62697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1161" y="188640"/>
            <a:ext cx="63477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Компания… против </a:t>
            </a:r>
            <a:r>
              <a:rPr lang="ru-RU" dirty="0" err="1" smtClean="0"/>
              <a:t>Пэрриш</a:t>
            </a:r>
            <a:r>
              <a:rPr lang="ru-RU" dirty="0" smtClean="0"/>
              <a:t>: Какие вопросы должен был разрешить Верховный суд США?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916832"/>
            <a:ext cx="6347714" cy="4941168"/>
          </a:xfrm>
        </p:spPr>
        <p:txBody>
          <a:bodyPr>
            <a:normAutofit/>
          </a:bodyPr>
          <a:lstStyle/>
          <a:p>
            <a:r>
              <a:rPr lang="ru-RU" dirty="0" smtClean="0"/>
              <a:t>Позволяет ли Поправка </a:t>
            </a:r>
            <a:r>
              <a:rPr lang="en-US" dirty="0" smtClean="0"/>
              <a:t>XIV </a:t>
            </a:r>
            <a:r>
              <a:rPr lang="ru-RU" dirty="0" smtClean="0"/>
              <a:t>штату Вашингтон принять закон, устанавливающий минимальные размеры оплаты труда для женщин?</a:t>
            </a:r>
          </a:p>
          <a:p>
            <a:pPr lvl="1"/>
            <a:r>
              <a:rPr lang="ru-RU" dirty="0"/>
              <a:t>Ограничивает ли установление </a:t>
            </a:r>
            <a:r>
              <a:rPr lang="ru-RU" dirty="0" smtClean="0"/>
              <a:t>минимальных размеров оплаты труда для женщин свободу </a:t>
            </a:r>
            <a:r>
              <a:rPr lang="ru-RU" dirty="0"/>
              <a:t>личности?</a:t>
            </a:r>
          </a:p>
          <a:p>
            <a:pPr lvl="1"/>
            <a:r>
              <a:rPr lang="ru-RU" dirty="0" smtClean="0"/>
              <a:t>Допускается ли законодательное ограничение свободы личности на уровне штата?</a:t>
            </a:r>
          </a:p>
          <a:p>
            <a:pPr lvl="1"/>
            <a:r>
              <a:rPr lang="ru-RU" b="1" dirty="0" smtClean="0"/>
              <a:t>Каковы условия ограничения свободы личности на уровне штата?</a:t>
            </a:r>
          </a:p>
          <a:p>
            <a:pPr lvl="1"/>
            <a:r>
              <a:rPr lang="ru-RU" b="1" dirty="0" smtClean="0"/>
              <a:t>Можно ли считать принятие штатом закона об ограничении продолжительности рабочего времени «надлежащей процедурой»?</a:t>
            </a:r>
          </a:p>
        </p:txBody>
      </p:sp>
    </p:spTree>
    <p:extLst>
      <p:ext uri="{BB962C8B-B14F-4D97-AF65-F5344CB8AC3E}">
        <p14:creationId xmlns:p14="http://schemas.microsoft.com/office/powerpoint/2010/main" val="37354051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547"/>
            <a:ext cx="6347713" cy="947181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Компания… против </a:t>
            </a:r>
            <a:r>
              <a:rPr lang="ru-RU" sz="2400" dirty="0" err="1"/>
              <a:t>Пэрриш</a:t>
            </a:r>
            <a:r>
              <a:rPr lang="ru-RU" sz="2400" dirty="0"/>
              <a:t>: </a:t>
            </a:r>
            <a:r>
              <a:rPr lang="ru-RU" sz="2400" dirty="0" smtClean="0"/>
              <a:t>Доводы и логика решения Верховного Суда США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1501" y="1124744"/>
            <a:ext cx="6878811" cy="5661248"/>
          </a:xfrm>
        </p:spPr>
        <p:txBody>
          <a:bodyPr>
            <a:normAutofit/>
          </a:bodyPr>
          <a:lstStyle/>
          <a:p>
            <a:r>
              <a:rPr lang="ru-RU" sz="1900" dirty="0" smtClean="0"/>
              <a:t>Важность проблемы, </a:t>
            </a:r>
            <a:r>
              <a:rPr lang="ru-RU" sz="1900" b="1" dirty="0" smtClean="0"/>
              <a:t>вызывающей обеспокоенность многих штатов</a:t>
            </a:r>
            <a:r>
              <a:rPr lang="ru-RU" sz="1900" dirty="0" smtClean="0"/>
              <a:t>; разделение голосов при принятии решения по делу </a:t>
            </a:r>
            <a:r>
              <a:rPr lang="ru-RU" sz="1900" dirty="0" err="1" smtClean="0"/>
              <a:t>Адкинс</a:t>
            </a:r>
            <a:r>
              <a:rPr lang="ru-RU" sz="1900" dirty="0" smtClean="0"/>
              <a:t>; </a:t>
            </a:r>
            <a:r>
              <a:rPr lang="ru-RU" sz="1900" b="1" dirty="0" smtClean="0"/>
              <a:t>создавшиеся экономические условия, в свете которых должна рассматриваться разумность осуществления защитных полномочий штата, </a:t>
            </a:r>
            <a:r>
              <a:rPr lang="ru-RU" sz="1900" dirty="0" smtClean="0"/>
              <a:t>делают не только подходящим, но обязательным новый анализ проблемы в ходе разрешения данного дела.</a:t>
            </a:r>
          </a:p>
          <a:p>
            <a:r>
              <a:rPr lang="ru-RU" sz="1900" dirty="0" smtClean="0"/>
              <a:t>Принцип, на основе которого должно решаться дело, не ставится под сомнение: в обоих случаях (по делу </a:t>
            </a:r>
            <a:r>
              <a:rPr lang="ru-RU" sz="1900" dirty="0" err="1" smtClean="0"/>
              <a:t>Адкинс</a:t>
            </a:r>
            <a:r>
              <a:rPr lang="ru-RU" sz="1900" dirty="0" smtClean="0"/>
              <a:t> – по поправке </a:t>
            </a:r>
            <a:r>
              <a:rPr lang="en-US" sz="1900" dirty="0" smtClean="0"/>
              <a:t>V</a:t>
            </a:r>
            <a:r>
              <a:rPr lang="be-BY" sz="1900" dirty="0" smtClean="0"/>
              <a:t>, по делу </a:t>
            </a:r>
            <a:r>
              <a:rPr lang="ru-RU" sz="1900" dirty="0" smtClean="0"/>
              <a:t>Компании – по поправке </a:t>
            </a:r>
            <a:r>
              <a:rPr lang="en-US" sz="1900" dirty="0" smtClean="0"/>
              <a:t>XIV) </a:t>
            </a:r>
            <a:r>
              <a:rPr lang="be-BY" sz="1900" dirty="0" smtClean="0"/>
              <a:t>указывается на нарушение свободы заключения контракта, НО! Конституция не признает абсолютной и неконтролируемой свободы.</a:t>
            </a:r>
          </a:p>
          <a:p>
            <a:r>
              <a:rPr lang="be-BY" sz="1900" dirty="0" smtClean="0"/>
              <a:t>Свобода заключения контрактов – это ограничиваемое, а не абсолютное право.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6968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8608" y="188640"/>
            <a:ext cx="6347713" cy="1320800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Компания… против </a:t>
            </a:r>
            <a:r>
              <a:rPr lang="ru-RU" sz="2800" dirty="0" err="1"/>
              <a:t>Пэрриш</a:t>
            </a:r>
            <a:r>
              <a:rPr lang="ru-RU" sz="2800" dirty="0"/>
              <a:t>: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Доводы </a:t>
            </a:r>
            <a:r>
              <a:rPr lang="ru-RU" sz="2800" dirty="0"/>
              <a:t>и логика решения Верховного Суда США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73424"/>
            <a:ext cx="6770713" cy="5184576"/>
          </a:xfrm>
        </p:spPr>
        <p:txBody>
          <a:bodyPr>
            <a:normAutofit lnSpcReduction="10000"/>
          </a:bodyPr>
          <a:lstStyle/>
          <a:p>
            <a:r>
              <a:rPr lang="be-BY" b="1" dirty="0"/>
              <a:t>Защищаемая свобода – это свобода внутри общественной организации, требующей защиты со стороны права против ущерба, который </a:t>
            </a:r>
            <a:r>
              <a:rPr lang="be-BY" b="1" u="sng" dirty="0"/>
              <a:t>угрожает здоровью, безопасности, нравственности и благополучию народа. </a:t>
            </a:r>
          </a:p>
          <a:p>
            <a:r>
              <a:rPr lang="be-BY" dirty="0"/>
              <a:t>Свобода подразумевает отсутствие произвольных ограничений, а не иммунитет от разумных регулирующих мер и запретов, налагаемых в интересах общества.</a:t>
            </a:r>
          </a:p>
          <a:p>
            <a:r>
              <a:rPr lang="be-BY" dirty="0"/>
              <a:t>Предположительно, законодатели, устанавливающие требования, связанные с максимальным количеством часов или минимальным размером оплаты труда, полагают, что несмотря на установленный законом запрет, они будут продолжать заниматься своим бизнесом, уменьшив прибыль, которую они выжимают за счет своих работников.</a:t>
            </a:r>
          </a:p>
          <a:p>
            <a:r>
              <a:rPr lang="be-BY" dirty="0"/>
              <a:t>Хотя в отдельных случаях это может привести к трудностям, это ограничение пойдет на пользу всему классу наемных работников, в интересах которых закон принят, и, следовательно, на пользу обществу в целом.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81405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188640"/>
            <a:ext cx="63477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Компания… против </a:t>
            </a:r>
            <a:r>
              <a:rPr lang="ru-RU" dirty="0" err="1"/>
              <a:t>Пэрриш</a:t>
            </a:r>
            <a:r>
              <a:rPr lang="ru-RU" dirty="0"/>
              <a:t>: </a:t>
            </a:r>
            <a:br>
              <a:rPr lang="ru-RU" dirty="0"/>
            </a:br>
            <a:r>
              <a:rPr lang="ru-RU" dirty="0" smtClean="0"/>
              <a:t>итоговый вывод </a:t>
            </a:r>
            <a:br>
              <a:rPr lang="ru-RU" dirty="0" smtClean="0"/>
            </a:br>
            <a:r>
              <a:rPr lang="ru-RU" dirty="0" smtClean="0"/>
              <a:t>Верховного </a:t>
            </a:r>
            <a:r>
              <a:rPr lang="ru-RU" dirty="0"/>
              <a:t>Суда США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916832"/>
            <a:ext cx="6347714" cy="4752528"/>
          </a:xfrm>
        </p:spPr>
        <p:txBody>
          <a:bodyPr>
            <a:normAutofit/>
          </a:bodyPr>
          <a:lstStyle/>
          <a:p>
            <a:r>
              <a:rPr lang="ru-RU" dirty="0" smtClean="0"/>
              <a:t>Общество может использовать свою власть в сфере правотворчества для того, чтобы устранить злоупотребления, вытекающие из эгоистичного отказа недобросовестных работодателей </a:t>
            </a:r>
            <a:r>
              <a:rPr lang="ru-RU" b="1" dirty="0" smtClean="0"/>
              <a:t>учитывать публичный интерес. </a:t>
            </a:r>
          </a:p>
          <a:p>
            <a:r>
              <a:rPr lang="ru-RU" dirty="0" smtClean="0"/>
              <a:t>Законодатель был вправе принять меры для уменьшения зла, происходящего из этой «потогонной системы», эксплуатации рабочих за плату столь низкую, что она не способная покрыть расходы на самую нищую жизнь.</a:t>
            </a:r>
          </a:p>
          <a:p>
            <a:r>
              <a:rPr lang="ru-RU" dirty="0" smtClean="0"/>
              <a:t>Законодатель был вправе счесть, что требования минимальной оплаты труда могут быть важной помощью для осуществления им </a:t>
            </a:r>
            <a:r>
              <a:rPr lang="ru-RU" b="1" dirty="0" smtClean="0"/>
              <a:t>политики защиты.</a:t>
            </a:r>
          </a:p>
          <a:p>
            <a:r>
              <a:rPr lang="ru-RU" dirty="0" smtClean="0"/>
              <a:t>Действия законодателя не могут рассматриваться как произвол или каприз.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97573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6347713" cy="303542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Какая экономическая концепция лежала в основе решения Верховного суда США по </a:t>
            </a:r>
            <a:r>
              <a:rPr lang="ru-RU" dirty="0" smtClean="0"/>
              <a:t>делу Компания отелей Западного побережья против </a:t>
            </a:r>
            <a:r>
              <a:rPr lang="ru-RU" dirty="0" err="1" smtClean="0"/>
              <a:t>Пэрриш</a:t>
            </a:r>
            <a:r>
              <a:rPr lang="ru-RU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1722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6347713" cy="46085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Какие события произошли между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решением </a:t>
            </a:r>
            <a:r>
              <a:rPr lang="ru-RU" dirty="0"/>
              <a:t>Верховного Суда США по делу </a:t>
            </a:r>
            <a:r>
              <a:rPr lang="ru-RU" dirty="0" err="1"/>
              <a:t>Адкинс</a:t>
            </a:r>
            <a:r>
              <a:rPr lang="ru-RU" dirty="0"/>
              <a:t> против </a:t>
            </a:r>
            <a:r>
              <a:rPr lang="ru-RU" dirty="0" smtClean="0"/>
              <a:t>Детской </a:t>
            </a:r>
            <a:r>
              <a:rPr lang="ru-RU" dirty="0"/>
              <a:t>больницы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</a:t>
            </a:r>
            <a:br>
              <a:rPr lang="ru-RU" dirty="0" smtClean="0"/>
            </a:br>
            <a:r>
              <a:rPr lang="ru-RU" dirty="0" smtClean="0"/>
              <a:t>решением </a:t>
            </a:r>
            <a:r>
              <a:rPr lang="ru-RU" dirty="0"/>
              <a:t>по делу Компания отелей Западного побережья против </a:t>
            </a:r>
            <a:r>
              <a:rPr lang="ru-RU" dirty="0" err="1"/>
              <a:t>Пэрриш</a:t>
            </a:r>
            <a:r>
              <a:rPr lang="ru-RU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578483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8" y="116632"/>
            <a:ext cx="6347713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Экономическое и политическое развитие США </a:t>
            </a:r>
            <a:br>
              <a:rPr lang="ru-RU" sz="2400" dirty="0" smtClean="0"/>
            </a:br>
            <a:r>
              <a:rPr lang="ru-RU" sz="2400" dirty="0" smtClean="0"/>
              <a:t>в период с 1923 г. по 1937 г. 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81692"/>
            <a:ext cx="7704856" cy="576064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Экономика:</a:t>
            </a:r>
          </a:p>
          <a:p>
            <a:pPr marL="0" indent="0">
              <a:buNone/>
            </a:pPr>
            <a:r>
              <a:rPr lang="ru-RU" dirty="0" smtClean="0"/>
              <a:t>1920-1921 гг. – недолговременный спад к экономике.</a:t>
            </a:r>
          </a:p>
          <a:p>
            <a:pPr marL="0" indent="0">
              <a:buNone/>
            </a:pPr>
            <a:r>
              <a:rPr lang="ru-RU" dirty="0" smtClean="0"/>
              <a:t>1922 -1929 гг. – «Эпоха процветания» («</a:t>
            </a:r>
            <a:r>
              <a:rPr lang="en-US" dirty="0" smtClean="0"/>
              <a:t>Prosperity</a:t>
            </a:r>
            <a:r>
              <a:rPr lang="ru-RU" dirty="0" smtClean="0"/>
              <a:t>»</a:t>
            </a:r>
            <a:r>
              <a:rPr lang="en-US" dirty="0" smtClean="0"/>
              <a:t>)</a:t>
            </a:r>
            <a:r>
              <a:rPr lang="ru-RU" dirty="0" smtClean="0"/>
              <a:t> -  период активного экономического подъема и формирования общества потребления в США: самые высокие темпы экономического роста, стабильность цен, низкий уровень безработицы, постоянное увеличение уровня заработной платы; развитие электроэнергетики, автомобилестроения, инфраструктуры (строительство дорог, отелей, бензоколонок, пунктов быстрого питания).</a:t>
            </a:r>
          </a:p>
          <a:p>
            <a:pPr marL="0" indent="0">
              <a:buNone/>
            </a:pPr>
            <a:r>
              <a:rPr lang="ru-RU" dirty="0" smtClean="0"/>
              <a:t>1929 г – биржевой крах; </a:t>
            </a:r>
          </a:p>
          <a:p>
            <a:pPr marL="0" indent="0">
              <a:buNone/>
            </a:pPr>
            <a:r>
              <a:rPr lang="ru-RU" dirty="0" smtClean="0"/>
              <a:t>1929-1939 гг. – эпоха «Великой депрессии»: сокращение производств, рост безработицы до 25%, спад развития сельского хозяйства под воздействием климатических факторов, массовые банкротства фирм, рост нелегальной миграции.</a:t>
            </a:r>
          </a:p>
          <a:p>
            <a:r>
              <a:rPr lang="ru-RU" dirty="0" smtClean="0"/>
              <a:t>Политика:</a:t>
            </a:r>
          </a:p>
          <a:p>
            <a:pPr marL="0" indent="0">
              <a:buNone/>
            </a:pPr>
            <a:r>
              <a:rPr lang="ru-RU" dirty="0" smtClean="0"/>
              <a:t>1919 г. – ратификация </a:t>
            </a:r>
            <a:r>
              <a:rPr lang="en-US" dirty="0" smtClean="0"/>
              <a:t>XVIII </a:t>
            </a:r>
            <a:r>
              <a:rPr lang="ru-RU" dirty="0" smtClean="0"/>
              <a:t>Поправки к Конституции (отменена в 1933 г.)</a:t>
            </a:r>
          </a:p>
          <a:p>
            <a:pPr marL="0" indent="0">
              <a:buNone/>
            </a:pPr>
            <a:r>
              <a:rPr lang="ru-RU" dirty="0" smtClean="0"/>
              <a:t>1921-1933 г. – республиканцы на посту Президента США (У. </a:t>
            </a:r>
            <a:r>
              <a:rPr lang="ru-RU" dirty="0" err="1" smtClean="0"/>
              <a:t>Гардинг</a:t>
            </a:r>
            <a:r>
              <a:rPr lang="ru-RU" dirty="0" smtClean="0"/>
              <a:t>, </a:t>
            </a:r>
            <a:r>
              <a:rPr lang="ru-RU" dirty="0" err="1" smtClean="0"/>
              <a:t>К.Кулидж</a:t>
            </a:r>
            <a:r>
              <a:rPr lang="ru-RU" dirty="0" smtClean="0"/>
              <a:t>, </a:t>
            </a:r>
            <a:r>
              <a:rPr lang="ru-RU" dirty="0" err="1" smtClean="0"/>
              <a:t>Г.Гувер</a:t>
            </a:r>
            <a:r>
              <a:rPr lang="ru-RU" dirty="0" smtClean="0"/>
              <a:t>); лейтмотивы: стабильность, обеспечение надежных экономических показателей, помощь бизнесу в открытии зарубежных рынков сбыта; Кабинет Министров формируется из видных финансистов, миллионеров и людей, сведущих в экономике.</a:t>
            </a:r>
          </a:p>
          <a:p>
            <a:pPr marL="0" indent="0">
              <a:buNone/>
            </a:pPr>
            <a:r>
              <a:rPr lang="ru-RU" dirty="0" smtClean="0"/>
              <a:t>1933 – 1945 гг. – «Новый курс» Франклина Рузвельта (представитель демократической партии; республиканцев обвинили в неспособности справиться с кризисом): программа социального страхования, помощь безработным, стремление облегчить последствия экономического кризиса для широких народных масс.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56531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556792"/>
            <a:ext cx="6347713" cy="31074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Может ли толкование текстуально не менявшихся конституционных норм зависеть от экономической или политической ситуации в стране?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26423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6347713" cy="47667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Решения Верховного Суда США для анализа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93304"/>
            <a:ext cx="7560840" cy="6148064"/>
          </a:xfrm>
        </p:spPr>
        <p:txBody>
          <a:bodyPr>
            <a:noAutofit/>
          </a:bodyPr>
          <a:lstStyle/>
          <a:p>
            <a:r>
              <a:rPr lang="ru-RU" sz="1500" b="1" dirty="0" err="1"/>
              <a:t>Холден</a:t>
            </a:r>
            <a:r>
              <a:rPr lang="ru-RU" sz="1500" b="1" dirty="0"/>
              <a:t> против Харди:</a:t>
            </a:r>
            <a:r>
              <a:rPr lang="ru-RU" sz="1500" dirty="0"/>
              <a:t> Верховный суд США 169 </a:t>
            </a:r>
            <a:r>
              <a:rPr lang="en-US" sz="1500" dirty="0"/>
              <a:t>US 366</a:t>
            </a:r>
          </a:p>
          <a:p>
            <a:pPr marL="0" indent="0">
              <a:buNone/>
            </a:pPr>
            <a:r>
              <a:rPr lang="en-US" sz="1500" dirty="0"/>
              <a:t>United States Supreme Court</a:t>
            </a:r>
            <a:r>
              <a:rPr lang="be-BY" sz="1500" dirty="0"/>
              <a:t>: </a:t>
            </a:r>
            <a:r>
              <a:rPr lang="en-US" sz="1500" dirty="0"/>
              <a:t>HOLDEN v. HARDY, (1898)</a:t>
            </a:r>
            <a:r>
              <a:rPr lang="be-BY" sz="1500" dirty="0"/>
              <a:t> </a:t>
            </a:r>
            <a:r>
              <a:rPr lang="en-US" sz="1500" dirty="0"/>
              <a:t>No. 261</a:t>
            </a:r>
            <a:r>
              <a:rPr lang="be-BY" sz="1500" dirty="0"/>
              <a:t>, </a:t>
            </a:r>
            <a:r>
              <a:rPr lang="en-US" sz="1500" dirty="0"/>
              <a:t>February 28, 1898</a:t>
            </a:r>
          </a:p>
          <a:p>
            <a:pPr marL="0" indent="0">
              <a:buNone/>
            </a:pPr>
            <a:r>
              <a:rPr lang="en-US" sz="1500" dirty="0"/>
              <a:t>See more at: </a:t>
            </a:r>
            <a:r>
              <a:rPr lang="en-US" sz="1500" dirty="0">
                <a:hlinkClick r:id="rId2"/>
              </a:rPr>
              <a:t>http://</a:t>
            </a:r>
            <a:r>
              <a:rPr lang="en-US" sz="1500" dirty="0" smtClean="0">
                <a:hlinkClick r:id="rId2"/>
              </a:rPr>
              <a:t>caselaw.findlaw.com/us-supreme-court/169/366.html#sthash.XR750irw.dpuf</a:t>
            </a:r>
            <a:r>
              <a:rPr lang="ru-RU" sz="1500" dirty="0" smtClean="0"/>
              <a:t> </a:t>
            </a:r>
            <a:endParaRPr lang="ru-RU" sz="1500" dirty="0"/>
          </a:p>
          <a:p>
            <a:r>
              <a:rPr lang="ru-RU" sz="1500" b="1" dirty="0" err="1" smtClean="0"/>
              <a:t>Локнер</a:t>
            </a:r>
            <a:r>
              <a:rPr lang="ru-RU" sz="1500" b="1" dirty="0" smtClean="0"/>
              <a:t> против Нью-Йорка:</a:t>
            </a:r>
            <a:r>
              <a:rPr lang="ru-RU" sz="1500" dirty="0" smtClean="0"/>
              <a:t> Верховный суд США  198 </a:t>
            </a:r>
            <a:r>
              <a:rPr lang="en-US" sz="1500" dirty="0" smtClean="0"/>
              <a:t>US 45 (1905)</a:t>
            </a:r>
            <a:endParaRPr lang="ru-RU" sz="1500" dirty="0" smtClean="0"/>
          </a:p>
          <a:p>
            <a:pPr marL="0" indent="0">
              <a:buNone/>
            </a:pPr>
            <a:r>
              <a:rPr lang="en-US" sz="1500" dirty="0" smtClean="0"/>
              <a:t>United </a:t>
            </a:r>
            <a:r>
              <a:rPr lang="en-US" sz="1500" dirty="0"/>
              <a:t>States Supreme </a:t>
            </a:r>
            <a:r>
              <a:rPr lang="en-US" sz="1500" dirty="0" smtClean="0"/>
              <a:t>Court</a:t>
            </a:r>
            <a:r>
              <a:rPr lang="be-BY" sz="1500" dirty="0" smtClean="0"/>
              <a:t>: </a:t>
            </a:r>
            <a:r>
              <a:rPr lang="en-US" sz="1500" dirty="0" smtClean="0"/>
              <a:t>LOCHNER </a:t>
            </a:r>
            <a:r>
              <a:rPr lang="en-US" sz="1500" dirty="0"/>
              <a:t>v. PEOPLE OF STATE OF NEW YORK, (1905</a:t>
            </a:r>
            <a:r>
              <a:rPr lang="en-US" sz="1500" dirty="0" smtClean="0"/>
              <a:t>)</a:t>
            </a:r>
            <a:r>
              <a:rPr lang="be-BY" sz="1500" dirty="0" smtClean="0"/>
              <a:t> </a:t>
            </a:r>
            <a:r>
              <a:rPr lang="en-US" sz="1500" dirty="0" smtClean="0"/>
              <a:t>No</a:t>
            </a:r>
            <a:r>
              <a:rPr lang="en-US" sz="1500" dirty="0"/>
              <a:t>. </a:t>
            </a:r>
            <a:r>
              <a:rPr lang="en-US" sz="1500" dirty="0" smtClean="0"/>
              <a:t>292</a:t>
            </a:r>
            <a:r>
              <a:rPr lang="be-BY" sz="1500" dirty="0" smtClean="0"/>
              <a:t>, </a:t>
            </a:r>
            <a:r>
              <a:rPr lang="en-US" sz="1500" dirty="0" smtClean="0"/>
              <a:t>April </a:t>
            </a:r>
            <a:r>
              <a:rPr lang="en-US" sz="1500" dirty="0"/>
              <a:t>17, </a:t>
            </a:r>
            <a:r>
              <a:rPr lang="en-US" sz="1500" dirty="0" smtClean="0"/>
              <a:t>1905</a:t>
            </a:r>
            <a:endParaRPr lang="be-BY" sz="1500" dirty="0" smtClean="0"/>
          </a:p>
          <a:p>
            <a:pPr marL="0" indent="0">
              <a:buNone/>
            </a:pPr>
            <a:r>
              <a:rPr lang="en-US" sz="1500" dirty="0" smtClean="0"/>
              <a:t>See </a:t>
            </a:r>
            <a:r>
              <a:rPr lang="en-US" sz="1500" dirty="0"/>
              <a:t>more at: </a:t>
            </a:r>
            <a:r>
              <a:rPr lang="en-US" sz="1500" dirty="0">
                <a:hlinkClick r:id="rId3"/>
              </a:rPr>
              <a:t>http://</a:t>
            </a:r>
            <a:r>
              <a:rPr lang="en-US" sz="1500" dirty="0" smtClean="0">
                <a:hlinkClick r:id="rId3"/>
              </a:rPr>
              <a:t>caselaw.findlaw.com/us-supreme-court/198/45.html#sthash.dvmteVGc.dpuf</a:t>
            </a:r>
            <a:endParaRPr lang="ru-RU" sz="1500" dirty="0" smtClean="0"/>
          </a:p>
          <a:p>
            <a:r>
              <a:rPr lang="ru-RU" sz="1500" b="1" dirty="0" err="1"/>
              <a:t>Адкинс</a:t>
            </a:r>
            <a:r>
              <a:rPr lang="ru-RU" sz="1500" b="1" dirty="0"/>
              <a:t> против детской больницы:</a:t>
            </a:r>
            <a:r>
              <a:rPr lang="ru-RU" sz="1500" dirty="0"/>
              <a:t> Верховный суд США 261 </a:t>
            </a:r>
            <a:r>
              <a:rPr lang="en-US" sz="1500" dirty="0"/>
              <a:t>US 525 (1923)</a:t>
            </a:r>
          </a:p>
          <a:p>
            <a:pPr marL="0" indent="0">
              <a:buNone/>
            </a:pPr>
            <a:r>
              <a:rPr lang="en-US" sz="1500" dirty="0"/>
              <a:t>United States Supreme Court</a:t>
            </a:r>
            <a:r>
              <a:rPr lang="be-BY" sz="1500" dirty="0"/>
              <a:t>: </a:t>
            </a:r>
            <a:r>
              <a:rPr lang="en-US" sz="1500" dirty="0"/>
              <a:t>ADKINS v. CHILDREN'S HOSPITAL OF DISTRICT OF COLUMBIA, (1922)</a:t>
            </a:r>
            <a:r>
              <a:rPr lang="be-BY" sz="1500" dirty="0"/>
              <a:t>, </a:t>
            </a:r>
            <a:r>
              <a:rPr lang="en-US" sz="1500" dirty="0"/>
              <a:t>No. 795</a:t>
            </a:r>
            <a:r>
              <a:rPr lang="be-BY" sz="1500" dirty="0"/>
              <a:t>, </a:t>
            </a:r>
            <a:r>
              <a:rPr lang="en-US" sz="1500" dirty="0"/>
              <a:t>December 11, 1922</a:t>
            </a:r>
          </a:p>
          <a:p>
            <a:pPr marL="0" indent="0">
              <a:buNone/>
            </a:pPr>
            <a:r>
              <a:rPr lang="en-US" sz="1500" dirty="0"/>
              <a:t>See more at: </a:t>
            </a:r>
            <a:r>
              <a:rPr lang="en-US" sz="1500" dirty="0">
                <a:hlinkClick r:id="rId4"/>
              </a:rPr>
              <a:t>http://caselaw.findlaw.com/us-supreme-court/261/525.html#sthash.nfShTgK0.dpuf</a:t>
            </a:r>
            <a:endParaRPr lang="ru-RU" sz="1500" dirty="0"/>
          </a:p>
          <a:p>
            <a:r>
              <a:rPr lang="ru-RU" sz="1500" b="1" dirty="0" smtClean="0"/>
              <a:t>Компания отелей Западного побережья против </a:t>
            </a:r>
            <a:r>
              <a:rPr lang="ru-RU" sz="1500" b="1" dirty="0" err="1" smtClean="0"/>
              <a:t>Пэрриш</a:t>
            </a:r>
            <a:r>
              <a:rPr lang="ru-RU" sz="1500" b="1" dirty="0" smtClean="0"/>
              <a:t>:</a:t>
            </a:r>
            <a:r>
              <a:rPr lang="ru-RU" sz="1500" dirty="0" smtClean="0"/>
              <a:t> Верховный суд США 300</a:t>
            </a:r>
            <a:r>
              <a:rPr lang="en-US" sz="1500" dirty="0" smtClean="0"/>
              <a:t> US 379</a:t>
            </a:r>
            <a:r>
              <a:rPr lang="ru-RU" sz="1500" dirty="0" smtClean="0"/>
              <a:t> (1937)</a:t>
            </a:r>
            <a:endParaRPr lang="en-US" sz="1500" dirty="0" smtClean="0"/>
          </a:p>
          <a:p>
            <a:pPr marL="0" indent="0">
              <a:buNone/>
            </a:pPr>
            <a:r>
              <a:rPr lang="en-US" sz="1500" dirty="0"/>
              <a:t>United States Supreme </a:t>
            </a:r>
            <a:r>
              <a:rPr lang="en-US" sz="1500" dirty="0" smtClean="0"/>
              <a:t>Court</a:t>
            </a:r>
            <a:r>
              <a:rPr lang="be-BY" sz="1500" dirty="0" smtClean="0"/>
              <a:t>: </a:t>
            </a:r>
            <a:r>
              <a:rPr lang="en-US" sz="1500" dirty="0" smtClean="0"/>
              <a:t>WEST </a:t>
            </a:r>
            <a:r>
              <a:rPr lang="en-US" sz="1500" dirty="0"/>
              <a:t>COAST HOTEL CO. V. PARRISH, (1937</a:t>
            </a:r>
            <a:r>
              <a:rPr lang="en-US" sz="1500" dirty="0" smtClean="0"/>
              <a:t>)</a:t>
            </a:r>
            <a:r>
              <a:rPr lang="be-BY" sz="1500" dirty="0" smtClean="0"/>
              <a:t> </a:t>
            </a:r>
            <a:r>
              <a:rPr lang="en-US" sz="1500" dirty="0" smtClean="0"/>
              <a:t>No</a:t>
            </a:r>
            <a:r>
              <a:rPr lang="en-US" sz="1500" dirty="0"/>
              <a:t>. </a:t>
            </a:r>
            <a:r>
              <a:rPr lang="en-US" sz="1500" dirty="0" smtClean="0"/>
              <a:t>293</a:t>
            </a:r>
            <a:r>
              <a:rPr lang="be-BY" sz="1500" dirty="0" smtClean="0"/>
              <a:t>, </a:t>
            </a:r>
            <a:r>
              <a:rPr lang="en-US" sz="1500" dirty="0" smtClean="0"/>
              <a:t>March </a:t>
            </a:r>
            <a:r>
              <a:rPr lang="en-US" sz="1500" dirty="0"/>
              <a:t>29, 1937</a:t>
            </a:r>
          </a:p>
          <a:p>
            <a:pPr marL="0" indent="0">
              <a:buNone/>
            </a:pPr>
            <a:r>
              <a:rPr lang="en-US" sz="1500" dirty="0" smtClean="0"/>
              <a:t>See </a:t>
            </a:r>
            <a:r>
              <a:rPr lang="en-US" sz="1500" dirty="0"/>
              <a:t>more at: </a:t>
            </a:r>
            <a:r>
              <a:rPr lang="en-US" sz="1500" dirty="0">
                <a:hlinkClick r:id="rId5"/>
              </a:rPr>
              <a:t>http://</a:t>
            </a:r>
            <a:r>
              <a:rPr lang="en-US" sz="1500" dirty="0" smtClean="0">
                <a:hlinkClick r:id="rId5"/>
              </a:rPr>
              <a:t>caselaw.findlaw.com/us-supreme-court/300/379.html#sthash.qtItBXRC.dpuf</a:t>
            </a:r>
            <a:r>
              <a:rPr lang="en-US" sz="1500" dirty="0" smtClean="0"/>
              <a:t> </a:t>
            </a:r>
            <a:endParaRPr lang="be-BY" sz="1500" dirty="0" smtClean="0"/>
          </a:p>
        </p:txBody>
      </p:sp>
    </p:spTree>
    <p:extLst>
      <p:ext uri="{BB962C8B-B14F-4D97-AF65-F5344CB8AC3E}">
        <p14:creationId xmlns:p14="http://schemas.microsoft.com/office/powerpoint/2010/main" val="3266489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Ключевые принципы конституционно-правового регулирования общественных отношений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8591695"/>
              </p:ext>
            </p:extLst>
          </p:nvPr>
        </p:nvGraphicFramePr>
        <p:xfrm>
          <a:off x="609600" y="2160588"/>
          <a:ext cx="6914728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19028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347713" cy="15509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Особое мнение судьи Холмса </a:t>
            </a:r>
            <a:br>
              <a:rPr lang="ru-RU" dirty="0" smtClean="0"/>
            </a:br>
            <a:r>
              <a:rPr lang="ru-RU" dirty="0" smtClean="0"/>
              <a:t>по делу </a:t>
            </a:r>
            <a:br>
              <a:rPr lang="ru-RU" dirty="0" smtClean="0"/>
            </a:br>
            <a:r>
              <a:rPr lang="ru-RU" dirty="0" err="1" smtClean="0"/>
              <a:t>Локнер</a:t>
            </a:r>
            <a:r>
              <a:rPr lang="ru-RU" dirty="0" smtClean="0"/>
              <a:t> против Нью-Йорка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348880"/>
            <a:ext cx="6347714" cy="436475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«Конституция не предназначена для того, чтобы олицетворять какую-то особенную экономическую теорию. </a:t>
            </a:r>
            <a:r>
              <a:rPr lang="en-US" sz="2000" dirty="0" smtClean="0"/>
              <a:t>[…] </a:t>
            </a:r>
            <a:r>
              <a:rPr lang="ru-RU" sz="2000" dirty="0" smtClean="0"/>
              <a:t>Она создана для людей, чьи интересы и взгляды коренным образом различаются, и случайность, п которой мы считаем некоторые мнения естественными и привычными, или новыми, или даже шокирующими, не должна предопределять наших взглядов по вопросу о том, противоречат ли законы, отражающие эти мнения, Конституции Соединенных штатов…»</a:t>
            </a:r>
          </a:p>
          <a:p>
            <a:pPr marL="0" indent="0">
              <a:buNone/>
            </a:pPr>
            <a:r>
              <a:rPr lang="ru-RU" sz="2000" dirty="0" smtClean="0"/>
              <a:t> 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178411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6347713" cy="411554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Распространяется </a:t>
            </a:r>
            <a:r>
              <a:rPr lang="ru-RU" dirty="0"/>
              <a:t>ли </a:t>
            </a:r>
            <a:r>
              <a:rPr lang="ru-RU" dirty="0" smtClean="0"/>
              <a:t>действие Конституции на </a:t>
            </a:r>
            <a:r>
              <a:rPr lang="ru-RU" dirty="0"/>
              <a:t>экономические и социальные отношения, возникающие между частными лицами</a:t>
            </a:r>
            <a:r>
              <a:rPr lang="ru-RU" dirty="0" smtClean="0"/>
              <a:t>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64040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/>
              <a:t>Обергефелл</a:t>
            </a:r>
            <a:r>
              <a:rPr lang="ru-RU" dirty="0"/>
              <a:t> против </a:t>
            </a:r>
            <a:r>
              <a:rPr lang="ru-RU" dirty="0" err="1"/>
              <a:t>Ходжеса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(дело об однополых браках)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30400"/>
            <a:ext cx="6914729" cy="388077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SUPREME COURT OF THE UNITED STATES </a:t>
            </a:r>
            <a:endParaRPr lang="ru-RU" dirty="0" smtClean="0"/>
          </a:p>
          <a:p>
            <a:pPr marL="0" indent="0" algn="ctr">
              <a:buNone/>
            </a:pPr>
            <a:r>
              <a:rPr lang="en-US" dirty="0" smtClean="0"/>
              <a:t>Syllabus </a:t>
            </a:r>
            <a:endParaRPr lang="ru-RU" dirty="0" smtClean="0"/>
          </a:p>
          <a:p>
            <a:pPr marL="0" indent="0" algn="ctr">
              <a:buNone/>
            </a:pPr>
            <a:r>
              <a:rPr lang="en-US" dirty="0" smtClean="0"/>
              <a:t>OBERGEFELL </a:t>
            </a:r>
            <a:r>
              <a:rPr lang="en-US" dirty="0"/>
              <a:t>ET AL. v. HODGES, DIRECTOR, OHIO DEPARTMENT OF HEALTH, ET AL. CERTIORARI TO THE UNITED STATES COURT OF APPEALS FOR THE SIXTH CIRCUIT </a:t>
            </a:r>
            <a:endParaRPr lang="ru-RU" dirty="0" smtClean="0"/>
          </a:p>
          <a:p>
            <a:pPr marL="0" indent="0" algn="ctr">
              <a:buNone/>
            </a:pPr>
            <a:r>
              <a:rPr lang="en-US" dirty="0" smtClean="0"/>
              <a:t>No</a:t>
            </a:r>
            <a:r>
              <a:rPr lang="en-US" dirty="0"/>
              <a:t>. 14–556. </a:t>
            </a:r>
            <a:endParaRPr lang="ru-RU" dirty="0" smtClean="0"/>
          </a:p>
          <a:p>
            <a:pPr marL="0" indent="0" algn="ctr">
              <a:buNone/>
            </a:pPr>
            <a:r>
              <a:rPr lang="en-US" dirty="0" smtClean="0"/>
              <a:t>Argued </a:t>
            </a:r>
            <a:r>
              <a:rPr lang="en-US" dirty="0"/>
              <a:t>April 28, 2015—Decided June 26, 2015* </a:t>
            </a:r>
            <a:endParaRPr lang="ru-RU" dirty="0" smtClean="0"/>
          </a:p>
          <a:p>
            <a:endParaRPr lang="ru-RU" dirty="0" smtClean="0"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www.supremecourt.gov/opinions/14pdf/14-556_3204.pdf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08269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/>
              <a:t>Особенности анализа права </a:t>
            </a:r>
            <a:br>
              <a:rPr lang="ru-RU" sz="2000" dirty="0" smtClean="0"/>
            </a:br>
            <a:r>
              <a:rPr lang="ru-RU" sz="2000" dirty="0" smtClean="0"/>
              <a:t>в решении </a:t>
            </a:r>
            <a:br>
              <a:rPr lang="ru-RU" sz="2000" dirty="0" smtClean="0"/>
            </a:br>
            <a:r>
              <a:rPr lang="ru-RU" sz="2000" dirty="0" smtClean="0"/>
              <a:t>Европейского суда правосудия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по делу </a:t>
            </a:r>
            <a:r>
              <a:rPr lang="ru-RU" sz="2000" dirty="0" err="1" smtClean="0"/>
              <a:t>Лизелотта</a:t>
            </a:r>
            <a:r>
              <a:rPr lang="ru-RU" sz="2000" dirty="0" smtClean="0"/>
              <a:t> </a:t>
            </a:r>
            <a:r>
              <a:rPr lang="ru-RU" sz="2000" dirty="0" err="1" smtClean="0"/>
              <a:t>Хауэр</a:t>
            </a:r>
            <a:r>
              <a:rPr lang="ru-RU" sz="2000" dirty="0" smtClean="0"/>
              <a:t> против земли </a:t>
            </a:r>
            <a:r>
              <a:rPr lang="ru-RU" sz="2000" dirty="0" err="1" smtClean="0"/>
              <a:t>Рейнланд</a:t>
            </a:r>
            <a:r>
              <a:rPr lang="ru-RU" sz="2000" dirty="0" smtClean="0"/>
              <a:t>-Пфальц (1979)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420888"/>
            <a:ext cx="6347714" cy="388077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Протокол №1 к Конвенции о защите прав человека и основных свобод:</a:t>
            </a:r>
          </a:p>
          <a:p>
            <a:pPr marL="0" indent="0">
              <a:buNone/>
            </a:pPr>
            <a:r>
              <a:rPr lang="ru-RU" dirty="0" smtClean="0"/>
              <a:t>Статья 1. </a:t>
            </a:r>
          </a:p>
          <a:p>
            <a:pPr marL="0" indent="0">
              <a:buNone/>
            </a:pPr>
            <a:r>
              <a:rPr lang="ru-RU" dirty="0" smtClean="0"/>
              <a:t>«Каждое физическое или юридическое лицо имеет право на уважение своей собственности. Никто не может быть лишен своего имущества иначе как в интересах общества и на условиях, предусмотренных законом и общими принципами международного права.</a:t>
            </a:r>
          </a:p>
          <a:p>
            <a:pPr marL="0" indent="0">
              <a:buNone/>
            </a:pPr>
            <a:r>
              <a:rPr lang="ru-RU" dirty="0" smtClean="0"/>
              <a:t>Предыдущие положения не умаляют права государств обеспечивать выполнение таких законов, какие ему представляются необходимыми для осуществления контроля за использованием собственности в соответствии с общими интересами или для обеспечения уплаты налогов или других сборов и штрафов»</a:t>
            </a:r>
          </a:p>
        </p:txBody>
      </p:sp>
    </p:spTree>
    <p:extLst>
      <p:ext uri="{BB962C8B-B14F-4D97-AF65-F5344CB8AC3E}">
        <p14:creationId xmlns:p14="http://schemas.microsoft.com/office/powerpoint/2010/main" val="383599023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792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/>
              <a:t>Особенности анализа права </a:t>
            </a:r>
            <a:br>
              <a:rPr lang="ru-RU" sz="2400" dirty="0"/>
            </a:br>
            <a:r>
              <a:rPr lang="ru-RU" sz="2400" dirty="0"/>
              <a:t>в решении </a:t>
            </a:r>
            <a:br>
              <a:rPr lang="ru-RU" sz="2400" dirty="0"/>
            </a:br>
            <a:r>
              <a:rPr lang="ru-RU" sz="2400" dirty="0"/>
              <a:t>Европейского суда правосудия </a:t>
            </a:r>
            <a:br>
              <a:rPr lang="ru-RU" sz="2400" dirty="0"/>
            </a:br>
            <a:r>
              <a:rPr lang="ru-RU" sz="2400" dirty="0"/>
              <a:t>по делу </a:t>
            </a:r>
            <a:r>
              <a:rPr lang="ru-RU" sz="2400" dirty="0" err="1"/>
              <a:t>Лизелотта</a:t>
            </a:r>
            <a:r>
              <a:rPr lang="ru-RU" sz="2400" dirty="0"/>
              <a:t> </a:t>
            </a:r>
            <a:r>
              <a:rPr lang="ru-RU" sz="2400" dirty="0" err="1"/>
              <a:t>Хауэр</a:t>
            </a:r>
            <a:r>
              <a:rPr lang="ru-RU" sz="2400" dirty="0"/>
              <a:t> против земли </a:t>
            </a:r>
            <a:r>
              <a:rPr lang="ru-RU" sz="2400" dirty="0" err="1"/>
              <a:t>Рейнланд</a:t>
            </a:r>
            <a:r>
              <a:rPr lang="ru-RU" sz="2400" dirty="0"/>
              <a:t>-Пфальц (1979)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5429" y="2564904"/>
            <a:ext cx="6347714" cy="3880773"/>
          </a:xfrm>
        </p:spPr>
        <p:txBody>
          <a:bodyPr>
            <a:normAutofit fontScale="92500"/>
          </a:bodyPr>
          <a:lstStyle/>
          <a:p>
            <a:r>
              <a:rPr lang="ru-RU" dirty="0"/>
              <a:t>Суд должен опираться на конституционные традиции, общие для государств-участников </a:t>
            </a:r>
            <a:r>
              <a:rPr lang="ru-RU" dirty="0" smtClean="0"/>
              <a:t>Сообщества, вследствие чего Судом были изучены конституционные нормы и практика девяти государств-участников:</a:t>
            </a:r>
          </a:p>
          <a:p>
            <a:pPr marL="0" indent="0">
              <a:buNone/>
            </a:pPr>
            <a:r>
              <a:rPr lang="ru-RU" dirty="0" smtClean="0"/>
              <a:t>Конституции ссылаются на обязанности, возникающие в связи с владением собственностью, на ее социальную функцию, на подчинение ее использования требованиям общего блага или социальной справедливости. </a:t>
            </a:r>
          </a:p>
          <a:p>
            <a:pPr marL="0" indent="0">
              <a:buNone/>
            </a:pPr>
            <a:r>
              <a:rPr lang="ru-RU" dirty="0" smtClean="0"/>
              <a:t>Во всех государствах существует законодательство, регулирующее сельское и лесное хозяйство, водоснабжение, защиту окружающей среды, градостроительство, которое налагает ограничения, подчас весьма существенные, на использование имущества.   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51506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6347713" cy="43315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Каким образом в конституциях либо конституционной доктрине могут быть установлены основания или цели вмешательства государства в частноправовые отношения? Какие пределы имеет такое вмешательство</a:t>
            </a:r>
            <a:r>
              <a:rPr lang="ru-RU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145602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1" y="188640"/>
            <a:ext cx="6912768" cy="15232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Алгоритм юридической квалификации</a:t>
            </a:r>
            <a:br>
              <a:rPr lang="ru-RU" dirty="0" smtClean="0"/>
            </a:br>
            <a:r>
              <a:rPr lang="ru-RU" dirty="0"/>
              <a:t>(</a:t>
            </a:r>
            <a:r>
              <a:rPr lang="ru-RU" dirty="0" smtClean="0"/>
              <a:t>принятия </a:t>
            </a:r>
            <a:r>
              <a:rPr lang="ru-RU" b="1" u="sng" dirty="0" smtClean="0"/>
              <a:t>юридического</a:t>
            </a:r>
            <a:r>
              <a:rPr lang="ru-RU" dirty="0" smtClean="0"/>
              <a:t> решения по определенной ситуации)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3600276"/>
              </p:ext>
            </p:extLst>
          </p:nvPr>
        </p:nvGraphicFramePr>
        <p:xfrm>
          <a:off x="396182" y="2276872"/>
          <a:ext cx="7344170" cy="4745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914751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63477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Типичное нарушение алгоритма юридической квалификации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7296636"/>
              </p:ext>
            </p:extLst>
          </p:nvPr>
        </p:nvGraphicFramePr>
        <p:xfrm>
          <a:off x="323528" y="1509440"/>
          <a:ext cx="7272808" cy="5087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2898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626697" cy="13208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ПОПС-формула </a:t>
            </a:r>
            <a:br>
              <a:rPr lang="ru-RU" sz="4000" dirty="0" smtClean="0"/>
            </a:br>
            <a:r>
              <a:rPr lang="ru-RU" sz="4000" dirty="0" smtClean="0"/>
              <a:t>аргументации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2160590"/>
            <a:ext cx="7058745" cy="3880773"/>
          </a:xfrm>
        </p:spPr>
        <p:txBody>
          <a:bodyPr/>
          <a:lstStyle/>
          <a:p>
            <a:r>
              <a:rPr lang="ru-RU" sz="3600" dirty="0" smtClean="0"/>
              <a:t>П - позиция</a:t>
            </a:r>
          </a:p>
          <a:p>
            <a:r>
              <a:rPr lang="ru-RU" sz="3600" dirty="0" smtClean="0"/>
              <a:t>О – объяснение (обоснование)</a:t>
            </a:r>
          </a:p>
          <a:p>
            <a:r>
              <a:rPr lang="ru-RU" sz="3600" dirty="0" smtClean="0"/>
              <a:t>П - пример</a:t>
            </a:r>
          </a:p>
          <a:p>
            <a:r>
              <a:rPr lang="ru-RU" sz="3600" dirty="0" smtClean="0"/>
              <a:t>С – следствие (суждение)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645514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3200" dirty="0" smtClean="0"/>
          </a:p>
          <a:p>
            <a:pPr algn="ctr"/>
            <a:endParaRPr lang="ru-RU" sz="3200" dirty="0"/>
          </a:p>
          <a:p>
            <a:pPr algn="ctr"/>
            <a:r>
              <a:rPr lang="ru-RU" sz="3200" dirty="0" smtClean="0"/>
              <a:t>СПАСИБО ЗА ВНИМАНИЕ!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1894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6347713" cy="1320800"/>
          </a:xfrm>
        </p:spPr>
        <p:txBody>
          <a:bodyPr/>
          <a:lstStyle/>
          <a:p>
            <a:pPr algn="ctr"/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6624736" cy="518457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А</a:t>
            </a:r>
            <a:r>
              <a:rPr lang="ru-RU" sz="2000" dirty="0"/>
              <a:t>. Охарактеризуйте сферу защиты прав частной собственности и права выбора профессии в контексте конституционно-правового регулирования экономики. </a:t>
            </a:r>
            <a:endParaRPr lang="ru-RU" sz="2000" dirty="0" smtClean="0"/>
          </a:p>
          <a:p>
            <a:pPr lvl="1"/>
            <a:r>
              <a:rPr lang="ru-RU" sz="1800" dirty="0" smtClean="0"/>
              <a:t>Каково </a:t>
            </a:r>
            <a:r>
              <a:rPr lang="ru-RU" sz="1800" dirty="0"/>
              <a:t>значение этих прав для свободного развития личности в современном обществе? </a:t>
            </a:r>
            <a:endParaRPr lang="ru-RU" sz="1800" dirty="0" smtClean="0"/>
          </a:p>
          <a:p>
            <a:pPr lvl="1"/>
            <a:r>
              <a:rPr lang="ru-RU" sz="1800" dirty="0" smtClean="0"/>
              <a:t>Раскройте </a:t>
            </a:r>
            <a:r>
              <a:rPr lang="ru-RU" sz="1800" dirty="0"/>
              <a:t>содержание концепции социальной функции этих прав. Какими конституционно-правовыми нормами может быть выражена эта концепция? </a:t>
            </a:r>
            <a:endParaRPr lang="ru-RU" sz="1800" dirty="0" smtClean="0"/>
          </a:p>
          <a:p>
            <a:pPr lvl="1"/>
            <a:r>
              <a:rPr lang="ru-RU" sz="1800" dirty="0" smtClean="0"/>
              <a:t>В </a:t>
            </a:r>
            <a:r>
              <a:rPr lang="ru-RU" sz="1800" dirty="0"/>
              <a:t>каких случаях и в какой степени право частной собственности может быть ограничено? </a:t>
            </a:r>
            <a:endParaRPr lang="ru-RU" sz="1800" dirty="0" smtClean="0"/>
          </a:p>
          <a:p>
            <a:pPr lvl="1"/>
            <a:r>
              <a:rPr lang="ru-RU" sz="1800" dirty="0" smtClean="0"/>
              <a:t>Как </a:t>
            </a:r>
            <a:r>
              <a:rPr lang="ru-RU" sz="1800" dirty="0"/>
              <a:t>вы понимаете категорию "сущности" права собственности как одной из основ конституционного строя и ее значение для установления пределов государственного вмешательства в это право</a:t>
            </a:r>
            <a:r>
              <a:rPr lang="ru-RU" sz="1800" dirty="0" smtClean="0"/>
              <a:t>?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513075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442" y="364740"/>
            <a:ext cx="6347713" cy="1019200"/>
          </a:xfrm>
        </p:spPr>
        <p:txBody>
          <a:bodyPr/>
          <a:lstStyle/>
          <a:p>
            <a:pPr algn="ctr"/>
            <a:r>
              <a:rPr lang="ru-RU" dirty="0"/>
              <a:t>Задание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5442" y="1412776"/>
            <a:ext cx="6698705" cy="5112568"/>
          </a:xfrm>
        </p:spPr>
        <p:txBody>
          <a:bodyPr>
            <a:normAutofit/>
          </a:bodyPr>
          <a:lstStyle/>
          <a:p>
            <a:r>
              <a:rPr lang="ru-RU" dirty="0"/>
              <a:t>Б. Какие события произошли между решением Верховного Суда США по делу </a:t>
            </a:r>
            <a:r>
              <a:rPr lang="ru-RU" dirty="0" err="1"/>
              <a:t>Адкинс</a:t>
            </a:r>
            <a:r>
              <a:rPr lang="ru-RU" dirty="0"/>
              <a:t> против детской больницы и решением по делу Компания отелей Западного побережья против </a:t>
            </a:r>
            <a:r>
              <a:rPr lang="ru-RU" dirty="0" err="1"/>
              <a:t>Пэрриш</a:t>
            </a:r>
            <a:r>
              <a:rPr lang="ru-RU" dirty="0"/>
              <a:t>? </a:t>
            </a:r>
            <a:endParaRPr lang="ru-RU" dirty="0" smtClean="0"/>
          </a:p>
          <a:p>
            <a:r>
              <a:rPr lang="ru-RU" dirty="0" smtClean="0"/>
              <a:t>Может </a:t>
            </a:r>
            <a:r>
              <a:rPr lang="ru-RU" dirty="0"/>
              <a:t>ли толкование текстуально не менявшихся конституционных норм зависеть от экономической или политической ситуации в стране?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представленных делах речь идет о государственном регулировании, затрагивающем экономические и социальные отношения, возникающие между частными лицами. Распространяется ли на них действие Конституции? </a:t>
            </a:r>
            <a:endParaRPr lang="ru-RU" dirty="0" smtClean="0"/>
          </a:p>
          <a:p>
            <a:r>
              <a:rPr lang="ru-RU" dirty="0" smtClean="0"/>
              <a:t>Каким </a:t>
            </a:r>
            <a:r>
              <a:rPr lang="ru-RU" dirty="0"/>
              <a:t>образом в конституциях либо конституционной доктрине могут быть установлены основания или цели вмешательства государства в частноправовые отношения? Какие пределы имеет такое вмешательство?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3570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6347713" cy="47667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Решения Верховного Суда США для анализа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93304"/>
            <a:ext cx="7560840" cy="6148064"/>
          </a:xfrm>
        </p:spPr>
        <p:txBody>
          <a:bodyPr>
            <a:noAutofit/>
          </a:bodyPr>
          <a:lstStyle/>
          <a:p>
            <a:r>
              <a:rPr lang="ru-RU" sz="1500" b="1" dirty="0" err="1"/>
              <a:t>Холден</a:t>
            </a:r>
            <a:r>
              <a:rPr lang="ru-RU" sz="1500" b="1" dirty="0"/>
              <a:t> против Харди:</a:t>
            </a:r>
            <a:r>
              <a:rPr lang="ru-RU" sz="1500" dirty="0"/>
              <a:t> Верховный суд США 169 </a:t>
            </a:r>
            <a:r>
              <a:rPr lang="en-US" sz="1500" dirty="0"/>
              <a:t>US 366</a:t>
            </a:r>
          </a:p>
          <a:p>
            <a:pPr marL="0" indent="0">
              <a:buNone/>
            </a:pPr>
            <a:r>
              <a:rPr lang="en-US" sz="1500" dirty="0"/>
              <a:t>United States Supreme Court</a:t>
            </a:r>
            <a:r>
              <a:rPr lang="be-BY" sz="1500" dirty="0"/>
              <a:t>: </a:t>
            </a:r>
            <a:r>
              <a:rPr lang="en-US" sz="1500" dirty="0"/>
              <a:t>HOLDEN v. HARDY, (1898)</a:t>
            </a:r>
            <a:r>
              <a:rPr lang="be-BY" sz="1500" dirty="0"/>
              <a:t> </a:t>
            </a:r>
            <a:r>
              <a:rPr lang="en-US" sz="1500" dirty="0"/>
              <a:t>No. 261</a:t>
            </a:r>
            <a:r>
              <a:rPr lang="be-BY" sz="1500" dirty="0"/>
              <a:t>, </a:t>
            </a:r>
            <a:r>
              <a:rPr lang="en-US" sz="1500" dirty="0"/>
              <a:t>February 28, 1898</a:t>
            </a:r>
          </a:p>
          <a:p>
            <a:pPr marL="0" indent="0">
              <a:buNone/>
            </a:pPr>
            <a:r>
              <a:rPr lang="en-US" sz="1500" dirty="0"/>
              <a:t>See more at: </a:t>
            </a:r>
            <a:r>
              <a:rPr lang="en-US" sz="1500" dirty="0">
                <a:hlinkClick r:id="rId2"/>
              </a:rPr>
              <a:t>http://</a:t>
            </a:r>
            <a:r>
              <a:rPr lang="en-US" sz="1500" dirty="0" smtClean="0">
                <a:hlinkClick r:id="rId2"/>
              </a:rPr>
              <a:t>caselaw.findlaw.com/us-supreme-court/169/366.html#sthash.XR750irw.dpuf</a:t>
            </a:r>
            <a:r>
              <a:rPr lang="ru-RU" sz="1500" dirty="0" smtClean="0"/>
              <a:t> </a:t>
            </a:r>
            <a:endParaRPr lang="ru-RU" sz="1500" dirty="0"/>
          </a:p>
          <a:p>
            <a:r>
              <a:rPr lang="ru-RU" sz="1500" b="1" dirty="0" err="1" smtClean="0"/>
              <a:t>Локнер</a:t>
            </a:r>
            <a:r>
              <a:rPr lang="ru-RU" sz="1500" b="1" dirty="0" smtClean="0"/>
              <a:t> против Нью-Йорка:</a:t>
            </a:r>
            <a:r>
              <a:rPr lang="ru-RU" sz="1500" dirty="0" smtClean="0"/>
              <a:t> Верховный суд США  198 </a:t>
            </a:r>
            <a:r>
              <a:rPr lang="en-US" sz="1500" dirty="0" smtClean="0"/>
              <a:t>US 45 (1905)</a:t>
            </a:r>
            <a:endParaRPr lang="ru-RU" sz="1500" dirty="0" smtClean="0"/>
          </a:p>
          <a:p>
            <a:pPr marL="0" indent="0">
              <a:buNone/>
            </a:pPr>
            <a:r>
              <a:rPr lang="en-US" sz="1500" dirty="0" smtClean="0"/>
              <a:t>United </a:t>
            </a:r>
            <a:r>
              <a:rPr lang="en-US" sz="1500" dirty="0"/>
              <a:t>States Supreme </a:t>
            </a:r>
            <a:r>
              <a:rPr lang="en-US" sz="1500" dirty="0" smtClean="0"/>
              <a:t>Court</a:t>
            </a:r>
            <a:r>
              <a:rPr lang="be-BY" sz="1500" dirty="0" smtClean="0"/>
              <a:t>: </a:t>
            </a:r>
            <a:r>
              <a:rPr lang="en-US" sz="1500" dirty="0" smtClean="0"/>
              <a:t>LOCHNER </a:t>
            </a:r>
            <a:r>
              <a:rPr lang="en-US" sz="1500" dirty="0"/>
              <a:t>v. PEOPLE OF STATE OF NEW YORK, (1905</a:t>
            </a:r>
            <a:r>
              <a:rPr lang="en-US" sz="1500" dirty="0" smtClean="0"/>
              <a:t>)</a:t>
            </a:r>
            <a:r>
              <a:rPr lang="be-BY" sz="1500" dirty="0" smtClean="0"/>
              <a:t> </a:t>
            </a:r>
            <a:r>
              <a:rPr lang="en-US" sz="1500" dirty="0" smtClean="0"/>
              <a:t>No</a:t>
            </a:r>
            <a:r>
              <a:rPr lang="en-US" sz="1500" dirty="0"/>
              <a:t>. </a:t>
            </a:r>
            <a:r>
              <a:rPr lang="en-US" sz="1500" dirty="0" smtClean="0"/>
              <a:t>292</a:t>
            </a:r>
            <a:r>
              <a:rPr lang="be-BY" sz="1500" dirty="0" smtClean="0"/>
              <a:t>, </a:t>
            </a:r>
            <a:r>
              <a:rPr lang="en-US" sz="1500" dirty="0" smtClean="0"/>
              <a:t>April </a:t>
            </a:r>
            <a:r>
              <a:rPr lang="en-US" sz="1500" dirty="0"/>
              <a:t>17, </a:t>
            </a:r>
            <a:r>
              <a:rPr lang="en-US" sz="1500" dirty="0" smtClean="0"/>
              <a:t>1905</a:t>
            </a:r>
            <a:endParaRPr lang="be-BY" sz="1500" dirty="0" smtClean="0"/>
          </a:p>
          <a:p>
            <a:pPr marL="0" indent="0">
              <a:buNone/>
            </a:pPr>
            <a:r>
              <a:rPr lang="en-US" sz="1500" dirty="0" smtClean="0"/>
              <a:t>See </a:t>
            </a:r>
            <a:r>
              <a:rPr lang="en-US" sz="1500" dirty="0"/>
              <a:t>more at: </a:t>
            </a:r>
            <a:r>
              <a:rPr lang="en-US" sz="1500" dirty="0">
                <a:hlinkClick r:id="rId3"/>
              </a:rPr>
              <a:t>http://</a:t>
            </a:r>
            <a:r>
              <a:rPr lang="en-US" sz="1500" dirty="0" smtClean="0">
                <a:hlinkClick r:id="rId3"/>
              </a:rPr>
              <a:t>caselaw.findlaw.com/us-supreme-court/198/45.html#sthash.dvmteVGc.dpuf</a:t>
            </a:r>
            <a:endParaRPr lang="ru-RU" sz="1500" dirty="0" smtClean="0"/>
          </a:p>
          <a:p>
            <a:r>
              <a:rPr lang="ru-RU" sz="1500" b="1" dirty="0" err="1"/>
              <a:t>Адкинс</a:t>
            </a:r>
            <a:r>
              <a:rPr lang="ru-RU" sz="1500" b="1" dirty="0"/>
              <a:t> против детской больницы:</a:t>
            </a:r>
            <a:r>
              <a:rPr lang="ru-RU" sz="1500" dirty="0"/>
              <a:t> Верховный суд США 261 </a:t>
            </a:r>
            <a:r>
              <a:rPr lang="en-US" sz="1500" dirty="0"/>
              <a:t>US 525 (1923)</a:t>
            </a:r>
          </a:p>
          <a:p>
            <a:pPr marL="0" indent="0">
              <a:buNone/>
            </a:pPr>
            <a:r>
              <a:rPr lang="en-US" sz="1500" dirty="0"/>
              <a:t>United States Supreme Court</a:t>
            </a:r>
            <a:r>
              <a:rPr lang="be-BY" sz="1500" dirty="0"/>
              <a:t>: </a:t>
            </a:r>
            <a:r>
              <a:rPr lang="en-US" sz="1500" dirty="0"/>
              <a:t>ADKINS v. CHILDREN'S HOSPITAL OF DISTRICT OF COLUMBIA, (1922)</a:t>
            </a:r>
            <a:r>
              <a:rPr lang="be-BY" sz="1500" dirty="0"/>
              <a:t>, </a:t>
            </a:r>
            <a:r>
              <a:rPr lang="en-US" sz="1500" dirty="0"/>
              <a:t>No. 795</a:t>
            </a:r>
            <a:r>
              <a:rPr lang="be-BY" sz="1500" dirty="0"/>
              <a:t>, </a:t>
            </a:r>
            <a:r>
              <a:rPr lang="en-US" sz="1500" dirty="0"/>
              <a:t>December 11, 1922</a:t>
            </a:r>
          </a:p>
          <a:p>
            <a:pPr marL="0" indent="0">
              <a:buNone/>
            </a:pPr>
            <a:r>
              <a:rPr lang="en-US" sz="1500" dirty="0"/>
              <a:t>See more at: </a:t>
            </a:r>
            <a:r>
              <a:rPr lang="en-US" sz="1500" dirty="0">
                <a:hlinkClick r:id="rId4"/>
              </a:rPr>
              <a:t>http://caselaw.findlaw.com/us-supreme-court/261/525.html#sthash.nfShTgK0.dpuf</a:t>
            </a:r>
            <a:endParaRPr lang="ru-RU" sz="1500" dirty="0"/>
          </a:p>
          <a:p>
            <a:r>
              <a:rPr lang="ru-RU" sz="1500" b="1" dirty="0" smtClean="0"/>
              <a:t>Компания отелей Западного побережья против </a:t>
            </a:r>
            <a:r>
              <a:rPr lang="ru-RU" sz="1500" b="1" dirty="0" err="1" smtClean="0"/>
              <a:t>Пэрриш</a:t>
            </a:r>
            <a:r>
              <a:rPr lang="ru-RU" sz="1500" b="1" dirty="0" smtClean="0"/>
              <a:t>:</a:t>
            </a:r>
            <a:r>
              <a:rPr lang="ru-RU" sz="1500" dirty="0" smtClean="0"/>
              <a:t> Верховный суд США 300</a:t>
            </a:r>
            <a:r>
              <a:rPr lang="en-US" sz="1500" dirty="0" smtClean="0"/>
              <a:t> US 379</a:t>
            </a:r>
          </a:p>
          <a:p>
            <a:pPr marL="0" indent="0">
              <a:buNone/>
            </a:pPr>
            <a:r>
              <a:rPr lang="en-US" sz="1500" dirty="0"/>
              <a:t>United States Supreme </a:t>
            </a:r>
            <a:r>
              <a:rPr lang="en-US" sz="1500" dirty="0" smtClean="0"/>
              <a:t>Court</a:t>
            </a:r>
            <a:r>
              <a:rPr lang="be-BY" sz="1500" dirty="0" smtClean="0"/>
              <a:t>: </a:t>
            </a:r>
            <a:r>
              <a:rPr lang="en-US" sz="1500" dirty="0" smtClean="0"/>
              <a:t>WEST </a:t>
            </a:r>
            <a:r>
              <a:rPr lang="en-US" sz="1500" dirty="0"/>
              <a:t>COAST HOTEL CO. V. PARRISH, (1937</a:t>
            </a:r>
            <a:r>
              <a:rPr lang="en-US" sz="1500" dirty="0" smtClean="0"/>
              <a:t>)</a:t>
            </a:r>
            <a:r>
              <a:rPr lang="be-BY" sz="1500" dirty="0" smtClean="0"/>
              <a:t> </a:t>
            </a:r>
            <a:r>
              <a:rPr lang="en-US" sz="1500" dirty="0" smtClean="0"/>
              <a:t>No</a:t>
            </a:r>
            <a:r>
              <a:rPr lang="en-US" sz="1500" dirty="0"/>
              <a:t>. </a:t>
            </a:r>
            <a:r>
              <a:rPr lang="en-US" sz="1500" dirty="0" smtClean="0"/>
              <a:t>293</a:t>
            </a:r>
            <a:r>
              <a:rPr lang="be-BY" sz="1500" dirty="0" smtClean="0"/>
              <a:t>, </a:t>
            </a:r>
            <a:r>
              <a:rPr lang="en-US" sz="1500" dirty="0" smtClean="0"/>
              <a:t>March </a:t>
            </a:r>
            <a:r>
              <a:rPr lang="en-US" sz="1500" dirty="0"/>
              <a:t>29, 1937</a:t>
            </a:r>
          </a:p>
          <a:p>
            <a:pPr marL="0" indent="0">
              <a:buNone/>
            </a:pPr>
            <a:r>
              <a:rPr lang="en-US" sz="1500" dirty="0" smtClean="0"/>
              <a:t>See </a:t>
            </a:r>
            <a:r>
              <a:rPr lang="en-US" sz="1500" dirty="0"/>
              <a:t>more at: </a:t>
            </a:r>
            <a:r>
              <a:rPr lang="en-US" sz="1500" dirty="0">
                <a:hlinkClick r:id="rId5"/>
              </a:rPr>
              <a:t>http://</a:t>
            </a:r>
            <a:r>
              <a:rPr lang="en-US" sz="1500" dirty="0" smtClean="0">
                <a:hlinkClick r:id="rId5"/>
              </a:rPr>
              <a:t>caselaw.findlaw.com/us-supreme-court/300/379.html#sthash.qtItBXRC.dpuf</a:t>
            </a:r>
            <a:r>
              <a:rPr lang="en-US" sz="1500" dirty="0" smtClean="0"/>
              <a:t> </a:t>
            </a:r>
            <a:endParaRPr lang="be-BY" sz="1500" dirty="0" smtClean="0"/>
          </a:p>
        </p:txBody>
      </p:sp>
    </p:spTree>
    <p:extLst>
      <p:ext uri="{BB962C8B-B14F-4D97-AF65-F5344CB8AC3E}">
        <p14:creationId xmlns:p14="http://schemas.microsoft.com/office/powerpoint/2010/main" val="2316006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348880"/>
            <a:ext cx="6347713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Какие правовые нормы лежали в основе перечисленных решений Верховного Суда США?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6435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44016"/>
            <a:ext cx="6347713" cy="90872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Статьи Конституции США, лежащие в основе судебных решений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71270"/>
            <a:ext cx="6408712" cy="6148064"/>
          </a:xfrm>
        </p:spPr>
        <p:txBody>
          <a:bodyPr>
            <a:normAutofit fontScale="92500" lnSpcReduction="20000"/>
          </a:bodyPr>
          <a:lstStyle/>
          <a:p>
            <a:endParaRPr lang="ru-RU" dirty="0" smtClean="0">
              <a:hlinkClick r:id="rId2"/>
            </a:endParaRPr>
          </a:p>
          <a:p>
            <a:r>
              <a:rPr lang="ru-RU" sz="2300" b="1" u="sng" dirty="0" smtClean="0"/>
              <a:t>Поправка V</a:t>
            </a:r>
            <a:r>
              <a:rPr lang="ru-RU" sz="2300" dirty="0" smtClean="0"/>
              <a:t> </a:t>
            </a:r>
          </a:p>
          <a:p>
            <a:pPr marL="0" indent="0">
              <a:buNone/>
            </a:pPr>
            <a:r>
              <a:rPr lang="ru-RU" sz="1500" i="1" dirty="0" smtClean="0"/>
              <a:t>(</a:t>
            </a:r>
            <a:r>
              <a:rPr lang="ru-RU" sz="1500" i="1" dirty="0"/>
              <a:t>первые десять поправок – </a:t>
            </a:r>
            <a:r>
              <a:rPr lang="ru-RU" sz="1500" b="1" i="1" u="sng" dirty="0"/>
              <a:t>Билль</a:t>
            </a:r>
            <a:r>
              <a:rPr lang="ru-RU" sz="1500" b="1" i="1" u="sng" dirty="0"/>
              <a:t> о правах</a:t>
            </a:r>
            <a:r>
              <a:rPr lang="ru-RU" sz="1500" i="1" dirty="0"/>
              <a:t> – предложены</a:t>
            </a:r>
            <a:r>
              <a:rPr lang="ru-RU" sz="1500" i="1" dirty="0"/>
              <a:t> Джеймсом Мэдисоном 25 сентября 1789 года на заседании Конгресса США первого созыва и вступили в силу 15 декабря 1791 года)</a:t>
            </a:r>
          </a:p>
          <a:p>
            <a:pPr marL="0" indent="0" algn="just">
              <a:buNone/>
            </a:pPr>
            <a:r>
              <a:rPr lang="ru-RU" sz="2200" dirty="0" smtClean="0"/>
              <a:t>Ни одно лицо не должно  привлекаться  к  ответственности  за преступление,   караемое   смертью,   либо   за   иное  позорящее преступление  иначе  как  по  представлению  или   обвинительному заключению  большого  жюри,  за  исключением дел,  возбуждаемых в сухопутных или морских  частях  либо  в  милиции,  призванной  на действительную  службу  во время войны или опасности,  угрожающей обществу;  ни одно лицо не должно за одно и то же  правонарушение дважды подвергаться угрозе лишения жизни или телесного наказания, не   должно   принуждаться   в    каком-либо    уголовном    деле свидетельствовать против себя, </a:t>
            </a:r>
            <a:r>
              <a:rPr lang="ru-RU" sz="2200" b="1" dirty="0" smtClean="0"/>
              <a:t> </a:t>
            </a:r>
            <a:r>
              <a:rPr lang="ru-RU" sz="2200" dirty="0" smtClean="0"/>
              <a:t>не должно лишаться жизни, свободы либо  собственности  без  должной  правовой  процедуры;   частная собственность  не  должна  изыматься  для  общественных  нужд без справедливого вознаграждения.</a:t>
            </a:r>
          </a:p>
        </p:txBody>
      </p:sp>
    </p:spTree>
    <p:extLst>
      <p:ext uri="{BB962C8B-B14F-4D97-AF65-F5344CB8AC3E}">
        <p14:creationId xmlns:p14="http://schemas.microsoft.com/office/powerpoint/2010/main" val="261636245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7745</TotalTime>
  <Words>2687</Words>
  <Application>Microsoft Office PowerPoint</Application>
  <PresentationFormat>Экран (4:3)</PresentationFormat>
  <Paragraphs>207</Paragraphs>
  <Slides>49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4" baseType="lpstr">
      <vt:lpstr>Arial</vt:lpstr>
      <vt:lpstr>Calibri</vt:lpstr>
      <vt:lpstr>Trebuchet MS</vt:lpstr>
      <vt:lpstr>Wingdings 3</vt:lpstr>
      <vt:lpstr>Грань</vt:lpstr>
      <vt:lpstr>Конституционные основы общественного строя: контроль УСРС </vt:lpstr>
      <vt:lpstr>Конституционно-правовое регулирование экономической сферы общественных отношений   </vt:lpstr>
      <vt:lpstr>Какие ключевые принципы положены в основу конституционно-правового регулирования экономических отношений?</vt:lpstr>
      <vt:lpstr>Ключевые принципы конституционно-правового регулирования общественных отношений </vt:lpstr>
      <vt:lpstr>Задание</vt:lpstr>
      <vt:lpstr>Задание</vt:lpstr>
      <vt:lpstr>Решения Верховного Суда США для анализа</vt:lpstr>
      <vt:lpstr>Какие правовые нормы лежали в основе перечисленных решений Верховного Суда США?</vt:lpstr>
      <vt:lpstr>Статьи Конституции США, лежащие в основе судебных решений</vt:lpstr>
      <vt:lpstr>Статьи Конституции США, лежащие в основе судебных решений</vt:lpstr>
      <vt:lpstr>Конституция США 1787 года  (в период с 15 декабря 1791 года  по 7 мая 1992 года внесено 27 поправок) </vt:lpstr>
      <vt:lpstr>Презентация PowerPoint</vt:lpstr>
      <vt:lpstr>Каковы обстоятельства дела Локнер против Нью-Йорка?  </vt:lpstr>
      <vt:lpstr>Локнер против Нью-Йорка: Обстоятельства</vt:lpstr>
      <vt:lpstr>Какая норма Конституции применима к обстоятельствам дела Локнер против Нью-Йорка? </vt:lpstr>
      <vt:lpstr>Презентация PowerPoint</vt:lpstr>
      <vt:lpstr>Учитывая содержание норм Конституции,  какие вопросы должен был разрешить Верховный суд США  по делу  Локнер против Нью-Йорка?</vt:lpstr>
      <vt:lpstr>Локнер против Нью-Йорка: Какие вопросы должен был разрешить Верховный суд США?</vt:lpstr>
      <vt:lpstr>Локнер против Нью-Йорка: Доводы и логика решения  Верховного Суда США</vt:lpstr>
      <vt:lpstr>Локнер против Нью-Йорка: Доводы и логика решения  Верховного Суда США</vt:lpstr>
      <vt:lpstr>Локнер против Нью-Йорка: ключевой вывод  Верховного Суда США</vt:lpstr>
      <vt:lpstr>Какие обстоятельства дела Локнер против Нью-Йорка имели решающее значение для выводов суда?</vt:lpstr>
      <vt:lpstr>Какая экономическая концепция лежала в основе решения Верховного суда США по делу  Локнер против Нью-Йорка?</vt:lpstr>
      <vt:lpstr>Экономические теории взаимодействия государства и личности</vt:lpstr>
      <vt:lpstr>Презентация PowerPoint</vt:lpstr>
      <vt:lpstr>Каковы обстоятельства дела Компания отелей Западного побережья против Пэрриш? </vt:lpstr>
      <vt:lpstr>Компания отелей Западного побережья против Пэрриш: Обстоятельства</vt:lpstr>
      <vt:lpstr>Какая норма Конституции применима к обстоятельствам дела Компания отелей Западного побережья против Пэрриш?</vt:lpstr>
      <vt:lpstr>Презентация PowerPoint</vt:lpstr>
      <vt:lpstr>Учитывая содержание норм Конституции,  какие вопросы должен был разрешить Верховный суд США  по делу  Компания отелей Западного побережья против Пэрриш?</vt:lpstr>
      <vt:lpstr>Компания… против Пэрриш: Какие вопросы должен был разрешить Верховный суд США?</vt:lpstr>
      <vt:lpstr>Компания… против Пэрриш: Доводы и логика решения Верховного Суда США </vt:lpstr>
      <vt:lpstr>Компания… против Пэрриш:  Доводы и логика решения Верховного Суда США </vt:lpstr>
      <vt:lpstr>Компания… против Пэрриш:  итоговый вывод  Верховного Суда США </vt:lpstr>
      <vt:lpstr>Какая экономическая концепция лежала в основе решения Верховного суда США по делу Компания отелей Западного побережья против Пэрриш?</vt:lpstr>
      <vt:lpstr>Какие события произошли между  решением Верховного Суда США по делу Адкинс против Детской больницы  и  решением по делу Компания отелей Западного побережья против Пэрриш?</vt:lpstr>
      <vt:lpstr>Экономическое и политическое развитие США  в период с 1923 г. по 1937 г.  </vt:lpstr>
      <vt:lpstr>Может ли толкование текстуально не менявшихся конституционных норм зависеть от экономической или политической ситуации в стране?  </vt:lpstr>
      <vt:lpstr>Решения Верховного Суда США для анализа</vt:lpstr>
      <vt:lpstr>Особое мнение судьи Холмса  по делу  Локнер против Нью-Йорка</vt:lpstr>
      <vt:lpstr>Распространяется ли действие Конституции на экономические и социальные отношения, возникающие между частными лицами? </vt:lpstr>
      <vt:lpstr>Обергефелл против Ходжеса (дело об однополых браках)</vt:lpstr>
      <vt:lpstr>Особенности анализа права  в решении  Европейского суда правосудия  по делу Лизелотта Хауэр против земли Рейнланд-Пфальц (1979)</vt:lpstr>
      <vt:lpstr>Особенности анализа права  в решении  Европейского суда правосудия  по делу Лизелотта Хауэр против земли Рейнланд-Пфальц (1979)</vt:lpstr>
      <vt:lpstr>Каким образом в конституциях либо конституционной доктрине могут быть установлены основания или цели вмешательства государства в частноправовые отношения? Какие пределы имеет такое вмешательство?</vt:lpstr>
      <vt:lpstr>Алгоритм юридической квалификации (принятия юридического решения по определенной ситуации)</vt:lpstr>
      <vt:lpstr>Типичное нарушение алгоритма юридической квалификации</vt:lpstr>
      <vt:lpstr>ПОПС-формула  аргументации</vt:lpstr>
      <vt:lpstr>Презентация PowerPoint</vt:lpstr>
    </vt:vector>
  </TitlesOfParts>
  <Company>Hostel4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Конституции зарубежных стран</dc:title>
  <dc:creator>nadzeya_rakhanava</dc:creator>
  <cp:lastModifiedBy>Nadzeya Rakhanava</cp:lastModifiedBy>
  <cp:revision>152</cp:revision>
  <cp:lastPrinted>2013-09-24T12:59:01Z</cp:lastPrinted>
  <dcterms:created xsi:type="dcterms:W3CDTF">2013-09-12T14:21:12Z</dcterms:created>
  <dcterms:modified xsi:type="dcterms:W3CDTF">2015-10-07T11:56:14Z</dcterms:modified>
</cp:coreProperties>
</file>