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1" r:id="rId1"/>
  </p:sldMasterIdLst>
  <p:notesMasterIdLst>
    <p:notesMasterId r:id="rId38"/>
  </p:notesMasterIdLst>
  <p:sldIdLst>
    <p:sldId id="256" r:id="rId2"/>
    <p:sldId id="323" r:id="rId3"/>
    <p:sldId id="346" r:id="rId4"/>
    <p:sldId id="347" r:id="rId5"/>
    <p:sldId id="348" r:id="rId6"/>
    <p:sldId id="350" r:id="rId7"/>
    <p:sldId id="351" r:id="rId8"/>
    <p:sldId id="349" r:id="rId9"/>
    <p:sldId id="352" r:id="rId10"/>
    <p:sldId id="357" r:id="rId11"/>
    <p:sldId id="358" r:id="rId12"/>
    <p:sldId id="353" r:id="rId13"/>
    <p:sldId id="354" r:id="rId14"/>
    <p:sldId id="359" r:id="rId15"/>
    <p:sldId id="356" r:id="rId16"/>
    <p:sldId id="355" r:id="rId17"/>
    <p:sldId id="360" r:id="rId18"/>
    <p:sldId id="361" r:id="rId19"/>
    <p:sldId id="369" r:id="rId20"/>
    <p:sldId id="365" r:id="rId21"/>
    <p:sldId id="366" r:id="rId22"/>
    <p:sldId id="368" r:id="rId23"/>
    <p:sldId id="362" r:id="rId24"/>
    <p:sldId id="367" r:id="rId25"/>
    <p:sldId id="371" r:id="rId26"/>
    <p:sldId id="373" r:id="rId27"/>
    <p:sldId id="370" r:id="rId28"/>
    <p:sldId id="372" r:id="rId29"/>
    <p:sldId id="374" r:id="rId30"/>
    <p:sldId id="375" r:id="rId31"/>
    <p:sldId id="376" r:id="rId32"/>
    <p:sldId id="364" r:id="rId33"/>
    <p:sldId id="377" r:id="rId34"/>
    <p:sldId id="378" r:id="rId35"/>
    <p:sldId id="380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4660"/>
  </p:normalViewPr>
  <p:slideViewPr>
    <p:cSldViewPr>
      <p:cViewPr varScale="1">
        <p:scale>
          <a:sx n="66" d="100"/>
          <a:sy n="66" d="100"/>
        </p:scale>
        <p:origin x="10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732A1-216C-49B6-98AC-5B7A971D63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CA57CF-DB1C-42F1-A26C-3EB6D19B9AC3}">
      <dgm:prSet phldrT="[Текст]"/>
      <dgm:spPr/>
      <dgm:t>
        <a:bodyPr/>
        <a:lstStyle/>
        <a:p>
          <a:r>
            <a:rPr lang="ru-RU" dirty="0" smtClean="0"/>
            <a:t>Свобода совести и вероисповедания </a:t>
          </a:r>
          <a:endParaRPr lang="ru-RU" dirty="0"/>
        </a:p>
      </dgm:t>
    </dgm:pt>
    <dgm:pt modelId="{D0B01ADF-DADE-4BB8-B456-D3561DB7E747}" type="parTrans" cxnId="{84B624D7-6F44-4F9C-8EFD-11099545AA0F}">
      <dgm:prSet/>
      <dgm:spPr/>
      <dgm:t>
        <a:bodyPr/>
        <a:lstStyle/>
        <a:p>
          <a:endParaRPr lang="ru-RU"/>
        </a:p>
      </dgm:t>
    </dgm:pt>
    <dgm:pt modelId="{B70D1916-2A00-47FF-A0C1-9125AC38E7EE}" type="sibTrans" cxnId="{84B624D7-6F44-4F9C-8EFD-11099545AA0F}">
      <dgm:prSet/>
      <dgm:spPr/>
      <dgm:t>
        <a:bodyPr/>
        <a:lstStyle/>
        <a:p>
          <a:endParaRPr lang="ru-RU"/>
        </a:p>
      </dgm:t>
    </dgm:pt>
    <dgm:pt modelId="{8961617D-F997-4BF1-9C33-F865C06D4CA0}">
      <dgm:prSet phldrT="[Текст]"/>
      <dgm:spPr/>
      <dgm:t>
        <a:bodyPr/>
        <a:lstStyle/>
        <a:p>
          <a:r>
            <a:rPr lang="ru-RU" dirty="0" smtClean="0"/>
            <a:t>Светский характер государства</a:t>
          </a:r>
          <a:endParaRPr lang="ru-RU" dirty="0"/>
        </a:p>
      </dgm:t>
    </dgm:pt>
    <dgm:pt modelId="{8FAE084B-0F7A-4301-861D-F8602E57E588}" type="parTrans" cxnId="{D3DD5648-5641-47BC-BE39-0976729A7FDB}">
      <dgm:prSet/>
      <dgm:spPr/>
      <dgm:t>
        <a:bodyPr/>
        <a:lstStyle/>
        <a:p>
          <a:endParaRPr lang="ru-RU"/>
        </a:p>
      </dgm:t>
    </dgm:pt>
    <dgm:pt modelId="{77446299-85B2-4ADD-86F3-A9429C4D82EB}" type="sibTrans" cxnId="{D3DD5648-5641-47BC-BE39-0976729A7FDB}">
      <dgm:prSet/>
      <dgm:spPr/>
      <dgm:t>
        <a:bodyPr/>
        <a:lstStyle/>
        <a:p>
          <a:endParaRPr lang="ru-RU"/>
        </a:p>
      </dgm:t>
    </dgm:pt>
    <dgm:pt modelId="{F7D5BDCF-043B-40BF-A4FA-F422D9CD848D}" type="pres">
      <dgm:prSet presAssocID="{89A732A1-216C-49B6-98AC-5B7A971D63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2379D5-AE7F-47C1-8B21-0B8E9D4F9391}" type="pres">
      <dgm:prSet presAssocID="{0BCA57CF-DB1C-42F1-A26C-3EB6D19B9AC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43BA0-7CBD-441D-8E68-226C249AC9C2}" type="pres">
      <dgm:prSet presAssocID="{B70D1916-2A00-47FF-A0C1-9125AC38E7EE}" presName="sibTrans" presStyleCnt="0"/>
      <dgm:spPr/>
    </dgm:pt>
    <dgm:pt modelId="{42F973D1-3917-45C9-AF04-7E2DED9697B2}" type="pres">
      <dgm:prSet presAssocID="{8961617D-F997-4BF1-9C33-F865C06D4CA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624D7-6F44-4F9C-8EFD-11099545AA0F}" srcId="{89A732A1-216C-49B6-98AC-5B7A971D63C7}" destId="{0BCA57CF-DB1C-42F1-A26C-3EB6D19B9AC3}" srcOrd="0" destOrd="0" parTransId="{D0B01ADF-DADE-4BB8-B456-D3561DB7E747}" sibTransId="{B70D1916-2A00-47FF-A0C1-9125AC38E7EE}"/>
    <dgm:cxn modelId="{9AF2FD6D-4CBF-48D1-93CC-5741344ABC2C}" type="presOf" srcId="{0BCA57CF-DB1C-42F1-A26C-3EB6D19B9AC3}" destId="{6C2379D5-AE7F-47C1-8B21-0B8E9D4F9391}" srcOrd="0" destOrd="0" presId="urn:microsoft.com/office/officeart/2005/8/layout/default"/>
    <dgm:cxn modelId="{CB44F014-3539-4866-8A9F-E122A95D589C}" type="presOf" srcId="{89A732A1-216C-49B6-98AC-5B7A971D63C7}" destId="{F7D5BDCF-043B-40BF-A4FA-F422D9CD848D}" srcOrd="0" destOrd="0" presId="urn:microsoft.com/office/officeart/2005/8/layout/default"/>
    <dgm:cxn modelId="{82097DE7-C43E-4F2F-9988-D18AB28AD319}" type="presOf" srcId="{8961617D-F997-4BF1-9C33-F865C06D4CA0}" destId="{42F973D1-3917-45C9-AF04-7E2DED9697B2}" srcOrd="0" destOrd="0" presId="urn:microsoft.com/office/officeart/2005/8/layout/default"/>
    <dgm:cxn modelId="{D3DD5648-5641-47BC-BE39-0976729A7FDB}" srcId="{89A732A1-216C-49B6-98AC-5B7A971D63C7}" destId="{8961617D-F997-4BF1-9C33-F865C06D4CA0}" srcOrd="1" destOrd="0" parTransId="{8FAE084B-0F7A-4301-861D-F8602E57E588}" sibTransId="{77446299-85B2-4ADD-86F3-A9429C4D82EB}"/>
    <dgm:cxn modelId="{D3F6C263-18C2-41B2-B78E-F7BBD2DCD98E}" type="presParOf" srcId="{F7D5BDCF-043B-40BF-A4FA-F422D9CD848D}" destId="{6C2379D5-AE7F-47C1-8B21-0B8E9D4F9391}" srcOrd="0" destOrd="0" presId="urn:microsoft.com/office/officeart/2005/8/layout/default"/>
    <dgm:cxn modelId="{11F5613A-F66E-44D4-8CDF-37DBA4EF42C7}" type="presParOf" srcId="{F7D5BDCF-043B-40BF-A4FA-F422D9CD848D}" destId="{C1243BA0-7CBD-441D-8E68-226C249AC9C2}" srcOrd="1" destOrd="0" presId="urn:microsoft.com/office/officeart/2005/8/layout/default"/>
    <dgm:cxn modelId="{A0960419-1E9E-4D62-BD59-3A580CB45B70}" type="presParOf" srcId="{F7D5BDCF-043B-40BF-A4FA-F422D9CD848D}" destId="{42F973D1-3917-45C9-AF04-7E2DED9697B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6C352-061A-4AA1-A4DA-4DD5742F7AF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63150-6002-44AE-91E2-2DB79296703B}">
      <dgm:prSet phldrT="[Текст]"/>
      <dgm:spPr/>
      <dgm:t>
        <a:bodyPr/>
        <a:lstStyle/>
        <a:p>
          <a:r>
            <a:rPr lang="ru-RU" dirty="0" smtClean="0"/>
            <a:t>Свобода совести и вероисповедания</a:t>
          </a:r>
          <a:endParaRPr lang="ru-RU" dirty="0"/>
        </a:p>
      </dgm:t>
    </dgm:pt>
    <dgm:pt modelId="{0F65D2F3-1796-4216-A01B-57B3BE57D23B}" type="parTrans" cxnId="{FB91ABA2-EAA7-4AD6-ABFA-411BB7AEA304}">
      <dgm:prSet/>
      <dgm:spPr/>
      <dgm:t>
        <a:bodyPr/>
        <a:lstStyle/>
        <a:p>
          <a:endParaRPr lang="ru-RU"/>
        </a:p>
      </dgm:t>
    </dgm:pt>
    <dgm:pt modelId="{21180D52-E43B-406F-90AE-0836CC895BFE}" type="sibTrans" cxnId="{FB91ABA2-EAA7-4AD6-ABFA-411BB7AEA304}">
      <dgm:prSet/>
      <dgm:spPr/>
      <dgm:t>
        <a:bodyPr/>
        <a:lstStyle/>
        <a:p>
          <a:endParaRPr lang="ru-RU"/>
        </a:p>
      </dgm:t>
    </dgm:pt>
    <dgm:pt modelId="{674702C2-0752-44A1-92C8-87B23BF7D03D}">
      <dgm:prSet phldrT="[Текст]"/>
      <dgm:spPr/>
      <dgm:t>
        <a:bodyPr/>
        <a:lstStyle/>
        <a:p>
          <a:r>
            <a:rPr lang="ru-RU" dirty="0" smtClean="0"/>
            <a:t>Светский характер государства</a:t>
          </a:r>
          <a:endParaRPr lang="ru-RU" dirty="0"/>
        </a:p>
      </dgm:t>
    </dgm:pt>
    <dgm:pt modelId="{A6B987C3-10E1-4C7A-9986-0921755E54B8}" type="parTrans" cxnId="{B0010C23-4A93-4565-86A9-1089A1839F92}">
      <dgm:prSet/>
      <dgm:spPr/>
      <dgm:t>
        <a:bodyPr/>
        <a:lstStyle/>
        <a:p>
          <a:endParaRPr lang="ru-RU"/>
        </a:p>
      </dgm:t>
    </dgm:pt>
    <dgm:pt modelId="{FE614B57-00B7-4DF9-ABC5-D1ED58EC4F32}" type="sibTrans" cxnId="{B0010C23-4A93-4565-86A9-1089A1839F92}">
      <dgm:prSet/>
      <dgm:spPr/>
      <dgm:t>
        <a:bodyPr/>
        <a:lstStyle/>
        <a:p>
          <a:endParaRPr lang="ru-RU"/>
        </a:p>
      </dgm:t>
    </dgm:pt>
    <dgm:pt modelId="{4B78F586-8F9C-442A-B7B9-FECDCC0D885A}" type="pres">
      <dgm:prSet presAssocID="{89A6C352-061A-4AA1-A4DA-4DD5742F7AF7}" presName="diagram" presStyleCnt="0">
        <dgm:presLayoutVars>
          <dgm:dir/>
          <dgm:resizeHandles val="exact"/>
        </dgm:presLayoutVars>
      </dgm:prSet>
      <dgm:spPr/>
    </dgm:pt>
    <dgm:pt modelId="{7AB49099-3BE6-4C8D-9549-37DAF8EC3BB3}" type="pres">
      <dgm:prSet presAssocID="{F2C63150-6002-44AE-91E2-2DB79296703B}" presName="arrow" presStyleLbl="node1" presStyleIdx="0" presStyleCnt="2">
        <dgm:presLayoutVars>
          <dgm:bulletEnabled val="1"/>
        </dgm:presLayoutVars>
      </dgm:prSet>
      <dgm:spPr/>
    </dgm:pt>
    <dgm:pt modelId="{18C0BD57-CEA1-452D-8D0E-2D50BDDCEBD0}" type="pres">
      <dgm:prSet presAssocID="{674702C2-0752-44A1-92C8-87B23BF7D03D}" presName="arrow" presStyleLbl="node1" presStyleIdx="1" presStyleCnt="2">
        <dgm:presLayoutVars>
          <dgm:bulletEnabled val="1"/>
        </dgm:presLayoutVars>
      </dgm:prSet>
      <dgm:spPr/>
    </dgm:pt>
  </dgm:ptLst>
  <dgm:cxnLst>
    <dgm:cxn modelId="{E53F24FA-CB6F-4894-9E9D-A4530813C59B}" type="presOf" srcId="{89A6C352-061A-4AA1-A4DA-4DD5742F7AF7}" destId="{4B78F586-8F9C-442A-B7B9-FECDCC0D885A}" srcOrd="0" destOrd="0" presId="urn:microsoft.com/office/officeart/2005/8/layout/arrow5"/>
    <dgm:cxn modelId="{FB91ABA2-EAA7-4AD6-ABFA-411BB7AEA304}" srcId="{89A6C352-061A-4AA1-A4DA-4DD5742F7AF7}" destId="{F2C63150-6002-44AE-91E2-2DB79296703B}" srcOrd="0" destOrd="0" parTransId="{0F65D2F3-1796-4216-A01B-57B3BE57D23B}" sibTransId="{21180D52-E43B-406F-90AE-0836CC895BFE}"/>
    <dgm:cxn modelId="{B0010C23-4A93-4565-86A9-1089A1839F92}" srcId="{89A6C352-061A-4AA1-A4DA-4DD5742F7AF7}" destId="{674702C2-0752-44A1-92C8-87B23BF7D03D}" srcOrd="1" destOrd="0" parTransId="{A6B987C3-10E1-4C7A-9986-0921755E54B8}" sibTransId="{FE614B57-00B7-4DF9-ABC5-D1ED58EC4F32}"/>
    <dgm:cxn modelId="{FA2D5EE7-0F02-4931-869D-F569B47D9829}" type="presOf" srcId="{674702C2-0752-44A1-92C8-87B23BF7D03D}" destId="{18C0BD57-CEA1-452D-8D0E-2D50BDDCEBD0}" srcOrd="0" destOrd="0" presId="urn:microsoft.com/office/officeart/2005/8/layout/arrow5"/>
    <dgm:cxn modelId="{71FF0AAC-4AC6-4D1C-90D0-14D443EE28AA}" type="presOf" srcId="{F2C63150-6002-44AE-91E2-2DB79296703B}" destId="{7AB49099-3BE6-4C8D-9549-37DAF8EC3BB3}" srcOrd="0" destOrd="0" presId="urn:microsoft.com/office/officeart/2005/8/layout/arrow5"/>
    <dgm:cxn modelId="{5BB71599-BD84-4F3C-AA10-03C3B9DA1599}" type="presParOf" srcId="{4B78F586-8F9C-442A-B7B9-FECDCC0D885A}" destId="{7AB49099-3BE6-4C8D-9549-37DAF8EC3BB3}" srcOrd="0" destOrd="0" presId="urn:microsoft.com/office/officeart/2005/8/layout/arrow5"/>
    <dgm:cxn modelId="{D803C352-C7F9-4DD8-BFD2-42EB1F290197}" type="presParOf" srcId="{4B78F586-8F9C-442A-B7B9-FECDCC0D885A}" destId="{18C0BD57-CEA1-452D-8D0E-2D50BDDCEBD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79D5-AE7F-47C1-8B21-0B8E9D4F9391}">
      <dsp:nvSpPr>
        <dsp:cNvPr id="0" name=""/>
        <dsp:cNvSpPr/>
      </dsp:nvSpPr>
      <dsp:spPr>
        <a:xfrm>
          <a:off x="844" y="953141"/>
          <a:ext cx="3291923" cy="1975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Свобода совести и вероисповедания </a:t>
          </a:r>
          <a:endParaRPr lang="ru-RU" sz="2900" kern="1200" dirty="0"/>
        </a:p>
      </dsp:txBody>
      <dsp:txXfrm>
        <a:off x="844" y="953141"/>
        <a:ext cx="3291923" cy="1975154"/>
      </dsp:txXfrm>
    </dsp:sp>
    <dsp:sp modelId="{42F973D1-3917-45C9-AF04-7E2DED9697B2}">
      <dsp:nvSpPr>
        <dsp:cNvPr id="0" name=""/>
        <dsp:cNvSpPr/>
      </dsp:nvSpPr>
      <dsp:spPr>
        <a:xfrm>
          <a:off x="3621960" y="953141"/>
          <a:ext cx="3291923" cy="1975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Светский характер государства</a:t>
          </a:r>
          <a:endParaRPr lang="ru-RU" sz="2900" kern="1200" dirty="0"/>
        </a:p>
      </dsp:txBody>
      <dsp:txXfrm>
        <a:off x="3621960" y="953141"/>
        <a:ext cx="3291923" cy="1975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49099-3BE6-4C8D-9549-37DAF8EC3BB3}">
      <dsp:nvSpPr>
        <dsp:cNvPr id="0" name=""/>
        <dsp:cNvSpPr/>
      </dsp:nvSpPr>
      <dsp:spPr>
        <a:xfrm rot="16200000">
          <a:off x="397" y="401662"/>
          <a:ext cx="3078112" cy="307811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Свобода совести и вероисповедания</a:t>
          </a:r>
          <a:endParaRPr lang="ru-RU" sz="2100" kern="1200" dirty="0"/>
        </a:p>
      </dsp:txBody>
      <dsp:txXfrm rot="5400000">
        <a:off x="397" y="1171190"/>
        <a:ext cx="2539442" cy="1539056"/>
      </dsp:txXfrm>
    </dsp:sp>
    <dsp:sp modelId="{18C0BD57-CEA1-452D-8D0E-2D50BDDCEBD0}">
      <dsp:nvSpPr>
        <dsp:cNvPr id="0" name=""/>
        <dsp:cNvSpPr/>
      </dsp:nvSpPr>
      <dsp:spPr>
        <a:xfrm rot="5400000">
          <a:off x="3269902" y="401662"/>
          <a:ext cx="3078112" cy="307811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Светский характер государства</a:t>
          </a:r>
          <a:endParaRPr lang="ru-RU" sz="2100" kern="1200" dirty="0"/>
        </a:p>
      </dsp:txBody>
      <dsp:txXfrm rot="-5400000">
        <a:off x="3808572" y="1171190"/>
        <a:ext cx="2539442" cy="1539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E17C3-B85F-4693-BF5D-1062BC8A1E9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F7F3E-213B-409C-9D06-ACC668A0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7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16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72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52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63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7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0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2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6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6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40F3-F3E1-49E0-A953-A3B3136D2E0F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9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eil-constitutionnel.fr/conseil-constitutionnel/root/bank_mm/constitution/constitution_russe_version_aout2009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source.org/wiki/%D0%94%D0%B5%D0%BA%D0%BB%D0%B0%D1%80%D0%B0%D1%86%D0%B8%D1%8F_%D0%BF%D1%80%D0%B0%D0%B2_%D1%87%D0%B5%D0%BB%D0%BE%D0%B2%D0%B5%D0%BA%D0%B0_%D0%B8_%D0%B3%D1%80%D0%B0%D0%B6%D0%B4%D0%B0%D0%BD%D0%B8%D0%BD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ourt.am/armenian/legal_resources/world_constitutions/constit/swiss/swiss--r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titution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by/main.aspx?guid=635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decl_conv/conventions/pactpol.s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eancourt.ru/konvenciya-o-zashhite-prav-cheloveka-i-drugie-oficialnye-dokumenty/konvenciya-o-zashhite-prav-cheloveka-i-osnovnyx-svobod/" TargetMode="External"/><Relationship Id="rId2" Type="http://schemas.openxmlformats.org/officeDocument/2006/relationships/hyperlink" Target="http://conventions.coe.int/treaty/rus/treaties/html/00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.msu.ru/ER/Etext/cnstU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talia-ru.com/page/konstitutsiya-italyanskoi-respublik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jm.gov.pl/prawo/konst/rosyjski/kon1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hwb.de/Pravo/Pravo_ru/pravo_ru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296" y="2060848"/>
            <a:ext cx="7056784" cy="2593975"/>
          </a:xfrm>
        </p:spPr>
        <p:txBody>
          <a:bodyPr/>
          <a:lstStyle/>
          <a:p>
            <a:pPr algn="ctr"/>
            <a:r>
              <a:rPr lang="ru-RU" sz="4400" dirty="0" smtClean="0"/>
              <a:t>Конституционные основы общественного строя: контроль УСРС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Старший преподаватель </a:t>
            </a:r>
          </a:p>
          <a:p>
            <a:pPr algn="r"/>
            <a:r>
              <a:rPr lang="ru-RU" dirty="0" smtClean="0"/>
              <a:t>кафедры теории и истории государства и права</a:t>
            </a:r>
          </a:p>
          <a:p>
            <a:pPr algn="r"/>
            <a:r>
              <a:rPr lang="ru-RU" dirty="0" smtClean="0"/>
              <a:t>Н.А. Раханова</a:t>
            </a:r>
          </a:p>
          <a:p>
            <a:pPr algn="r"/>
            <a:r>
              <a:rPr lang="en-US" dirty="0" smtClean="0">
                <a:hlinkClick r:id="rId2"/>
              </a:rPr>
              <a:t>n.rakhanova@psu.by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Полоцкий государственный университет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Юридический факультет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Конституция Франции </a:t>
            </a:r>
            <a:br>
              <a:rPr lang="ru-RU" dirty="0" smtClean="0"/>
            </a:br>
            <a:r>
              <a:rPr lang="ru-RU" dirty="0" smtClean="0"/>
              <a:t>1958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30400"/>
            <a:ext cx="6698705" cy="4666952"/>
          </a:xfrm>
        </p:spPr>
        <p:txBody>
          <a:bodyPr/>
          <a:lstStyle/>
          <a:p>
            <a:r>
              <a:rPr lang="ru-RU" dirty="0"/>
              <a:t>Статья 1 Франция является неделимой, светской, социальной, демократической Республикой. Она обеспечивает равенство перед законом всех граждан без различия происхождения, расы или религии. Она уважает все вероисповедания. Ее устройство является </a:t>
            </a:r>
            <a:r>
              <a:rPr lang="ru-RU" dirty="0" smtClean="0"/>
              <a:t>децентрализованным.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Подробнее: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www.conseil-constitutionnel.fr/conseil-constitutionnel/root/bank_mm/constitution/constitution_russe_version_aout2009.pdf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799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Декларация прав человека и гражданина, Франция, 1789 г.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8077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10.</a:t>
            </a:r>
            <a:r>
              <a:rPr lang="ru-RU" dirty="0"/>
              <a:t> Никто не должен быть беспокоим за свои мнения, хотя бы религиозные, если только обнаружение их не нарушает общественного порядка, установленного </a:t>
            </a:r>
            <a:r>
              <a:rPr lang="ru-RU" dirty="0" smtClean="0"/>
              <a:t>Законом.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Подробнее:</a:t>
            </a:r>
          </a:p>
          <a:p>
            <a:pPr marL="0" indent="0">
              <a:buNone/>
            </a:pPr>
            <a:r>
              <a:rPr lang="ru-RU" dirty="0" smtClean="0">
                <a:hlinkClick r:id="rId2"/>
              </a:rPr>
              <a:t>https://ru.wikisource.org/wiki/Декларация прав человека и гражданина Франция 1789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49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Союзная конституция</a:t>
            </a:r>
            <a:br>
              <a:rPr lang="ru-RU" sz="2800" dirty="0"/>
            </a:br>
            <a:r>
              <a:rPr lang="ru-RU" sz="2800" dirty="0"/>
              <a:t>Швейцарской Конфедерации</a:t>
            </a:r>
            <a:br>
              <a:rPr lang="ru-RU" sz="2800" dirty="0"/>
            </a:br>
            <a:r>
              <a:rPr lang="ru-RU" sz="2800" dirty="0"/>
              <a:t>от 18 апреля 1999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15. Свобода вероисповедания и совести</a:t>
            </a:r>
          </a:p>
          <a:p>
            <a:pPr marL="0" indent="0">
              <a:buNone/>
            </a:pPr>
            <a:r>
              <a:rPr lang="ru-RU" dirty="0"/>
              <a:t>1. Свобода вероисповедания и совести гарантируется.</a:t>
            </a:r>
          </a:p>
          <a:p>
            <a:pPr marL="0" indent="0">
              <a:buNone/>
            </a:pPr>
            <a:r>
              <a:rPr lang="ru-RU" dirty="0"/>
              <a:t>2. Каждое лицо имеет право свободно выбирать свою религию и свое мировоззренческое убеждение и исповедовать их в одиночку или в сообществе с другими.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Подробнее: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http://www.concourt.am/armenian/legal_resources/world_constitutions/constit/swiss/swiss--</a:t>
            </a:r>
            <a:r>
              <a:rPr lang="en-US" dirty="0" smtClean="0">
                <a:hlinkClick r:id="rId2"/>
              </a:rPr>
              <a:t>r.htm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1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Конституция Российской Федерации </a:t>
            </a:r>
            <a:br>
              <a:rPr lang="ru-RU" sz="2800" dirty="0" smtClean="0"/>
            </a:br>
            <a:r>
              <a:rPr lang="ru-RU" sz="2800" dirty="0" smtClean="0"/>
              <a:t>от 12 </a:t>
            </a:r>
            <a:r>
              <a:rPr lang="ru-RU" sz="2800" dirty="0"/>
              <a:t>декабря 1993 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64" y="1700808"/>
            <a:ext cx="634771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28</a:t>
            </a:r>
          </a:p>
          <a:p>
            <a:pPr marL="0" indent="0">
              <a:buNone/>
            </a:pPr>
            <a:r>
              <a:rPr lang="ru-RU" dirty="0"/>
              <a:t>Каждому гарантируется свобода совести, </a:t>
            </a:r>
            <a:r>
              <a:rPr lang="ru-RU" dirty="0" smtClean="0"/>
              <a:t>свобода вероисповедания</a:t>
            </a:r>
            <a:r>
              <a:rPr lang="ru-RU" dirty="0"/>
              <a:t>, включая право исповедовать индивидуально или совместно с другими любую религию или не исповедовать никакой, свободно выбирать, иметь и распространять религиозные и иные убеждения и действовать в соответствии с ними.</a:t>
            </a:r>
          </a:p>
          <a:p>
            <a:pPr marL="0" indent="0">
              <a:buNone/>
            </a:pPr>
            <a:r>
              <a:rPr lang="ru-RU" b="1" dirty="0"/>
              <a:t>Статья 29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Не допускаются пропаганда или агитация, возбуждающие социальную, расовую, национальную или религиозную ненависть и вражду. Запрещается пропаганда социального, расового, национального, религиозного или языкового превосходства.</a:t>
            </a:r>
          </a:p>
          <a:p>
            <a:endParaRPr lang="ru-RU" dirty="0" smtClean="0"/>
          </a:p>
          <a:p>
            <a:r>
              <a:rPr lang="ru-RU" dirty="0" smtClean="0"/>
              <a:t>Подробнее: </a:t>
            </a:r>
            <a:r>
              <a:rPr lang="en-US" dirty="0">
                <a:hlinkClick r:id="rId2"/>
              </a:rPr>
              <a:t>http://www.constitution.ru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03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Конституция </a:t>
            </a:r>
            <a:br>
              <a:rPr lang="ru-RU" dirty="0" smtClean="0"/>
            </a:br>
            <a:r>
              <a:rPr lang="ru-RU" dirty="0" smtClean="0"/>
              <a:t>Республики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30400"/>
            <a:ext cx="6842721" cy="4810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Статья</a:t>
            </a:r>
            <a:r>
              <a:rPr lang="ru-RU" b="1" dirty="0"/>
              <a:t> 31.</a:t>
            </a:r>
            <a:r>
              <a:rPr lang="ru-RU" dirty="0"/>
              <a:t> Каждый имеет право самостоятельно определять свое отношение к религии, единолично или совместно с другими исповедовать любую религию или не исповедовать никакой, выражать и распространять убеждения, связанные с отношением к религии, участвовать в отправлении религиозных культов, ритуалов, обрядов, не запрещенных законом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Статья 16.</a:t>
            </a:r>
            <a:r>
              <a:rPr lang="ru-RU" dirty="0"/>
              <a:t> Религии и вероисповедания равны перед законом.</a:t>
            </a:r>
          </a:p>
          <a:p>
            <a:pPr marL="0" indent="0">
              <a:buNone/>
            </a:pPr>
            <a:r>
              <a:rPr lang="ru-RU" dirty="0" smtClean="0"/>
              <a:t>Запрещается </a:t>
            </a:r>
            <a:r>
              <a:rPr lang="ru-RU" dirty="0"/>
              <a:t>деятельность религиозных организаций, их органов и представителей, которая направлена против суверенитета Республики Беларусь, ее конституционного строя и гражданского согласия либо сопряжена с нарушением прав и свобод граждан, а также препятствует исполнению гражданами их государственных, общественных, семейных обязанностей или наносит вред их здоровью и нравственности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Подробнее: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www.pravo.by/main.aspx?guid=6351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57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8836"/>
            <a:ext cx="6347713" cy="1297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Международный пакт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 гражданских и политических правах,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16 </a:t>
            </a:r>
            <a:r>
              <a:rPr lang="ru-RU" sz="2800" dirty="0"/>
              <a:t>декабря 1966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18</a:t>
            </a:r>
          </a:p>
          <a:p>
            <a:pPr marL="0" indent="0">
              <a:buNone/>
            </a:pPr>
            <a:r>
              <a:rPr lang="ru-RU" dirty="0"/>
              <a:t>1. Каждый человек имеет право на свободу мысли, совести и религии. Это право включает свободу иметь или принимать религию или убеждения по своему выбору и свободу исповедовать свою религию и убеждения как единолично, так и сообща с другими, публичным или частным порядком, в отправлении культа, выполнении религиозных и ритуальных обрядов и учении.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Свобода исповедовать религию или убеждения подлежит лишь ограничениям, установленным законом и необходимым для охраны общественной безопасности, порядка, здоровья и морали, равно как и основных прав и свобод других лиц.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Подробнее: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www.un.org/ru/documents/decl_conv/conventions/pactpol.shtml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38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116632"/>
            <a:ext cx="6347713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Конвенция о защите прав человека и основных свобод.</a:t>
            </a:r>
            <a:br>
              <a:rPr lang="ru-RU" sz="2700" dirty="0" smtClean="0"/>
            </a:br>
            <a:r>
              <a:rPr lang="ru-RU" sz="2700" dirty="0"/>
              <a:t>Рим, 4 ноября 1950 года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056783" cy="54452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Статья 9 – Свобода мысли, совести и религии</a:t>
            </a:r>
          </a:p>
          <a:p>
            <a:pPr marL="0" indent="0">
              <a:buNone/>
            </a:pPr>
            <a:r>
              <a:rPr lang="ru-RU" dirty="0"/>
              <a:t>1. Каждый имеет право на свободу мысли, совести и религии; это право включает свободу менять свою религию или убеждения и свободу исповедовать свою религию или убеждения как индивидуально, так и сообща с другими, публичным или частным порядком в богослужении, обучении, отправлении религиозных и культовых обрядов.</a:t>
            </a:r>
          </a:p>
          <a:p>
            <a:pPr marL="0" indent="0">
              <a:buNone/>
            </a:pPr>
            <a:r>
              <a:rPr lang="ru-RU" dirty="0"/>
              <a:t>2. Свобода исповедовать свою религию или убеждения подлежит лишь тем ограничениям, которые предусмотрены законом и необходимы в демократическом обществе в интересах общественной безопасности, для охраны общественного порядка, здоровья или нравственности или для защиты прав и свобод других лиц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conventions.coe.int/treaty/rus/treaties/html/005.htm</a:t>
            </a:r>
            <a:r>
              <a:rPr lang="ru-RU" dirty="0" smtClean="0"/>
              <a:t> (неофициальный перевод на русский язык)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http://europeancourt.ru/konvenciya-o-zashhite-prav-cheloveka-i-drugie-oficialnye-dokumenty/konvenciya-o-zashhite-prav-cheloveka-i-osnovnyx-svobod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(официальный перевод на русский язык для Российской Федерации; текст отличается от перевода Совета Европы)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467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Решения, </a:t>
            </a:r>
            <a:br>
              <a:rPr lang="ru-RU" dirty="0" smtClean="0"/>
            </a:br>
            <a:r>
              <a:rPr lang="ru-RU" dirty="0" smtClean="0"/>
              <a:t>предлагаемые для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30400"/>
            <a:ext cx="7634809" cy="3880773"/>
          </a:xfrm>
        </p:spPr>
        <p:txBody>
          <a:bodyPr>
            <a:normAutofit/>
          </a:bodyPr>
          <a:lstStyle/>
          <a:p>
            <a:r>
              <a:rPr lang="ru-RU" b="1" dirty="0" smtClean="0"/>
              <a:t>Дело </a:t>
            </a:r>
            <a:r>
              <a:rPr lang="ru-RU" b="1" dirty="0" err="1" smtClean="0"/>
              <a:t>Далаб</a:t>
            </a:r>
            <a:r>
              <a:rPr lang="ru-RU" b="1" dirty="0" smtClean="0"/>
              <a:t> против Швейцарии:</a:t>
            </a:r>
          </a:p>
          <a:p>
            <a:pPr marL="0" indent="0">
              <a:buNone/>
            </a:pPr>
            <a:r>
              <a:rPr lang="ru-RU" dirty="0" smtClean="0"/>
              <a:t>Европейский суд по правам человека</a:t>
            </a:r>
          </a:p>
          <a:p>
            <a:pPr marL="0" indent="0">
              <a:buNone/>
            </a:pPr>
            <a:r>
              <a:rPr lang="ru-RU" dirty="0" smtClean="0"/>
              <a:t>Постановление от 15 февраля 2001 года по жалобе №42393/98</a:t>
            </a:r>
          </a:p>
          <a:p>
            <a:r>
              <a:rPr lang="ru-RU" b="1" dirty="0" smtClean="0"/>
              <a:t>Дело </a:t>
            </a:r>
            <a:r>
              <a:rPr lang="ru-RU" b="1" dirty="0" err="1" smtClean="0"/>
              <a:t>Догру</a:t>
            </a:r>
            <a:r>
              <a:rPr lang="ru-RU" b="1" dirty="0" smtClean="0"/>
              <a:t> против Франции:</a:t>
            </a:r>
          </a:p>
          <a:p>
            <a:pPr marL="0" indent="0">
              <a:buNone/>
            </a:pPr>
            <a:r>
              <a:rPr lang="ru-RU" dirty="0"/>
              <a:t>Европейский суд по правам человека</a:t>
            </a:r>
          </a:p>
          <a:p>
            <a:pPr marL="0" indent="0">
              <a:buNone/>
            </a:pPr>
            <a:r>
              <a:rPr lang="ru-RU" dirty="0" smtClean="0"/>
              <a:t>Постановление от 4 декабря 2008 г. по жалобе №27058/05</a:t>
            </a:r>
          </a:p>
          <a:p>
            <a:r>
              <a:rPr lang="ru-RU" b="1" dirty="0" smtClean="0"/>
              <a:t>Дело о распятии (</a:t>
            </a:r>
            <a:r>
              <a:rPr lang="en-US" b="1" dirty="0" smtClean="0"/>
              <a:t>II)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be-BY" dirty="0" smtClean="0"/>
              <a:t>Федеральный конституционный суд ФРГ</a:t>
            </a:r>
          </a:p>
          <a:p>
            <a:pPr marL="0" indent="0">
              <a:buNone/>
            </a:pPr>
            <a:r>
              <a:rPr lang="be-BY" dirty="0" smtClean="0"/>
              <a:t>93</a:t>
            </a:r>
            <a:r>
              <a:rPr lang="en-US" dirty="0" err="1" smtClean="0"/>
              <a:t>BVerfGE</a:t>
            </a:r>
            <a:r>
              <a:rPr lang="en-US" dirty="0" smtClean="0"/>
              <a:t> 1(1995)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304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9076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деле </a:t>
            </a:r>
            <a:r>
              <a:rPr lang="ru-RU" dirty="0" err="1"/>
              <a:t>Далаб</a:t>
            </a:r>
            <a:r>
              <a:rPr lang="ru-RU" dirty="0"/>
              <a:t> против Швейцарии одним из мотивов поддержки Судом запрета ношения </a:t>
            </a:r>
            <a:r>
              <a:rPr lang="ru-RU" dirty="0" err="1"/>
              <a:t>хиджаба</a:t>
            </a:r>
            <a:r>
              <a:rPr lang="ru-RU" dirty="0"/>
              <a:t> учительницей был возраст учеников.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Было </a:t>
            </a:r>
            <a:r>
              <a:rPr lang="ru-RU" dirty="0"/>
              <a:t>бы решение иным, если бы речь шла об учениках более старшего возраста?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003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Мусульманский </a:t>
            </a:r>
            <a:r>
              <a:rPr lang="ru-RU" dirty="0" err="1" smtClean="0"/>
              <a:t>хиджаб</a:t>
            </a:r>
            <a:r>
              <a:rPr lang="ru-RU" dirty="0" smtClean="0"/>
              <a:t> (</a:t>
            </a:r>
            <a:r>
              <a:rPr lang="ru-RU" dirty="0" err="1" smtClean="0"/>
              <a:t>абая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6435797" cy="4282730"/>
          </a:xfrm>
        </p:spPr>
      </p:pic>
    </p:spTree>
    <p:extLst>
      <p:ext uri="{BB962C8B-B14F-4D97-AF65-F5344CB8AC3E}">
        <p14:creationId xmlns:p14="http://schemas.microsoft.com/office/powerpoint/2010/main" val="14023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6347713" cy="1320800"/>
          </a:xfrm>
        </p:spPr>
        <p:txBody>
          <a:bodyPr>
            <a:normAutofit fontScale="90000"/>
          </a:bodyPr>
          <a:lstStyle/>
          <a:p>
            <a:pPr marL="114300" lvl="0" indent="0" algn="ctr"/>
            <a:r>
              <a:rPr lang="ru-RU" dirty="0"/>
              <a:t>Конституционно-правовое регулирование </a:t>
            </a:r>
            <a:r>
              <a:rPr lang="ru-RU" dirty="0" smtClean="0"/>
              <a:t>духовной сферы </a:t>
            </a:r>
            <a:r>
              <a:rPr lang="ru-RU" dirty="0"/>
              <a:t>общественных отношений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159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6347713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чем состоит </a:t>
            </a:r>
            <a:br>
              <a:rPr lang="ru-RU" dirty="0" smtClean="0"/>
            </a:br>
            <a:r>
              <a:rPr lang="ru-RU" dirty="0" smtClean="0"/>
              <a:t>ЮРИДИЧЕСКАЯ ПРОБЛЕМА </a:t>
            </a:r>
            <a:br>
              <a:rPr lang="ru-RU" dirty="0" smtClean="0"/>
            </a:br>
            <a:r>
              <a:rPr lang="ru-RU" dirty="0" smtClean="0"/>
              <a:t> в данной ситуации?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65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Столкновение двух конституционных принципов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81760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4965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255283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Юридическая проблема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067" y="1556792"/>
            <a:ext cx="6984776" cy="4556579"/>
          </a:xfrm>
        </p:spPr>
        <p:txBody>
          <a:bodyPr/>
          <a:lstStyle/>
          <a:p>
            <a:pPr marL="0" indent="0">
              <a:buNone/>
            </a:pPr>
            <a:r>
              <a:rPr lang="ru-RU" sz="2900" dirty="0" smtClean="0"/>
              <a:t>Соотнесение  </a:t>
            </a:r>
          </a:p>
          <a:p>
            <a:r>
              <a:rPr lang="ru-RU" sz="2900" dirty="0" smtClean="0"/>
              <a:t>цели </a:t>
            </a:r>
            <a:r>
              <a:rPr lang="ru-RU" sz="2900" dirty="0"/>
              <a:t>обеспечения нейтральности системы государственного образования </a:t>
            </a:r>
            <a:r>
              <a:rPr lang="ru-RU" sz="2900" dirty="0" smtClean="0"/>
              <a:t>в светском государстве;  </a:t>
            </a:r>
          </a:p>
          <a:p>
            <a:r>
              <a:rPr lang="ru-RU" sz="2900" dirty="0" smtClean="0"/>
              <a:t>свободы </a:t>
            </a:r>
            <a:r>
              <a:rPr lang="ru-RU" sz="2900" dirty="0"/>
              <a:t>выражать свои религиозные </a:t>
            </a:r>
            <a:r>
              <a:rPr lang="ru-RU" sz="2900" dirty="0" smtClean="0"/>
              <a:t>взгляды.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83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347713" cy="1512168"/>
          </a:xfrm>
        </p:spPr>
        <p:txBody>
          <a:bodyPr>
            <a:normAutofit/>
          </a:bodyPr>
          <a:lstStyle/>
          <a:p>
            <a:pPr algn="ctr"/>
            <a:r>
              <a:rPr lang="be-BY" sz="2800" dirty="0" smtClean="0"/>
              <a:t>Мотивы, положенные в основу решения ЕСПЧ </a:t>
            </a:r>
            <a:br>
              <a:rPr lang="be-BY" sz="2800" dirty="0" smtClean="0"/>
            </a:br>
            <a:r>
              <a:rPr lang="be-BY" sz="2800" dirty="0" smtClean="0"/>
              <a:t>по делу Далаб против Швейцарии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047" y="1556792"/>
            <a:ext cx="6842721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Природа профессии учителя в государственной школе, являющегося одновременно участником образовательного процесса и представителем государства, заявляющего о конфессиональной нейтральности (таким образом, учитывается </a:t>
            </a:r>
            <a:r>
              <a:rPr lang="ru-RU" b="1" u="sng" dirty="0" smtClean="0"/>
              <a:t>государственный характер образования и специфика профессии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Ученики заявительницы были в возрасте между четырьмя и восемью годами, т.е. в возрасте, когда дети интересуются многими вещами и, кроме того, больше поддаются влиянию, чем старшие ученики (таким образом, </a:t>
            </a:r>
            <a:r>
              <a:rPr lang="ru-RU" b="1" dirty="0" smtClean="0"/>
              <a:t>учитываются </a:t>
            </a:r>
            <a:r>
              <a:rPr lang="ru-RU" b="1" u="sng" dirty="0" smtClean="0"/>
              <a:t>особенности аудитории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Ношение </a:t>
            </a:r>
            <a:r>
              <a:rPr lang="ru-RU" dirty="0" err="1" smtClean="0"/>
              <a:t>хиджаба</a:t>
            </a:r>
            <a:r>
              <a:rPr lang="ru-RU" dirty="0" smtClean="0"/>
              <a:t> появилось в результате установления для женщин предписания, которое зафиксировано в Коране (таким образом, учитывается </a:t>
            </a:r>
            <a:r>
              <a:rPr lang="ru-RU" b="1" u="sng" dirty="0" smtClean="0"/>
              <a:t>смысл религиозного символа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730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352" y="188640"/>
            <a:ext cx="6347713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выводы ЕСПЧ </a:t>
            </a:r>
            <a:br>
              <a:rPr lang="ru-RU" dirty="0" smtClean="0"/>
            </a:br>
            <a:r>
              <a:rPr lang="ru-RU" dirty="0" smtClean="0"/>
              <a:t>по делу</a:t>
            </a:r>
            <a:br>
              <a:rPr lang="ru-RU" dirty="0" smtClean="0"/>
            </a:br>
            <a:r>
              <a:rPr lang="ru-RU" dirty="0" err="1" smtClean="0"/>
              <a:t>Далаб</a:t>
            </a:r>
            <a:r>
              <a:rPr lang="ru-RU" dirty="0" smtClean="0"/>
              <a:t> против Швейцарии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«Учителя государственных школ должны терпимо относиться к пропорциональным ограничениям их свободы религии» </a:t>
            </a:r>
          </a:p>
          <a:p>
            <a:r>
              <a:rPr lang="ru-RU" dirty="0" smtClean="0"/>
              <a:t>«Очень трудно оценить влияние, которое мощные внешние символы, такие как ношение </a:t>
            </a:r>
            <a:r>
              <a:rPr lang="ru-RU" dirty="0" err="1" smtClean="0"/>
              <a:t>хиджаба</a:t>
            </a:r>
            <a:r>
              <a:rPr lang="ru-RU" dirty="0" smtClean="0"/>
              <a:t>, могут оказывать на свободу совести и религии очень маленьких детей </a:t>
            </a:r>
            <a:r>
              <a:rPr lang="en-US" dirty="0" smtClean="0"/>
              <a:t>[…] </a:t>
            </a:r>
            <a:r>
              <a:rPr lang="ru-RU" dirty="0" smtClean="0"/>
              <a:t>нельзя полностью отрицать, что ношение </a:t>
            </a:r>
            <a:r>
              <a:rPr lang="ru-RU" dirty="0" err="1" smtClean="0"/>
              <a:t>хиджаба</a:t>
            </a:r>
            <a:r>
              <a:rPr lang="ru-RU" dirty="0" smtClean="0"/>
              <a:t> могло иметь некоторый </a:t>
            </a:r>
            <a:r>
              <a:rPr lang="ru-RU" dirty="0" err="1" smtClean="0"/>
              <a:t>прозелитический</a:t>
            </a:r>
            <a:r>
              <a:rPr lang="ru-RU" dirty="0" smtClean="0"/>
              <a:t> эффект».</a:t>
            </a:r>
          </a:p>
          <a:p>
            <a:r>
              <a:rPr lang="be-BY" dirty="0" smtClean="0"/>
              <a:t>«Сложно примирить ношение мусульманского хиджаба с идее толерантности, уважения к другим и, самое главное, равенства и недискриминации, которую все учителя в демократическом обществе должны доносить до своих учеников».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49452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6347713" cy="41155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Хиджаб</a:t>
            </a:r>
            <a:r>
              <a:rPr lang="ru-RU" dirty="0"/>
              <a:t> был признан мощным религиозным символом.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Можно </a:t>
            </a:r>
            <a:r>
              <a:rPr lang="ru-RU" dirty="0"/>
              <a:t>ли считать таким же символ иной религии (нательный крестик, кипа, сикхский тюрбан)?</a:t>
            </a:r>
          </a:p>
        </p:txBody>
      </p:sp>
    </p:spTree>
    <p:extLst>
      <p:ext uri="{BB962C8B-B14F-4D97-AF65-F5344CB8AC3E}">
        <p14:creationId xmlns:p14="http://schemas.microsoft.com/office/powerpoint/2010/main" val="95011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Нательный крестик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нательный крест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1" y="1460235"/>
            <a:ext cx="6871688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741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7688073" cy="5112568"/>
          </a:xfrm>
        </p:spPr>
      </p:pic>
    </p:spTree>
    <p:extLst>
      <p:ext uri="{BB962C8B-B14F-4D97-AF65-F5344CB8AC3E}">
        <p14:creationId xmlns:p14="http://schemas.microsoft.com/office/powerpoint/2010/main" val="4094655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Еврейская кипа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52" y="1196752"/>
            <a:ext cx="3522311" cy="5360880"/>
          </a:xfrm>
        </p:spPr>
      </p:pic>
    </p:spTree>
    <p:extLst>
      <p:ext uri="{BB962C8B-B14F-4D97-AF65-F5344CB8AC3E}">
        <p14:creationId xmlns:p14="http://schemas.microsoft.com/office/powerpoint/2010/main" val="2100284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Сикхский тюрбан</a:t>
            </a:r>
            <a:endParaRPr lang="ru-RU" dirty="0"/>
          </a:p>
        </p:txBody>
      </p:sp>
      <p:pic>
        <p:nvPicPr>
          <p:cNvPr id="3082" name="Picture 10" descr="http://www.ridus.ru/_ah/img/20qJe-SaOqEl93Nn1VvRP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93" y="2160588"/>
            <a:ext cx="584162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71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6347713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ключевые принципы положены в основу конституционно-правового регулирования экономических отношений?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669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768752" cy="6264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Является ли, по вашему мнению, оправданным запрет ношения религиозных символов, позволяющих легко идентифицировать вероисповедание, в отношении учащихся?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ru-RU" dirty="0"/>
              <a:t>да, то в каких случаях?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Соблюдается </a:t>
            </a:r>
            <a:r>
              <a:rPr lang="ru-RU" dirty="0"/>
              <a:t>ли при этом принцип равноправия по отношению к лицам, принадлежащим к разным конфессиям</a:t>
            </a:r>
          </a:p>
        </p:txBody>
      </p:sp>
    </p:spTree>
    <p:extLst>
      <p:ext uri="{BB962C8B-B14F-4D97-AF65-F5344CB8AC3E}">
        <p14:creationId xmlns:p14="http://schemas.microsoft.com/office/powerpoint/2010/main" val="395609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Дело </a:t>
            </a:r>
            <a:r>
              <a:rPr lang="ru-RU" dirty="0" err="1" smtClean="0"/>
              <a:t>Догру</a:t>
            </a:r>
            <a:r>
              <a:rPr lang="ru-RU" dirty="0" smtClean="0"/>
              <a:t> против Франции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68" y="1412776"/>
            <a:ext cx="5550527" cy="4162896"/>
          </a:xfrm>
        </p:spPr>
      </p:pic>
    </p:spTree>
    <p:extLst>
      <p:ext uri="{BB962C8B-B14F-4D97-AF65-F5344CB8AC3E}">
        <p14:creationId xmlns:p14="http://schemas.microsoft.com/office/powerpoint/2010/main" val="4195109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6347713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Иной ракурс проблемы – обеспечение нейтральности школьного образования при использовании элементов религиозного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20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40" y="260648"/>
            <a:ext cx="6347713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к установлению религиозного обучения в зарубежных странах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239" y="2132856"/>
            <a:ext cx="6347714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Факультативное изучение одной определенной религии (католицизма) – Италия</a:t>
            </a:r>
          </a:p>
          <a:p>
            <a:r>
              <a:rPr lang="ru-RU" dirty="0" smtClean="0"/>
              <a:t>Полный отказ от преподавания религиозных предметов в школе - Франция</a:t>
            </a:r>
          </a:p>
          <a:p>
            <a:r>
              <a:rPr lang="ru-RU" dirty="0" smtClean="0"/>
              <a:t>Интегрированный курс, включающий в себя нейтральное преподавание общих вопросов, связанных с различными религиями и этикой – Германия, Норвегия, Турция</a:t>
            </a:r>
          </a:p>
          <a:p>
            <a:r>
              <a:rPr lang="ru-RU" dirty="0" smtClean="0"/>
              <a:t>Преподавание религии разделено в зависимости от вероисповедания учащихся при наличии альтернативного курса по общей этике - Польша</a:t>
            </a:r>
          </a:p>
        </p:txBody>
      </p:sp>
    </p:spTree>
    <p:extLst>
      <p:ext uri="{BB962C8B-B14F-4D97-AF65-F5344CB8AC3E}">
        <p14:creationId xmlns:p14="http://schemas.microsoft.com/office/powerpoint/2010/main" val="1268781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6347713" cy="2387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Какой подход в большей степени соответствует принципу светского государства?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48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347713" cy="6851848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Присутствие в классах религиозных символов не предполагает никаких активных действий со стороны учащихся.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Германии размещение в классах распятий было признано неконституционным, в Италии – не противоречащим Конституции. Основные законы обоих государств закрепляют свободу вероисповедания.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Чем </a:t>
            </a:r>
            <a:r>
              <a:rPr lang="ru-RU" sz="2800" dirty="0"/>
              <a:t>может быть оправдано различие в подходах на практике</a:t>
            </a:r>
            <a:r>
              <a:rPr lang="ru-RU" sz="2800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0337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89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Ключевые принципы конституционно-правового регулирования общественных отношений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32571"/>
              </p:ext>
            </p:extLst>
          </p:nvPr>
        </p:nvGraphicFramePr>
        <p:xfrm>
          <a:off x="609600" y="2160588"/>
          <a:ext cx="691472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90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6347713" cy="361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Включает ли свобода вероисповедания свободу демонстрировать свою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религиозную </a:t>
            </a:r>
            <a:r>
              <a:rPr lang="ru-RU" dirty="0"/>
              <a:t>принадлежность? Если да, то в каких целях последняя может быть ограничена?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9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Конституция США 1787 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6347714" cy="4824536"/>
          </a:xfrm>
        </p:spPr>
        <p:txBody>
          <a:bodyPr/>
          <a:lstStyle/>
          <a:p>
            <a:r>
              <a:rPr lang="ru-RU" dirty="0"/>
              <a:t>Поправка </a:t>
            </a:r>
            <a:r>
              <a:rPr lang="ru-RU" dirty="0" smtClean="0"/>
              <a:t>I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Конгресс </a:t>
            </a:r>
            <a:r>
              <a:rPr lang="ru-RU" dirty="0"/>
              <a:t>не должен издавать ни одного закона, относящегося </a:t>
            </a:r>
            <a:r>
              <a:rPr lang="ru-RU" dirty="0" smtClean="0"/>
              <a:t>к установлению </a:t>
            </a:r>
            <a:r>
              <a:rPr lang="ru-RU" dirty="0"/>
              <a:t>религии либо запрещающего свободное ее  </a:t>
            </a:r>
            <a:r>
              <a:rPr lang="ru-RU" dirty="0" smtClean="0"/>
              <a:t>исповедание…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Подробнее:</a:t>
            </a:r>
            <a:endParaRPr lang="ru-RU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www.hist.msu.ru/ER/Etext/cnstUS.htm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81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ru-RU" sz="2800" dirty="0" smtClean="0"/>
              <a:t>Конституция Италии</a:t>
            </a:r>
            <a:br>
              <a:rPr lang="ru-RU" sz="2800" dirty="0" smtClean="0"/>
            </a:br>
            <a:r>
              <a:rPr lang="ru-RU" sz="2800" dirty="0" smtClean="0"/>
              <a:t>от</a:t>
            </a:r>
            <a:r>
              <a:rPr lang="ru-RU" sz="2800" b="1" dirty="0" smtClean="0"/>
              <a:t> </a:t>
            </a:r>
            <a:r>
              <a:rPr lang="ru-RU" sz="2800" dirty="0"/>
              <a:t>22</a:t>
            </a:r>
            <a:r>
              <a:rPr lang="ru-RU" sz="2800" i="1" dirty="0"/>
              <a:t> </a:t>
            </a:r>
            <a:r>
              <a:rPr lang="ru-RU" sz="2800" dirty="0"/>
              <a:t>декабря 1947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/>
          <a:lstStyle/>
          <a:p>
            <a:r>
              <a:rPr lang="ru-RU" dirty="0"/>
              <a:t>Статья 19</a:t>
            </a:r>
          </a:p>
          <a:p>
            <a:pPr marL="0" indent="0">
              <a:buNone/>
            </a:pPr>
            <a:r>
              <a:rPr lang="ru-RU" dirty="0"/>
              <a:t>Все имеют право свободно исповедовать свои религиозные верования в любой форме, индивидуальной и коллективной, пропагандировать их и отправлять соответствующий культ в частном порядке или публично, за исключением обрядов, противных добрым нравам.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Подробнее: </a:t>
            </a:r>
            <a:r>
              <a:rPr lang="ru-RU" u="sng" dirty="0">
                <a:hlinkClick r:id="rId2"/>
              </a:rPr>
              <a:t>http://italia-ru.com/page/konstitutsiya-italyanskoi-respubliki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27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Конституция Польши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oт</a:t>
            </a:r>
            <a:r>
              <a:rPr lang="ru-RU" sz="2800" dirty="0" smtClean="0"/>
              <a:t> </a:t>
            </a:r>
            <a:r>
              <a:rPr lang="ru-RU" sz="2800" dirty="0"/>
              <a:t>2 </a:t>
            </a:r>
            <a:r>
              <a:rPr lang="ru-RU" sz="2800" dirty="0" err="1"/>
              <a:t>aпрeля</a:t>
            </a:r>
            <a:r>
              <a:rPr lang="ru-RU" sz="2800" dirty="0"/>
              <a:t> </a:t>
            </a:r>
            <a:r>
              <a:rPr lang="ru-RU" sz="2800" dirty="0" smtClean="0"/>
              <a:t>1997 г.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59902"/>
            <a:ext cx="6347714" cy="539294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Статья 25</a:t>
            </a:r>
          </a:p>
          <a:p>
            <a:pPr marL="0" indent="0">
              <a:buNone/>
            </a:pPr>
            <a:r>
              <a:rPr lang="ru-RU" dirty="0" smtClean="0"/>
              <a:t>2. Публичные </a:t>
            </a:r>
            <a:r>
              <a:rPr lang="ru-RU" dirty="0"/>
              <a:t>власти в Польской Республике сохраняют беспристрастность в вопросах религиозных, мировоззренческих и философских убеждений, обеспечивая свободу их выражения в публичной жизни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Подробнее: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://www.sejm.gov.pl/prawo/konst/rosyjski/kon1.htm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36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закон Федеративной Республики Германия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877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Статья 4.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1) Свобода вероисповедания, совести и свобода провозглашения религиозных и мировоззренческих взглядов ненарушимы.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2) Беспрепятственное отправление религиозных обрядов </a:t>
            </a:r>
            <a:r>
              <a:rPr lang="ru-RU" dirty="0" smtClean="0"/>
              <a:t>гарантируется.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Подробнее: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www.rfhwb.de/Pravo/Pravo_ru/pravo_ru1.htm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3202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7917</TotalTime>
  <Words>1103</Words>
  <Application>Microsoft Office PowerPoint</Application>
  <PresentationFormat>Экран (4:3)</PresentationFormat>
  <Paragraphs>123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Trebuchet MS</vt:lpstr>
      <vt:lpstr>Wingdings 3</vt:lpstr>
      <vt:lpstr>Грань</vt:lpstr>
      <vt:lpstr>Конституционные основы общественного строя: контроль УСРС </vt:lpstr>
      <vt:lpstr>Конституционно-правовое регулирование духовной сферы общественных отношений   </vt:lpstr>
      <vt:lpstr>Какие ключевые принципы положены в основу конституционно-правового регулирования экономических отношений?</vt:lpstr>
      <vt:lpstr>Ключевые принципы конституционно-правового регулирования общественных отношений </vt:lpstr>
      <vt:lpstr>Включает ли свобода вероисповедания свободу демонстрировать свою  религиозную принадлежность? Если да, то в каких целях последняя может быть ограничена?  </vt:lpstr>
      <vt:lpstr>Конституция США 1787 г. </vt:lpstr>
      <vt:lpstr>Конституция Италии от 22 декабря 1947 года</vt:lpstr>
      <vt:lpstr>Конституция Польши  oт 2 aпрeля 1997 г. </vt:lpstr>
      <vt:lpstr>Основной закон Федеративной Республики Германия</vt:lpstr>
      <vt:lpstr>Конституция Франции  1958 г.</vt:lpstr>
      <vt:lpstr>Декларация прав человека и гражданина, Франция, 1789 г. </vt:lpstr>
      <vt:lpstr>Союзная конституция Швейцарской Конфедерации от 18 апреля 1999 года</vt:lpstr>
      <vt:lpstr>Конституция Российской Федерации  от 12 декабря 1993 г.</vt:lpstr>
      <vt:lpstr>Конституция  Республики Беларусь</vt:lpstr>
      <vt:lpstr>Международный пакт  о гражданских и политических правах, 16 декабря 1966 года</vt:lpstr>
      <vt:lpstr>Конвенция о защите прав человека и основных свобод. Рим, 4 ноября 1950 года  </vt:lpstr>
      <vt:lpstr>Решения,  предлагаемые для анализа</vt:lpstr>
      <vt:lpstr>В деле Далаб против Швейцарии одним из мотивов поддержки Судом запрета ношения хиджаба учительницей был возраст учеников.   Было бы решение иным, если бы речь шла об учениках более старшего возраста?  </vt:lpstr>
      <vt:lpstr>Мусульманский хиджаб (абая)</vt:lpstr>
      <vt:lpstr>В чем состоит  ЮРИДИЧЕСКАЯ ПРОБЛЕМА   в данной ситуации?</vt:lpstr>
      <vt:lpstr>Столкновение двух конституционных принципов</vt:lpstr>
      <vt:lpstr>Юридическая проблема </vt:lpstr>
      <vt:lpstr>Мотивы, положенные в основу решения ЕСПЧ  по делу Далаб против Швейцарии</vt:lpstr>
      <vt:lpstr>Основные выводы ЕСПЧ  по делу Далаб против Швейцарии</vt:lpstr>
      <vt:lpstr>Хиджаб был признан мощным религиозным символом.   Можно ли считать таким же символ иной религии (нательный крестик, кипа, сикхский тюрбан)?</vt:lpstr>
      <vt:lpstr>Нательный крестик</vt:lpstr>
      <vt:lpstr>Презентация PowerPoint</vt:lpstr>
      <vt:lpstr>Еврейская кипа</vt:lpstr>
      <vt:lpstr>Сикхский тюрбан</vt:lpstr>
      <vt:lpstr>Является ли, по вашему мнению, оправданным запрет ношения религиозных символов, позволяющих легко идентифицировать вероисповедание, в отношении учащихся?  Если да, то в каких случаях?  Соблюдается ли при этом принцип равноправия по отношению к лицам, принадлежащим к разным конфессиям</vt:lpstr>
      <vt:lpstr>Дело Догру против Франции</vt:lpstr>
      <vt:lpstr>Иной ракурс проблемы – обеспечение нейтральности школьного образования при использовании элементов религиозного обучения</vt:lpstr>
      <vt:lpstr>Подходы к установлению религиозного обучения в зарубежных странах</vt:lpstr>
      <vt:lpstr>Какой подход в большей степени соответствует принципу светского государства?</vt:lpstr>
      <vt:lpstr>Присутствие в классах религиозных символов не предполагает никаких активных действий со стороны учащихся.  В Германии размещение в классах распятий было признано неконституционным, в Италии – не противоречащим Конституции. Основные законы обоих государств закрепляют свободу вероисповедания.   Чем может быть оправдано различие в подходах на практике?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Конституции зарубежных стран</dc:title>
  <dc:creator>nadzeya_rakhanava</dc:creator>
  <cp:lastModifiedBy>Nadzeya Rakhanava</cp:lastModifiedBy>
  <cp:revision>167</cp:revision>
  <cp:lastPrinted>2013-09-24T12:59:01Z</cp:lastPrinted>
  <dcterms:created xsi:type="dcterms:W3CDTF">2013-09-12T14:21:12Z</dcterms:created>
  <dcterms:modified xsi:type="dcterms:W3CDTF">2015-10-08T09:15:21Z</dcterms:modified>
</cp:coreProperties>
</file>