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85" r:id="rId3"/>
    <p:sldId id="283" r:id="rId4"/>
    <p:sldId id="286" r:id="rId5"/>
    <p:sldId id="287" r:id="rId6"/>
    <p:sldId id="281" r:id="rId7"/>
    <p:sldId id="289" r:id="rId8"/>
  </p:sldIdLst>
  <p:sldSz cx="10080625" cy="7200900"/>
  <p:notesSz cx="6858000" cy="9144000"/>
  <p:defaultTextStyle>
    <a:defPPr>
      <a:defRPr lang="ru-RU"/>
    </a:defPPr>
    <a:lvl1pPr marL="0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3730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87461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81191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74921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68651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62382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56112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49842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63" d="100"/>
          <a:sy n="63" d="100"/>
        </p:scale>
        <p:origin x="1192" y="56"/>
      </p:cViewPr>
      <p:guideLst>
        <p:guide orient="horz" pos="2268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6E043-BF41-4087-B0A0-DE1399621C3E}" type="datetimeFigureOut">
              <a:rPr lang="ru-RU" smtClean="0"/>
              <a:pPr/>
              <a:t>27.08.2019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685800"/>
            <a:ext cx="4797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1B5E7-EBB4-4A43-997D-79D8326AB2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8236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3730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87461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81191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74921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68651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62382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56112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49842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897354"/>
            <a:ext cx="1008844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8746" tIns="49373" rIns="98746" bIns="49373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56047" y="1840232"/>
            <a:ext cx="8568531" cy="1921249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52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56047" y="3792187"/>
            <a:ext cx="8568531" cy="1259689"/>
          </a:xfrm>
        </p:spPr>
        <p:txBody>
          <a:bodyPr lIns="49373" rIns="49373"/>
          <a:lstStyle>
            <a:lvl1pPr marL="0" marR="69122" indent="0" algn="r">
              <a:buNone/>
              <a:defRPr>
                <a:solidFill>
                  <a:schemeClr val="tx2"/>
                </a:solidFill>
              </a:defRPr>
            </a:lvl1pPr>
            <a:lvl2pPr marL="493730" indent="0" algn="ctr">
              <a:buNone/>
            </a:lvl2pPr>
            <a:lvl3pPr marL="987461" indent="0" algn="ctr">
              <a:buNone/>
            </a:lvl3pPr>
            <a:lvl4pPr marL="1481191" indent="0" algn="ctr">
              <a:buNone/>
            </a:lvl4pPr>
            <a:lvl5pPr marL="1974921" indent="0" algn="ctr">
              <a:buNone/>
            </a:lvl5pPr>
            <a:lvl6pPr marL="2468651" indent="0" algn="ctr">
              <a:buNone/>
            </a:lvl6pPr>
            <a:lvl7pPr marL="2962382" indent="0" algn="ctr">
              <a:buNone/>
            </a:lvl7pPr>
            <a:lvl8pPr marL="3456112" indent="0" algn="ctr">
              <a:buNone/>
            </a:lvl8pPr>
            <a:lvl9pPr marL="3949842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4150" y="5200650"/>
            <a:ext cx="10084776" cy="2007692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E2BC1D6-1E71-4B80-B2A7-9C3C09B3394E}" type="datetimeFigureOut">
              <a:rPr lang="ru-RU" smtClean="0"/>
              <a:pPr/>
              <a:t>27.08.2019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A338C07-F8C8-429F-946C-121302910D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1555396"/>
            <a:ext cx="9072563" cy="460537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2BC1D6-1E71-4B80-B2A7-9C3C09B3394E}" type="datetimeFigureOut">
              <a:rPr lang="ru-RU" smtClean="0"/>
              <a:pPr/>
              <a:t>27.08.2019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338C07-F8C8-429F-946C-121302910D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45049" y="288373"/>
            <a:ext cx="1959537" cy="58723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288373"/>
            <a:ext cx="6972432" cy="5872398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2BC1D6-1E71-4B80-B2A7-9C3C09B3394E}" type="datetimeFigureOut">
              <a:rPr lang="ru-RU" smtClean="0"/>
              <a:pPr/>
              <a:t>27.08.2019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338C07-F8C8-429F-946C-121302910D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2BC1D6-1E71-4B80-B2A7-9C3C09B3394E}" type="datetimeFigureOut">
              <a:rPr lang="ru-RU" smtClean="0"/>
              <a:pPr/>
              <a:t>27.08.2019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338C07-F8C8-429F-946C-121302910D9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70" y="1112698"/>
            <a:ext cx="8568531" cy="192024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52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24518" y="3078298"/>
            <a:ext cx="5040313" cy="1527632"/>
          </a:xfrm>
        </p:spPr>
        <p:txBody>
          <a:bodyPr lIns="98746" rIns="98746" anchor="t"/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2BC1D6-1E71-4B80-B2A7-9C3C09B3394E}" type="datetimeFigureOut">
              <a:rPr lang="ru-RU" smtClean="0"/>
              <a:pPr/>
              <a:t>27.08.2019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338C07-F8C8-429F-946C-121302910D9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4009187" y="3155746"/>
            <a:ext cx="201613" cy="24003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746" tIns="49373" rIns="98746" bIns="49373"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803676" y="3155746"/>
            <a:ext cx="201613" cy="24003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746" tIns="49373" rIns="98746" bIns="49373"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031" y="1555395"/>
            <a:ext cx="4452276" cy="475226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4318" y="1555395"/>
            <a:ext cx="4452276" cy="475226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2BC1D6-1E71-4B80-B2A7-9C3C09B3394E}" type="datetimeFigureOut">
              <a:rPr lang="ru-RU" smtClean="0"/>
              <a:pPr/>
              <a:t>27.08.2019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338C07-F8C8-429F-946C-121302910D9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286703"/>
            <a:ext cx="9072563" cy="12001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5680710"/>
            <a:ext cx="4454027" cy="8001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97492" anchor="ctr"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120819" y="5680710"/>
            <a:ext cx="4455776" cy="8001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97492" anchor="ctr"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4031" y="1516509"/>
            <a:ext cx="4454027" cy="4138851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0818" y="1516509"/>
            <a:ext cx="4455776" cy="4138851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2BC1D6-1E71-4B80-B2A7-9C3C09B3394E}" type="datetimeFigureOut">
              <a:rPr lang="ru-RU" smtClean="0"/>
              <a:pPr/>
              <a:t>27.08.2019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338C07-F8C8-429F-946C-121302910D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2BC1D6-1E71-4B80-B2A7-9C3C09B3394E}" type="datetimeFigureOut">
              <a:rPr lang="ru-RU" smtClean="0"/>
              <a:pPr/>
              <a:t>27.08.2019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338C07-F8C8-429F-946C-121302910D9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2BC1D6-1E71-4B80-B2A7-9C3C09B3394E}" type="datetimeFigureOut">
              <a:rPr lang="ru-RU" smtClean="0"/>
              <a:pPr/>
              <a:t>27.08.2019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338C07-F8C8-429F-946C-121302910D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063" y="5120640"/>
            <a:ext cx="8248138" cy="48006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7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872302" y="5622857"/>
            <a:ext cx="4381712" cy="960120"/>
          </a:xfrm>
        </p:spPr>
        <p:txBody>
          <a:bodyPr/>
          <a:lstStyle>
            <a:lvl1pPr marL="0" indent="0" algn="r">
              <a:buNone/>
              <a:defRPr sz="17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08063" y="288036"/>
            <a:ext cx="8245951" cy="480060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416086" y="6728341"/>
            <a:ext cx="2116931" cy="384048"/>
          </a:xfrm>
        </p:spPr>
        <p:txBody>
          <a:bodyPr/>
          <a:lstStyle>
            <a:extLst/>
          </a:lstStyle>
          <a:p>
            <a:fld id="{2E2BC1D6-1E71-4B80-B2A7-9C3C09B3394E}" type="datetimeFigureOut">
              <a:rPr lang="ru-RU" smtClean="0"/>
              <a:pPr/>
              <a:t>27.08.2019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338C07-F8C8-429F-946C-121302910D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8129" y="5715572"/>
            <a:ext cx="7896490" cy="680644"/>
          </a:xfrm>
          <a:noFill/>
        </p:spPr>
        <p:txBody>
          <a:bodyPr lIns="98746" tIns="0" rIns="98746" anchor="t"/>
          <a:lstStyle>
            <a:lvl1pPr marL="0" marR="19749" indent="0" algn="r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2016" y="199466"/>
            <a:ext cx="9576594" cy="460857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5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E2BC1D6-1E71-4B80-B2A7-9C3C09B3394E}" type="datetimeFigureOut">
              <a:rPr lang="ru-RU" smtClean="0"/>
              <a:pPr/>
              <a:t>27.08.2019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828726" y="6728342"/>
            <a:ext cx="2591463" cy="3833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A338C07-F8C8-429F-946C-121302910D9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16" y="5108378"/>
            <a:ext cx="8902603" cy="590806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2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50414" y="6242183"/>
            <a:ext cx="5446695" cy="96713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746" tIns="49373" rIns="98746" bIns="49373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35470" y="6235961"/>
            <a:ext cx="4068466" cy="98012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746" tIns="49373" rIns="98746" bIns="49373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661" y="6080816"/>
            <a:ext cx="3750815" cy="1134911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8746" tIns="49373" rIns="98746" bIns="49373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0183" y="6077126"/>
            <a:ext cx="3754337" cy="1138602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9551582" y="5237862"/>
            <a:ext cx="201613" cy="24003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746" tIns="49373" rIns="98746" bIns="49373"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9346071" y="5237862"/>
            <a:ext cx="201613" cy="24003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746" tIns="49373" rIns="98746" bIns="49373"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50414" y="6242183"/>
            <a:ext cx="5446695" cy="96713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746" tIns="49373" rIns="98746" bIns="49373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35470" y="6235961"/>
            <a:ext cx="4068466" cy="98012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746" tIns="49373" rIns="98746" bIns="49373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661" y="6080816"/>
            <a:ext cx="3750815" cy="1134911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8746" tIns="49373" rIns="98746" bIns="49373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0183" y="6077126"/>
            <a:ext cx="3754337" cy="1138602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4031" y="288370"/>
            <a:ext cx="9072563" cy="1200150"/>
          </a:xfrm>
          <a:prstGeom prst="rect">
            <a:avLst/>
          </a:prstGeom>
        </p:spPr>
        <p:txBody>
          <a:bodyPr vert="horz" lIns="98746" tIns="49373" rIns="98746" bIns="49373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504031" y="1555395"/>
            <a:ext cx="9072563" cy="4752261"/>
          </a:xfrm>
          <a:prstGeom prst="rect">
            <a:avLst/>
          </a:prstGeom>
        </p:spPr>
        <p:txBody>
          <a:bodyPr vert="horz" lIns="98746" tIns="49373" rIns="98746" bIns="49373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7416086" y="6728341"/>
            <a:ext cx="2116931" cy="384048"/>
          </a:xfrm>
          <a:prstGeom prst="rect">
            <a:avLst/>
          </a:prstGeom>
        </p:spPr>
        <p:txBody>
          <a:bodyPr vert="horz" lIns="98746" tIns="49373" rIns="98746" bIns="49373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  <a:extLst/>
          </a:lstStyle>
          <a:p>
            <a:fld id="{2E2BC1D6-1E71-4B80-B2A7-9C3C09B3394E}" type="datetimeFigureOut">
              <a:rPr lang="ru-RU" smtClean="0"/>
              <a:pPr/>
              <a:t>27.08.2019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828726" y="6728342"/>
            <a:ext cx="2591463" cy="383381"/>
          </a:xfrm>
          <a:prstGeom prst="rect">
            <a:avLst/>
          </a:prstGeom>
        </p:spPr>
        <p:txBody>
          <a:bodyPr vert="horz" lIns="98746" tIns="49373" rIns="98746" bIns="49373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9533017" y="6728342"/>
            <a:ext cx="403225" cy="383381"/>
          </a:xfrm>
          <a:prstGeom prst="rect">
            <a:avLst/>
          </a:prstGeom>
        </p:spPr>
        <p:txBody>
          <a:bodyPr vert="horz" lIns="98746" tIns="49373" rIns="98746" bIns="49373" anchor="b"/>
          <a:lstStyle>
            <a:lvl1pPr algn="r" eaLnBrk="1" latinLnBrk="0" hangingPunct="1">
              <a:defRPr kumimoji="0" sz="1100" b="0">
                <a:solidFill>
                  <a:schemeClr val="tx1"/>
                </a:solidFill>
              </a:defRPr>
            </a:lvl1pPr>
            <a:extLst/>
          </a:lstStyle>
          <a:p>
            <a:fld id="{1A338C07-F8C8-429F-946C-121302910D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94984" indent="-276489" algn="l" rtl="0" eaLnBrk="1" latinLnBrk="0" hangingPunct="1">
        <a:spcBef>
          <a:spcPts val="432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71473" indent="-246865" algn="l" rtl="0" eaLnBrk="1" latinLnBrk="0" hangingPunct="1">
        <a:spcBef>
          <a:spcPts val="350"/>
        </a:spcBef>
        <a:buClr>
          <a:schemeClr val="accent1"/>
        </a:buClr>
        <a:buFont typeface="Verdana"/>
        <a:buChar char="◦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28213" indent="-246865" algn="l" rtl="0" eaLnBrk="1" latinLnBrk="0" hangingPunct="1">
        <a:spcBef>
          <a:spcPts val="378"/>
        </a:spcBef>
        <a:buClr>
          <a:schemeClr val="accent2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326" indent="-246865" algn="l" rtl="0" eaLnBrk="1" latinLnBrk="0" hangingPunct="1">
        <a:spcBef>
          <a:spcPts val="378"/>
        </a:spcBef>
        <a:buClr>
          <a:schemeClr val="accent2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91" indent="-246865" algn="l" rtl="0" eaLnBrk="1" latinLnBrk="0" hangingPunct="1">
        <a:spcBef>
          <a:spcPts val="378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728056" indent="-246865" algn="l" rtl="0" eaLnBrk="1" latinLnBrk="0" hangingPunct="1">
        <a:spcBef>
          <a:spcPts val="378"/>
        </a:spcBef>
        <a:buClr>
          <a:schemeClr val="accent3"/>
        </a:buClr>
        <a:buFont typeface="Wingdings 2"/>
        <a:buChar char="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1974921" indent="-246865" algn="l" rtl="0" eaLnBrk="1" latinLnBrk="0" hangingPunct="1">
        <a:spcBef>
          <a:spcPts val="378"/>
        </a:spcBef>
        <a:buClr>
          <a:schemeClr val="accent3"/>
        </a:buClr>
        <a:buFont typeface="Wingdings 2"/>
        <a:buChar char="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221786" indent="-246865" algn="l" rtl="0" eaLnBrk="1" latinLnBrk="0" hangingPunct="1">
        <a:spcBef>
          <a:spcPts val="378"/>
        </a:spcBef>
        <a:buClr>
          <a:schemeClr val="accent3"/>
        </a:buClr>
        <a:buFont typeface="Wingdings 2"/>
        <a:buChar char="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651" indent="-246865" algn="l" rtl="0" eaLnBrk="1" latinLnBrk="0" hangingPunct="1">
        <a:spcBef>
          <a:spcPts val="378"/>
        </a:spcBef>
        <a:buClr>
          <a:schemeClr val="accent3"/>
        </a:buClr>
        <a:buFont typeface="Wingdings 2"/>
        <a:buChar char="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937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874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811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749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4686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9623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4561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9498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lib.psu.by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047" y="500507"/>
            <a:ext cx="8568531" cy="6804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blipFill>
                  <a:blip r:embed="rId2"/>
                  <a:tile tx="0" ty="0" sx="100000" sy="100000" flip="none" algn="tl"/>
                </a:blipFill>
              </a:rPr>
              <a:t>НАУЧНАЯ БИБЛИОТЕКА</a:t>
            </a:r>
            <a:endParaRPr lang="ru-RU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667" y="1180983"/>
            <a:ext cx="5477484" cy="2254146"/>
          </a:xfrm>
          <a:prstGeom prst="rect">
            <a:avLst/>
          </a:prstGeom>
        </p:spPr>
        <p:txBody>
          <a:bodyPr wrap="square" lIns="98746" tIns="49373" rIns="98746" bIns="49373">
            <a:spAutoFit/>
          </a:bodyPr>
          <a:lstStyle/>
          <a:p>
            <a:endParaRPr lang="en-US" sz="3500" b="1" dirty="0" smtClean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</a:endParaRPr>
          </a:p>
          <a:p>
            <a:r>
              <a:rPr lang="ru-RU" sz="3500" b="1" dirty="0" smtClean="0">
                <a:ln>
                  <a:solidFill>
                    <a:srgbClr val="0070C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</a:rPr>
              <a:t>ПОЛОЦКИЙ ГОСУДАРСТВЕННЫЙ УНИВЕРСИТЕТ</a:t>
            </a:r>
            <a:r>
              <a:rPr lang="en-GB" sz="3500" dirty="0" smtClean="0">
                <a:ln>
                  <a:solidFill>
                    <a:srgbClr val="0070C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</a:rPr>
              <a:t> </a:t>
            </a:r>
            <a:endParaRPr lang="ru-RU" sz="3500" dirty="0">
              <a:ln>
                <a:solidFill>
                  <a:srgbClr val="0070C0"/>
                </a:solidFill>
              </a:ln>
              <a:blipFill>
                <a:blip r:embed="rId3"/>
                <a:tile tx="0" ty="0" sx="100000" sy="100000" flip="none" algn="tl"/>
              </a:blipFill>
              <a:latin typeface="Times New Roman" pitchFamily="18" charset="0"/>
            </a:endParaRPr>
          </a:p>
        </p:txBody>
      </p:sp>
      <p:pic>
        <p:nvPicPr>
          <p:cNvPr id="5" name="Picture 8" descr="!!!ИЗОБРАЖЕНИЕ ВИТРАЖА!!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8464" y="2735335"/>
            <a:ext cx="4523894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36051" y="2617541"/>
            <a:ext cx="4763029" cy="4023861"/>
          </a:xfrm>
          <a:prstGeom prst="rect">
            <a:avLst/>
          </a:prstGeom>
        </p:spPr>
        <p:txBody>
          <a:bodyPr wrap="square" lIns="98746" tIns="49373" rIns="98746" bIns="49373">
            <a:spAutoFit/>
          </a:bodyPr>
          <a:lstStyle/>
          <a:p>
            <a:endParaRPr lang="en-US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b="1" dirty="0" smtClean="0"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ru-RU" b="1" dirty="0" smtClean="0"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C0C0C0"/>
                  </a:outerShdw>
                </a:effectLst>
              </a:rPr>
              <a:t>11440</a:t>
            </a:r>
            <a:r>
              <a:rPr lang="en-US" b="1" dirty="0" smtClean="0"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ru-RU" b="1" dirty="0" smtClean="0"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r>
              <a:rPr lang="ru-RU" b="1" dirty="0" smtClean="0"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C0C0C0"/>
                  </a:outerShdw>
                </a:effectLst>
              </a:rPr>
              <a:t>г. НОВОПОЛОЦК</a:t>
            </a:r>
          </a:p>
          <a:p>
            <a:r>
              <a:rPr lang="ru-RU" b="1" dirty="0" smtClean="0"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C0C0C0"/>
                  </a:outerShdw>
                </a:effectLst>
              </a:rPr>
              <a:t>ул. Блохина, 30</a:t>
            </a:r>
          </a:p>
          <a:p>
            <a:endParaRPr lang="ru-RU" sz="900" b="1" dirty="0" smtClean="0">
              <a:blipFill>
                <a:blip r:embed="rId5"/>
                <a:tile tx="0" ty="0" sx="100000" sy="100000" flip="none" algn="tl"/>
              </a:blip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sz="900" b="1" dirty="0" smtClean="0">
              <a:blipFill>
                <a:blip r:embed="rId5"/>
                <a:tile tx="0" ty="0" sx="100000" sy="100000" flip="none" algn="tl"/>
              </a:blip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sz="900" b="1" dirty="0" smtClean="0">
              <a:blipFill>
                <a:blip r:embed="rId5"/>
                <a:tile tx="0" ty="0" sx="100000" sy="100000" flip="none" algn="tl"/>
              </a:blip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b="1" i="1" u="sng" dirty="0" smtClean="0"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C0C0C0"/>
                  </a:outerShdw>
                </a:effectLst>
                <a:hlinkClick r:id="rId6"/>
              </a:rPr>
              <a:t>http://lib.psu.by</a:t>
            </a:r>
            <a:endParaRPr lang="ru-RU" b="1" i="1" u="sng" dirty="0" smtClean="0">
              <a:blipFill>
                <a:blip r:embed="rId5"/>
                <a:tile tx="0" ty="0" sx="100000" sy="100000" flip="none" algn="tl"/>
              </a:blip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http://elib.psu.by/</a:t>
            </a:r>
            <a:endParaRPr lang="en-US" b="1" i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www.facebook.com</a:t>
            </a:r>
          </a:p>
          <a:p>
            <a:r>
              <a:rPr lang="en-US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tel: 53-05-33</a:t>
            </a:r>
            <a:endParaRPr lang="en-US" b="1" i="1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54764" y="651749"/>
            <a:ext cx="8641080" cy="956786"/>
          </a:xfrm>
        </p:spPr>
        <p:txBody>
          <a:bodyPr/>
          <a:lstStyle/>
          <a:p>
            <a:pPr algn="ctr">
              <a:defRPr/>
            </a:pPr>
            <a:r>
              <a:rPr lang="ru-RU" sz="504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ИПС “Эталон”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079" y="1920240"/>
            <a:ext cx="8857774" cy="5007293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i="1" dirty="0" smtClean="0"/>
              <a:t>полнотекстовая информационно-поисковая система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1050" dirty="0"/>
          </a:p>
          <a:p>
            <a:pPr>
              <a:lnSpc>
                <a:spcPct val="90000"/>
              </a:lnSpc>
            </a:pPr>
            <a:r>
              <a:rPr lang="ru-RU" altLang="ru-RU" sz="3780" dirty="0"/>
              <a:t>законодательство Республики Беларусь;</a:t>
            </a:r>
          </a:p>
          <a:p>
            <a:pPr>
              <a:lnSpc>
                <a:spcPct val="90000"/>
              </a:lnSpc>
            </a:pPr>
            <a:r>
              <a:rPr lang="ru-RU" altLang="ru-RU" sz="3780" dirty="0"/>
              <a:t>международные договоры;</a:t>
            </a:r>
          </a:p>
          <a:p>
            <a:pPr>
              <a:lnSpc>
                <a:spcPct val="90000"/>
              </a:lnSpc>
            </a:pPr>
            <a:r>
              <a:rPr lang="ru-RU" altLang="ru-RU" sz="3780" dirty="0"/>
              <a:t>решения органов местного управления и самоуправления;</a:t>
            </a:r>
          </a:p>
          <a:p>
            <a:pPr>
              <a:lnSpc>
                <a:spcPct val="90000"/>
              </a:lnSpc>
            </a:pPr>
            <a:r>
              <a:rPr lang="ru-RU" altLang="ru-RU" sz="3780" dirty="0"/>
              <a:t>судебная практика.</a:t>
            </a:r>
            <a:r>
              <a:rPr lang="ru-RU" altLang="ru-RU" dirty="0" smtClean="0"/>
              <a:t> </a:t>
            </a:r>
          </a:p>
        </p:txBody>
      </p:sp>
      <p:pic>
        <p:nvPicPr>
          <p:cNvPr id="13316" name="Picture 4" descr="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36" y="803434"/>
            <a:ext cx="831770" cy="78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816095"/>
      </p:ext>
    </p:extLst>
  </p:cSld>
  <p:clrMapOvr>
    <a:masterClrMapping/>
  </p:clrMapOvr>
  <p:transition spd="med" advTm="10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136515"/>
              </p:ext>
            </p:extLst>
          </p:nvPr>
        </p:nvGraphicFramePr>
        <p:xfrm>
          <a:off x="575816" y="288082"/>
          <a:ext cx="8928992" cy="2651760"/>
        </p:xfrm>
        <a:graphic>
          <a:graphicData uri="http://schemas.openxmlformats.org/drawingml/2006/table">
            <a:tbl>
              <a:tblPr/>
              <a:tblGrid>
                <a:gridCol w="8928992"/>
              </a:tblGrid>
              <a:tr h="1728192"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>
                          <a:effectLst/>
                        </a:rPr>
                        <a:t/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dirty="0">
                          <a:effectLst/>
                        </a:rPr>
                        <a:t/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sz="6600" b="1" dirty="0">
                          <a:solidFill>
                            <a:srgbClr val="F7941D"/>
                          </a:solidFill>
                          <a:effectLst/>
                        </a:rPr>
                        <a:t>Бизнес-Инфо</a:t>
                      </a:r>
                      <a:endParaRPr lang="ru-RU" sz="6600" dirty="0">
                        <a:effectLst/>
                      </a:endParaRPr>
                    </a:p>
                    <a:p>
                      <a:pPr algn="ctr" fontAlgn="t"/>
                      <a:r>
                        <a:rPr lang="ru-RU" dirty="0">
                          <a:effectLst/>
                        </a:rPr>
                        <a:t/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dirty="0">
                          <a:effectLst/>
                        </a:rPr>
                        <a:t/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dirty="0">
                          <a:effectLst/>
                        </a:rPr>
                        <a:t/>
                      </a:r>
                      <a:br>
                        <a:rPr lang="ru-RU" dirty="0">
                          <a:effectLst/>
                        </a:rPr>
                      </a:br>
                      <a:endParaRPr lang="ru-RU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АПС &quot;Бизнес-Инфо&quot; содержит полную правовую базу 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0" y="1080170"/>
            <a:ext cx="9906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5816" y="2952378"/>
            <a:ext cx="93610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«Бизнес-Инфо</a:t>
            </a:r>
            <a:r>
              <a:rPr lang="ru-RU" sz="2400" dirty="0">
                <a:solidFill>
                  <a:srgbClr val="000000"/>
                </a:solidFill>
                <a:latin typeface="Lucida Sans Unicode" panose="020B0602030504020204" pitchFamily="34" charset="0"/>
              </a:rPr>
              <a:t>» - это аналитическая правовая система нового поколения, созданная для специалистов, принимающих решения, связанные с законодательством. Полная правовая база Республики Беларусь (РБ) собрана в одном месте. В программе также содержатся аналитические банки данных для ключевых специалистов, которые помогут без труда разобраться в возможных спорных ситуациях, связанных с законодательством.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5" name="Picture 1" descr="АПС &quot;Бизнес-Инфо&quot; содержит полную правовую базу 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88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31441" y="651749"/>
            <a:ext cx="8641080" cy="956786"/>
          </a:xfrm>
        </p:spPr>
        <p:txBody>
          <a:bodyPr/>
          <a:lstStyle/>
          <a:p>
            <a:pPr algn="ctr">
              <a:defRPr/>
            </a:pPr>
            <a:r>
              <a:rPr lang="ru-RU" sz="504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ИПС “Стандарт”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070" y="1920240"/>
            <a:ext cx="9149476" cy="4855607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ru-RU" altLang="ru-RU" i="1" dirty="0" smtClean="0"/>
              <a:t>официальная информационная система Госстандарта Республики Беларусь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1050" i="1" dirty="0"/>
          </a:p>
          <a:p>
            <a:pPr algn="just"/>
            <a:r>
              <a:rPr lang="ru-RU" altLang="ru-RU" sz="3780" dirty="0"/>
              <a:t>ТНПА в области технического нормирования и стандартизации,</a:t>
            </a:r>
          </a:p>
          <a:p>
            <a:pPr algn="just"/>
            <a:r>
              <a:rPr lang="ru-RU" altLang="ru-RU" sz="3780" dirty="0"/>
              <a:t>санитарные нормы, правила;</a:t>
            </a:r>
          </a:p>
          <a:p>
            <a:pPr algn="just"/>
            <a:r>
              <a:rPr lang="ru-RU" altLang="ru-RU" sz="3780" dirty="0"/>
              <a:t>тексты документов технического законодательства ЕС и СНГ и др. 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60" y="878444"/>
            <a:ext cx="1361836" cy="74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834644"/>
      </p:ext>
    </p:extLst>
  </p:cSld>
  <p:clrMapOvr>
    <a:masterClrMapping/>
  </p:clrMapOvr>
  <p:transition spd="med" advTm="10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31440" y="726757"/>
            <a:ext cx="8932783" cy="806768"/>
          </a:xfrm>
        </p:spPr>
        <p:txBody>
          <a:bodyPr/>
          <a:lstStyle/>
          <a:p>
            <a:pPr algn="ctr"/>
            <a:r>
              <a:rPr lang="ru-RU" altLang="ru-RU" b="1" dirty="0" smtClean="0">
                <a:solidFill>
                  <a:srgbClr val="00B0F0"/>
                </a:solidFill>
              </a:rPr>
              <a:t>ИПС “</a:t>
            </a:r>
            <a:r>
              <a:rPr lang="ru-RU" altLang="ru-RU" b="1" dirty="0" err="1" smtClean="0">
                <a:solidFill>
                  <a:srgbClr val="00B0F0"/>
                </a:solidFill>
              </a:rPr>
              <a:t>СтройДОКУМЕНТ</a:t>
            </a:r>
            <a:r>
              <a:rPr lang="ru-RU" altLang="ru-RU" dirty="0" smtClean="0">
                <a:solidFill>
                  <a:srgbClr val="00B0F0"/>
                </a:solidFill>
              </a:rPr>
              <a:t>”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078" y="1920240"/>
            <a:ext cx="9074468" cy="4855607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i="1" dirty="0" smtClean="0"/>
              <a:t>полнотекстовая информационно-поисковая система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1260" i="1" dirty="0"/>
          </a:p>
          <a:p>
            <a:pPr algn="just">
              <a:lnSpc>
                <a:spcPct val="90000"/>
              </a:lnSpc>
            </a:pPr>
            <a:r>
              <a:rPr lang="ru-RU" altLang="ru-RU" dirty="0" smtClean="0"/>
              <a:t>национальные технические нормативные правовые акты и межгосударственные стандарты в области архитектуры и строительства;</a:t>
            </a:r>
          </a:p>
          <a:p>
            <a:pPr algn="just">
              <a:lnSpc>
                <a:spcPct val="90000"/>
              </a:lnSpc>
            </a:pPr>
            <a:r>
              <a:rPr lang="ru-RU" altLang="ru-RU" dirty="0" smtClean="0"/>
              <a:t>официальные документы в области технического нормирования, стандартизации и сертификации. </a:t>
            </a:r>
          </a:p>
        </p:txBody>
      </p:sp>
      <p:pic>
        <p:nvPicPr>
          <p:cNvPr id="15364" name="Picture 4" descr="Безымя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9" y="878444"/>
            <a:ext cx="983456" cy="69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289515"/>
      </p:ext>
    </p:extLst>
  </p:cSld>
  <p:clrMapOvr>
    <a:masterClrMapping/>
  </p:clrMapOvr>
  <p:transition spd="med" advTm="10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t="7389" r="1034" b="5558"/>
          <a:stretch>
            <a:fillRect/>
          </a:stretch>
        </p:blipFill>
        <p:spPr bwMode="auto">
          <a:xfrm>
            <a:off x="287784" y="0"/>
            <a:ext cx="9577064" cy="698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288370"/>
            <a:ext cx="9072785" cy="201593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Университетская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библиотека онлайн -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электронная библиотека, обеспечивающая доступ к наиболее востребованным материалам по всем отраслям знаний от ведущих издательств.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535" t="8552" r="1549" b="4979"/>
          <a:stretch/>
        </p:blipFill>
        <p:spPr bwMode="auto">
          <a:xfrm>
            <a:off x="1799952" y="2232348"/>
            <a:ext cx="8424936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7784" y="2160290"/>
            <a:ext cx="72718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39639D">
                    <a:lumMod val="50000"/>
                  </a:srgbClr>
                </a:solidFill>
              </a:rPr>
              <a:t>http://</a:t>
            </a:r>
            <a:r>
              <a:rPr lang="en-US" sz="3200" b="1" dirty="0" smtClean="0">
                <a:solidFill>
                  <a:srgbClr val="39639D">
                    <a:lumMod val="50000"/>
                  </a:srgbClr>
                </a:solidFill>
              </a:rPr>
              <a:t>biblioclub.ru</a:t>
            </a:r>
            <a:endParaRPr lang="ru-RU" sz="3200" b="1" dirty="0">
              <a:solidFill>
                <a:srgbClr val="39639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3620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1198</TotalTime>
  <Words>180</Words>
  <Application>Microsoft Office PowerPoint</Application>
  <PresentationFormat>Произвольный</PresentationFormat>
  <Paragraphs>41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Открытая</vt:lpstr>
      <vt:lpstr>НАУЧНАЯ БИБЛИОТЕКА</vt:lpstr>
      <vt:lpstr>ИПС “Эталон” </vt:lpstr>
      <vt:lpstr>Презентация PowerPoint</vt:lpstr>
      <vt:lpstr>ИПС “Стандарт” </vt:lpstr>
      <vt:lpstr>ИПС “СтройДОКУМЕНТ” </vt:lpstr>
      <vt:lpstr>Презентация PowerPoint</vt:lpstr>
      <vt:lpstr>Университетская библиотека онлайн -  электронная библиотека, обеспечивающая доступ к наиболее востребованным материалам по всем отраслям знаний от ведущих издательств.</vt:lpstr>
    </vt:vector>
  </TitlesOfParts>
  <Company>Polatsk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staminok</dc:creator>
  <cp:lastModifiedBy>Алла Зигмундовна Стаминок</cp:lastModifiedBy>
  <cp:revision>110</cp:revision>
  <dcterms:created xsi:type="dcterms:W3CDTF">2012-11-21T13:51:46Z</dcterms:created>
  <dcterms:modified xsi:type="dcterms:W3CDTF">2019-08-27T12:38:33Z</dcterms:modified>
</cp:coreProperties>
</file>