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image" Target="../media/image102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12" Type="http://schemas.openxmlformats.org/officeDocument/2006/relationships/image" Target="../media/image101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11" Type="http://schemas.openxmlformats.org/officeDocument/2006/relationships/image" Target="../media/image100.wmf"/><Relationship Id="rId5" Type="http://schemas.openxmlformats.org/officeDocument/2006/relationships/image" Target="../media/image94.wmf"/><Relationship Id="rId10" Type="http://schemas.openxmlformats.org/officeDocument/2006/relationships/image" Target="../media/image99.wmf"/><Relationship Id="rId4" Type="http://schemas.openxmlformats.org/officeDocument/2006/relationships/image" Target="../media/image93.wmf"/><Relationship Id="rId9" Type="http://schemas.openxmlformats.org/officeDocument/2006/relationships/image" Target="../media/image9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www.google.by/url?sa=i&amp;rct=j&amp;q=&amp;esrc=s&amp;frm=1&amp;source=images&amp;cd=&amp;cad=rja&amp;uact=8&amp;ved=0CAcQjRw&amp;url=http://engineering-ru.livejournal.com/70295.html&amp;ei=tOdmVf_ZJeOP7Aal5YPwBg&amp;bvm=bv.93990622,d.ZGU&amp;psig=AFQjCNGhN4r-dGK727Shv5JlmxrL4-0QnA&amp;ust=1432893725621752" TargetMode="Externa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//upload.wikimedia.org/wikipedia/commons/3/3a/RTG_radiation_measurement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hyperlink" Target="//upload.wikimedia.org/wikipedia/commons/6/61/Cassini_assembly.jpg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31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6.bin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5.bin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54.bin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8.bin"/><Relationship Id="rId14" Type="http://schemas.openxmlformats.org/officeDocument/2006/relationships/oleObject" Target="../embeddings/oleObject53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96386" y="199093"/>
            <a:ext cx="47150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2. РАДИОАКТИВНОСТЬ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1557" y="764704"/>
            <a:ext cx="69941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atin typeface="+mj-lt"/>
              </a:rPr>
              <a:t>2.1. Явление радиоактивности</a:t>
            </a:r>
            <a:endParaRPr lang="ru-RU" sz="40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340768"/>
            <a:ext cx="828680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/>
              <a:t>В начале 1896 года сразу после открытия В.К. Рентгеном Х-лучей</a:t>
            </a:r>
            <a:r>
              <a:rPr lang="ru-RU" sz="3600" dirty="0"/>
              <a:t> </a:t>
            </a:r>
            <a:r>
              <a:rPr lang="ru-RU" sz="3600" b="1" dirty="0"/>
              <a:t>французский физик Анри Беккерел</a:t>
            </a:r>
            <a:r>
              <a:rPr lang="ru-RU" sz="3600" dirty="0"/>
              <a:t>ь </a:t>
            </a:r>
            <a:r>
              <a:rPr lang="ru-RU" sz="2800" dirty="0"/>
              <a:t>в процессе проверки гипотезы о флуоресцентной природе рентгеновского излучения </a:t>
            </a:r>
            <a:r>
              <a:rPr lang="ru-RU" sz="3600" b="1" dirty="0"/>
              <a:t>обнаружил, что ураново-калиевая соль самопроизвольно, спонтанно, без внешних воздействий испускает жесткое </a:t>
            </a:r>
            <a:r>
              <a:rPr lang="ru-RU" sz="3600" b="1" dirty="0" smtClean="0"/>
              <a:t>излучение.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67544" y="1268760"/>
          <a:ext cx="792088" cy="1072672"/>
        </p:xfrm>
        <a:graphic>
          <a:graphicData uri="http://schemas.openxmlformats.org/presentationml/2006/ole">
            <p:oleObj spid="_x0000_s2050" name="Equation" r:id="rId3" imgW="139579" imgH="177646" progId="">
              <p:embed/>
            </p:oleObj>
          </a:graphicData>
        </a:graphic>
      </p:graphicFrame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15616" y="1210377"/>
            <a:ext cx="734481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излучение, несколько большая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проникающ</a:t>
            </a:r>
            <a:r>
              <a:rPr lang="ru-RU" sz="4000" b="1" dirty="0" smtClean="0"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я способность (до 20 м воздуха, несколько см бумаги или чел. </a:t>
            </a:r>
            <a:r>
              <a:rPr lang="ru-RU" sz="4000" b="1" dirty="0" smtClean="0">
                <a:ea typeface="Times New Roman" pitchFamily="18" charset="0"/>
                <a:cs typeface="Arial" pitchFamily="34" charset="0"/>
              </a:rPr>
              <a:t>т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ела)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Является потоком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электронов 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en-US" sz="4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и позитронов</a:t>
            </a:r>
            <a:r>
              <a:rPr lang="en-US" sz="4000" b="1" dirty="0" smtClean="0">
                <a:ea typeface="Times New Roman" pitchFamily="18" charset="0"/>
                <a:cs typeface="Arial" pitchFamily="34" charset="0"/>
              </a:rPr>
              <a:t> e</a:t>
            </a:r>
            <a:r>
              <a:rPr lang="en-US" sz="4000" b="1" baseline="30000" dirty="0" smtClean="0">
                <a:ea typeface="Times New Roman" pitchFamily="18" charset="0"/>
                <a:cs typeface="Arial" pitchFamily="34" charset="0"/>
              </a:rPr>
              <a:t>+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en-US" dirty="0" smtClean="0"/>
              <a:t> - </a:t>
            </a:r>
            <a:r>
              <a:rPr lang="ru-RU" b="1" dirty="0" smtClean="0"/>
              <a:t>излучение, жесткое электромагнитное излучение огромной проникающей способности (тысячи км воздуха, несколько м бетона, десятки см свинца).</a:t>
            </a:r>
            <a:endParaRPr lang="ru-RU" b="1" dirty="0"/>
          </a:p>
        </p:txBody>
      </p:sp>
      <p:graphicFrame>
        <p:nvGraphicFramePr>
          <p:cNvPr id="146434" name="Object 2"/>
          <p:cNvGraphicFramePr>
            <a:graphicFrameLocks noChangeAspect="1"/>
          </p:cNvGraphicFramePr>
          <p:nvPr/>
        </p:nvGraphicFramePr>
        <p:xfrm>
          <a:off x="395536" y="332656"/>
          <a:ext cx="628650" cy="838200"/>
        </p:xfrm>
        <a:graphic>
          <a:graphicData uri="http://schemas.openxmlformats.org/presentationml/2006/ole">
            <p:oleObj spid="_x0000_s3074" name="Equation" r:id="rId3" imgW="114151" imgH="152202" progId="">
              <p:embed/>
            </p:oleObj>
          </a:graphicData>
        </a:graphic>
      </p:graphicFrame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492896"/>
            <a:ext cx="3571900" cy="369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2372" name="Picture 4" descr="http://otravleniya.net/wp-content/uploads/2015/07/vidy-radioaktivnykh-izluchen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08912" cy="3408978"/>
          </a:xfrm>
          <a:prstGeom prst="rect">
            <a:avLst/>
          </a:prstGeom>
          <a:noFill/>
        </p:spPr>
      </p:pic>
      <p:pic>
        <p:nvPicPr>
          <p:cNvPr id="442374" name="Picture 6" descr="http://energetika.in.ua/images/kniga5-block-crop2/Image_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789040"/>
            <a:ext cx="5067300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980728"/>
            <a:ext cx="8286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1" dirty="0"/>
              <a:t>Радиоактивность</a:t>
            </a:r>
            <a:r>
              <a:rPr lang="ru-RU" sz="4000" b="1" dirty="0"/>
              <a:t> – это самопроизвольное превращение неустойчивых ядер одного химического элемента в ядра других элементов, сопровождающееся испусканием радиоактивных </a:t>
            </a:r>
            <a:r>
              <a:rPr lang="ru-RU" sz="4000" b="1" dirty="0" smtClean="0"/>
              <a:t>излучений и некоторых элементарных частиц.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9730" name="Picture 2" descr="http://freepages.rootsweb.ancestry.com/~wakefield/hands/yellowradioactiv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6410325" cy="560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76672"/>
            <a:ext cx="8286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/>
              <a:t>Радиоактивность ядер, существующих в природных условиях, называется </a:t>
            </a:r>
            <a:r>
              <a:rPr lang="ru-RU" sz="4000" b="1" i="1" dirty="0"/>
              <a:t>естественной</a:t>
            </a:r>
            <a:r>
              <a:rPr lang="ru-RU" sz="4000" b="1" dirty="0"/>
              <a:t>. </a:t>
            </a:r>
            <a:endParaRPr lang="ru-RU" sz="4000" b="1" dirty="0" smtClean="0"/>
          </a:p>
          <a:p>
            <a:pPr algn="just"/>
            <a:r>
              <a:rPr lang="ru-RU" sz="4000" b="1" dirty="0" smtClean="0"/>
              <a:t>Радиоактивность </a:t>
            </a:r>
            <a:r>
              <a:rPr lang="ru-RU" sz="4000" b="1" dirty="0"/>
              <a:t>ядер, полученных в результате ядерных реакций, называется </a:t>
            </a:r>
            <a:r>
              <a:rPr lang="ru-RU" sz="4000" b="1" i="1" dirty="0"/>
              <a:t>искусственной</a:t>
            </a:r>
            <a:r>
              <a:rPr lang="ru-RU" sz="4000" dirty="0"/>
              <a:t>. </a:t>
            </a: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0" y="1066800"/>
          <a:ext cx="90488" cy="257175"/>
        </p:xfrm>
        <a:graphic>
          <a:graphicData uri="http://schemas.openxmlformats.org/presentationml/2006/ole">
            <p:oleObj spid="_x0000_s4098" name="Equation" r:id="rId3" imgW="88746" imgH="253560" progId="">
              <p:embed/>
            </p:oleObj>
          </a:graphicData>
        </a:graphic>
      </p:graphicFrame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1323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6" name="Picture 2" descr="http://blagozdravnica.ru/wp-content/uploads/2014/08/shumakskie-rodn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064896" cy="53765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13176"/>
            <a:ext cx="8229600" cy="1143000"/>
          </a:xfrm>
        </p:spPr>
        <p:txBody>
          <a:bodyPr/>
          <a:lstStyle/>
          <a:p>
            <a:r>
              <a:rPr lang="ru-RU" dirty="0" smtClean="0"/>
              <a:t>Радоновый источник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5874" name="Picture 2" descr="http://graphics8.nytimes.com/images/2011/12/02/science/china/china-jumb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149" y="476672"/>
            <a:ext cx="8838851" cy="5653757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11560" y="50131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Угольная электростанция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0994" name="Picture 2" descr="http://fotoklumba.lviv.ua/wp-content/uploads/2013/02/odin-den-iz-zhizni-centralnogo-ofisa-gazproma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572500" cy="5715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11560" y="53012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Рентгеновская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диагностика (КТ)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Испускаемое в результате радиоактивности </a:t>
            </a:r>
            <a:r>
              <a:rPr lang="ru-RU" sz="4000" b="1" i="1" u="sng" dirty="0" smtClean="0"/>
              <a:t>ионизирующее</a:t>
            </a:r>
            <a:r>
              <a:rPr lang="ru-RU" sz="4000" b="1" dirty="0" smtClean="0"/>
              <a:t> излучение называется </a:t>
            </a:r>
            <a:r>
              <a:rPr lang="ru-RU" sz="4000" b="1" i="1" dirty="0" smtClean="0"/>
              <a:t>радиацией</a:t>
            </a:r>
            <a:r>
              <a:rPr lang="ru-RU" sz="4000" b="1" dirty="0" smtClean="0"/>
              <a:t>. </a:t>
            </a:r>
            <a:endParaRPr lang="ru-RU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92896"/>
            <a:ext cx="422447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140" y="1255931"/>
            <a:ext cx="2592288" cy="406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412776"/>
            <a:ext cx="4979294" cy="401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	</a:t>
            </a:r>
            <a:endParaRPr lang="en-US" sz="4000" b="1" dirty="0" smtClean="0"/>
          </a:p>
          <a:p>
            <a:pPr>
              <a:buNone/>
            </a:pPr>
            <a:r>
              <a:rPr lang="ru-RU" sz="4000" b="1" dirty="0" smtClean="0"/>
              <a:t>Ядра неустойчивых изотопов называют </a:t>
            </a:r>
            <a:r>
              <a:rPr lang="ru-RU" sz="4000" b="1" i="1" dirty="0" smtClean="0"/>
              <a:t>радионуклидами</a:t>
            </a:r>
            <a:r>
              <a:rPr lang="ru-RU" sz="4000" b="1" dirty="0" smtClean="0"/>
              <a:t>.</a:t>
            </a:r>
          </a:p>
          <a:p>
            <a:pPr>
              <a:buNone/>
            </a:pPr>
            <a:r>
              <a:rPr lang="ru-RU" sz="4000" b="1" dirty="0" smtClean="0"/>
              <a:t>	Примеры значимых радионуклидов</a:t>
            </a:r>
            <a:r>
              <a:rPr lang="ru-RU" sz="4000" dirty="0" smtClean="0"/>
              <a:t>: 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835696" y="3861048"/>
          <a:ext cx="1296144" cy="879526"/>
        </p:xfrm>
        <a:graphic>
          <a:graphicData uri="http://schemas.openxmlformats.org/presentationml/2006/ole">
            <p:oleObj spid="_x0000_s5122" name="Equation" r:id="rId3" imgW="355446" imgH="241195" progId="">
              <p:embed/>
            </p:oleObj>
          </a:graphicData>
        </a:graphic>
      </p:graphicFrame>
      <p:graphicFrame>
        <p:nvGraphicFramePr>
          <p:cNvPr id="344067" name="Object 3"/>
          <p:cNvGraphicFramePr>
            <a:graphicFrameLocks noChangeAspect="1"/>
          </p:cNvGraphicFramePr>
          <p:nvPr/>
        </p:nvGraphicFramePr>
        <p:xfrm>
          <a:off x="3563888" y="3789040"/>
          <a:ext cx="1111250" cy="971550"/>
        </p:xfrm>
        <a:graphic>
          <a:graphicData uri="http://schemas.openxmlformats.org/presentationml/2006/ole">
            <p:oleObj spid="_x0000_s5123" name="Equation" r:id="rId4" imgW="304536" imgH="266469" progId="">
              <p:embed/>
            </p:oleObj>
          </a:graphicData>
        </a:graphic>
      </p:graphicFrame>
      <p:graphicFrame>
        <p:nvGraphicFramePr>
          <p:cNvPr id="344068" name="Object 4"/>
          <p:cNvGraphicFramePr>
            <a:graphicFrameLocks noChangeAspect="1"/>
          </p:cNvGraphicFramePr>
          <p:nvPr/>
        </p:nvGraphicFramePr>
        <p:xfrm>
          <a:off x="4932040" y="3861048"/>
          <a:ext cx="1527175" cy="1017588"/>
        </p:xfrm>
        <a:graphic>
          <a:graphicData uri="http://schemas.openxmlformats.org/presentationml/2006/ole">
            <p:oleObj spid="_x0000_s5124" name="Equation" r:id="rId5" imgW="419100" imgH="279400" progId="">
              <p:embed/>
            </p:oleObj>
          </a:graphicData>
        </a:graphic>
      </p:graphicFrame>
      <p:graphicFrame>
        <p:nvGraphicFramePr>
          <p:cNvPr id="344069" name="Object 5"/>
          <p:cNvGraphicFramePr>
            <a:graphicFrameLocks noChangeAspect="1"/>
          </p:cNvGraphicFramePr>
          <p:nvPr/>
        </p:nvGraphicFramePr>
        <p:xfrm>
          <a:off x="6610350" y="3789363"/>
          <a:ext cx="1343025" cy="1017587"/>
        </p:xfrm>
        <a:graphic>
          <a:graphicData uri="http://schemas.openxmlformats.org/presentationml/2006/ole">
            <p:oleObj spid="_x0000_s5125" name="Equation" r:id="rId6" imgW="368300" imgH="279400" progId="">
              <p:embed/>
            </p:oleObj>
          </a:graphicData>
        </a:graphic>
      </p:graphicFrame>
      <p:graphicFrame>
        <p:nvGraphicFramePr>
          <p:cNvPr id="344070" name="Object 6"/>
          <p:cNvGraphicFramePr>
            <a:graphicFrameLocks noChangeAspect="1"/>
          </p:cNvGraphicFramePr>
          <p:nvPr/>
        </p:nvGraphicFramePr>
        <p:xfrm>
          <a:off x="2555776" y="4941168"/>
          <a:ext cx="1665287" cy="1017587"/>
        </p:xfrm>
        <a:graphic>
          <a:graphicData uri="http://schemas.openxmlformats.org/presentationml/2006/ole">
            <p:oleObj spid="_x0000_s5126" name="Equation" r:id="rId7" imgW="457200" imgH="279400" progId="">
              <p:embed/>
            </p:oleObj>
          </a:graphicData>
        </a:graphic>
      </p:graphicFrame>
      <p:graphicFrame>
        <p:nvGraphicFramePr>
          <p:cNvPr id="344071" name="Object 7"/>
          <p:cNvGraphicFramePr>
            <a:graphicFrameLocks noChangeAspect="1"/>
          </p:cNvGraphicFramePr>
          <p:nvPr/>
        </p:nvGraphicFramePr>
        <p:xfrm>
          <a:off x="4805363" y="4941888"/>
          <a:ext cx="1341437" cy="1017587"/>
        </p:xfrm>
        <a:graphic>
          <a:graphicData uri="http://schemas.openxmlformats.org/presentationml/2006/ole">
            <p:oleObj spid="_x0000_s5127" name="Equation" r:id="rId8" imgW="368300" imgH="279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402388"/>
            <a:ext cx="828680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endParaRPr lang="en-US" sz="4400" b="1" dirty="0" smtClean="0"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lang="ru-RU" sz="4400" b="1" dirty="0" smtClean="0"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собенности радиоактивных лучей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они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обладают способностью вызывать ионизацию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газов («отрывают»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электроны от атомов и молекул, превращая их в </a:t>
            </a:r>
            <a:r>
              <a:rPr kumimoji="0" lang="ru-RU" sz="4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ионы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);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0754" name="Picture 2" descr="http://www.estanbul.com/images/imported/2011/01/faq01_ionizati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632848" cy="5495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http://knu.znate.ru/pars_docs/refs/572/571803/571803_html_m219baa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6552728" cy="5134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2018" name="Picture 2" descr="http://www.kl82.com/sites/default/files/etiketka4sm.jpg"/>
          <p:cNvPicPr>
            <a:picLocks noChangeAspect="1" noChangeArrowheads="1"/>
          </p:cNvPicPr>
          <p:nvPr/>
        </p:nvPicPr>
        <p:blipFill>
          <a:blip r:embed="rId2" cstate="print"/>
          <a:srcRect l="38864" t="31412" r="36627" b="54289"/>
          <a:stretch>
            <a:fillRect/>
          </a:stretch>
        </p:blipFill>
        <p:spPr bwMode="auto">
          <a:xfrm>
            <a:off x="251520" y="2060848"/>
            <a:ext cx="8568952" cy="1882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None/>
              <a:tabLst>
                <a:tab pos="6159500" algn="l"/>
              </a:tabLst>
            </a:pP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обладают химическим действием</a:t>
            </a:r>
            <a:r>
              <a:rPr lang="ru-RU" sz="4000" dirty="0" smtClean="0"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None/>
              <a:tabLst>
                <a:tab pos="6159500" algn="l"/>
              </a:tabLst>
            </a:pP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возбуждают в ряде твердых тел и жидкостей флуоресцентное свечение</a:t>
            </a:r>
            <a:r>
              <a:rPr lang="ru-RU" sz="4000" dirty="0" smtClean="0"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marL="0" lvl="0" indent="457200" algn="just" fontAlgn="base">
              <a:spcBef>
                <a:spcPct val="0"/>
              </a:spcBef>
              <a:spcAft>
                <a:spcPct val="0"/>
              </a:spcAft>
              <a:buNone/>
              <a:tabLst>
                <a:tab pos="6159500" algn="l"/>
              </a:tabLst>
            </a:pP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вызывают изменение физико-механических свойств</a:t>
            </a:r>
            <a:r>
              <a:rPr lang="ru-RU" sz="4000" dirty="0" smtClean="0">
                <a:ea typeface="Times New Roman" pitchFamily="18" charset="0"/>
                <a:cs typeface="Times New Roman" pitchFamily="18" charset="0"/>
              </a:rPr>
              <a:t>.</a:t>
            </a:r>
            <a:endParaRPr lang="ru-RU" sz="4000" dirty="0" smtClean="0">
              <a:cs typeface="Arial" pitchFamily="34" charset="0"/>
            </a:endParaRP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22" name="Picture 2" descr="http://scienceblogs.com/startswithabang/files/2011/05/cerenkov_radiation-600x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548680"/>
            <a:ext cx="8433023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lvl="0"/>
            <a:r>
              <a:rPr lang="ru-RU" sz="4400" b="1" dirty="0" smtClean="0">
                <a:ea typeface="Times New Roman" pitchFamily="18" charset="0"/>
                <a:cs typeface="Times New Roman" pitchFamily="18" charset="0"/>
              </a:rPr>
              <a:t>Такое широкое действие радиации связано с тем, что </a:t>
            </a:r>
            <a:r>
              <a:rPr lang="ru-RU" sz="4400" b="1" i="1" dirty="0" smtClean="0">
                <a:ea typeface="Times New Roman" pitchFamily="18" charset="0"/>
                <a:cs typeface="Times New Roman" pitchFamily="18" charset="0"/>
              </a:rPr>
              <a:t>радиация переносит энергию и импульс</a:t>
            </a:r>
            <a:r>
              <a:rPr lang="ru-RU" sz="4400" b="1" dirty="0" smtClean="0">
                <a:ea typeface="Times New Roman" pitchFamily="18" charset="0"/>
                <a:cs typeface="Times New Roman" pitchFamily="18" charset="0"/>
              </a:rPr>
              <a:t>.</a:t>
            </a:r>
            <a:endParaRPr lang="ru-RU" sz="4400" dirty="0" smtClean="0">
              <a:cs typeface="Arial" pitchFamily="34" charset="0"/>
            </a:endParaRP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1317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Электромагнитное излучение</a:t>
            </a:r>
            <a:endParaRPr lang="ru-RU" sz="3600" dirty="0"/>
          </a:p>
        </p:txBody>
      </p:sp>
      <p:pic>
        <p:nvPicPr>
          <p:cNvPr id="265218" name="Picture 2" descr="http://www.funlib.ru/cimg/2014/102002/18161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8712968" cy="4860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8946" name="Picture 2" descr="http://xvatit.com/upload/medialibrary/a1b/a1b44eaa97a8914786b63fda92dc2b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031000" cy="3655730"/>
          </a:xfrm>
          <a:prstGeom prst="rect">
            <a:avLst/>
          </a:prstGeom>
          <a:noFill/>
        </p:spPr>
      </p:pic>
      <p:pic>
        <p:nvPicPr>
          <p:cNvPr id="4" name="Picture 2" descr="http://rvt-kzn.ru/templates/Pisces/img/uf-ustanovki/uf-ustanov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8321681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6340" name="Picture 4" descr="Pichblen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0460" y="1928802"/>
            <a:ext cx="4913540" cy="4286280"/>
          </a:xfrm>
          <a:prstGeom prst="rect">
            <a:avLst/>
          </a:prstGeom>
          <a:noFill/>
        </p:spPr>
      </p:pic>
      <p:pic>
        <p:nvPicPr>
          <p:cNvPr id="526338" name="Picture 2" descr="Henri Becquer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42918"/>
            <a:ext cx="4000528" cy="4528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1346" name="Picture 2" descr="http://helf-guard.ru/wp-content/uploads/2015/06/norm-spektr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920880" cy="3786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algn="just"/>
            <a:r>
              <a:rPr lang="ru-RU" sz="4000" b="1" i="1" dirty="0" smtClean="0"/>
              <a:t>Мобильные телефоны не являются источниками радиации</a:t>
            </a:r>
            <a:r>
              <a:rPr lang="ru-RU" sz="4000" b="1" dirty="0" smtClean="0"/>
              <a:t>, т.к работают в СВЧ </a:t>
            </a:r>
            <a:r>
              <a:rPr lang="ru-RU" sz="4000" b="1" dirty="0" err="1" smtClean="0"/>
              <a:t>радио-диапазоне</a:t>
            </a:r>
            <a:r>
              <a:rPr lang="ru-RU" sz="4000" b="1" dirty="0" smtClean="0"/>
              <a:t> ЭМИ (нагревает </a:t>
            </a:r>
            <a:r>
              <a:rPr lang="ru-RU" sz="4000" b="1" dirty="0" err="1" smtClean="0"/>
              <a:t>в-во</a:t>
            </a:r>
            <a:r>
              <a:rPr lang="ru-RU" sz="4000" b="1" dirty="0" smtClean="0"/>
              <a:t>, как </a:t>
            </a:r>
            <a:r>
              <a:rPr lang="ru-RU" sz="4000" b="1" dirty="0" err="1" smtClean="0"/>
              <a:t>микроволновка</a:t>
            </a:r>
            <a:r>
              <a:rPr lang="ru-RU" sz="4000" b="1" dirty="0" smtClean="0"/>
              <a:t>),</a:t>
            </a:r>
            <a:r>
              <a:rPr lang="en-US" sz="4000" b="1" dirty="0" smtClean="0"/>
              <a:t> </a:t>
            </a:r>
            <a:r>
              <a:rPr lang="ru-RU" sz="4000" b="1" dirty="0" smtClean="0"/>
              <a:t>энергии которого недостаточно для ионизации.</a:t>
            </a:r>
            <a:endParaRPr lang="ru-RU" sz="4000" b="1" dirty="0"/>
          </a:p>
        </p:txBody>
      </p:sp>
      <p:pic>
        <p:nvPicPr>
          <p:cNvPr id="339970" name="Picture 2" descr="http://tenniscoachblog.com/wp-content/uploads/2013/06/12793111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000504"/>
            <a:ext cx="2037569" cy="2347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571480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2.2. Закон радиоактивного распада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00034" y="2071678"/>
            <a:ext cx="828680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Радиоактивные превращения ядер, происходящие самопроизвольно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часто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называют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распадом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радиоактивным распадом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7586" name="AutoShape 2" descr="http://www.regents-earthscience.com/uploads/2/2/8/7/22878562/2123099.png?4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88" name="AutoShape 4" descr="http://www.regents-earthscience.com/uploads/2/2/8/7/22878562/2123099.png?4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90" name="AutoShape 6" descr="http://www.regents-earthscience.com/uploads/2/2/8/7/22878562/2123099.png?4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92" name="AutoShape 8" descr="&amp;Pcy;&amp;ocy;&amp;lcy;&amp;iecy;&amp;zcy;&amp;ncy;&amp;acy;&amp;yacy; &amp;icy;&amp;ncy;&amp;fcy;&amp;ocy;&amp;rcy;&amp;mcy;&amp;acy;&amp;tscy;&amp;i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7594" name="Picture 10" descr="http://www.regents-earthscience.com/uploads/2/2/8/7/22878562/2123099.png?4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4946898" cy="601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00034" y="714356"/>
            <a:ext cx="8229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Радиоактивный распад – стохастический (случайный, вероятностный) процесс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4482" name="Picture 2" descr="http://s3.timetoast.com/public/uploads/photos/2447863/images.jpeg?13338230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500306"/>
            <a:ext cx="6096000" cy="3752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0" name="Picture 2" descr="http://player.myshared.ru/939021/data/images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330103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201019"/>
            <a:ext cx="82868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lang="ru-RU" sz="3600" b="1" dirty="0" smtClean="0"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акон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радиоактивного распада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число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нераспавшихся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ядер убывает со временем по экспоненте.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242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2843808" y="2204864"/>
          <a:ext cx="3357227" cy="576064"/>
        </p:xfrm>
        <a:graphic>
          <a:graphicData uri="http://schemas.openxmlformats.org/presentationml/2006/ole">
            <p:oleObj spid="_x0000_s6146" name="Equation" r:id="rId3" imgW="1130300" imgH="190500" progId="">
              <p:embed/>
            </p:oleObj>
          </a:graphicData>
        </a:graphic>
      </p:graphicFrame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650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1043608" y="2420888"/>
          <a:ext cx="7256493" cy="1368152"/>
        </p:xfrm>
        <a:graphic>
          <a:graphicData uri="http://schemas.openxmlformats.org/presentationml/2006/ole">
            <p:oleObj spid="_x0000_s6147" name="Equation" r:id="rId4" imgW="3048000" imgH="571500" progId="">
              <p:embed/>
            </p:oleObj>
          </a:graphicData>
        </a:graphic>
      </p:graphicFrame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574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2478" name="Object 14"/>
          <p:cNvGraphicFramePr>
            <a:graphicFrameLocks noChangeAspect="1"/>
          </p:cNvGraphicFramePr>
          <p:nvPr/>
        </p:nvGraphicFramePr>
        <p:xfrm>
          <a:off x="539552" y="3789040"/>
          <a:ext cx="2448272" cy="660646"/>
        </p:xfrm>
        <a:graphic>
          <a:graphicData uri="http://schemas.openxmlformats.org/presentationml/2006/ole">
            <p:oleObj spid="_x0000_s6148" name="Equation" r:id="rId5" imgW="901700" imgH="241300" progId="">
              <p:embed/>
            </p:oleObj>
          </a:graphicData>
        </a:graphic>
      </p:graphicFrame>
      <p:graphicFrame>
        <p:nvGraphicFramePr>
          <p:cNvPr id="62477" name="Object 13"/>
          <p:cNvGraphicFramePr>
            <a:graphicFrameLocks noChangeAspect="1"/>
          </p:cNvGraphicFramePr>
          <p:nvPr/>
        </p:nvGraphicFramePr>
        <p:xfrm>
          <a:off x="3059832" y="3717032"/>
          <a:ext cx="1831975" cy="668337"/>
        </p:xfrm>
        <a:graphic>
          <a:graphicData uri="http://schemas.openxmlformats.org/presentationml/2006/ole">
            <p:oleObj spid="_x0000_s6149" name="Equation" r:id="rId6" imgW="660113" imgH="241195" progId="">
              <p:embed/>
            </p:oleObj>
          </a:graphicData>
        </a:graphic>
      </p:graphicFrame>
      <p:graphicFrame>
        <p:nvGraphicFramePr>
          <p:cNvPr id="62476" name="Object 12"/>
          <p:cNvGraphicFramePr>
            <a:graphicFrameLocks noChangeAspect="1"/>
          </p:cNvGraphicFramePr>
          <p:nvPr/>
        </p:nvGraphicFramePr>
        <p:xfrm>
          <a:off x="3923928" y="4509120"/>
          <a:ext cx="1944216" cy="534799"/>
        </p:xfrm>
        <a:graphic>
          <a:graphicData uri="http://schemas.openxmlformats.org/presentationml/2006/ole">
            <p:oleObj spid="_x0000_s6150" name="Equation" r:id="rId7" imgW="1104900" imgH="304800" progId="">
              <p:embed/>
            </p:oleObj>
          </a:graphicData>
        </a:graphic>
      </p:graphicFrame>
      <p:graphicFrame>
        <p:nvGraphicFramePr>
          <p:cNvPr id="62475" name="Object 11"/>
          <p:cNvGraphicFramePr>
            <a:graphicFrameLocks noChangeAspect="1"/>
          </p:cNvGraphicFramePr>
          <p:nvPr/>
        </p:nvGraphicFramePr>
        <p:xfrm>
          <a:off x="2699792" y="5085184"/>
          <a:ext cx="3739811" cy="1105333"/>
        </p:xfrm>
        <a:graphic>
          <a:graphicData uri="http://schemas.openxmlformats.org/presentationml/2006/ole">
            <p:oleObj spid="_x0000_s6151" name="Equation" r:id="rId8" imgW="1040948" imgH="304668" progId="">
              <p:embed/>
            </p:oleObj>
          </a:graphicData>
        </a:graphic>
      </p:graphicFrame>
      <p:graphicFrame>
        <p:nvGraphicFramePr>
          <p:cNvPr id="62474" name="Object 10"/>
          <p:cNvGraphicFramePr>
            <a:graphicFrameLocks noChangeAspect="1"/>
          </p:cNvGraphicFramePr>
          <p:nvPr/>
        </p:nvGraphicFramePr>
        <p:xfrm>
          <a:off x="5370513" y="5470525"/>
          <a:ext cx="139700" cy="217488"/>
        </p:xfrm>
        <a:graphic>
          <a:graphicData uri="http://schemas.openxmlformats.org/presentationml/2006/ole">
            <p:oleObj spid="_x0000_s6152" name="Equation" r:id="rId9" imgW="139579" imgH="215713" progId="">
              <p:embed/>
            </p:oleObj>
          </a:graphicData>
        </a:graphic>
      </p:graphicFrame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0" y="242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0" y="547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0" y="852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0" y="1365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2485" name="Object 21"/>
          <p:cNvGraphicFramePr>
            <a:graphicFrameLocks noChangeAspect="1"/>
          </p:cNvGraphicFramePr>
          <p:nvPr/>
        </p:nvGraphicFramePr>
        <p:xfrm>
          <a:off x="1835695" y="4437112"/>
          <a:ext cx="2295255" cy="720080"/>
        </p:xfrm>
        <a:graphic>
          <a:graphicData uri="http://schemas.openxmlformats.org/presentationml/2006/ole">
            <p:oleObj spid="_x0000_s6153" name="Equation" r:id="rId10" imgW="1294838" imgH="40622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785794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/>
              <a:t>Период полураспада </a:t>
            </a:r>
            <a:r>
              <a:rPr lang="ru-RU" sz="4000" b="1" dirty="0" smtClean="0"/>
              <a:t>Т</a:t>
            </a:r>
            <a:r>
              <a:rPr lang="ru-RU" sz="4000" b="1" baseline="-25000" dirty="0" smtClean="0"/>
              <a:t>1</a:t>
            </a:r>
            <a:r>
              <a:rPr lang="en-US" sz="4000" b="1" baseline="-25000" dirty="0" smtClean="0"/>
              <a:t>/2</a:t>
            </a:r>
            <a:r>
              <a:rPr lang="ru-RU" sz="4000" b="1" baseline="-25000" dirty="0" smtClean="0"/>
              <a:t> </a:t>
            </a:r>
            <a:r>
              <a:rPr lang="ru-RU" sz="4000" b="1" dirty="0"/>
              <a:t>– время, за которое распадается половина радиоактивных ядер.</a:t>
            </a:r>
            <a:endParaRPr lang="ru-RU" sz="4000" dirty="0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2714612" y="2786058"/>
          <a:ext cx="3322637" cy="908050"/>
        </p:xfrm>
        <a:graphic>
          <a:graphicData uri="http://schemas.openxmlformats.org/presentationml/2006/ole">
            <p:oleObj spid="_x0000_s7170" name="Equation" r:id="rId3" imgW="1206500" imgH="330200" progId="">
              <p:embed/>
            </p:oleObj>
          </a:graphicData>
        </a:graphic>
      </p:graphicFrame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71472" y="3786190"/>
            <a:ext cx="82868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Период полураспада известных нам ядер находится в пределах от 3∙10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-7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с до 5∙10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15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лет.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477428" cy="578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i="1" dirty="0" smtClean="0"/>
              <a:t>T</a:t>
            </a:r>
            <a:r>
              <a:rPr lang="ru-RU" sz="3600" i="1" baseline="-25000" dirty="0" smtClean="0"/>
              <a:t>1/2</a:t>
            </a:r>
            <a:r>
              <a:rPr lang="ru-RU" sz="3600" dirty="0" smtClean="0"/>
              <a:t>(       ) = 4,49 млрд. лет; </a:t>
            </a:r>
            <a:r>
              <a:rPr lang="ru-RU" sz="3600" i="1" dirty="0" smtClean="0"/>
              <a:t>T</a:t>
            </a:r>
            <a:r>
              <a:rPr lang="ru-RU" sz="3600" i="1" baseline="-25000" dirty="0" smtClean="0"/>
              <a:t>1/2</a:t>
            </a:r>
            <a:r>
              <a:rPr lang="ru-RU" sz="3600" dirty="0" smtClean="0"/>
              <a:t>(      ) = 1600 лет; </a:t>
            </a:r>
            <a:r>
              <a:rPr lang="ru-RU" sz="3600" i="1" dirty="0" smtClean="0"/>
              <a:t>T</a:t>
            </a:r>
            <a:r>
              <a:rPr lang="ru-RU" sz="3600" i="1" baseline="-25000" dirty="0" smtClean="0"/>
              <a:t>1/2</a:t>
            </a:r>
            <a:r>
              <a:rPr lang="ru-RU" sz="3600" baseline="-25000" dirty="0" smtClean="0"/>
              <a:t> </a:t>
            </a:r>
            <a:r>
              <a:rPr lang="ru-RU" sz="3600" dirty="0" smtClean="0"/>
              <a:t>(        ) = 3,825 </a:t>
            </a:r>
            <a:r>
              <a:rPr lang="ru-RU" sz="3600" dirty="0" err="1" smtClean="0"/>
              <a:t>сут</a:t>
            </a:r>
            <a:r>
              <a:rPr lang="ru-RU" sz="3600" dirty="0" smtClean="0"/>
              <a:t>; </a:t>
            </a:r>
          </a:p>
          <a:p>
            <a:pPr algn="just">
              <a:buNone/>
            </a:pPr>
            <a:r>
              <a:rPr lang="ru-RU" sz="3600" i="1" dirty="0" smtClean="0"/>
              <a:t>T</a:t>
            </a:r>
            <a:r>
              <a:rPr lang="ru-RU" sz="3600" i="1" baseline="-25000" dirty="0" smtClean="0"/>
              <a:t>1/2</a:t>
            </a:r>
            <a:r>
              <a:rPr lang="ru-RU" sz="3600" b="1" i="1" dirty="0" smtClean="0"/>
              <a:t> </a:t>
            </a:r>
            <a:r>
              <a:rPr lang="ru-RU" sz="3600" dirty="0" smtClean="0"/>
              <a:t>(        )</a:t>
            </a:r>
            <a:r>
              <a:rPr lang="ru-RU" sz="3600" baseline="-25000" dirty="0" smtClean="0"/>
              <a:t> </a:t>
            </a:r>
            <a:r>
              <a:rPr lang="ru-RU" sz="3600" dirty="0" smtClean="0"/>
              <a:t>= 3,05 мин; </a:t>
            </a:r>
            <a:r>
              <a:rPr lang="ru-RU" sz="3600" i="1" dirty="0" smtClean="0"/>
              <a:t>T</a:t>
            </a:r>
            <a:r>
              <a:rPr lang="ru-RU" sz="3600" i="1" baseline="-25000" dirty="0" smtClean="0"/>
              <a:t>1/2</a:t>
            </a:r>
            <a:r>
              <a:rPr lang="ru-RU" sz="3600" dirty="0" smtClean="0"/>
              <a:t>(        ) = 4,5 с. </a:t>
            </a:r>
          </a:p>
          <a:p>
            <a:pPr algn="just">
              <a:buNone/>
            </a:pPr>
            <a:r>
              <a:rPr lang="ru-RU" sz="3600" b="1" dirty="0" smtClean="0"/>
              <a:t>Периоды полураспада радионуклидов, вызвавших основное загрязнение местности после аварии на Чернобыльской АЭС, равны: </a:t>
            </a:r>
          </a:p>
          <a:p>
            <a:pPr algn="just">
              <a:buNone/>
            </a:pPr>
            <a:r>
              <a:rPr lang="ru-RU" sz="3600" i="1" dirty="0" smtClean="0"/>
              <a:t>T</a:t>
            </a:r>
            <a:r>
              <a:rPr lang="ru-RU" sz="3600" i="1" baseline="-25000" dirty="0" smtClean="0"/>
              <a:t>1/2</a:t>
            </a:r>
            <a:r>
              <a:rPr lang="ru-RU" sz="3600" b="1" i="1" baseline="-25000" dirty="0" smtClean="0"/>
              <a:t> </a:t>
            </a:r>
            <a:r>
              <a:rPr lang="ru-RU" sz="3600" dirty="0" smtClean="0"/>
              <a:t>(      ) = 8,05 </a:t>
            </a:r>
            <a:r>
              <a:rPr lang="ru-RU" sz="3600" dirty="0" err="1" smtClean="0"/>
              <a:t>сут</a:t>
            </a:r>
            <a:r>
              <a:rPr lang="ru-RU" sz="3600" dirty="0" smtClean="0"/>
              <a:t>; </a:t>
            </a:r>
            <a:r>
              <a:rPr lang="ru-RU" sz="3600" i="1" dirty="0" smtClean="0"/>
              <a:t>T</a:t>
            </a:r>
            <a:r>
              <a:rPr lang="ru-RU" sz="3600" i="1" baseline="-25000" dirty="0" smtClean="0"/>
              <a:t>1/2</a:t>
            </a:r>
            <a:r>
              <a:rPr lang="ru-RU" sz="3600" baseline="-25000" dirty="0" smtClean="0"/>
              <a:t> </a:t>
            </a:r>
            <a:r>
              <a:rPr lang="ru-RU" sz="3600" dirty="0" smtClean="0"/>
              <a:t>(       ) = 28 лет; </a:t>
            </a:r>
          </a:p>
          <a:p>
            <a:pPr algn="just">
              <a:buNone/>
            </a:pPr>
            <a:r>
              <a:rPr lang="ru-RU" sz="3600" i="1" dirty="0" smtClean="0"/>
              <a:t>T</a:t>
            </a:r>
            <a:r>
              <a:rPr lang="ru-RU" sz="3600" i="1" baseline="-25000" dirty="0" smtClean="0"/>
              <a:t>1/2</a:t>
            </a:r>
            <a:r>
              <a:rPr lang="ru-RU" sz="3600" baseline="-25000" dirty="0" smtClean="0"/>
              <a:t> </a:t>
            </a:r>
            <a:r>
              <a:rPr lang="ru-RU" sz="3600" dirty="0" smtClean="0"/>
              <a:t>(       ) = 29 лет.</a:t>
            </a:r>
            <a:endParaRPr lang="ru-RU" sz="3600" dirty="0"/>
          </a:p>
        </p:txBody>
      </p:sp>
      <p:sp>
        <p:nvSpPr>
          <p:cNvPr id="337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7921" name="Object 1"/>
          <p:cNvGraphicFramePr>
            <a:graphicFrameLocks noChangeAspect="1"/>
          </p:cNvGraphicFramePr>
          <p:nvPr/>
        </p:nvGraphicFramePr>
        <p:xfrm>
          <a:off x="1259632" y="548680"/>
          <a:ext cx="856121" cy="620688"/>
        </p:xfrm>
        <a:graphic>
          <a:graphicData uri="http://schemas.openxmlformats.org/presentationml/2006/ole">
            <p:oleObj spid="_x0000_s8194" name="Equation" r:id="rId3" imgW="380835" imgH="279279" progId="">
              <p:embed/>
            </p:oleObj>
          </a:graphicData>
        </a:graphic>
      </p:graphicFrame>
      <p:sp>
        <p:nvSpPr>
          <p:cNvPr id="337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7923" name="Object 3"/>
          <p:cNvGraphicFramePr>
            <a:graphicFrameLocks noChangeAspect="1"/>
          </p:cNvGraphicFramePr>
          <p:nvPr/>
        </p:nvGraphicFramePr>
        <p:xfrm>
          <a:off x="6372200" y="620688"/>
          <a:ext cx="832702" cy="548680"/>
        </p:xfrm>
        <a:graphic>
          <a:graphicData uri="http://schemas.openxmlformats.org/presentationml/2006/ole">
            <p:oleObj spid="_x0000_s8195" name="Equation" r:id="rId4" imgW="406048" imgH="266469" progId="">
              <p:embed/>
            </p:oleObj>
          </a:graphicData>
        </a:graphic>
      </p:graphicFrame>
      <p:sp>
        <p:nvSpPr>
          <p:cNvPr id="3379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7925" name="Object 5"/>
          <p:cNvGraphicFramePr>
            <a:graphicFrameLocks noChangeAspect="1"/>
          </p:cNvGraphicFramePr>
          <p:nvPr/>
        </p:nvGraphicFramePr>
        <p:xfrm>
          <a:off x="2555776" y="1124744"/>
          <a:ext cx="879781" cy="548680"/>
        </p:xfrm>
        <a:graphic>
          <a:graphicData uri="http://schemas.openxmlformats.org/presentationml/2006/ole">
            <p:oleObj spid="_x0000_s8196" name="Equation" r:id="rId5" imgW="444307" imgH="279279" progId="">
              <p:embed/>
            </p:oleObj>
          </a:graphicData>
        </a:graphic>
      </p:graphicFrame>
      <p:sp>
        <p:nvSpPr>
          <p:cNvPr id="3379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7927" name="Object 7"/>
          <p:cNvGraphicFramePr>
            <a:graphicFrameLocks noChangeAspect="1"/>
          </p:cNvGraphicFramePr>
          <p:nvPr/>
        </p:nvGraphicFramePr>
        <p:xfrm>
          <a:off x="1331640" y="1700808"/>
          <a:ext cx="995242" cy="620688"/>
        </p:xfrm>
        <a:graphic>
          <a:graphicData uri="http://schemas.openxmlformats.org/presentationml/2006/ole">
            <p:oleObj spid="_x0000_s8197" name="Equation" r:id="rId6" imgW="444307" imgH="279279" progId="">
              <p:embed/>
            </p:oleObj>
          </a:graphicData>
        </a:graphic>
      </p:graphicFrame>
      <p:sp>
        <p:nvSpPr>
          <p:cNvPr id="3379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7929" name="Object 9"/>
          <p:cNvGraphicFramePr>
            <a:graphicFrameLocks noChangeAspect="1"/>
          </p:cNvGraphicFramePr>
          <p:nvPr/>
        </p:nvGraphicFramePr>
        <p:xfrm>
          <a:off x="5508104" y="1700808"/>
          <a:ext cx="764354" cy="692696"/>
        </p:xfrm>
        <a:graphic>
          <a:graphicData uri="http://schemas.openxmlformats.org/presentationml/2006/ole">
            <p:oleObj spid="_x0000_s8198" name="Equation" r:id="rId7" imgW="304668" imgH="279279" progId="">
              <p:embed/>
            </p:oleObj>
          </a:graphicData>
        </a:graphic>
      </p:graphicFrame>
      <p:sp>
        <p:nvSpPr>
          <p:cNvPr id="3379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7931" name="Object 11"/>
          <p:cNvGraphicFramePr>
            <a:graphicFrameLocks noChangeAspect="1"/>
          </p:cNvGraphicFramePr>
          <p:nvPr/>
        </p:nvGraphicFramePr>
        <p:xfrm>
          <a:off x="1403648" y="4725144"/>
          <a:ext cx="684897" cy="620688"/>
        </p:xfrm>
        <a:graphic>
          <a:graphicData uri="http://schemas.openxmlformats.org/presentationml/2006/ole">
            <p:oleObj spid="_x0000_s8199" name="Equation" r:id="rId8" imgW="304668" imgH="279279" progId="">
              <p:embed/>
            </p:oleObj>
          </a:graphicData>
        </a:graphic>
      </p:graphicFrame>
      <p:sp>
        <p:nvSpPr>
          <p:cNvPr id="3379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7933" name="Object 13"/>
          <p:cNvGraphicFramePr>
            <a:graphicFrameLocks noChangeAspect="1"/>
          </p:cNvGraphicFramePr>
          <p:nvPr/>
        </p:nvGraphicFramePr>
        <p:xfrm>
          <a:off x="5076056" y="4725144"/>
          <a:ext cx="851400" cy="548680"/>
        </p:xfrm>
        <a:graphic>
          <a:graphicData uri="http://schemas.openxmlformats.org/presentationml/2006/ole">
            <p:oleObj spid="_x0000_s8200" name="Equation" r:id="rId9" imgW="431613" imgH="279279" progId="">
              <p:embed/>
            </p:oleObj>
          </a:graphicData>
        </a:graphic>
      </p:graphicFrame>
      <p:sp>
        <p:nvSpPr>
          <p:cNvPr id="33793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7935" name="Object 15"/>
          <p:cNvGraphicFramePr>
            <a:graphicFrameLocks noChangeAspect="1"/>
          </p:cNvGraphicFramePr>
          <p:nvPr/>
        </p:nvGraphicFramePr>
        <p:xfrm>
          <a:off x="1403648" y="5445224"/>
          <a:ext cx="700040" cy="548680"/>
        </p:xfrm>
        <a:graphic>
          <a:graphicData uri="http://schemas.openxmlformats.org/presentationml/2006/ole">
            <p:oleObj spid="_x0000_s8201" name="Equation" r:id="rId10" imgW="355446" imgH="27927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5634" name="Picture 2" descr="http://china.oborudunion.ru/img/454x/999613866/999613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3"/>
            <a:ext cx="5161837" cy="3456384"/>
          </a:xfrm>
          <a:prstGeom prst="rect">
            <a:avLst/>
          </a:prstGeom>
          <a:noFill/>
        </p:spPr>
      </p:pic>
      <p:pic>
        <p:nvPicPr>
          <p:cNvPr id="325636" name="Picture 4" descr="http://www.kristallikov.net/Page91/U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36912"/>
            <a:ext cx="3356372" cy="3504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7554" name="Picture 2" descr="http://i.ytimg.com/vi/leZEk-wXDyk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8072494" cy="6054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8578" name="Picture 2" descr="http://nord-news.ru/img/newsimages/20130606/1_99954e048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1142984"/>
            <a:ext cx="8218473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Autofit/>
          </a:bodyPr>
          <a:lstStyle/>
          <a:p>
            <a:pPr algn="just"/>
            <a:r>
              <a:rPr lang="ru-RU" sz="4000" b="1" dirty="0" smtClean="0"/>
              <a:t>При оценке радиационной обстановки считают, что </a:t>
            </a:r>
            <a:r>
              <a:rPr lang="ru-RU" sz="4000" b="1" i="1" dirty="0" smtClean="0"/>
              <a:t>через десять периодов полураспада</a:t>
            </a:r>
            <a:r>
              <a:rPr lang="ru-RU" sz="4000" b="1" dirty="0" smtClean="0"/>
              <a:t> (</a:t>
            </a:r>
            <a:r>
              <a:rPr lang="ru-RU" sz="4000" b="1" i="1" dirty="0" smtClean="0"/>
              <a:t>10T</a:t>
            </a:r>
            <a:r>
              <a:rPr lang="ru-RU" sz="4000" b="1" i="1" baseline="-25000" dirty="0" smtClean="0"/>
              <a:t>1/2</a:t>
            </a:r>
            <a:r>
              <a:rPr lang="ru-RU" sz="4000" b="1" dirty="0" smtClean="0"/>
              <a:t>)</a:t>
            </a:r>
            <a:r>
              <a:rPr lang="ru-RU" sz="4000" b="1" baseline="-25000" dirty="0" smtClean="0"/>
              <a:t> </a:t>
            </a:r>
            <a:r>
              <a:rPr lang="ru-RU" sz="4000" b="1" i="1" dirty="0" smtClean="0"/>
              <a:t>число ядер</a:t>
            </a:r>
            <a:r>
              <a:rPr lang="ru-RU" sz="4000" b="1" dirty="0" smtClean="0"/>
              <a:t> данного радионуклида </a:t>
            </a:r>
            <a:r>
              <a:rPr lang="ru-RU" sz="4000" b="1" i="1" dirty="0" smtClean="0"/>
              <a:t>уменьшается</a:t>
            </a:r>
            <a:r>
              <a:rPr lang="ru-RU" sz="4000" b="1" dirty="0" smtClean="0"/>
              <a:t> настолько (</a:t>
            </a:r>
            <a:r>
              <a:rPr lang="ru-RU" sz="4000" b="1" i="1" dirty="0" smtClean="0"/>
              <a:t>в 1024 раза)</a:t>
            </a:r>
            <a:r>
              <a:rPr lang="ru-RU" sz="4000" b="1" dirty="0" smtClean="0"/>
              <a:t>, что радиоактивностью изотопа данного типа можно пренебречь.</a:t>
            </a:r>
          </a:p>
          <a:p>
            <a:pPr algn="just"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Autofit/>
          </a:bodyPr>
          <a:lstStyle/>
          <a:p>
            <a:pPr algn="just"/>
            <a:r>
              <a:rPr lang="ru-RU" sz="4000" b="1" dirty="0" smtClean="0"/>
              <a:t>По этой причине весь период после аварии на ЧАЭС условно разделяют на два этапа: период "йодной" опасности продолжительностью 2 – 3 месяца (80 суток) и период "</a:t>
            </a:r>
            <a:r>
              <a:rPr lang="ru-RU" sz="4000" b="1" dirty="0" err="1" smtClean="0"/>
              <a:t>цезиево-стронциевой</a:t>
            </a:r>
            <a:r>
              <a:rPr lang="ru-RU" sz="4000" b="1" dirty="0" smtClean="0"/>
              <a:t>" опасности продолжительностью около 300 лет.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9874" name="AutoShape 2" descr="http://www.atompharm.ru/files/usefull/03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876" name="AutoShape 4" descr="http://www.atompharm.ru/files/usefull/03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878" name="AutoShape 6" descr="http://www.atompharm.ru/files/usefull/03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9880" name="Picture 8" descr="Полезная информ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277891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3970" name="Picture 2" descr="http://pozhproekt.ru/wp-content/uploads/2012/04/table-865x10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496944" cy="10058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4386" name="Picture 2" descr="http://sessiya-ua.com/pars_docs/refs/5/4554/4554_html_m2e0493a7.png"/>
          <p:cNvPicPr>
            <a:picLocks noChangeAspect="1" noChangeArrowheads="1"/>
          </p:cNvPicPr>
          <p:nvPr/>
        </p:nvPicPr>
        <p:blipFill>
          <a:blip r:embed="rId2" cstate="print"/>
          <a:srcRect l="4084" t="6295" r="7435" b="10807"/>
          <a:stretch>
            <a:fillRect/>
          </a:stretch>
        </p:blipFill>
        <p:spPr bwMode="auto">
          <a:xfrm>
            <a:off x="323528" y="476672"/>
            <a:ext cx="8568952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5202" name="Picture 2" descr="https://upload.wikimedia.org/wikipedia/commons/thumb/8/80/Isotopes_and_half-life.svg/640px-Isotopes_and_half-lif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5328592" cy="6400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b="1" dirty="0" smtClean="0"/>
              <a:t>1. Альфа-распад</a:t>
            </a:r>
          </a:p>
          <a:p>
            <a:pPr algn="just"/>
            <a:endParaRPr lang="ru-RU" sz="3600" b="1" dirty="0" smtClean="0"/>
          </a:p>
          <a:p>
            <a:pPr algn="just"/>
            <a:endParaRPr lang="ru-RU" sz="3600" b="1" dirty="0" smtClean="0"/>
          </a:p>
          <a:p>
            <a:pPr algn="just"/>
            <a:r>
              <a:rPr lang="ru-RU" sz="3600" b="1" dirty="0" smtClean="0"/>
              <a:t>Х - химический символ материнского ядра, </a:t>
            </a:r>
            <a:r>
              <a:rPr lang="en-US" sz="3600" b="1" dirty="0" smtClean="0"/>
              <a:t>Y </a:t>
            </a:r>
            <a:r>
              <a:rPr lang="ru-RU" sz="3600" b="1" dirty="0" smtClean="0"/>
              <a:t>– химический символ дочернего ядра.</a:t>
            </a:r>
            <a:endParaRPr lang="ru-RU" sz="3600" b="1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91680" y="764704"/>
            <a:ext cx="60337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.3.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Виды ядерного распада.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8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28385" name="Object 1"/>
          <p:cNvGraphicFramePr>
            <a:graphicFrameLocks noChangeAspect="1"/>
          </p:cNvGraphicFramePr>
          <p:nvPr/>
        </p:nvGraphicFramePr>
        <p:xfrm>
          <a:off x="2643174" y="2285992"/>
          <a:ext cx="3349263" cy="785818"/>
        </p:xfrm>
        <a:graphic>
          <a:graphicData uri="http://schemas.openxmlformats.org/presentationml/2006/ole">
            <p:oleObj spid="_x0000_s9218" name="Equation" r:id="rId3" imgW="1397000" imgH="330200" progId="">
              <p:embed/>
            </p:oleObj>
          </a:graphicData>
        </a:graphic>
      </p:graphicFrame>
      <p:sp>
        <p:nvSpPr>
          <p:cNvPr id="528387" name="Rectangle 3"/>
          <p:cNvSpPr>
            <a:spLocks noChangeArrowheads="1"/>
          </p:cNvSpPr>
          <p:nvPr/>
        </p:nvSpPr>
        <p:spPr bwMode="auto">
          <a:xfrm>
            <a:off x="0" y="327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ru-RU" dirty="0" smtClean="0"/>
              <a:t>Использование энергии радиоактивного распада – РИТЭГ, изотопные элементы.</a:t>
            </a:r>
            <a:endParaRPr lang="ru-RU" dirty="0"/>
          </a:p>
        </p:txBody>
      </p:sp>
      <p:pic>
        <p:nvPicPr>
          <p:cNvPr id="696322" name="Picture 2" descr="https://upload.wikimedia.org/wikipedia/commons/d/d9/Soviet_RT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3829050" cy="2857500"/>
          </a:xfrm>
          <a:prstGeom prst="rect">
            <a:avLst/>
          </a:prstGeom>
          <a:noFill/>
        </p:spPr>
      </p:pic>
      <p:pic>
        <p:nvPicPr>
          <p:cNvPr id="696324" name="Picture 4" descr="https://upload.wikimedia.org/wikipedia/commons/thumb/b/b5/ALSEP_Apollo_14_RTG.jpg/800px-ALSEP_Apollo_14_RT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3857625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8286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/>
              <a:t>Затем такие свойства были открыты у тория и у </a:t>
            </a:r>
            <a:r>
              <a:rPr lang="ru-RU" sz="4400" b="1" dirty="0"/>
              <a:t>полония и радия, открытых Мари и Пьером Кюри</a:t>
            </a:r>
            <a:r>
              <a:rPr lang="ru-RU" sz="4400" dirty="0"/>
              <a:t>, а </a:t>
            </a:r>
            <a:r>
              <a:rPr lang="ru-RU" sz="4400" b="1" dirty="0"/>
              <a:t>в дальнейшем – у всех химических элементов, номера которых больше 82.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Файл:RTG radiation measureme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5214840" cy="3500462"/>
          </a:xfrm>
          <a:prstGeom prst="rect">
            <a:avLst/>
          </a:prstGeom>
          <a:noFill/>
        </p:spPr>
      </p:pic>
      <p:pic>
        <p:nvPicPr>
          <p:cNvPr id="20484" name="Picture 4" descr="Файл:Cassini assembl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714356"/>
            <a:ext cx="381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8370" name="Picture 2" descr="http://img0.joyreactor.cc/pics/comment/%D0%BD%D0%B0%D1%83%D0%BA%D0%B0-%D0%B0%D1%82%D0%BE%D0%BC%D0%BD%D1%8B%D0%B9-%D0%B0%D0%BA%D0%BA%D1%83%D0%BC%D1%83%D0%BB%D1%8F%D1%82%D0%BE%D1%80-geek-384153.jpeg"/>
          <p:cNvPicPr>
            <a:picLocks noChangeAspect="1" noChangeArrowheads="1"/>
          </p:cNvPicPr>
          <p:nvPr/>
        </p:nvPicPr>
        <p:blipFill>
          <a:blip r:embed="rId2" cstate="print"/>
          <a:srcRect b="4169"/>
          <a:stretch>
            <a:fillRect/>
          </a:stretch>
        </p:blipFill>
        <p:spPr bwMode="auto">
          <a:xfrm>
            <a:off x="539552" y="908720"/>
            <a:ext cx="799288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/>
              <a:t>	При радиоактивном распаде и любых ядерных реакциях всегда  выполняются т.н. </a:t>
            </a:r>
            <a:r>
              <a:rPr lang="ru-RU" sz="3600" b="1" i="1" dirty="0" smtClean="0"/>
              <a:t>правила смещения</a:t>
            </a:r>
            <a:r>
              <a:rPr lang="ru-RU" sz="3600" b="1" dirty="0" smtClean="0"/>
              <a:t>:</a:t>
            </a:r>
          </a:p>
          <a:p>
            <a:pPr>
              <a:buNone/>
            </a:pPr>
            <a:r>
              <a:rPr lang="ru-RU" sz="3600" b="1" dirty="0" smtClean="0"/>
              <a:t>а) Закон сохранения электрического заряда:</a:t>
            </a:r>
          </a:p>
          <a:p>
            <a:pPr>
              <a:buNone/>
            </a:pPr>
            <a:r>
              <a:rPr lang="ru-RU" sz="3600" b="1" dirty="0" smtClean="0"/>
              <a:t>б) Закон сохранения массовых чисел (массы):</a:t>
            </a:r>
          </a:p>
          <a:p>
            <a:pPr>
              <a:buNone/>
            </a:pPr>
            <a:r>
              <a:rPr lang="ru-RU" sz="3600" b="1" dirty="0" smtClean="0"/>
              <a:t>в) Законы сохранения других квантовых чисел ( напр. лептонного заряда)</a:t>
            </a:r>
          </a:p>
        </p:txBody>
      </p:sp>
      <p:sp>
        <p:nvSpPr>
          <p:cNvPr id="534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4529" name="Object 1"/>
          <p:cNvGraphicFramePr>
            <a:graphicFrameLocks noChangeAspect="1"/>
          </p:cNvGraphicFramePr>
          <p:nvPr/>
        </p:nvGraphicFramePr>
        <p:xfrm>
          <a:off x="4857752" y="3143248"/>
          <a:ext cx="2204290" cy="642918"/>
        </p:xfrm>
        <a:graphic>
          <a:graphicData uri="http://schemas.openxmlformats.org/presentationml/2006/ole">
            <p:oleObj spid="_x0000_s10242" name="Equation" r:id="rId3" imgW="838200" imgH="241300" progId="">
              <p:embed/>
            </p:oleObj>
          </a:graphicData>
        </a:graphic>
      </p:graphicFrame>
      <p:sp>
        <p:nvSpPr>
          <p:cNvPr id="534531" name="Rectangle 3"/>
          <p:cNvSpPr>
            <a:spLocks noChangeArrowheads="1"/>
          </p:cNvSpPr>
          <p:nvPr/>
        </p:nvSpPr>
        <p:spPr bwMode="auto">
          <a:xfrm>
            <a:off x="0" y="244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345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4532" name="Object 4"/>
          <p:cNvGraphicFramePr>
            <a:graphicFrameLocks noChangeAspect="1"/>
          </p:cNvGraphicFramePr>
          <p:nvPr/>
        </p:nvGraphicFramePr>
        <p:xfrm>
          <a:off x="4929190" y="4214818"/>
          <a:ext cx="2262737" cy="642918"/>
        </p:xfrm>
        <a:graphic>
          <a:graphicData uri="http://schemas.openxmlformats.org/presentationml/2006/ole">
            <p:oleObj spid="_x0000_s10243" name="Equation" r:id="rId4" imgW="862851" imgH="241091" progId="">
              <p:embed/>
            </p:oleObj>
          </a:graphicData>
        </a:graphic>
      </p:graphicFrame>
      <p:sp>
        <p:nvSpPr>
          <p:cNvPr id="534534" name="Rectangle 6"/>
          <p:cNvSpPr>
            <a:spLocks noChangeArrowheads="1"/>
          </p:cNvSpPr>
          <p:nvPr/>
        </p:nvSpPr>
        <p:spPr bwMode="auto">
          <a:xfrm>
            <a:off x="0" y="244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Основные особенности </a:t>
            </a:r>
            <a:r>
              <a:rPr lang="ru-RU" dirty="0" smtClean="0">
                <a:sym typeface="Symbol"/>
              </a:rPr>
              <a:t></a:t>
            </a:r>
            <a:r>
              <a:rPr lang="ru-RU" b="1" dirty="0" smtClean="0"/>
              <a:t> -распада:</a:t>
            </a:r>
          </a:p>
          <a:p>
            <a:r>
              <a:rPr lang="ru-RU" dirty="0" smtClean="0"/>
              <a:t>1. </a:t>
            </a:r>
            <a:r>
              <a:rPr lang="ru-RU" b="1" dirty="0" smtClean="0"/>
              <a:t>Скорости</a:t>
            </a:r>
            <a:r>
              <a:rPr lang="ru-RU" dirty="0" smtClean="0"/>
              <a:t>, с которыми </a:t>
            </a:r>
            <a:r>
              <a:rPr lang="ru-RU" dirty="0" smtClean="0">
                <a:sym typeface="Symbol"/>
              </a:rPr>
              <a:t></a:t>
            </a:r>
            <a:r>
              <a:rPr lang="ru-RU" dirty="0" smtClean="0"/>
              <a:t>-частицы вылетают из распадающегося (материнского) ядра, </a:t>
            </a:r>
            <a:r>
              <a:rPr lang="ru-RU" b="1" dirty="0" smtClean="0"/>
              <a:t>могут быть очень велики (10</a:t>
            </a:r>
            <a:r>
              <a:rPr lang="ru-RU" b="1" baseline="30000" dirty="0" smtClean="0"/>
              <a:t>7</a:t>
            </a:r>
            <a:r>
              <a:rPr lang="ru-RU" b="1" dirty="0" smtClean="0"/>
              <a:t> м/с).</a:t>
            </a:r>
          </a:p>
          <a:p>
            <a:r>
              <a:rPr lang="ru-RU" dirty="0" smtClean="0"/>
              <a:t>2</a:t>
            </a:r>
            <a:r>
              <a:rPr lang="ru-RU" b="1" dirty="0" smtClean="0"/>
              <a:t>. Кинетическая энергия </a:t>
            </a:r>
            <a:r>
              <a:rPr lang="ru-RU" b="1" dirty="0" smtClean="0">
                <a:sym typeface="Symbol"/>
              </a:rPr>
              <a:t></a:t>
            </a:r>
            <a:r>
              <a:rPr lang="ru-RU" b="1" dirty="0" smtClean="0"/>
              <a:t>-частиц </a:t>
            </a:r>
            <a:r>
              <a:rPr lang="ru-RU" dirty="0" smtClean="0"/>
              <a:t>почти для всех известных </a:t>
            </a:r>
            <a:r>
              <a:rPr lang="ru-RU" dirty="0" smtClean="0">
                <a:sym typeface="Symbol"/>
              </a:rPr>
              <a:t></a:t>
            </a:r>
            <a:r>
              <a:rPr lang="ru-RU" dirty="0" smtClean="0"/>
              <a:t>-активных изотопов лежит в интервале </a:t>
            </a:r>
            <a:r>
              <a:rPr lang="ru-RU" b="1" dirty="0" smtClean="0"/>
              <a:t>4...9 МэВ</a:t>
            </a:r>
            <a:r>
              <a:rPr lang="ru-RU" dirty="0" smtClean="0"/>
              <a:t>. Среднее значение кинетической энергии примерно равно 6 МэВ. </a:t>
            </a:r>
          </a:p>
          <a:p>
            <a:r>
              <a:rPr lang="ru-RU" dirty="0" smtClean="0"/>
              <a:t>3. Известны очень </a:t>
            </a:r>
            <a:r>
              <a:rPr lang="ru-RU" b="1" dirty="0" smtClean="0"/>
              <a:t>редкие случаи </a:t>
            </a:r>
            <a:r>
              <a:rPr lang="ru-RU" dirty="0" smtClean="0">
                <a:sym typeface="Symbol"/>
              </a:rPr>
              <a:t></a:t>
            </a:r>
            <a:r>
              <a:rPr lang="ru-RU" dirty="0" smtClean="0"/>
              <a:t>-распада, когда кинетическая </a:t>
            </a:r>
            <a:r>
              <a:rPr lang="ru-RU" b="1" dirty="0" smtClean="0"/>
              <a:t>энергия </a:t>
            </a:r>
            <a:r>
              <a:rPr lang="ru-RU" b="1" dirty="0" smtClean="0">
                <a:sym typeface="Symbol"/>
              </a:rPr>
              <a:t></a:t>
            </a:r>
            <a:r>
              <a:rPr lang="ru-RU" b="1" dirty="0" smtClean="0"/>
              <a:t>-частиц </a:t>
            </a:r>
            <a:r>
              <a:rPr lang="ru-RU" dirty="0" smtClean="0"/>
              <a:t>очень велика и превышает </a:t>
            </a:r>
            <a:r>
              <a:rPr lang="ru-RU" b="1" dirty="0" smtClean="0"/>
              <a:t>9 МэВ.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/>
              <a:t>4. </a:t>
            </a:r>
            <a:r>
              <a:rPr lang="ru-RU" sz="3600" b="1" dirty="0" smtClean="0"/>
              <a:t>В большинстве случаев </a:t>
            </a:r>
            <a:r>
              <a:rPr lang="ru-RU" sz="3600" b="1" dirty="0" smtClean="0">
                <a:sym typeface="Symbol"/>
              </a:rPr>
              <a:t></a:t>
            </a:r>
            <a:r>
              <a:rPr lang="ru-RU" sz="3600" b="1" dirty="0" smtClean="0"/>
              <a:t>-частицы</a:t>
            </a:r>
            <a:r>
              <a:rPr lang="ru-RU" sz="3600" dirty="0" smtClean="0"/>
              <a:t>, вылетающие при распаде данного определенного изотопа, имеют одинаковые энергии, т.е. </a:t>
            </a:r>
            <a:r>
              <a:rPr lang="ru-RU" sz="3600" dirty="0" smtClean="0">
                <a:sym typeface="Symbol"/>
              </a:rPr>
              <a:t></a:t>
            </a:r>
            <a:r>
              <a:rPr lang="ru-RU" sz="3600" dirty="0" smtClean="0"/>
              <a:t>-частицы являются </a:t>
            </a:r>
            <a:r>
              <a:rPr lang="ru-RU" sz="3600" b="1" dirty="0" smtClean="0"/>
              <a:t>моноэнергетическими.</a:t>
            </a:r>
            <a:endParaRPr lang="ru-RU" sz="3600" dirty="0" smtClean="0"/>
          </a:p>
          <a:p>
            <a:pPr algn="just"/>
            <a:r>
              <a:rPr lang="ru-RU" sz="3600" dirty="0" smtClean="0"/>
              <a:t>5. Некоторые ядра испускают несколько типов моноэнергетических </a:t>
            </a:r>
            <a:r>
              <a:rPr lang="ru-RU" sz="3600" dirty="0" smtClean="0">
                <a:sym typeface="Symbol"/>
              </a:rPr>
              <a:t></a:t>
            </a:r>
            <a:r>
              <a:rPr lang="ru-RU" sz="3600" dirty="0" smtClean="0"/>
              <a:t>-частиц, </a:t>
            </a:r>
            <a:r>
              <a:rPr lang="ru-RU" sz="3600" b="1" dirty="0" smtClean="0"/>
              <a:t>образуя тонкую структуру дискретных спектров </a:t>
            </a:r>
            <a:r>
              <a:rPr lang="en-US" sz="3600" b="1" dirty="0" err="1" smtClean="0"/>
              <a:t>dN</a:t>
            </a:r>
            <a:r>
              <a:rPr lang="ru-RU" sz="3600" b="1" dirty="0" smtClean="0"/>
              <a:t>/</a:t>
            </a:r>
            <a:r>
              <a:rPr lang="en-US" sz="3600" b="1" dirty="0" err="1" smtClean="0"/>
              <a:t>dE</a:t>
            </a:r>
            <a:r>
              <a:rPr lang="ru-RU" sz="3600" b="1" dirty="0" smtClean="0"/>
              <a:t>.</a:t>
            </a:r>
            <a:endParaRPr lang="ru-RU" sz="3600" dirty="0" smtClean="0"/>
          </a:p>
          <a:p>
            <a:pPr algn="just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554" name="Picture 2" descr="http://pustakalaya.org/wiki/images/224/224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85794"/>
            <a:ext cx="7858180" cy="48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488" y="428604"/>
            <a:ext cx="30961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2. Бета-распад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1214422"/>
            <a:ext cx="82179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Известны три вида </a:t>
            </a:r>
            <a:r>
              <a:rPr lang="el-GR" sz="2800" b="1" dirty="0" smtClean="0"/>
              <a:t>β</a:t>
            </a:r>
            <a:r>
              <a:rPr lang="ru-RU" sz="2800" dirty="0" smtClean="0"/>
              <a:t>-распада: </a:t>
            </a:r>
            <a:r>
              <a:rPr lang="el-GR" sz="2800" b="1" dirty="0" smtClean="0"/>
              <a:t>β</a:t>
            </a:r>
            <a:r>
              <a:rPr lang="ru-RU" sz="2800" b="1" baseline="30000" dirty="0" smtClean="0"/>
              <a:t>–</a:t>
            </a:r>
            <a:r>
              <a:rPr lang="ru-RU" sz="2800" dirty="0"/>
              <a:t> </a:t>
            </a:r>
            <a:r>
              <a:rPr lang="ru-RU" sz="2800" dirty="0" smtClean="0"/>
              <a:t>-распад, </a:t>
            </a:r>
            <a:r>
              <a:rPr lang="el-GR" sz="2800" b="1" dirty="0" smtClean="0"/>
              <a:t>β</a:t>
            </a:r>
            <a:r>
              <a:rPr lang="ru-RU" sz="2800" b="1" baseline="30000" dirty="0" smtClean="0"/>
              <a:t>+</a:t>
            </a:r>
            <a:r>
              <a:rPr lang="ru-RU" sz="2800" dirty="0" smtClean="0"/>
              <a:t>-распад </a:t>
            </a:r>
            <a:endParaRPr lang="en-US" sz="2800" dirty="0" smtClean="0"/>
          </a:p>
          <a:p>
            <a:r>
              <a:rPr lang="ru-RU" sz="2800" dirty="0" smtClean="0"/>
              <a:t>и </a:t>
            </a:r>
            <a:r>
              <a:rPr lang="ru-RU" sz="2800" b="1" i="1" dirty="0" smtClean="0"/>
              <a:t>К</a:t>
            </a:r>
            <a:r>
              <a:rPr lang="ru-RU" sz="2800" dirty="0" smtClean="0"/>
              <a:t>-захват.</a:t>
            </a:r>
            <a:endParaRPr lang="ru-RU" sz="2800" baseline="30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2276872"/>
            <a:ext cx="168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β</a:t>
            </a:r>
            <a:r>
              <a:rPr lang="ru-RU" b="1" baseline="30000" dirty="0" smtClean="0"/>
              <a:t>–</a:t>
            </a:r>
            <a:r>
              <a:rPr lang="ru-RU" dirty="0" smtClean="0"/>
              <a:t> -</a:t>
            </a:r>
            <a:r>
              <a:rPr lang="ru-RU" b="1" dirty="0" smtClean="0"/>
              <a:t>распад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2195736" y="2204864"/>
          <a:ext cx="3058568" cy="642942"/>
        </p:xfrm>
        <a:graphic>
          <a:graphicData uri="http://schemas.openxmlformats.org/presentationml/2006/ole">
            <p:oleObj spid="_x0000_s11266" name="Equation" r:id="rId3" imgW="1587500" imgH="330200" progId="">
              <p:embed/>
            </p:oleObj>
          </a:graphicData>
        </a:graphic>
      </p:graphicFrame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33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32" name="Object 12"/>
          <p:cNvGraphicFramePr>
            <a:graphicFrameLocks noChangeAspect="1"/>
          </p:cNvGraphicFramePr>
          <p:nvPr/>
        </p:nvGraphicFramePr>
        <p:xfrm>
          <a:off x="5220072" y="2708920"/>
          <a:ext cx="3499442" cy="642942"/>
        </p:xfrm>
        <a:graphic>
          <a:graphicData uri="http://schemas.openxmlformats.org/presentationml/2006/ole">
            <p:oleObj spid="_x0000_s11267" name="Equation" r:id="rId4" imgW="1816100" imgH="330200" progId="">
              <p:embed/>
            </p:oleObj>
          </a:graphicData>
        </a:graphic>
      </p:graphicFrame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33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8596" y="3214686"/>
            <a:ext cx="1643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>
                <a:solidFill>
                  <a:prstClr val="black"/>
                </a:solidFill>
              </a:rPr>
              <a:t>β</a:t>
            </a:r>
            <a:r>
              <a:rPr lang="ru-RU" sz="1600" b="1" baseline="30000" dirty="0">
                <a:solidFill>
                  <a:prstClr val="black"/>
                </a:solidFill>
              </a:rPr>
              <a:t>+</a:t>
            </a:r>
            <a:r>
              <a:rPr lang="ru-RU" sz="1600" dirty="0">
                <a:solidFill>
                  <a:prstClr val="black"/>
                </a:solidFill>
              </a:rPr>
              <a:t>-</a:t>
            </a:r>
            <a:r>
              <a:rPr lang="ru-RU" b="1" dirty="0" smtClean="0">
                <a:solidFill>
                  <a:prstClr val="black"/>
                </a:solidFill>
              </a:rPr>
              <a:t>распад</a:t>
            </a:r>
            <a:r>
              <a:rPr lang="ru-RU" sz="1600" dirty="0" smtClean="0">
                <a:solidFill>
                  <a:prstClr val="black"/>
                </a:solidFill>
              </a:rPr>
              <a:t>:</a:t>
            </a:r>
            <a:endParaRPr lang="ru-RU" dirty="0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35" name="Object 15"/>
          <p:cNvGraphicFramePr>
            <a:graphicFrameLocks noChangeAspect="1"/>
          </p:cNvGraphicFramePr>
          <p:nvPr/>
        </p:nvGraphicFramePr>
        <p:xfrm>
          <a:off x="2143108" y="3143248"/>
          <a:ext cx="3058568" cy="642942"/>
        </p:xfrm>
        <a:graphic>
          <a:graphicData uri="http://schemas.openxmlformats.org/presentationml/2006/ole">
            <p:oleObj spid="_x0000_s11268" name="Equation" r:id="rId5" imgW="1587500" imgH="330200" progId="">
              <p:embed/>
            </p:oleObj>
          </a:graphicData>
        </a:graphic>
      </p:graphicFrame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33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38" name="Object 18"/>
          <p:cNvGraphicFramePr>
            <a:graphicFrameLocks noChangeAspect="1"/>
          </p:cNvGraphicFramePr>
          <p:nvPr/>
        </p:nvGraphicFramePr>
        <p:xfrm>
          <a:off x="5214942" y="3571876"/>
          <a:ext cx="2884055" cy="642942"/>
        </p:xfrm>
        <a:graphic>
          <a:graphicData uri="http://schemas.openxmlformats.org/presentationml/2006/ole">
            <p:oleObj spid="_x0000_s11269" name="Equation" r:id="rId6" imgW="1498600" imgH="330200" progId="">
              <p:embed/>
            </p:oleObj>
          </a:graphicData>
        </a:graphic>
      </p:graphicFrame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0" y="33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28596" y="4071942"/>
            <a:ext cx="2879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е</a:t>
            </a:r>
            <a:r>
              <a:rPr lang="ru-RU" dirty="0"/>
              <a:t>-</a:t>
            </a:r>
            <a:r>
              <a:rPr lang="ru-RU" b="1" dirty="0"/>
              <a:t>захват </a:t>
            </a:r>
            <a:r>
              <a:rPr lang="ru-RU" dirty="0"/>
              <a:t>(</a:t>
            </a:r>
            <a:r>
              <a:rPr lang="ru-RU" b="1" dirty="0"/>
              <a:t>К-захват</a:t>
            </a:r>
            <a:r>
              <a:rPr lang="ru-RU" dirty="0" smtClean="0"/>
              <a:t>):</a:t>
            </a:r>
            <a:endParaRPr lang="ru-RU" dirty="0"/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0" y="33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33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47" name="Object 27"/>
          <p:cNvGraphicFramePr>
            <a:graphicFrameLocks noChangeAspect="1"/>
          </p:cNvGraphicFramePr>
          <p:nvPr/>
        </p:nvGraphicFramePr>
        <p:xfrm>
          <a:off x="2071670" y="4429132"/>
          <a:ext cx="3018764" cy="642942"/>
        </p:xfrm>
        <a:graphic>
          <a:graphicData uri="http://schemas.openxmlformats.org/presentationml/2006/ole">
            <p:oleObj spid="_x0000_s11270" name="Equation" r:id="rId7" imgW="1562100" imgH="330200" progId="">
              <p:embed/>
            </p:oleObj>
          </a:graphicData>
        </a:graphic>
      </p:graphicFrame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0" y="33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50" name="Object 30"/>
          <p:cNvGraphicFramePr>
            <a:graphicFrameLocks noChangeAspect="1"/>
          </p:cNvGraphicFramePr>
          <p:nvPr/>
        </p:nvGraphicFramePr>
        <p:xfrm>
          <a:off x="5214942" y="4857760"/>
          <a:ext cx="3031013" cy="625873"/>
        </p:xfrm>
        <a:graphic>
          <a:graphicData uri="http://schemas.openxmlformats.org/presentationml/2006/ole">
            <p:oleObj spid="_x0000_s11271" name="Equation" r:id="rId8" imgW="1612900" imgH="330200" progId="">
              <p:embed/>
            </p:oleObj>
          </a:graphicData>
        </a:graphic>
      </p:graphicFrame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0" y="333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Основные особенности </a:t>
            </a:r>
            <a:r>
              <a:rPr lang="el-GR" sz="4000" b="1" dirty="0" smtClean="0"/>
              <a:t>β</a:t>
            </a:r>
            <a:r>
              <a:rPr lang="ru-RU" sz="4000" b="1" dirty="0" smtClean="0"/>
              <a:t>-распада:</a:t>
            </a:r>
          </a:p>
          <a:p>
            <a:r>
              <a:rPr lang="ru-RU" sz="4000" dirty="0" smtClean="0"/>
              <a:t>1. Все </a:t>
            </a:r>
            <a:r>
              <a:rPr lang="ru-RU" sz="4000" b="1" dirty="0" smtClean="0"/>
              <a:t>энергетические </a:t>
            </a:r>
            <a:r>
              <a:rPr lang="el-GR" sz="4000" b="1" dirty="0" smtClean="0"/>
              <a:t>β</a:t>
            </a:r>
            <a:r>
              <a:rPr lang="ru-RU" sz="4000" b="1" dirty="0" smtClean="0"/>
              <a:t>-спектры являются непрерывными </a:t>
            </a:r>
            <a:r>
              <a:rPr lang="ru-RU" sz="4000" dirty="0" smtClean="0"/>
              <a:t>(в отличие от </a:t>
            </a:r>
            <a:r>
              <a:rPr lang="el-GR" sz="4000" b="1" dirty="0" smtClean="0"/>
              <a:t>α</a:t>
            </a:r>
            <a:r>
              <a:rPr lang="ru-RU" sz="4000" dirty="0" smtClean="0"/>
              <a:t>-спектров). Во всех случаях кривая спектра начинается с нуля и ограничена со стороны больших энергий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28802"/>
            <a:ext cx="304662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928802"/>
            <a:ext cx="415598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0674" name="Picture 2" descr="http://pandia.ru/text/79/174/images/image001_4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757412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1346" name="Picture 2" descr="File:Marie et Pierre Cur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642918"/>
            <a:ext cx="5181600" cy="5705476"/>
          </a:xfrm>
          <a:prstGeom prst="rect">
            <a:avLst/>
          </a:prstGeom>
          <a:noFill/>
        </p:spPr>
      </p:pic>
      <p:pic>
        <p:nvPicPr>
          <p:cNvPr id="327682" name="Picture 2" descr="http://hypescience.com/wp-content/uploads/2013/08/418-1176x1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3717565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Autofit/>
          </a:bodyPr>
          <a:lstStyle/>
          <a:p>
            <a:r>
              <a:rPr lang="ru-RU" sz="4000" dirty="0" smtClean="0"/>
              <a:t>2. </a:t>
            </a:r>
            <a:r>
              <a:rPr lang="ru-RU" sz="4000" b="1" dirty="0" smtClean="0"/>
              <a:t>Средняя энергия </a:t>
            </a:r>
            <a:r>
              <a:rPr lang="ru-RU" sz="4000" dirty="0" smtClean="0"/>
              <a:t>испускаемых частиц обычно </a:t>
            </a:r>
            <a:r>
              <a:rPr lang="ru-RU" sz="4000" b="1" dirty="0" smtClean="0"/>
              <a:t>близка к 1/3 </a:t>
            </a:r>
            <a:r>
              <a:rPr lang="ru-RU" sz="4000" b="1" i="1" dirty="0" smtClean="0"/>
              <a:t>Е</a:t>
            </a:r>
            <a:r>
              <a:rPr lang="ru-RU" sz="4000" b="1" dirty="0" smtClean="0"/>
              <a:t> макс</a:t>
            </a:r>
            <a:r>
              <a:rPr lang="ru-RU" sz="4000" dirty="0" smtClean="0"/>
              <a:t> и для естественных радиоактивных изотопов заключена в пределах </a:t>
            </a:r>
            <a:r>
              <a:rPr lang="ru-RU" sz="4000" b="1" dirty="0" smtClean="0"/>
              <a:t>О.25 – О.45 МэВ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3. </a:t>
            </a:r>
            <a:r>
              <a:rPr lang="ru-RU" sz="4000" b="1" dirty="0" smtClean="0"/>
              <a:t>Изучение </a:t>
            </a:r>
            <a:r>
              <a:rPr lang="el-GR" sz="4000" b="1" dirty="0" smtClean="0"/>
              <a:t>β</a:t>
            </a:r>
            <a:r>
              <a:rPr lang="ru-RU" sz="4000" b="1" dirty="0" smtClean="0"/>
              <a:t>-распада привело к открытию нейтрино</a:t>
            </a:r>
            <a:r>
              <a:rPr lang="ru-RU" sz="4000" dirty="0" smtClean="0"/>
              <a:t>, уносящего часть энергии реакции.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Гамма-излучение</a:t>
            </a:r>
          </a:p>
          <a:p>
            <a:pPr algn="just"/>
            <a:r>
              <a:rPr lang="ru-RU" sz="3600" b="1" dirty="0" smtClean="0"/>
              <a:t>Основные особенности </a:t>
            </a:r>
            <a:r>
              <a:rPr lang="en-US" sz="3600" b="1" dirty="0" smtClean="0"/>
              <a:t>y</a:t>
            </a:r>
            <a:r>
              <a:rPr lang="ru-RU" sz="3600" b="1" dirty="0" smtClean="0"/>
              <a:t>-излучения</a:t>
            </a:r>
            <a:endParaRPr lang="ru-RU" sz="3600" dirty="0" smtClean="0"/>
          </a:p>
          <a:p>
            <a:pPr algn="just"/>
            <a:r>
              <a:rPr lang="ru-RU" sz="3600" dirty="0" smtClean="0"/>
              <a:t>1. </a:t>
            </a:r>
            <a:r>
              <a:rPr lang="en-US" sz="3600" b="1" dirty="0" smtClean="0"/>
              <a:t>y</a:t>
            </a:r>
            <a:r>
              <a:rPr lang="ru-RU" sz="3600" b="1" dirty="0" smtClean="0"/>
              <a:t>-лучи как самостоятельный вид естественной радиоактивности не встречается </a:t>
            </a:r>
            <a:r>
              <a:rPr lang="ru-RU" sz="3600" dirty="0" smtClean="0"/>
              <a:t>и обычно </a:t>
            </a:r>
            <a:r>
              <a:rPr lang="ru-RU" sz="3600" b="1" dirty="0" smtClean="0"/>
              <a:t>сопровождает</a:t>
            </a:r>
            <a:r>
              <a:rPr lang="ru-RU" sz="3600" dirty="0" smtClean="0"/>
              <a:t> </a:t>
            </a:r>
            <a:r>
              <a:rPr lang="ru-RU" sz="3600" b="1" dirty="0" smtClean="0">
                <a:sym typeface="Symbol"/>
              </a:rPr>
              <a:t></a:t>
            </a:r>
            <a:r>
              <a:rPr lang="ru-RU" sz="3600" b="1" dirty="0" smtClean="0"/>
              <a:t>- и </a:t>
            </a:r>
            <a:r>
              <a:rPr lang="el-GR" sz="3600" b="1" dirty="0" smtClean="0"/>
              <a:t>β</a:t>
            </a:r>
            <a:r>
              <a:rPr lang="ru-RU" sz="3600" b="1" dirty="0" smtClean="0"/>
              <a:t>-распады</a:t>
            </a:r>
            <a:r>
              <a:rPr lang="ru-RU" sz="3600" dirty="0" smtClean="0"/>
              <a:t>.</a:t>
            </a:r>
          </a:p>
          <a:p>
            <a:pPr algn="just"/>
            <a:r>
              <a:rPr lang="ru-RU" sz="3600" dirty="0" smtClean="0"/>
              <a:t>2.</a:t>
            </a:r>
            <a:r>
              <a:rPr lang="en-US" sz="3600" b="1" dirty="0" smtClean="0"/>
              <a:t> y</a:t>
            </a:r>
            <a:r>
              <a:rPr lang="ru-RU" sz="3600" dirty="0" smtClean="0"/>
              <a:t> -</a:t>
            </a:r>
            <a:r>
              <a:rPr lang="ru-RU" sz="3600" b="1" dirty="0" smtClean="0"/>
              <a:t>лучи испускаются не материнским, а возбужденным дочерним ядром</a:t>
            </a:r>
            <a:r>
              <a:rPr lang="ru-RU" sz="3600" dirty="0" smtClean="0"/>
              <a:t>.</a:t>
            </a:r>
          </a:p>
          <a:p>
            <a:pPr algn="just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r>
              <a:rPr lang="ru-RU" sz="3600" dirty="0" smtClean="0"/>
              <a:t>. Возбужденное дочернее ядро за малое время (10</a:t>
            </a:r>
            <a:r>
              <a:rPr lang="ru-RU" sz="3600" baseline="30000" dirty="0" smtClean="0"/>
              <a:t>-14</a:t>
            </a:r>
            <a:r>
              <a:rPr lang="ru-RU" sz="3600" dirty="0" smtClean="0"/>
              <a:t>…10</a:t>
            </a:r>
            <a:r>
              <a:rPr lang="ru-RU" sz="3600" baseline="30000" dirty="0" smtClean="0"/>
              <a:t>-13</a:t>
            </a:r>
            <a:r>
              <a:rPr lang="ru-RU" sz="3600" dirty="0" smtClean="0"/>
              <a:t> с) переходит в нормальное (или менее возбужденное) состояние и при этом испускает </a:t>
            </a:r>
            <a:r>
              <a:rPr lang="en-US" sz="3600" dirty="0" smtClean="0"/>
              <a:t>y</a:t>
            </a:r>
            <a:r>
              <a:rPr lang="ru-RU" sz="3600" dirty="0" smtClean="0"/>
              <a:t>-лучи.</a:t>
            </a:r>
          </a:p>
          <a:p>
            <a:r>
              <a:rPr lang="ru-RU" sz="3600" smtClean="0"/>
              <a:t>3. </a:t>
            </a:r>
            <a:r>
              <a:rPr lang="ru-RU" sz="3600" b="1" dirty="0" smtClean="0"/>
              <a:t>Энергетический спектр </a:t>
            </a:r>
            <a:r>
              <a:rPr lang="en-US" sz="3600" b="1" dirty="0" smtClean="0"/>
              <a:t>y</a:t>
            </a:r>
            <a:r>
              <a:rPr lang="ru-RU" sz="3600" b="1" dirty="0" smtClean="0"/>
              <a:t>-лучей дискретен</a:t>
            </a:r>
            <a:r>
              <a:rPr lang="ru-RU" sz="3600" dirty="0" smtClean="0"/>
              <a:t>. Дискретный характер спектра </a:t>
            </a:r>
            <a:r>
              <a:rPr lang="en-US" sz="3600" dirty="0" smtClean="0"/>
              <a:t>y</a:t>
            </a:r>
            <a:r>
              <a:rPr lang="ru-RU" sz="3600" dirty="0" smtClean="0"/>
              <a:t> -лучей доказывает, что энергетическое состояние ядер также дискретно.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71600" y="476672"/>
            <a:ext cx="71899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.4.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Радиоактивные ряды (семейства)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1331640" y="3068960"/>
            <a:ext cx="6552728" cy="2664296"/>
            <a:chOff x="0" y="457200"/>
            <a:chExt cx="4191000" cy="1733550"/>
          </a:xfrm>
        </p:grpSpPr>
        <p:graphicFrame>
          <p:nvGraphicFramePr>
            <p:cNvPr id="5" name="Object 5"/>
            <p:cNvGraphicFramePr>
              <a:graphicFrameLocks noChangeAspect="1"/>
            </p:cNvGraphicFramePr>
            <p:nvPr/>
          </p:nvGraphicFramePr>
          <p:xfrm>
            <a:off x="0" y="457200"/>
            <a:ext cx="4000500" cy="447675"/>
          </p:xfrm>
          <a:graphic>
            <a:graphicData uri="http://schemas.openxmlformats.org/presentationml/2006/ole">
              <p:oleObj spid="_x0000_s12290" name="Equation" r:id="rId3" imgW="4000500" imgH="444500" progId="">
                <p:embed/>
              </p:oleObj>
            </a:graphicData>
          </a:graphic>
        </p:graphicFrame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0" y="904875"/>
            <a:ext cx="3800475" cy="428625"/>
          </p:xfrm>
          <a:graphic>
            <a:graphicData uri="http://schemas.openxmlformats.org/presentationml/2006/ole">
              <p:oleObj spid="_x0000_s12291" name="Equation" r:id="rId4" imgW="3797300" imgH="431800" progId="">
                <p:embed/>
              </p:oleObj>
            </a:graphicData>
          </a:graphic>
        </p:graphicFrame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0" y="1333500"/>
            <a:ext cx="4191000" cy="428625"/>
          </p:xfrm>
          <a:graphic>
            <a:graphicData uri="http://schemas.openxmlformats.org/presentationml/2006/ole">
              <p:oleObj spid="_x0000_s12292" name="Equation" r:id="rId5" imgW="4191000" imgH="431800" progId="">
                <p:embed/>
              </p:oleObj>
            </a:graphicData>
          </a:graphic>
        </p:graphicFrame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0" y="1762125"/>
            <a:ext cx="4048125" cy="428625"/>
          </p:xfrm>
          <a:graphic>
            <a:graphicData uri="http://schemas.openxmlformats.org/presentationml/2006/ole">
              <p:oleObj spid="_x0000_s12293" name="Equation" r:id="rId6" imgW="4051300" imgH="431800" progId="">
                <p:embed/>
              </p:oleObj>
            </a:graphicData>
          </a:graphic>
        </p:graphicFrame>
      </p:grpSp>
      <p:sp>
        <p:nvSpPr>
          <p:cNvPr id="9" name="Прямоугольник 8"/>
          <p:cNvSpPr/>
          <p:nvPr/>
        </p:nvSpPr>
        <p:spPr>
          <a:xfrm>
            <a:off x="1043608" y="1196752"/>
            <a:ext cx="7429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Тяжелые </a:t>
            </a:r>
            <a:r>
              <a:rPr lang="ru-RU" sz="3200" b="1" dirty="0"/>
              <a:t>ядра имеют склонность к делению на более </a:t>
            </a:r>
            <a:r>
              <a:rPr lang="ru-RU" sz="3200" b="1" dirty="0" smtClean="0"/>
              <a:t>легкие. </a:t>
            </a:r>
            <a:r>
              <a:rPr lang="ru-RU" sz="2800" b="1" dirty="0" smtClean="0"/>
              <a:t>Цепь </a:t>
            </a:r>
            <a:r>
              <a:rPr lang="ru-RU" sz="2800" b="1" dirty="0"/>
              <a:t>распадов завершается образованием стабильного изотопа и носит название</a:t>
            </a:r>
            <a:r>
              <a:rPr lang="ru-RU" sz="2800" dirty="0"/>
              <a:t> </a:t>
            </a:r>
            <a:r>
              <a:rPr lang="ru-RU" sz="2800" b="1" i="1" dirty="0"/>
              <a:t>ряда</a:t>
            </a:r>
            <a:r>
              <a:rPr lang="ru-RU" sz="2800" b="1" dirty="0"/>
              <a:t> </a:t>
            </a:r>
            <a:r>
              <a:rPr lang="ru-RU" sz="2800" dirty="0"/>
              <a:t>или </a:t>
            </a:r>
            <a:r>
              <a:rPr lang="ru-RU" sz="2800" b="1" dirty="0"/>
              <a:t>семейства.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176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899592" y="1700808"/>
          <a:ext cx="7358114" cy="3292633"/>
        </p:xfrm>
        <a:graphic>
          <a:graphicData uri="http://schemas.openxmlformats.org/drawingml/2006/table">
            <a:tbl>
              <a:tblPr/>
              <a:tblGrid>
                <a:gridCol w="1558198"/>
                <a:gridCol w="1808979"/>
                <a:gridCol w="2138829"/>
                <a:gridCol w="1852108"/>
              </a:tblGrid>
              <a:tr h="626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Название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ряда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Начальный</a:t>
                      </a:r>
                      <a:endParaRPr lang="ru-RU" sz="1800" dirty="0">
                        <a:latin typeface="Arial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изотоп</a:t>
                      </a:r>
                      <a:endParaRPr lang="ru-RU" sz="18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Период полураспада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начального изотопа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Примечание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9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Ряд тория</a:t>
                      </a:r>
                      <a:endParaRPr lang="ru-RU" sz="18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лет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Содержит 11 элем.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оканч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 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6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Ряд урана</a:t>
                      </a:r>
                      <a:endParaRPr lang="ru-RU" sz="20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лет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Содержит 15 элем. оканч. </a:t>
                      </a:r>
                      <a:endParaRPr lang="ru-RU" sz="160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Ряд актиния</a:t>
                      </a:r>
                      <a:endParaRPr lang="ru-RU" sz="20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endParaRPr lang="ru-RU" sz="12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0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       </a:t>
                      </a: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лет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Содержит 14 элем.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оканч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 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Ряд нептуния</a:t>
                      </a:r>
                      <a:endParaRPr lang="ru-RU" sz="20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endParaRPr lang="ru-RU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      </a:t>
                      </a:r>
                      <a:r>
                        <a:rPr lang="en-US" sz="1600" dirty="0" err="1" smtClean="0">
                          <a:latin typeface="Times New Roman"/>
                          <a:ea typeface="Times New Roman"/>
                        </a:rPr>
                        <a:t>лет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Содержит 14 элем.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оканч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 </a:t>
                      </a:r>
                      <a:endParaRPr lang="ru-RU" sz="16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467" name="Object 35"/>
          <p:cNvGraphicFramePr>
            <a:graphicFrameLocks noChangeAspect="1"/>
          </p:cNvGraphicFramePr>
          <p:nvPr/>
        </p:nvGraphicFramePr>
        <p:xfrm>
          <a:off x="3025775" y="2501900"/>
          <a:ext cx="566738" cy="395288"/>
        </p:xfrm>
        <a:graphic>
          <a:graphicData uri="http://schemas.openxmlformats.org/presentationml/2006/ole">
            <p:oleObj spid="_x0000_s13314" name="Equation" r:id="rId3" imgW="380835" imgH="266584" progId="">
              <p:embed/>
            </p:oleObj>
          </a:graphicData>
        </a:graphic>
      </p:graphicFrame>
      <p:graphicFrame>
        <p:nvGraphicFramePr>
          <p:cNvPr id="18466" name="Object 34"/>
          <p:cNvGraphicFramePr>
            <a:graphicFrameLocks noChangeAspect="1"/>
          </p:cNvGraphicFramePr>
          <p:nvPr/>
        </p:nvGraphicFramePr>
        <p:xfrm>
          <a:off x="4499992" y="2348880"/>
          <a:ext cx="1070447" cy="453579"/>
        </p:xfrm>
        <a:graphic>
          <a:graphicData uri="http://schemas.openxmlformats.org/presentationml/2006/ole">
            <p:oleObj spid="_x0000_s13315" name="Equation" r:id="rId4" imgW="558558" imgH="241195" progId="">
              <p:embed/>
            </p:oleObj>
          </a:graphicData>
        </a:graphic>
      </p:graphicFrame>
      <p:graphicFrame>
        <p:nvGraphicFramePr>
          <p:cNvPr id="18465" name="Object 33"/>
          <p:cNvGraphicFramePr>
            <a:graphicFrameLocks noChangeAspect="1"/>
          </p:cNvGraphicFramePr>
          <p:nvPr/>
        </p:nvGraphicFramePr>
        <p:xfrm>
          <a:off x="7236296" y="3212976"/>
          <a:ext cx="670562" cy="381001"/>
        </p:xfrm>
        <a:graphic>
          <a:graphicData uri="http://schemas.openxmlformats.org/presentationml/2006/ole">
            <p:oleObj spid="_x0000_s13316" name="Equation" r:id="rId5" imgW="418918" imgH="241195" progId="">
              <p:embed/>
            </p:oleObj>
          </a:graphicData>
        </a:graphic>
      </p:graphicFrame>
      <p:graphicFrame>
        <p:nvGraphicFramePr>
          <p:cNvPr id="18464" name="Object 32"/>
          <p:cNvGraphicFramePr>
            <a:graphicFrameLocks noChangeAspect="1"/>
          </p:cNvGraphicFramePr>
          <p:nvPr/>
        </p:nvGraphicFramePr>
        <p:xfrm>
          <a:off x="2627784" y="3140968"/>
          <a:ext cx="480359" cy="357190"/>
        </p:xfrm>
        <a:graphic>
          <a:graphicData uri="http://schemas.openxmlformats.org/presentationml/2006/ole">
            <p:oleObj spid="_x0000_s13317" name="Equation" r:id="rId6" imgW="368300" imgH="279400" progId="">
              <p:embed/>
            </p:oleObj>
          </a:graphicData>
        </a:graphic>
      </p:graphicFrame>
      <p:graphicFrame>
        <p:nvGraphicFramePr>
          <p:cNvPr id="18463" name="Object 31"/>
          <p:cNvGraphicFramePr>
            <a:graphicFrameLocks noChangeAspect="1"/>
          </p:cNvGraphicFramePr>
          <p:nvPr/>
        </p:nvGraphicFramePr>
        <p:xfrm>
          <a:off x="4572000" y="3068960"/>
          <a:ext cx="685805" cy="357190"/>
        </p:xfrm>
        <a:graphic>
          <a:graphicData uri="http://schemas.openxmlformats.org/presentationml/2006/ole">
            <p:oleObj spid="_x0000_s13318" name="Equation" r:id="rId7" imgW="457200" imgH="241300" progId="">
              <p:embed/>
            </p:oleObj>
          </a:graphicData>
        </a:graphic>
      </p:graphicFrame>
      <p:graphicFrame>
        <p:nvGraphicFramePr>
          <p:cNvPr id="18462" name="Object 30"/>
          <p:cNvGraphicFramePr>
            <a:graphicFrameLocks noChangeAspect="1"/>
          </p:cNvGraphicFramePr>
          <p:nvPr/>
        </p:nvGraphicFramePr>
        <p:xfrm>
          <a:off x="7236296" y="2564904"/>
          <a:ext cx="633414" cy="359894"/>
        </p:xfrm>
        <a:graphic>
          <a:graphicData uri="http://schemas.openxmlformats.org/presentationml/2006/ole">
            <p:oleObj spid="_x0000_s13319" name="Equation" r:id="rId8" imgW="418918" imgH="241195" progId="">
              <p:embed/>
            </p:oleObj>
          </a:graphicData>
        </a:graphic>
      </p:graphicFrame>
      <p:graphicFrame>
        <p:nvGraphicFramePr>
          <p:cNvPr id="18461" name="Object 29"/>
          <p:cNvGraphicFramePr>
            <a:graphicFrameLocks noChangeAspect="1"/>
          </p:cNvGraphicFramePr>
          <p:nvPr/>
        </p:nvGraphicFramePr>
        <p:xfrm>
          <a:off x="2987824" y="3645024"/>
          <a:ext cx="590551" cy="389512"/>
        </p:xfrm>
        <a:graphic>
          <a:graphicData uri="http://schemas.openxmlformats.org/presentationml/2006/ole">
            <p:oleObj spid="_x0000_s13320" name="Equation" r:id="rId9" imgW="444500" imgH="292100" progId="">
              <p:embed/>
            </p:oleObj>
          </a:graphicData>
        </a:graphic>
      </p:graphicFrame>
      <p:graphicFrame>
        <p:nvGraphicFramePr>
          <p:cNvPr id="18459" name="Object 27"/>
          <p:cNvGraphicFramePr>
            <a:graphicFrameLocks noChangeAspect="1"/>
          </p:cNvGraphicFramePr>
          <p:nvPr/>
        </p:nvGraphicFramePr>
        <p:xfrm>
          <a:off x="4644008" y="3717032"/>
          <a:ext cx="400051" cy="370418"/>
        </p:xfrm>
        <a:graphic>
          <a:graphicData uri="http://schemas.openxmlformats.org/presentationml/2006/ole">
            <p:oleObj spid="_x0000_s13321" name="Equation" r:id="rId10" imgW="254000" imgH="241300" progId="">
              <p:embed/>
            </p:oleObj>
          </a:graphicData>
        </a:graphic>
      </p:graphicFrame>
      <p:graphicFrame>
        <p:nvGraphicFramePr>
          <p:cNvPr id="18458" name="Object 26"/>
          <p:cNvGraphicFramePr>
            <a:graphicFrameLocks noChangeAspect="1"/>
          </p:cNvGraphicFramePr>
          <p:nvPr/>
        </p:nvGraphicFramePr>
        <p:xfrm>
          <a:off x="7308304" y="3789040"/>
          <a:ext cx="633414" cy="359894"/>
        </p:xfrm>
        <a:graphic>
          <a:graphicData uri="http://schemas.openxmlformats.org/presentationml/2006/ole">
            <p:oleObj spid="_x0000_s13322" name="Equation" r:id="rId11" imgW="418918" imgH="241195" progId="">
              <p:embed/>
            </p:oleObj>
          </a:graphicData>
        </a:graphic>
      </p:graphicFrame>
      <p:graphicFrame>
        <p:nvGraphicFramePr>
          <p:cNvPr id="18457" name="Object 25"/>
          <p:cNvGraphicFramePr>
            <a:graphicFrameLocks noChangeAspect="1"/>
          </p:cNvGraphicFramePr>
          <p:nvPr/>
        </p:nvGraphicFramePr>
        <p:xfrm>
          <a:off x="3131840" y="4365104"/>
          <a:ext cx="457200" cy="276225"/>
        </p:xfrm>
        <a:graphic>
          <a:graphicData uri="http://schemas.openxmlformats.org/presentationml/2006/ole">
            <p:oleObj spid="_x0000_s13323" name="Equation" r:id="rId12" imgW="457200" imgH="279400" progId="">
              <p:embed/>
            </p:oleObj>
          </a:graphicData>
        </a:graphic>
      </p:graphicFrame>
      <p:graphicFrame>
        <p:nvGraphicFramePr>
          <p:cNvPr id="18456" name="Object 24"/>
          <p:cNvGraphicFramePr>
            <a:graphicFrameLocks noChangeAspect="1"/>
          </p:cNvGraphicFramePr>
          <p:nvPr/>
        </p:nvGraphicFramePr>
        <p:xfrm>
          <a:off x="4644008" y="4437112"/>
          <a:ext cx="411481" cy="381001"/>
        </p:xfrm>
        <a:graphic>
          <a:graphicData uri="http://schemas.openxmlformats.org/presentationml/2006/ole">
            <p:oleObj spid="_x0000_s13324" name="Equation" r:id="rId13" imgW="254000" imgH="241300" progId="">
              <p:embed/>
            </p:oleObj>
          </a:graphicData>
        </a:graphic>
      </p:graphicFrame>
      <p:graphicFrame>
        <p:nvGraphicFramePr>
          <p:cNvPr id="18455" name="Object 23"/>
          <p:cNvGraphicFramePr>
            <a:graphicFrameLocks noChangeAspect="1"/>
          </p:cNvGraphicFramePr>
          <p:nvPr/>
        </p:nvGraphicFramePr>
        <p:xfrm>
          <a:off x="7380312" y="4437112"/>
          <a:ext cx="665561" cy="371476"/>
        </p:xfrm>
        <a:graphic>
          <a:graphicData uri="http://schemas.openxmlformats.org/presentationml/2006/ole">
            <p:oleObj spid="_x0000_s13325" name="Equation" r:id="rId14" imgW="406048" imgH="228402" progId="">
              <p:embed/>
            </p:oleObj>
          </a:graphicData>
        </a:graphic>
      </p:graphicFrame>
      <p:graphicFrame>
        <p:nvGraphicFramePr>
          <p:cNvPr id="41" name="Object 28"/>
          <p:cNvGraphicFramePr>
            <a:graphicFrameLocks noChangeAspect="1"/>
          </p:cNvGraphicFramePr>
          <p:nvPr/>
        </p:nvGraphicFramePr>
        <p:xfrm>
          <a:off x="3491880" y="3140968"/>
          <a:ext cx="514351" cy="382466"/>
        </p:xfrm>
        <a:graphic>
          <a:graphicData uri="http://schemas.openxmlformats.org/presentationml/2006/ole">
            <p:oleObj spid="_x0000_s13326" name="Equation" r:id="rId15" imgW="368300" imgH="279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 descr="http://player.myshared.ru/463071/data/images/img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33798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8708" name="Picture 4" descr="http://siliseed.com/wp-content/uploads/2011/11/Chocolate-radiact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068960"/>
            <a:ext cx="6433474" cy="3789040"/>
          </a:xfrm>
          <a:prstGeom prst="rect">
            <a:avLst/>
          </a:prstGeom>
          <a:noFill/>
        </p:spPr>
      </p:pic>
      <p:pic>
        <p:nvPicPr>
          <p:cNvPr id="328706" name="Picture 2" descr="http://www.blancoandbull.com/wp-content/uploads/2011/01/radium-produc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5715000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596" name="Picture 4" descr="https://upload.wikimedia.org/wikipedia/commons/thumb/e/e3/USRadiumGirls-Argonne1%2Cca1922-23-150dpi.jpg/1024px-USRadiumGirls-Argonne1%2Cca1922-23-150d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84784"/>
            <a:ext cx="5364752" cy="4219972"/>
          </a:xfrm>
          <a:prstGeom prst="rect">
            <a:avLst/>
          </a:prstGeom>
          <a:noFill/>
        </p:spPr>
      </p:pic>
      <p:pic>
        <p:nvPicPr>
          <p:cNvPr id="750594" name="Picture 2" descr="https://upload.wikimedia.org/wikipedia/commons/thumb/c/c6/Undark_%28Radium_Girls%29_advertisement%2C_1921%2C_retouched.png/800px-Undark_%28Radium_Girls%29_advertisement%2C_1921%2C_retouch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6672"/>
            <a:ext cx="3888432" cy="56769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60032" y="5733256"/>
            <a:ext cx="3537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Радиевые девушки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95536" y="1844824"/>
          <a:ext cx="720080" cy="658356"/>
        </p:xfrm>
        <a:graphic>
          <a:graphicData uri="http://schemas.openxmlformats.org/presentationml/2006/ole">
            <p:oleObj spid="_x0000_s1026" name="Equation" r:id="rId3" imgW="165100" imgH="152400" progId="">
              <p:embed/>
            </p:oleObj>
          </a:graphicData>
        </a:graphic>
      </p:graphicFrame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67544" y="14428"/>
            <a:ext cx="812914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ыли выделены </a:t>
            </a:r>
            <a:r>
              <a:rPr kumimoji="0" lang="ru-RU" sz="4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несколько видов испускаемых излучений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899592" y="1772816"/>
            <a:ext cx="775457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-излучение, имеет небольшую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проникающую способность (задерживается листом бумаги), </a:t>
            </a:r>
            <a:r>
              <a:rPr lang="ru-RU" sz="4000" b="1" dirty="0" smtClean="0">
                <a:ea typeface="Times New Roman" pitchFamily="18" charset="0"/>
                <a:cs typeface="Arial" pitchFamily="34" charset="0"/>
              </a:rPr>
              <a:t>альфа-частицы являются ядрами  гелия </a:t>
            </a: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483768" y="4221088"/>
          <a:ext cx="1509712" cy="1247775"/>
        </p:xfrm>
        <a:graphic>
          <a:graphicData uri="http://schemas.openxmlformats.org/presentationml/2006/ole">
            <p:oleObj spid="_x0000_s1027" name="Equation" r:id="rId4" imgW="368140" imgH="30466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979</Words>
  <PresentationFormat>Экран (4:3)</PresentationFormat>
  <Paragraphs>103</Paragraphs>
  <Slides>65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7" baseType="lpstr">
      <vt:lpstr>Тема Office</vt:lpstr>
      <vt:lpstr>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Радоновый источник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 Электромагнитное излучение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2.3. Виды ядерного распада.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</dc:creator>
  <cp:lastModifiedBy>psu</cp:lastModifiedBy>
  <cp:revision>3</cp:revision>
  <dcterms:created xsi:type="dcterms:W3CDTF">2015-12-16T07:01:56Z</dcterms:created>
  <dcterms:modified xsi:type="dcterms:W3CDTF">2016-02-17T11:17:51Z</dcterms:modified>
</cp:coreProperties>
</file>