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0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mgs.su/tmp/1295169033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radonsolutionsofwnc.com/images2010/HowRadonEntersHomeLG.gif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-ik.fzk.de/~katrin/overview/zerfall-transparent-10.gif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.weneedice.com/images/Carbon14made.jpg" TargetMode="External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S:\Downloads\Operation%20Dominic%20I%20and%20II%20_%20Starfish%20Prime%20Part%202%201962.mp4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adelon.ru/i/desk/197820/a6a8ab3ca39d2607f7e2892857e0842d.jpg" TargetMode="Externa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5937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6</a:t>
            </a:r>
            <a:r>
              <a:rPr lang="ru-RU" sz="4400" b="1" dirty="0" smtClean="0"/>
              <a:t>. Источники радиации</a:t>
            </a:r>
          </a:p>
        </p:txBody>
      </p:sp>
      <p:pic>
        <p:nvPicPr>
          <p:cNvPr id="4" name="Picture 2" descr="http://mez.su/uploads/______107993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810375" cy="467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6818" name="Picture 2" descr="http://vidomosti-ua.com/photo/original-1315389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620688"/>
            <a:ext cx="8040891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3746" name="Picture 2" descr="File:Van A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714356"/>
            <a:ext cx="4352925" cy="2867025"/>
          </a:xfrm>
          <a:prstGeom prst="rect">
            <a:avLst/>
          </a:prstGeom>
          <a:noFill/>
        </p:spPr>
      </p:pic>
      <p:pic>
        <p:nvPicPr>
          <p:cNvPr id="543748" name="Picture 4" descr="File:ROSAT SA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781421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476672"/>
            <a:ext cx="835821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Вторичное космическое излучение образуется при взаимодействии первичного космического излучения с нуклидами, входящими в состав воздуха. Процесс этого взаимодействия лавинообразный.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5314" name="Picture 2" descr="http://www.tragomzvezda.net/wp-content/uploads/2013/09/cosmicrays2-1024x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76864" cy="5550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6" name="Picture 2" descr="http://fernandolsa-proxy.appspot.com/antwrp.gsfc.nasa.gov/image/0608/crshower2_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272808" cy="545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dic.academic.ru/pictures/enc_physics/255007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800" cy="5827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Вторичное космическое излучение состоит в основном из фотонов, электронов, позитронов и </a:t>
            </a:r>
            <a:r>
              <a:rPr lang="el-GR" sz="4400" b="1" i="1" dirty="0" smtClean="0"/>
              <a:t>μ</a:t>
            </a:r>
            <a:r>
              <a:rPr lang="ru-RU" sz="4400" b="1" dirty="0" smtClean="0"/>
              <a:t> - мезонов </a:t>
            </a:r>
            <a:r>
              <a:rPr lang="ru-RU" sz="4400" dirty="0" smtClean="0"/>
              <a:t>(энергия частиц до 600 МэВ)</a:t>
            </a:r>
            <a:r>
              <a:rPr lang="ru-RU" sz="44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7403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b="1" dirty="0" smtClean="0"/>
              <a:t>Максимальная интенсивность вторичного космического излучения наблюдается на высоте 20 – 25 км. </a:t>
            </a:r>
          </a:p>
          <a:p>
            <a:pPr algn="just"/>
            <a:r>
              <a:rPr lang="ru-RU" sz="4000" b="1" dirty="0" smtClean="0"/>
              <a:t>Минимум – на уровне моря. </a:t>
            </a:r>
          </a:p>
          <a:p>
            <a:pPr algn="just"/>
            <a:r>
              <a:rPr lang="ru-RU" sz="4000" b="1" dirty="0" smtClean="0"/>
              <a:t>На высоте 45 км преобладает первичное космическое излучение.</a:t>
            </a:r>
          </a:p>
          <a:p>
            <a:pPr algn="just"/>
            <a:endParaRPr lang="ru-RU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1458" name="Picture 2" descr="http://nuclphys.sinp.msu.ru/spargalka/images/s039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320480" cy="6042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Суммарная эквивалентная доза, создаваемая всеми компонентами космического излучения на уровне моря, примерно равна 0,35 </a:t>
            </a:r>
            <a:r>
              <a:rPr lang="ru-RU" sz="4000" b="1" dirty="0" err="1" smtClean="0"/>
              <a:t>мЗв</a:t>
            </a:r>
            <a:r>
              <a:rPr lang="ru-RU" sz="4000" b="1" dirty="0" smtClean="0"/>
              <a:t>/год. </a:t>
            </a:r>
          </a:p>
          <a:p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6</a:t>
            </a:r>
            <a:r>
              <a:rPr lang="ru-RU" b="1" dirty="0" smtClean="0"/>
              <a:t>.1 Естественные источники радиации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К</a:t>
            </a:r>
            <a:r>
              <a:rPr lang="ru-RU" sz="4000" dirty="0" smtClean="0"/>
              <a:t> </a:t>
            </a:r>
            <a:r>
              <a:rPr lang="ru-RU" sz="4000" b="1" dirty="0" smtClean="0"/>
              <a:t>естественным источникам радиации</a:t>
            </a:r>
            <a:r>
              <a:rPr lang="ru-RU" sz="4000" dirty="0" smtClean="0"/>
              <a:t> </a:t>
            </a:r>
            <a:r>
              <a:rPr lang="ru-RU" sz="4000" b="1" dirty="0" smtClean="0"/>
              <a:t>относят</a:t>
            </a:r>
            <a:r>
              <a:rPr lang="ru-RU" sz="4000" dirty="0" smtClean="0"/>
              <a:t> </a:t>
            </a:r>
            <a:r>
              <a:rPr lang="ru-RU" sz="4000" b="1" i="1" dirty="0" smtClean="0"/>
              <a:t>космическое излучение</a:t>
            </a:r>
            <a:r>
              <a:rPr lang="ru-RU" sz="4000" dirty="0" smtClean="0"/>
              <a:t> и </a:t>
            </a:r>
            <a:r>
              <a:rPr lang="ru-RU" sz="4000" b="1" i="1" dirty="0" smtClean="0"/>
              <a:t>естественные радиоактивные вещества</a:t>
            </a:r>
            <a:r>
              <a:rPr lang="ru-RU" sz="4000" dirty="0" smtClean="0"/>
              <a:t>, </a:t>
            </a:r>
            <a:r>
              <a:rPr lang="ru-RU" sz="4000" b="1" dirty="0" smtClean="0"/>
              <a:t>присутствующие в окружающей среде (недрах, атмосфере и воде, растениях и всех живых организмах и т.д.)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642918"/>
          <a:ext cx="7500991" cy="5309353"/>
        </p:xfrm>
        <a:graphic>
          <a:graphicData uri="http://schemas.openxmlformats.org/drawingml/2006/table">
            <a:tbl>
              <a:tblPr/>
              <a:tblGrid>
                <a:gridCol w="3143272"/>
                <a:gridCol w="1509087"/>
                <a:gridCol w="1491309"/>
                <a:gridCol w="1357323"/>
              </a:tblGrid>
              <a:tr h="109105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Высота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Мощность 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spc="-30" dirty="0" err="1">
                          <a:latin typeface="Times New Roman"/>
                          <a:ea typeface="Times New Roman"/>
                          <a:cs typeface="Times New Roman"/>
                        </a:rPr>
                        <a:t>погл</a:t>
                      </a:r>
                      <a:r>
                        <a:rPr lang="ru-RU" sz="2400" spc="-30" dirty="0">
                          <a:latin typeface="Times New Roman"/>
                          <a:ea typeface="Times New Roman"/>
                          <a:cs typeface="Times New Roman"/>
                        </a:rPr>
                        <a:t>. дозы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мкГр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  <a:cs typeface="Times New Roman"/>
                        </a:rPr>
                        <a:t>/ч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Мощность</a:t>
                      </a:r>
                      <a:b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экв. дозы,</a:t>
                      </a:r>
                      <a:b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i="1">
                          <a:latin typeface="Times New Roman"/>
                          <a:ea typeface="Times New Roman"/>
                          <a:cs typeface="Times New Roman"/>
                        </a:rPr>
                        <a:t>мкЗв/ч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Среднегодовая 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доза, </a:t>
                      </a:r>
                      <a:r>
                        <a:rPr lang="ru-RU" sz="24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мЗв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8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spc="-30">
                          <a:latin typeface="Times New Roman"/>
                          <a:ea typeface="Times New Roman"/>
                          <a:cs typeface="Times New Roman"/>
                        </a:rPr>
                        <a:t>Средние широты (уровень моря)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0,035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8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1,5 – 2 км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0.07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8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 км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8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8848 м (Эверест)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0,84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8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 – 12 км (</a:t>
                      </a:r>
                      <a:r>
                        <a:rPr lang="ru-RU" sz="2400" spc="-40">
                          <a:latin typeface="Times New Roman"/>
                          <a:ea typeface="Times New Roman"/>
                          <a:cs typeface="Times New Roman"/>
                        </a:rPr>
                        <a:t>реактивный самолет)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3,01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8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Сверхзвуковой самолет (20 км)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8,72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13.0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36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То же в момент вспышки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на Солнце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4000 – 40000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87624" y="548680"/>
            <a:ext cx="71305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Природная радиоактивность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3568" y="1628800"/>
            <a:ext cx="778674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Радиоактивные изотопы, входящие в состав четырех радиоактивных семейств, с родоначальниками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232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Th,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238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U,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235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U, (или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239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Pt),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237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Np.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4" name="Picture 2" descr="http://vsevogorod.ru/img/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lvl="0" algn="just"/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2. Радиоактивные элементы, относящиеся к средней части таблицы Менделеева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. Их одиннадцать: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40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K,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48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Ca,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87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Pb,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96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Zr,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115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In,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138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La,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142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Ce,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144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Nd,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149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Nd,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147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Sm,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176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Lu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Эти нуклиды образовались в результате первичных процессов формирования нашей планеты. Они сохранились до наших дней благодаря большим периодам полураспада.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ru-RU" sz="4000" dirty="0" smtClean="0"/>
          </a:p>
          <a:p>
            <a:pPr algn="just"/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 err="1" smtClean="0">
                <a:ea typeface="Times New Roman" pitchFamily="18" charset="0"/>
                <a:cs typeface="Times New Roman" pitchFamily="18" charset="0"/>
              </a:rPr>
              <a:t>Космогенные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радионуклиды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радиоактивные изотопы, непрерывно возникающие на Земле в результате ядерных реакций под воздействием космического излучения.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Это: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H,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Be,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14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C,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22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Na,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35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P,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35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S,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36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Cl,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39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Cl, 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85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Kr 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atomas.ru/fizika/s039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804644" cy="650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Наиболее важные из </a:t>
            </a:r>
            <a:r>
              <a:rPr lang="ru-RU" sz="4000" b="1" dirty="0" err="1" smtClean="0">
                <a:ea typeface="Times New Roman" pitchFamily="18" charset="0"/>
                <a:cs typeface="Times New Roman" pitchFamily="18" charset="0"/>
              </a:rPr>
              <a:t>космогенных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радионуклидов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, вносящих заметный вклад в естественный радиоактивный фон, 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это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-30000" dirty="0" smtClean="0"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smtClean="0" bmk="_Hlt31517282">
                <a:ea typeface="Times New Roman" pitchFamily="18" charset="0"/>
                <a:cs typeface="Times New Roman" pitchFamily="18" charset="0"/>
              </a:rPr>
              <a:t>тритий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4000" b="1" baseline="-30000" dirty="0" smtClean="0"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4000" b="1" baseline="30000" dirty="0" smtClean="0">
                <a:ea typeface="Times New Roman" pitchFamily="18" charset="0"/>
                <a:cs typeface="Times New Roman" pitchFamily="18" charset="0"/>
              </a:rPr>
              <a:t>14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 (углерод-14)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45749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Земные</a:t>
            </a:r>
            <a:r>
              <a:rPr lang="ru-RU" sz="4000" b="1" dirty="0" smtClean="0"/>
              <a:t> источники</a:t>
            </a:r>
          </a:p>
          <a:p>
            <a:pPr algn="ctr"/>
            <a:r>
              <a:rPr lang="ru-RU" sz="4000" b="1" dirty="0" smtClean="0"/>
              <a:t>Радон-222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2856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В семействе урана – радия наибольшую активность имеет продукт распада радия радон </a:t>
            </a:r>
            <a:r>
              <a:rPr lang="ru-RU" sz="4000" b="1" baseline="-25000" dirty="0" smtClean="0"/>
              <a:t>86</a:t>
            </a:r>
            <a:r>
              <a:rPr lang="ru-RU" sz="4000" b="1" dirty="0" smtClean="0"/>
              <a:t>Rn</a:t>
            </a:r>
            <a:r>
              <a:rPr lang="ru-RU" sz="4000" b="1" baseline="30000" dirty="0" smtClean="0"/>
              <a:t>222</a:t>
            </a:r>
            <a:r>
              <a:rPr lang="ru-RU" sz="4000" b="1" dirty="0" smtClean="0"/>
              <a:t>. </a:t>
            </a:r>
          </a:p>
          <a:p>
            <a:pPr algn="just"/>
            <a:r>
              <a:rPr lang="ru-RU" sz="4000" b="1" dirty="0" smtClean="0"/>
              <a:t>Период полураспада Т = 3.82 </a:t>
            </a:r>
            <a:r>
              <a:rPr lang="ru-RU" sz="4000" b="1" dirty="0" err="1" smtClean="0"/>
              <a:t>сут</a:t>
            </a:r>
            <a:r>
              <a:rPr lang="ru-RU" sz="4000" b="1" dirty="0" smtClean="0"/>
              <a:t>.</a:t>
            </a:r>
          </a:p>
          <a:p>
            <a:pPr algn="just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При распаде радона в воздухе появляются </a:t>
            </a:r>
            <a:r>
              <a:rPr lang="ru-RU" sz="3600" dirty="0" smtClean="0"/>
              <a:t>электрически заряженные коротко- и долгоживущие альфа- и </a:t>
            </a:r>
            <a:r>
              <a:rPr lang="ru-RU" sz="3600" dirty="0" err="1" smtClean="0"/>
              <a:t>бета-активные</a:t>
            </a:r>
            <a:r>
              <a:rPr lang="ru-RU" sz="3600" dirty="0" smtClean="0"/>
              <a:t> </a:t>
            </a:r>
            <a:r>
              <a:rPr lang="ru-RU" sz="3600" b="1" dirty="0" smtClean="0"/>
              <a:t>аэрозоли</a:t>
            </a:r>
            <a:r>
              <a:rPr lang="ru-RU" sz="3600" dirty="0" smtClean="0"/>
              <a:t> </a:t>
            </a:r>
            <a:r>
              <a:rPr lang="ru-RU" sz="3600" b="1" dirty="0" smtClean="0"/>
              <a:t>полония, висмута и свинца</a:t>
            </a:r>
            <a:r>
              <a:rPr lang="ru-RU" sz="3600" dirty="0" smtClean="0"/>
              <a:t>. </a:t>
            </a:r>
          </a:p>
          <a:p>
            <a:pPr algn="just"/>
            <a:r>
              <a:rPr lang="ru-RU" sz="3600" dirty="0" smtClean="0"/>
              <a:t>Процесс их нейтрализации в воздухе на 90 % происходит на пылинках размером менее 5 мкм. </a:t>
            </a:r>
            <a:endParaRPr lang="ru-RU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482" name="Picture 2" descr="http://tobudowa.com/wp-content/uploads/2013/01/rad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3818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://www.engineer.bmstu.ru/res/volkov/img/1_1_1.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://www.engineer.bmstu.ru/res/volkov/img/1_1_1.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://www.engineer.bmstu.ru/res/volkov/img/1_1_1.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Картинка 2 из 15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52"/>
            <a:ext cx="5500726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786454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Вклад естественных источников в облучение человека.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85786" y="285728"/>
            <a:ext cx="75009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Бета-активность воздуха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обусловлена преимущественно генетически связанными изотопами свинца-214 и висмута-214, альфа-активность 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изотопами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радона и полония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 descr="http://www.1888pressrelease.com/product_images/496655/radon_gas_war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288309" cy="3214710"/>
          </a:xfrm>
          <a:prstGeom prst="rect">
            <a:avLst/>
          </a:prstGeom>
          <a:noFill/>
        </p:spPr>
      </p:pic>
      <p:pic>
        <p:nvPicPr>
          <p:cNvPr id="546820" name="Picture 4" descr="http://mediad.publicbroadcasting.net/p/wnku/files/201301/ra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929066"/>
            <a:ext cx="750099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429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Радон</a:t>
            </a:r>
            <a:r>
              <a:rPr lang="ru-RU" sz="3600" dirty="0" smtClean="0"/>
              <a:t> вместе со своими дочерними продуктами радиоактивного распада </a:t>
            </a:r>
            <a:r>
              <a:rPr lang="ru-RU" sz="3600" b="1" dirty="0" smtClean="0"/>
              <a:t>ответствен, примерно, за 3/4 годовой индивидуальной эффективной эквивалентной дозы, получаемой населением от земных источников радиации</a:t>
            </a:r>
            <a:r>
              <a:rPr lang="ru-RU" sz="3600" dirty="0" smtClean="0"/>
              <a:t>, </a:t>
            </a:r>
            <a:r>
              <a:rPr lang="ru-RU" sz="3600" b="1" dirty="0" smtClean="0"/>
              <a:t>и примерно половину этой дозы от всех источников радиации естественного происхождения.</a:t>
            </a:r>
            <a:endParaRPr lang="ru-RU" sz="36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Картинка 11 из 294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6929486" cy="613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AutoShape 2" descr="http://&amp;yucy;&amp;rcy;&amp;kcy;&amp;icy;&amp;ncy;&amp;ocy;.com/photo/124046/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8868" name="AutoShape 4" descr="http://&amp;yucy;&amp;rcy;&amp;kcy;&amp;icy;&amp;ncy;&amp;ocy;.com/photo/124046/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8870" name="AutoShape 6" descr="http://&amp;yucy;&amp;rcy;&amp;kcy;&amp;icy;&amp;ncy;&amp;ocy;.com/photo/124046/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8872" name="Picture 8" descr="http://www.bazi-otdiha.com.ua/uploads/1332511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6938843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5000636"/>
            <a:ext cx="5364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Санаторий «Радон» в Хмельнике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0" name="Picture 2" descr="&amp;Ncy;&amp;acy;&amp;zhcy;&amp;mcy;&amp;icy;&amp;tcy;&amp;iecy;, &amp;chcy;&amp;tcy;&amp;ocy;&amp;bcy;&amp;ycy; &amp;ocy;&amp;tcy;&amp;kcy;&amp;rcy;&amp;ycy;&amp;t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49892" name="Picture 4" descr="http://sanatoriitruskavca.com.ua/images/gal/hmelnik/radon/lecen/radon-6508_2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3810000" cy="5715000"/>
          </a:xfrm>
          <a:prstGeom prst="rect">
            <a:avLst/>
          </a:prstGeom>
          <a:noFill/>
        </p:spPr>
      </p:pic>
      <p:pic>
        <p:nvPicPr>
          <p:cNvPr id="549894" name="Picture 6" descr="http://sanatoriitruskavca.com.ua/images/gal/hmelnik/radon/lecen/radon-864_4220.JPG"/>
          <p:cNvPicPr>
            <a:picLocks noChangeAspect="1" noChangeArrowheads="1"/>
          </p:cNvPicPr>
          <p:nvPr/>
        </p:nvPicPr>
        <p:blipFill>
          <a:blip r:embed="rId4" cstate="print"/>
          <a:srcRect r="32500"/>
          <a:stretch>
            <a:fillRect/>
          </a:stretch>
        </p:blipFill>
        <p:spPr bwMode="auto">
          <a:xfrm>
            <a:off x="4857752" y="1357298"/>
            <a:ext cx="3857652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857232"/>
          <a:ext cx="7929618" cy="5486400"/>
        </p:xfrm>
        <a:graphic>
          <a:graphicData uri="http://schemas.openxmlformats.org/drawingml/2006/table">
            <a:tbl>
              <a:tblPr/>
              <a:tblGrid>
                <a:gridCol w="4811208"/>
                <a:gridCol w="3118410"/>
              </a:tblGrid>
              <a:tr h="681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Тип помещения и условия вентиляции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Концентрация радона,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400" i="1" baseline="30000">
                          <a:latin typeface="Times New Roman"/>
                          <a:ea typeface="Times New Roman"/>
                          <a:cs typeface="Times New Roman"/>
                        </a:rPr>
                        <a:t>–12</a:t>
                      </a:r>
                      <a:r>
                        <a:rPr lang="ru-RU" sz="2400" i="1">
                          <a:latin typeface="Times New Roman"/>
                          <a:ea typeface="Times New Roman"/>
                          <a:cs typeface="Times New Roman"/>
                        </a:rPr>
                        <a:t>, Ки/л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4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Хорошо проветриваемые помещения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 воздушным кондиционированием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0,06 – 0,35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Квартиры в кирпичных домах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 воздушным кондиционированием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0,01 – 0,19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Квартиры в деревянных домах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0,03 – 1,7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Кирпичные дома: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– нижние этажи</a:t>
                      </a:r>
                    </a:p>
                    <a:p>
                      <a:pPr indent="1085850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 верхние этажи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1,5 – 2,9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0,7 – 1,0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Каменные дома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2,3 – 5,8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Дома из шлаковых панелей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4,0 – 8,0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Подвальные помещения с плохой вентиляцией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3,6 – 7,8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AutoShape 2" descr="http://pandia.ru/text/78/262/images/image078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3268" name="AutoShape 4" descr="http://pandia.ru/text/78/262/images/image078_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3270" name="Picture 6" descr="http://www.galactic.org.ua/pr-nep/f/Fiz-b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824536" cy="540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571480"/>
          <a:ext cx="7500990" cy="5943600"/>
        </p:xfrm>
        <a:graphic>
          <a:graphicData uri="http://schemas.openxmlformats.org/drawingml/2006/table">
            <a:tbl>
              <a:tblPr/>
              <a:tblGrid>
                <a:gridCol w="3148961"/>
                <a:gridCol w="1807823"/>
                <a:gridCol w="867092"/>
                <a:gridCol w="867092"/>
                <a:gridCol w="810022"/>
              </a:tblGrid>
              <a:tr h="3577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Строительный материал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Активность, </a:t>
                      </a:r>
                      <a:r>
                        <a:rPr lang="ru-RU" sz="2400" i="1">
                          <a:latin typeface="Times New Roman"/>
                          <a:ea typeface="Times New Roman"/>
                          <a:cs typeface="Times New Roman"/>
                        </a:rPr>
                        <a:t>Бк/кг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2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Кирпич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ФРГ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6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Бетон, содержащий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глинистые сланцы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Швеция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5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Фосфогипс из фосфоритов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ФРГ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5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Фосфогипс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Великобритания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2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Фосфогипс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5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Шлак силиката кальция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Канада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2150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5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Шлак силиката кальция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5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Шлак из доменной печи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2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Гранит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1250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3203" name="Object 3"/>
          <p:cNvGraphicFramePr>
            <a:graphicFrameLocks noChangeAspect="1"/>
          </p:cNvGraphicFramePr>
          <p:nvPr/>
        </p:nvGraphicFramePr>
        <p:xfrm>
          <a:off x="6000760" y="928670"/>
          <a:ext cx="428628" cy="392909"/>
        </p:xfrm>
        <a:graphic>
          <a:graphicData uri="http://schemas.openxmlformats.org/presentationml/2006/ole">
            <p:oleObj spid="_x0000_s1026" name="Equation" r:id="rId3" imgW="266469" imgH="241091" progId="Equation.DSMT4">
              <p:embed/>
            </p:oleObj>
          </a:graphicData>
        </a:graphic>
      </p:graphicFrame>
      <p:graphicFrame>
        <p:nvGraphicFramePr>
          <p:cNvPr id="563202" name="Object 2"/>
          <p:cNvGraphicFramePr>
            <a:graphicFrameLocks noChangeAspect="1"/>
          </p:cNvGraphicFramePr>
          <p:nvPr/>
        </p:nvGraphicFramePr>
        <p:xfrm>
          <a:off x="6786578" y="928670"/>
          <a:ext cx="533466" cy="357190"/>
        </p:xfrm>
        <a:graphic>
          <a:graphicData uri="http://schemas.openxmlformats.org/presentationml/2006/ole">
            <p:oleObj spid="_x0000_s1027" name="Equation" r:id="rId4" imgW="368300" imgH="241300" progId="Equation.DSMT4">
              <p:embed/>
            </p:oleObj>
          </a:graphicData>
        </a:graphic>
      </p:graphicFrame>
      <p:graphicFrame>
        <p:nvGraphicFramePr>
          <p:cNvPr id="563201" name="Object 1"/>
          <p:cNvGraphicFramePr>
            <a:graphicFrameLocks noChangeAspect="1"/>
          </p:cNvGraphicFramePr>
          <p:nvPr/>
        </p:nvGraphicFramePr>
        <p:xfrm>
          <a:off x="7500958" y="928670"/>
          <a:ext cx="500994" cy="357190"/>
        </p:xfrm>
        <a:graphic>
          <a:graphicData uri="http://schemas.openxmlformats.org/presentationml/2006/ole">
            <p:oleObj spid="_x0000_s1028" name="Equation" r:id="rId5" imgW="342751" imgH="241195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7867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Тритий </a:t>
            </a:r>
            <a:r>
              <a:rPr lang="ru-RU" sz="2800" b="1" baseline="30000" dirty="0" smtClean="0"/>
              <a:t>З</a:t>
            </a:r>
            <a:r>
              <a:rPr lang="ru-RU" sz="2800" b="1" dirty="0" smtClean="0"/>
              <a:t>Н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400" dirty="0" smtClean="0"/>
              <a:t>Другим газообразным радиоактивным изотопом является изотоп водорода тритий (Т = 12.3 года). </a:t>
            </a:r>
            <a:r>
              <a:rPr lang="ru-RU" sz="2400" b="1" dirty="0" smtClean="0"/>
              <a:t>Образуется в верхних слоях атмосферы под воздействием нейтронов и протонов</a:t>
            </a:r>
            <a:r>
              <a:rPr lang="ru-RU" sz="2400" dirty="0" smtClean="0"/>
              <a:t> в результате реакций:</a:t>
            </a:r>
            <a:endParaRPr lang="ru-RU" sz="2400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928662" y="2357430"/>
          <a:ext cx="4389437" cy="755650"/>
        </p:xfrm>
        <a:graphic>
          <a:graphicData uri="http://schemas.openxmlformats.org/presentationml/2006/ole">
            <p:oleObj spid="_x0000_s2050" name="Equation" r:id="rId3" imgW="1790700" imgH="304800" progId="Equation.DSMT4">
              <p:embed/>
            </p:oleObj>
          </a:graphicData>
        </a:graphic>
      </p:graphicFrame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071934" y="3286124"/>
          <a:ext cx="4432300" cy="792163"/>
        </p:xfrm>
        <a:graphic>
          <a:graphicData uri="http://schemas.openxmlformats.org/presentationml/2006/ole">
            <p:oleObj spid="_x0000_s2051" name="Equation" r:id="rId4" imgW="1726451" imgH="304668" progId="Equation.DSMT4">
              <p:embed/>
            </p:oleObj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42913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Тритий – чистый бета-излучатель. В процессе распада образуется гелий-3.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74389" y="162619"/>
            <a:ext cx="68469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Космическое излучение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7858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Первичное космическое излучение</a:t>
            </a:r>
            <a:r>
              <a:rPr lang="ru-RU" sz="4400" dirty="0" smtClean="0"/>
              <a:t> </a:t>
            </a:r>
            <a:r>
              <a:rPr lang="ru-RU" sz="4400" b="1" dirty="0" smtClean="0"/>
              <a:t>представляет собой поток частиц высоких энергий, приходящих на Землю из межзвездного пространства.</a:t>
            </a:r>
          </a:p>
          <a:p>
            <a:pPr algn="just"/>
            <a:r>
              <a:rPr lang="ru-RU" sz="4400" b="1" dirty="0" smtClean="0"/>
              <a:t>Источники – Солнце, внутри- и внегалактические (вспышки сверхновых).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113 из 78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71480"/>
            <a:ext cx="668517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286116" y="285728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Углерод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4786314" y="214290"/>
          <a:ext cx="698025" cy="542908"/>
        </p:xfrm>
        <a:graphic>
          <a:graphicData uri="http://schemas.openxmlformats.org/presentationml/2006/ole">
            <p:oleObj spid="_x0000_s3074" name="Equation" r:id="rId3" imgW="343049" imgH="266816" progId="Equation.DSMT4">
              <p:embed/>
            </p:oleObj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85794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Наибольший интерес из радиоактивных изотопов углерода представляет долгоживущий изотоп углерод-14. </a:t>
            </a:r>
          </a:p>
          <a:p>
            <a:pPr algn="just"/>
            <a:r>
              <a:rPr lang="ru-RU" sz="3200" b="1" dirty="0" smtClean="0"/>
              <a:t>Период полураспада составляет около 5700 лет. Как и тритий, этот изотоп – </a:t>
            </a:r>
            <a:r>
              <a:rPr lang="ru-RU" sz="3200" b="1" dirty="0" err="1" smtClean="0"/>
              <a:t>космогенный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357554" y="3571876"/>
          <a:ext cx="3904533" cy="785818"/>
        </p:xfrm>
        <a:graphic>
          <a:graphicData uri="http://schemas.openxmlformats.org/presentationml/2006/ole">
            <p:oleObj spid="_x0000_s3075" name="Equation" r:id="rId4" imgW="1511300" imgH="304800" progId="Equation.DSMT4">
              <p:embed/>
            </p:oleObj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500570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Ежегодно образуется около 10 кг углерода-14, общее содержание его на Земле составляет 80 т.</a:t>
            </a:r>
            <a:endParaRPr lang="ru-RU" sz="2400" dirty="0"/>
          </a:p>
        </p:txBody>
      </p:sp>
      <p:sp>
        <p:nvSpPr>
          <p:cNvPr id="2" name="AutoShape 6" descr="Картинка 25 из 1247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333500"/>
            <a:ext cx="507682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Картинка 25 из 1247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333500"/>
            <a:ext cx="507682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Картинка 25 из 1247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333500"/>
            <a:ext cx="507682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Картинка 25 из 1247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333500"/>
            <a:ext cx="507682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2" name="AutoShape 14" descr="Картинка 25 из 1247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333500"/>
            <a:ext cx="507682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4" name="AutoShape 16" descr="Картинка 25 из 1247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333500"/>
            <a:ext cx="507682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6" name="AutoShape 18" descr="Картинка 25 из 1247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333500"/>
            <a:ext cx="507682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8" name="AutoShape 20" descr="Картинка 25 из 1247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333500"/>
            <a:ext cx="507682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sciencebasedlife.files.wordpress.com/2010/09/carbon14m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442" y="857232"/>
            <a:ext cx="778910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Isotope Symbol For Carbon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1256"/>
            <a:ext cx="4464496" cy="669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4" name="Picture 4" descr="http://neolitica.ru/img/264/7888463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4"/>
            <a:ext cx="5791083" cy="3190867"/>
          </a:xfrm>
          <a:prstGeom prst="rect">
            <a:avLst/>
          </a:prstGeom>
          <a:noFill/>
        </p:spPr>
      </p:pic>
      <p:pic>
        <p:nvPicPr>
          <p:cNvPr id="721922" name="Picture 2" descr="https://upload.wikimedia.org/wikipedia/commons/thumb/e/e7/Gizeh_Sonnenbarke_BW_2.jpg/800px-Gizeh_Sonnenbarke_BW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429024" cy="51644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5786454"/>
            <a:ext cx="632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Радиоуглеродное датирование</a:t>
            </a:r>
            <a:endParaRPr lang="ru-RU" sz="3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-171400"/>
            <a:ext cx="700092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4000" b="1" dirty="0" smtClean="0"/>
              <a:t>Калий </a:t>
            </a:r>
            <a:r>
              <a:rPr lang="ru-RU" sz="4000" b="1" baseline="30000" dirty="0" smtClean="0"/>
              <a:t>40</a:t>
            </a:r>
            <a:r>
              <a:rPr lang="ru-RU" sz="4000" b="1" dirty="0" smtClean="0"/>
              <a:t>К</a:t>
            </a:r>
            <a:r>
              <a:rPr lang="ru-RU" sz="4000" dirty="0" smtClean="0"/>
              <a:t>.</a:t>
            </a:r>
            <a:endParaRPr lang="en-US" sz="4000" dirty="0" smtClean="0"/>
          </a:p>
          <a:p>
            <a:pPr algn="just"/>
            <a:r>
              <a:rPr lang="ru-RU" sz="2400" dirty="0" smtClean="0"/>
              <a:t> </a:t>
            </a:r>
          </a:p>
          <a:p>
            <a:pPr algn="just"/>
            <a:r>
              <a:rPr lang="ru-RU" sz="3600" b="1" dirty="0" smtClean="0"/>
              <a:t>Для биологических объектов калий является макроэлементом. Он абсорбируется растениями из почвы, попадает при питании в организмы животных. </a:t>
            </a:r>
          </a:p>
          <a:p>
            <a:pPr algn="just"/>
            <a:r>
              <a:rPr lang="ru-RU" sz="2400" dirty="0" smtClean="0"/>
              <a:t>Калий необходим для работы функционально активных органов и тканей: сердца, скелетной мускулатуры, нервной ткани.</a:t>
            </a:r>
          </a:p>
          <a:p>
            <a:pPr algn="just"/>
            <a:r>
              <a:rPr lang="ru-RU" sz="2400" dirty="0" smtClean="0"/>
              <a:t> Изотоп калий-40 составляет долю лишь в 0,01 % от всех изотопов калия, </a:t>
            </a:r>
            <a:r>
              <a:rPr lang="ru-RU" sz="2400" b="1" dirty="0" smtClean="0"/>
              <a:t>период его полураспада Т </a:t>
            </a:r>
            <a:r>
              <a:rPr lang="ru-RU" sz="2400" dirty="0" smtClean="0"/>
              <a:t>=  		лет.</a:t>
            </a:r>
          </a:p>
          <a:p>
            <a:pPr algn="just"/>
            <a:endParaRPr lang="ru-RU" sz="2400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1187624" y="6093296"/>
          <a:ext cx="1179830" cy="571480"/>
        </p:xfrm>
        <a:graphic>
          <a:graphicData uri="http://schemas.openxmlformats.org/presentationml/2006/ole">
            <p:oleObj spid="_x0000_s4098" name="Equation" r:id="rId3" imgW="609336" imgH="291973" progId="Equation.DSMT4">
              <p:embed/>
            </p:oleObj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www.blisstree.com/wp-content/uploads/2013/09/many-banana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6054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988" name="Picture 4" descr="http://www.shop.vashsad.ua/i/shop/f1892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noFill/>
        </p:spPr>
      </p:pic>
      <p:pic>
        <p:nvPicPr>
          <p:cNvPr id="809986" name="Picture 2" descr="http://purichvalera.com/wp-content/uploads/2011/09/primenenie-kaliynyih-udobren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62" name="Picture 2" descr="http://wap.photohost.ru/pictures/418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Калий-40 </a:t>
            </a:r>
            <a:r>
              <a:rPr lang="ru-RU" sz="3600" b="1" dirty="0" smtClean="0"/>
              <a:t>является</a:t>
            </a:r>
            <a:r>
              <a:rPr lang="ru-RU" sz="3200" b="1" dirty="0" smtClean="0"/>
              <a:t> бета и гамма – излучателем. </a:t>
            </a:r>
            <a:r>
              <a:rPr lang="ru-RU" sz="3200" dirty="0" smtClean="0"/>
              <a:t>Природная активность его высока, 8.9</a:t>
            </a:r>
            <a:r>
              <a:rPr lang="ru-RU" sz="3200" dirty="0" smtClean="0">
                <a:sym typeface="Symbol"/>
              </a:rPr>
              <a:t></a:t>
            </a:r>
            <a:r>
              <a:rPr lang="ru-RU" sz="3200" dirty="0" smtClean="0"/>
              <a:t>10</a:t>
            </a:r>
            <a:r>
              <a:rPr lang="ru-RU" sz="3200" baseline="30000" dirty="0" smtClean="0"/>
              <a:t>-9 </a:t>
            </a:r>
            <a:r>
              <a:rPr lang="ru-RU" sz="3200" dirty="0" err="1" smtClean="0"/>
              <a:t>Кu</a:t>
            </a:r>
            <a:r>
              <a:rPr lang="ru-RU" sz="3200" dirty="0" smtClean="0"/>
              <a:t>/кг. Удельная активность растительных и животных продуктов на 2-3 порядка меньше.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o.aolcdn.com/os/autos/photos/miscellaneous/sun-fiery-ball-6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64544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95536" y="4766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Радиоактивность воды и горных пород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1500172"/>
          <a:ext cx="7500990" cy="3950208"/>
        </p:xfrm>
        <a:graphic>
          <a:graphicData uri="http://schemas.openxmlformats.org/drawingml/2006/table">
            <a:tbl>
              <a:tblPr/>
              <a:tblGrid>
                <a:gridCol w="1908923"/>
                <a:gridCol w="2455429"/>
                <a:gridCol w="3136638"/>
              </a:tblGrid>
              <a:tr h="6870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Название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реки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Твердый сток,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400" baseline="300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Ориентировочная активность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твердого стока, </a:t>
                      </a: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Ku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Волга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Дон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Дунай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246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Янцзы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253.2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760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Миссисипи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380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1140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Инд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6.2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1340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14348" y="500042"/>
            <a:ext cx="77153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отдельных районах земного шара отмечаются зоны с повышенным содержанием радиоактивных элементов в горных породах и почвах.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Такие зоны обнаружены в районах Памира и Тибета, на территориях Бразилии, Индии и Франции.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Так, в Индии в штате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Керала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на территории которого проживает около 100000 человек, в породе отмечается высокое (до 1 %) содержание тория и его дочерних продуктов. В районах Франции, Памира и Тибета отмечается высокое содержание урана и радия в породах вулканического характера.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 descr="https://pbs.twimg.com/media/CHxb-xkXAAA6n-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786742" cy="5191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428604"/>
          <a:ext cx="7572428" cy="6112360"/>
        </p:xfrm>
        <a:graphic>
          <a:graphicData uri="http://schemas.openxmlformats.org/drawingml/2006/table">
            <a:tbl>
              <a:tblPr/>
              <a:tblGrid>
                <a:gridCol w="4714908"/>
                <a:gridCol w="1766697"/>
                <a:gridCol w="1090823"/>
              </a:tblGrid>
              <a:tr h="9593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Район наблюдения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населения, чел.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Погл.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доза, </a:t>
                      </a:r>
                      <a:r>
                        <a:rPr lang="ru-RU" sz="2800" i="1">
                          <a:latin typeface="Times New Roman"/>
                          <a:ea typeface="Times New Roman"/>
                          <a:cs typeface="Times New Roman"/>
                        </a:rPr>
                        <a:t>мГр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5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Штаты Керала и Мадрас (Индия)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100000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1,3 – 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5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 spc="-50">
                          <a:latin typeface="Times New Roman"/>
                          <a:ea typeface="Times New Roman"/>
                          <a:cs typeface="Times New Roman"/>
                        </a:rPr>
                        <a:t>Штаты Рио-де-Жанейро и Эспириту-Санту (Бразилия)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30000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до 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5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Штаты Минас-Энейрас и Гояс (Бразилия)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до 120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5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Остров Ниуэ (Тихий океан)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4500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до 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5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Районы Франции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7000000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1,8 – 3,5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Радиоактивность растительного и природного мира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599" y="1428737"/>
          <a:ext cx="7458051" cy="4643470"/>
        </p:xfrm>
        <a:graphic>
          <a:graphicData uri="http://schemas.openxmlformats.org/drawingml/2006/table">
            <a:tbl>
              <a:tblPr/>
              <a:tblGrid>
                <a:gridCol w="1996130"/>
                <a:gridCol w="2730523"/>
                <a:gridCol w="2731398"/>
              </a:tblGrid>
              <a:tr h="5428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Продукт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Содержание калия,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Удельная активность,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 10</a:t>
                      </a:r>
                      <a:r>
                        <a:rPr lang="ru-RU" sz="2000" baseline="30000" dirty="0">
                          <a:latin typeface="+mn-lt"/>
                          <a:ea typeface="Times New Roman"/>
                          <a:cs typeface="Times New Roman"/>
                        </a:rPr>
                        <a:t>-9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Ku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/кг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7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Times New Roman"/>
                        </a:rPr>
                        <a:t>Пшеница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0.5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4.0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7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Times New Roman"/>
                        </a:rPr>
                        <a:t>Рожь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0.6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4.8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5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Горох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0.9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7.4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5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Крупа гречневая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0.13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2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Картофель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0.45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3.5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Морковь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0.29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Лук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Огурцы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0.34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Лимон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0.17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1.14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9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Клюква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9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Говядина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0.37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3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Свинина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0.1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0.9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Рыба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0.26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Икра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0.42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5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Молоко коровье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0.14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Масло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0.014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0.1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85" name="Line 1"/>
          <p:cNvSpPr>
            <a:spLocks noChangeShapeType="1"/>
          </p:cNvSpPr>
          <p:nvPr/>
        </p:nvSpPr>
        <p:spPr bwMode="auto">
          <a:xfrm>
            <a:off x="6915150" y="5657850"/>
            <a:ext cx="0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714480" y="152735"/>
            <a:ext cx="6062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Радиоактивность человека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862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836712"/>
            <a:ext cx="1004011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Суммарное содержание калия в организме взрослого человека (массой 70 кг) составляет 0.19 % (130 г).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857364"/>
          <a:ext cx="7858179" cy="4389120"/>
        </p:xfrm>
        <a:graphic>
          <a:graphicData uri="http://schemas.openxmlformats.org/drawingml/2006/table">
            <a:tbl>
              <a:tblPr/>
              <a:tblGrid>
                <a:gridCol w="2142956"/>
                <a:gridCol w="2572354"/>
                <a:gridCol w="3142869"/>
              </a:tblGrid>
              <a:tr h="4514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Орган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или ткань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калия,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Удельная радиоактивность,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х 10</a:t>
                      </a:r>
                      <a:r>
                        <a:rPr lang="ru-RU" sz="2400" baseline="30000">
                          <a:latin typeface="+mn-lt"/>
                          <a:ea typeface="Times New Roman"/>
                          <a:cs typeface="Times New Roman"/>
                        </a:rPr>
                        <a:t>-9</a:t>
                      </a: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Ku</a:t>
                      </a: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Мышцы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0.300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2.9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Головной мозг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0.330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Печень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0.215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1.7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Легкие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0.150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Жировая ткань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0.060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0.5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Костная ткань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0.061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0.5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785786" y="330382"/>
            <a:ext cx="778671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Общее содержание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глерода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 теле взрослого человека примерно равно 12,6 кг. Учитывая равномерное распределение углерода в тканях, можно считать, что удельная радиоактивность их по углероду-14 </a:t>
            </a:r>
            <a:r>
              <a:rPr lang="ru-RU" sz="2800" dirty="0" smtClean="0">
                <a:ea typeface="Times New Roman" pitchFamily="18" charset="0"/>
              </a:rPr>
              <a:t>составляет 1.4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800" dirty="0" smtClean="0">
                <a:ea typeface="Times New Roman" pitchFamily="18" charset="0"/>
              </a:rPr>
              <a:t>10</a:t>
            </a:r>
            <a:r>
              <a:rPr lang="ru-RU" sz="2800" baseline="300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-9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 К</a:t>
            </a:r>
            <a:r>
              <a:rPr lang="en-US" sz="28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/кг.</a:t>
            </a:r>
            <a:r>
              <a:rPr lang="ru-RU" sz="2800" dirty="0" smtClean="0"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В легкие человека, выкуривающего одну пачку сигарет в сутки, этого углерода-14 поступает в сто раз больше, чем у некурящих людей </a:t>
            </a:r>
            <a:r>
              <a:rPr lang="ru-RU" sz="3600" dirty="0" smtClean="0"/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714612" y="2071678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6" name="Picture 2" descr="http://www.gamucci.by/files/images/vredkure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0042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2071678"/>
          <a:ext cx="7643865" cy="3332168"/>
        </p:xfrm>
        <a:graphic>
          <a:graphicData uri="http://schemas.openxmlformats.org/drawingml/2006/table">
            <a:tbl>
              <a:tblPr/>
              <a:tblGrid>
                <a:gridCol w="1383910"/>
                <a:gridCol w="1175660"/>
                <a:gridCol w="1879231"/>
                <a:gridCol w="2117350"/>
                <a:gridCol w="1087714"/>
              </a:tblGrid>
              <a:tr h="14280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Облучение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Гонады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Красный костный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мозг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Эндост. клетки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костной ткани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Легкие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Внешнее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0.63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0.63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0.63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0.63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04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Внутреннее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0.35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0.49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1.58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6.87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latin typeface="+mn-lt"/>
                          <a:ea typeface="Times New Roman"/>
                          <a:cs typeface="Times New Roman"/>
                        </a:rPr>
                        <a:t>Сумма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.98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1.12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2.21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7.5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28596" y="71435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Годовая эквивалентная доза от естественных источников радиации для различных органов человека,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мЗв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8" name="Picture 2" descr="http://cdn.phys.org/newman/gfx/news/hires/2011/1-howtokeep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79"/>
            <a:ext cx="7776864" cy="5829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Удельная активность трития составляет для мягких тканей 1.5</a:t>
            </a:r>
            <a:r>
              <a:rPr lang="ru-RU" dirty="0" smtClean="0">
                <a:sym typeface="Symbol"/>
              </a:rPr>
              <a:t></a:t>
            </a:r>
            <a:r>
              <a:rPr lang="ru-RU" dirty="0" smtClean="0"/>
              <a:t>10</a:t>
            </a:r>
            <a:r>
              <a:rPr lang="ru-RU" baseline="30000" dirty="0" smtClean="0"/>
              <a:t>-11</a:t>
            </a:r>
            <a:r>
              <a:rPr lang="ru-RU" dirty="0" smtClean="0"/>
              <a:t> </a:t>
            </a:r>
            <a:r>
              <a:rPr lang="ru-RU" dirty="0" err="1" smtClean="0"/>
              <a:t>Кu</a:t>
            </a:r>
            <a:r>
              <a:rPr lang="ru-RU" dirty="0" smtClean="0"/>
              <a:t>/кг, а для костей – 0.92</a:t>
            </a:r>
            <a:r>
              <a:rPr lang="ru-RU" dirty="0" smtClean="0">
                <a:sym typeface="Symbol"/>
              </a:rPr>
              <a:t></a:t>
            </a:r>
            <a:r>
              <a:rPr lang="ru-RU" dirty="0" smtClean="0"/>
              <a:t>10</a:t>
            </a:r>
            <a:r>
              <a:rPr lang="ru-RU" baseline="30000" dirty="0" smtClean="0"/>
              <a:t>-11</a:t>
            </a:r>
            <a:r>
              <a:rPr lang="ru-RU" dirty="0" smtClean="0"/>
              <a:t> </a:t>
            </a:r>
            <a:r>
              <a:rPr lang="ru-RU" dirty="0" err="1" smtClean="0"/>
              <a:t>Кu</a:t>
            </a:r>
            <a:r>
              <a:rPr lang="ru-RU" dirty="0" smtClean="0"/>
              <a:t>/кг.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Других радионуклидов в организме человека заметно меньше. Можно отметить радий (накапливается в костях) и полоний, роль которого невелика.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334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6.2. Искусственные источники радиации</a:t>
            </a:r>
            <a:endParaRPr lang="ru-RU" sz="3600" dirty="0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475656" y="980728"/>
            <a:ext cx="6003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Тепловые электростанции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643050"/>
          <a:ext cx="7786741" cy="4023360"/>
        </p:xfrm>
        <a:graphic>
          <a:graphicData uri="http://schemas.openxmlformats.org/drawingml/2006/table">
            <a:tbl>
              <a:tblPr/>
              <a:tblGrid>
                <a:gridCol w="4372622"/>
                <a:gridCol w="3414119"/>
              </a:tblGrid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Область производства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Доза, чел-Зв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Сжигание угля: 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электростанциях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жилых домах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10000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Сжигание: 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нефти на электростанциях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природного газа на электростанциях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Использование: 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фосфатных удобрений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фосфогипса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 жилых домах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7000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600000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5874" name="Picture 2" descr="http://graphics8.nytimes.com/images/2011/12/02/science/china/china-jum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49" y="404664"/>
            <a:ext cx="8838851" cy="565375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Угольная электростанция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Использование </a:t>
            </a:r>
            <a:r>
              <a:rPr lang="ru-RU" sz="4000" b="1" i="1" dirty="0" smtClean="0"/>
              <a:t>калийных</a:t>
            </a:r>
            <a:r>
              <a:rPr lang="ru-RU" sz="4000" b="1" dirty="0" smtClean="0"/>
              <a:t> и </a:t>
            </a:r>
            <a:r>
              <a:rPr lang="ru-RU" sz="4000" b="1" i="1" dirty="0" smtClean="0"/>
              <a:t>фосфатных удобрений </a:t>
            </a:r>
            <a:r>
              <a:rPr lang="ru-RU" sz="4000" b="1" dirty="0" smtClean="0"/>
              <a:t>в сельском хозяйстве, а также </a:t>
            </a:r>
            <a:r>
              <a:rPr lang="ru-RU" sz="4000" b="1" i="1" dirty="0" smtClean="0"/>
              <a:t>строительных материалов</a:t>
            </a:r>
            <a:r>
              <a:rPr lang="ru-RU" sz="4000" b="1" dirty="0" smtClean="0"/>
              <a:t> содержащих радионуклиды (</a:t>
            </a:r>
            <a:r>
              <a:rPr lang="ru-RU" sz="4000" b="1" i="1" dirty="0" smtClean="0"/>
              <a:t>гранит, </a:t>
            </a:r>
            <a:r>
              <a:rPr lang="ru-RU" sz="4000" b="1" i="1" dirty="0" err="1" smtClean="0"/>
              <a:t>фосфогипс</a:t>
            </a:r>
            <a:r>
              <a:rPr lang="ru-RU" sz="4000" b="1" i="1" dirty="0" smtClean="0"/>
              <a:t>, шлакобетон</a:t>
            </a:r>
            <a:r>
              <a:rPr lang="ru-RU" sz="4000" b="1" dirty="0" smtClean="0"/>
              <a:t>) также повышает дозовую нагрузку населения.</a:t>
            </a:r>
            <a:endParaRPr lang="ru-RU" sz="4000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2402" name="Picture 2" descr="http://www.kujbyshevec.ru/media/k2/galleries/2515/gora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6953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3426" name="Picture 2" descr="http://www.ua.all.biz/img/ua/catalog/5950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08912" cy="5203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4450" name="Picture 2" descr="http://promplace.ru/articles_img/Kali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616624" cy="5867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6794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Испытания ядерного оружия</a:t>
            </a:r>
            <a:endParaRPr lang="ru-RU" sz="4000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500034" y="1785926"/>
            <a:ext cx="80724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1945 по 1980 годы в атмосфере было произведено 450 атомных и термоядерных взрывов.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этом 90 % мощности всех взрывов было реализовано в 1952 – 1962 годах.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atrinaflot.narod.ru/81_publications/2008/nuk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6200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 descr="http://blogs.discovermagazine.com/badastronomy/files/2012/07/starfishpr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4916162" cy="4572032"/>
          </a:xfrm>
          <a:prstGeom prst="rect">
            <a:avLst/>
          </a:prstGeom>
          <a:noFill/>
        </p:spPr>
      </p:pic>
      <p:pic>
        <p:nvPicPr>
          <p:cNvPr id="555012" name="Picture 4" descr="http://blogs.discovermagazine.com/badastronomy/files/2012/07/starfishprime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24084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Средняя энергия космических частиц 10</a:t>
            </a:r>
            <a:r>
              <a:rPr lang="ru-RU" sz="4000" baseline="30000" dirty="0" smtClean="0"/>
              <a:t>10</a:t>
            </a:r>
            <a:r>
              <a:rPr lang="ru-RU" sz="4000" dirty="0" smtClean="0"/>
              <a:t> эВ, встречаются и частицы с энергией вплоть до 10</a:t>
            </a:r>
            <a:r>
              <a:rPr lang="ru-RU" sz="4000" baseline="30000" dirty="0" smtClean="0"/>
              <a:t>19</a:t>
            </a:r>
            <a:r>
              <a:rPr lang="ru-RU" sz="4000" dirty="0" smtClean="0"/>
              <a:t> эВ. Современные ускорители заряженных частиц позволяют разогнать частицы до энергий порядка 10</a:t>
            </a:r>
            <a:r>
              <a:rPr lang="ru-RU" sz="4000" baseline="30000" dirty="0" smtClean="0"/>
              <a:t>12 </a:t>
            </a:r>
            <a:r>
              <a:rPr lang="ru-RU" sz="4000" dirty="0" smtClean="0"/>
              <a:t>эВ. </a:t>
            </a:r>
            <a:endParaRPr lang="ru-RU" sz="4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peration Dominic I and II _ Starfish Prime Part 2 196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7905805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upload.wikimedia.org/wikipedia/ru/a/a3/%D0%AF%D0%B4%D0%B5%D1%80%D0%BD%D1%8B%D0%B9_%D0%B2%D0%B7%D1%80%D1%8B%D0%B2_%D0%BE%D0%B3%D0%BD%D0%B5%D0%BD%D0%BD%D1%8B%D0%B9_%D1%88%D0%B0%D1%80_%D0%BE%D1%82%D1%80%D0%B0%D0%B6%D0%B5%D0%BD%D0%B8%D0%B5_%D0%B2%D0%BE%D0%BB%D0%BD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548680"/>
            <a:ext cx="7416824" cy="5598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67544" y="548680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 время испытаний ядерного оружия в биосферу поступило следующее количество долгоживущих продуктов: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2.4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20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Бк,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14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 2.2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27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Бк,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90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Sr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 6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17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Бк,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95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Zr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 1.4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20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Бк,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106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Ru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1.2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19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Бк,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137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Cs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 9.1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17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Бк,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144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Ce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 3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19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Бк, 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239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Pu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6.5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15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Содержание углерода-14 в воздухе</a:t>
            </a:r>
            <a:endParaRPr lang="ru-RU" sz="3600" dirty="0"/>
          </a:p>
        </p:txBody>
      </p:sp>
      <p:pic>
        <p:nvPicPr>
          <p:cNvPr id="558082" name="Picture 2" descr="File:Radiocarbon bomb spik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643734" cy="5314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Договор о запрещении испытаний ядерного оружия в атмосфере, космическом пространстве и под водой</a:t>
            </a:r>
            <a:r>
              <a:rPr lang="ru-RU" sz="4000" dirty="0" smtClean="0"/>
              <a:t> (также известен как </a:t>
            </a:r>
            <a:r>
              <a:rPr lang="ru-RU" sz="4000" b="1" i="1" dirty="0" smtClean="0"/>
              <a:t>Московский договор</a:t>
            </a:r>
            <a:r>
              <a:rPr lang="ru-RU" sz="4000" dirty="0" smtClean="0"/>
              <a:t>) </a:t>
            </a:r>
            <a:r>
              <a:rPr lang="ru-RU" sz="4000" b="1" dirty="0" smtClean="0"/>
              <a:t>был подписан 5 августа 1963 года в Москве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253721" y="295611"/>
            <a:ext cx="60131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Облучение в медицине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В медицине радиация применяется для </a:t>
            </a:r>
            <a:r>
              <a:rPr lang="ru-RU" sz="4000" b="1" i="1" dirty="0" smtClean="0"/>
              <a:t>диагностики и лечения</a:t>
            </a:r>
            <a:r>
              <a:rPr lang="ru-RU" sz="4000" b="1" dirty="0" smtClean="0"/>
              <a:t> заболеваний. </a:t>
            </a:r>
          </a:p>
          <a:p>
            <a:pPr algn="just"/>
            <a:r>
              <a:rPr lang="ru-RU" sz="4000" b="1" dirty="0" smtClean="0"/>
              <a:t>Диагностика проводится при помощи </a:t>
            </a:r>
            <a:r>
              <a:rPr lang="ru-RU" sz="4000" b="1" i="1" dirty="0" smtClean="0"/>
              <a:t>рентгеновского излучения</a:t>
            </a:r>
            <a:r>
              <a:rPr lang="ru-RU" sz="4000" b="1" dirty="0" smtClean="0"/>
              <a:t> (рентгенография, компьютерная томография, флюорография и т.д.)</a:t>
            </a:r>
            <a:endParaRPr lang="ru-RU" sz="4000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AutoShape 2" descr="https://www.9oboev.ru/large/201307/9oboev.ru-397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6580" name="Picture 4" descr="http://gp.by/upload/medialibrary/bcd/bcd90c7926f072218e484e9cf1fc97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408712" cy="5773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4" name="Picture 2" descr="http://albenaclinic.com.ua/images/uslugi/radioviziografija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9758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2" name="Picture 2" descr="http://www.tlttimes.ru/uploads/images/e/2/7/7/8/a54baf54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87918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786719" cy="363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Первичное космическое излучение</a:t>
            </a:r>
            <a:r>
              <a:rPr lang="ru-RU" sz="4400" dirty="0" smtClean="0"/>
              <a:t> </a:t>
            </a:r>
            <a:r>
              <a:rPr lang="ru-RU" sz="4400" b="1" dirty="0" smtClean="0"/>
              <a:t>состоит из протонов (90 %), и</a:t>
            </a:r>
            <a:r>
              <a:rPr lang="ru-RU" sz="4400" dirty="0" smtClean="0"/>
              <a:t> </a:t>
            </a:r>
            <a:r>
              <a:rPr lang="el-GR" sz="4400" b="1" dirty="0" smtClean="0"/>
              <a:t>α</a:t>
            </a:r>
            <a:r>
              <a:rPr lang="ru-RU" sz="4400" b="1" dirty="0" smtClean="0"/>
              <a:t>-частиц (7%). </a:t>
            </a:r>
            <a:endParaRPr lang="ru-RU" sz="4400" b="1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9106" name="Picture 2" descr="http://fullref.ru/files/87/87f39954c0e9228365784d1f2ee26509.html_files/rI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929618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572008"/>
            <a:ext cx="7423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Памятник рентгенологам и радиологам.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Гамбург, 1936 г.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http://www.8a.ru/kat/big/1799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4" name="AutoShape 4" descr="http://www.8a.ru/kat/big/1799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6" name="AutoShape 6" descr="http://www.8a.ru/kat/big/1799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8" name="Picture 8" descr="http://www.rusotdih.ru/userfiles/place/631/centr-reabilitacii-topaz88887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Картинка 17 из 903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782" b="2482"/>
          <a:stretch>
            <a:fillRect/>
          </a:stretch>
        </p:blipFill>
        <p:spPr bwMode="auto">
          <a:xfrm>
            <a:off x="1331640" y="620688"/>
            <a:ext cx="6610839" cy="4873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Также</a:t>
            </a:r>
            <a:r>
              <a:rPr lang="en-US" sz="3600" b="1" dirty="0" smtClean="0"/>
              <a:t> </a:t>
            </a:r>
            <a:r>
              <a:rPr lang="ru-RU" sz="3600" b="1" dirty="0" smtClean="0"/>
              <a:t>в медицине  ядерное излучение применяется для </a:t>
            </a:r>
            <a:r>
              <a:rPr lang="ru-RU" sz="3600" b="1" i="1" dirty="0" smtClean="0"/>
              <a:t>лечения раковых опухолей (онкологических заболеваний) – лучевая терапия (радиотерапия)</a:t>
            </a:r>
            <a:r>
              <a:rPr lang="ru-RU" sz="3600" b="1" dirty="0" smtClean="0"/>
              <a:t>.</a:t>
            </a:r>
          </a:p>
          <a:p>
            <a:pPr algn="just"/>
            <a:r>
              <a:rPr lang="ru-RU" sz="3600" dirty="0" smtClean="0"/>
              <a:t>Раковые клетки более чувствительны к радиации, чем здоровые.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5250" name="Picture 2" descr="https://upload.wikimedia.org/wikipedia/commons/thumb/d/d5/Radiation_therapy.jpg/900px-Radiation_ther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929618" cy="595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Суммарные локальные дозы для каждого облучаемого человека довольно велики (20 – 60 </a:t>
            </a:r>
            <a:r>
              <a:rPr lang="ru-RU" sz="4000" b="1" i="1" dirty="0" smtClean="0"/>
              <a:t>Гр</a:t>
            </a:r>
            <a:r>
              <a:rPr lang="ru-RU" sz="4000" b="1" dirty="0" smtClean="0"/>
              <a:t>), однако их получает небольшое число людей.</a:t>
            </a:r>
            <a:endParaRPr lang="ru-RU" sz="4000" b="1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900igr.net/datai/ekologija/PDK/0007-002-Sostavljajuschie-srednej-godovoj-dozy-izluchenija-chelo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001000" cy="634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 descr="http://streamer-su22.narod.ru/files/radi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41187" cy="410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6" name="Picture 4" descr="https://upload.wikimedia.org/wikipedia/commons/thumb/e/e3/USRadiumGirls-Argonne1%2Cca1922-23-150dpi.jpg/1024px-USRadiumGirls-Argonne1%2Cca1922-23-15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5364752" cy="4219972"/>
          </a:xfrm>
          <a:prstGeom prst="rect">
            <a:avLst/>
          </a:prstGeom>
          <a:noFill/>
        </p:spPr>
      </p:pic>
      <p:pic>
        <p:nvPicPr>
          <p:cNvPr id="750594" name="Picture 2" descr="https://upload.wikimedia.org/wikipedia/commons/thumb/c/c6/Undark_%28Radium_Girls%29_advertisement%2C_1921%2C_retouched.png/800px-Undark_%28Radium_Girls%29_advertisement%2C_1921%2C_retouch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3888432" cy="56769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5733256"/>
            <a:ext cx="3537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Радиевые девушки</a:t>
            </a:r>
            <a:endParaRPr lang="ru-RU" sz="32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8" name="Picture 2" descr="http://adsl.zveronline.ru/projects/articles/2012/10/11/11_yadernyh_avariy_i_katastrof/4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0" y="332656"/>
            <a:ext cx="9001000" cy="59920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764704"/>
            <a:ext cx="5667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Радиоактивное заражение в </a:t>
            </a:r>
            <a:r>
              <a:rPr lang="ru-RU" sz="2800" dirty="0" err="1" smtClean="0">
                <a:solidFill>
                  <a:schemeClr val="bg1"/>
                </a:solidFill>
              </a:rPr>
              <a:t>Гоянии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4770" name="Picture 2" descr="http://www.wallibs.com/gudang/crab-nebula-nasa-high-definition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24736" cy="6316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624" y="2204864"/>
          <a:ext cx="6858048" cy="3510529"/>
        </p:xfrm>
        <a:graphic>
          <a:graphicData uri="http://schemas.openxmlformats.org/drawingml/2006/table">
            <a:tbl>
              <a:tblPr/>
              <a:tblGrid>
                <a:gridCol w="4234519"/>
                <a:gridCol w="2623529"/>
              </a:tblGrid>
              <a:tr h="840623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Источники радиации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Доза облучения, </a:t>
                      </a:r>
                      <a:r>
                        <a:rPr lang="ru-RU" sz="2800" b="1" i="1">
                          <a:latin typeface="Times New Roman"/>
                          <a:ea typeface="Times New Roman"/>
                          <a:cs typeface="Times New Roman"/>
                        </a:rPr>
                        <a:t>мЗв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30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Естественные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3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Искусственные источники в медицине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30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Радиоактивные осадки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30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Атомная энергетика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0,001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30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0129" name="Rectangle 1"/>
          <p:cNvSpPr>
            <a:spLocks noChangeArrowheads="1"/>
          </p:cNvSpPr>
          <p:nvPr/>
        </p:nvSpPr>
        <p:spPr bwMode="auto">
          <a:xfrm>
            <a:off x="0" y="234055"/>
            <a:ext cx="92794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Среднегодовые эффективные эквивалентные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дозы облучения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естественных и искусственных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источников радиации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Радиация на производстве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Рентгеновская и гамма-дефектоскопия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1010" name="Picture 2" descr="http://www.atomic-energy.ru/files/styles/side/public/images/2013/05/1564845_20130522175138%5B1%5D.gif?itok=08SVEK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000528" cy="3003676"/>
          </a:xfrm>
          <a:prstGeom prst="rect">
            <a:avLst/>
          </a:prstGeom>
          <a:noFill/>
        </p:spPr>
      </p:pic>
      <p:pic>
        <p:nvPicPr>
          <p:cNvPr id="811012" name="Picture 4" descr="http://image.made-in-china.com/43f34j00pvuaYZkqgnrh/300-Kv-Pipeline-Crawler-X-ray-Flaw-Detector-for-NDT-System-Diameter-610-1200mm-AW-XPC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3307" y="1357298"/>
            <a:ext cx="525069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2034" name="Picture 2" descr="&amp;Fcy;&amp;ocy;&amp;tcy;&amp;ocy; &amp;ocy;&amp;bcy;&amp;lcy;. 3. &amp;Ocy;&amp;bcy;&amp;khcy;&amp;ocy;&amp;dcy;&amp;icy;&amp;mcy;&amp;scy;&amp;yacy; &amp;bcy;&amp;iecy;&amp;zcy; &amp;rcy;&amp;iecy;&amp;ncy;&amp;tcy;&amp;gcy;&amp;iecy;&amp;ncy;&amp;ocy;&amp;vcy;&amp;scy;&amp;kcy;&amp;ocy;&amp;jcy; &amp;pcy;&amp;lcy;&amp;iecy;&amp;ncy;&amp;kcy;&amp;i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000660" cy="6413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Рентген в аэропорту</a:t>
            </a:r>
            <a:endParaRPr lang="ru-RU" dirty="0"/>
          </a:p>
        </p:txBody>
      </p:sp>
      <p:pic>
        <p:nvPicPr>
          <p:cNvPr id="813058" name="Picture 2" descr="http://belgorod.rusplt.ru/netcat_files/news/1826046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4082" name="Picture 2" descr="https://www.farlabs.edu.au/wp-content/uploads/2014/04/Bag-X-Ra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19256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Контроль</a:t>
            </a:r>
          </a:p>
          <a:p>
            <a:pPr>
              <a:buNone/>
            </a:pPr>
            <a:r>
              <a:rPr lang="ru-RU" dirty="0" smtClean="0"/>
              <a:t>металлолома</a:t>
            </a:r>
            <a:endParaRPr lang="ru-RU" dirty="0"/>
          </a:p>
        </p:txBody>
      </p:sp>
      <p:pic>
        <p:nvPicPr>
          <p:cNvPr id="815106" name="Picture 2" descr="http://dpsu.gov.ua/upload/news/news_20131203_143117_1386073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4500594" cy="3000396"/>
          </a:xfrm>
          <a:prstGeom prst="rect">
            <a:avLst/>
          </a:prstGeom>
          <a:noFill/>
        </p:spPr>
      </p:pic>
      <p:pic>
        <p:nvPicPr>
          <p:cNvPr id="815108" name="Picture 4" descr="&amp;Mcy;&amp;iecy;&amp;tcy;&amp;acy;&amp;lcy;&amp;lcy;&amp;ucy;&amp;rcy;&amp;gcy;&amp;icy;&amp;chcy;&amp;iecy;&amp;scy;&amp;kcy;&amp;acy;&amp;yacy; &amp;pcy;&amp;rcy;&amp;ocy;&amp;mcy;&amp;ycy;&amp;shcy;&amp;lcy;&amp;iecy;&amp;ncy;&amp;ncy;&amp;ocy;&amp;scy;&amp;t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43248"/>
            <a:ext cx="4714908" cy="3101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tomtex.com/sites/default/files/images/mainphoto_2327-veh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6132" name="Picture 4" descr="http://www.atomtex.com/sites/default/files/vehicle_1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6191250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397000"/>
          <a:ext cx="8358246" cy="4963435"/>
        </p:xfrm>
        <a:graphic>
          <a:graphicData uri="http://schemas.openxmlformats.org/drawingml/2006/table">
            <a:tbl>
              <a:tblPr/>
              <a:tblGrid>
                <a:gridCol w="5348901"/>
                <a:gridCol w="3009345"/>
              </a:tblGrid>
              <a:tr h="390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Источники излучения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Доза, м3в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 Естественный природный фон в среднем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(колебания фона)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2.0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(0.7 – 13)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Медицинская рентгенодиагностика в среднем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1.5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(колебания)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(0.03 – 6)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 Строительные материалы (кирпич,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гранит, бетон и др.) в среднем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(колебания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17575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(0.5 –1.5)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 Дополнительные источники облучения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0.11 – 0.16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1800" b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телевидение (4 часа в день)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0.01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ТЭС (1 МВт) на угле в радиусе 20 км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0.006 – 0.06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АЭС (все действующие, 12 ГВт)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0.00017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полеты на высоте 12 км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0.005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глобальные осадки от испытаний ядерного оружия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17575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0.025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(в т.ч. к концу 2000 года)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0.08 – 0.088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прочие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0.005-0.006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187" marR="25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428596" y="142852"/>
            <a:ext cx="7715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17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Дозы, получаемые населением бывшего СССР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9175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от различных источников в течение года неаварийного облучения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1812</Words>
  <PresentationFormat>Экран (4:3)</PresentationFormat>
  <Paragraphs>425</Paragraphs>
  <Slides>98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100" baseType="lpstr">
      <vt:lpstr>Тема Office</vt:lpstr>
      <vt:lpstr>Equation</vt:lpstr>
      <vt:lpstr>Слайд 1</vt:lpstr>
      <vt:lpstr>6.1 Естественные источники радиации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Содержание углерода-14 в воздухе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Радиация на производстве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</dc:creator>
  <cp:lastModifiedBy>s</cp:lastModifiedBy>
  <cp:revision>1</cp:revision>
  <dcterms:created xsi:type="dcterms:W3CDTF">2015-12-16T07:47:43Z</dcterms:created>
  <dcterms:modified xsi:type="dcterms:W3CDTF">2015-12-16T07:48:00Z</dcterms:modified>
</cp:coreProperties>
</file>