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79" r:id="rId8"/>
    <p:sldId id="278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FFCC"/>
    <a:srgbClr val="660033"/>
    <a:srgbClr val="FFCC99"/>
    <a:srgbClr val="663300"/>
    <a:srgbClr val="FFFF66"/>
    <a:srgbClr val="003300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96" autoAdjust="0"/>
    <p:restoredTop sz="94203" autoAdjust="0"/>
  </p:normalViewPr>
  <p:slideViewPr>
    <p:cSldViewPr>
      <p:cViewPr>
        <p:scale>
          <a:sx n="80" d="100"/>
          <a:sy n="80" d="100"/>
        </p:scale>
        <p:origin x="-1086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2EF88-DB7D-44EA-8BB5-7D8E319E297F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4A456-CA60-46F5-8388-296C6827A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370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4A456-CA60-46F5-8388-296C6827A1E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967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35F51-6FB4-4E83-9F04-152CA9897A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669481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2643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383078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5205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844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4761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D0C8D-ADA6-4625-912A-D553183A25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567508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39672-9D2C-40C9-AC13-39E5B2683B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354607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47AC3-A5F6-4B92-A872-F866EAE4F8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303725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F6C47-B3CD-480D-8E0E-ED78091975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32999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F183E-3EBD-4010-8E6B-D7F2B5979C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777980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F7459-A3F1-4534-A0BB-B4FFB61DBD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27634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A329F-9FB6-41E6-8888-52AB797511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644052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3CFCC-A07E-4288-9B08-B9C46352AE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05106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6DD6C-544B-4AC4-86B7-796C52A9E8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668064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1C3A9-20A6-4B6C-8BFD-FAAF24CBA4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296067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5F9417B-2B5B-4AFC-B711-FC35E6DDF2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150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  <p:sldLayoutId id="2147484023" r:id="rId13"/>
    <p:sldLayoutId id="2147484024" r:id="rId14"/>
    <p:sldLayoutId id="2147484025" r:id="rId15"/>
    <p:sldLayoutId id="2147484026" r:id="rId16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785794"/>
            <a:ext cx="7086600" cy="1214446"/>
          </a:xfrm>
        </p:spPr>
        <p:txBody>
          <a:bodyPr/>
          <a:lstStyle/>
          <a:p>
            <a:pPr algn="ctr">
              <a:defRPr/>
            </a:pPr>
            <a:r>
              <a:rPr lang="ru-RU" sz="3200" b="1" cap="all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Планирование развития предприятия</a:t>
            </a:r>
            <a:endParaRPr lang="ru-RU" sz="32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143240" y="285728"/>
            <a:ext cx="1828801" cy="7547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11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2025908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Содержание и порядок разработки плана технического и организационного развития на предприятии.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Оценка технико-организационного уровня производства.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11.3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Источники возникновения и расчёт экономического эффекта от внедрения организационно-технических мероприятий.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Расчет экономической эффективности от внедрения мероприятий по научной организации труда (НОТ).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43768" cy="714356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Годовая экономия на текущих затратах производства от внедрения мероприятий по научной организации труда (</a:t>
            </a:r>
            <a:r>
              <a:rPr lang="ru-RU" sz="2000" b="1" dirty="0" err="1" smtClean="0">
                <a:solidFill>
                  <a:schemeClr val="tx1"/>
                </a:solidFill>
              </a:rPr>
              <a:t>С</a:t>
            </a:r>
            <a:r>
              <a:rPr lang="ru-RU" sz="2000" b="1" baseline="-25000" dirty="0" err="1" smtClean="0">
                <a:solidFill>
                  <a:schemeClr val="tx1"/>
                </a:solidFill>
              </a:rPr>
              <a:t>год</a:t>
            </a:r>
            <a:r>
              <a:rPr lang="ru-RU" sz="2000" b="1" dirty="0" smtClean="0">
                <a:solidFill>
                  <a:schemeClr val="tx1"/>
                </a:solidFill>
              </a:rPr>
              <a:t>)</a:t>
            </a:r>
            <a:endParaRPr lang="ru-RU" sz="2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"/>
            <a:ext cx="200023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000108"/>
            <a:ext cx="9143999" cy="504125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выражается через снижение себестоимости изготовляемой продукции.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При определении экономического эффекта от мероприятий по научной организации труда рассчитывается показатель сравнительной экономической эффективности. Поэтому необходимо обеспечить </a:t>
            </a:r>
            <a:r>
              <a:rPr lang="ru-RU" dirty="0" err="1" smtClean="0">
                <a:solidFill>
                  <a:schemeClr val="tx1"/>
                </a:solidFill>
              </a:rPr>
              <a:t>сопоставляемость</a:t>
            </a:r>
            <a:r>
              <a:rPr lang="ru-RU" dirty="0" smtClean="0">
                <a:solidFill>
                  <a:schemeClr val="tx1"/>
                </a:solidFill>
              </a:rPr>
              <a:t> используемых показателей и адекватность конечных результатов (по объему выпуска продукции, качеству, разновременности затрат и др.).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11.1</a:t>
            </a:r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Содержание и порядок разработки плана технического и организационного развития на предприятии</a:t>
            </a:r>
            <a:endParaRPr lang="ru-RU" sz="28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143512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300" b="1" dirty="0" smtClean="0">
                <a:solidFill>
                  <a:schemeClr val="tx1"/>
                </a:solidFill>
              </a:rPr>
              <a:t>Содержание плана технико-организационного развития производства (</a:t>
            </a:r>
            <a:r>
              <a:rPr lang="ru-RU" sz="2300" b="1" dirty="0" err="1" smtClean="0">
                <a:solidFill>
                  <a:schemeClr val="tx1"/>
                </a:solidFill>
              </a:rPr>
              <a:t>ТиОРП</a:t>
            </a:r>
            <a:r>
              <a:rPr lang="ru-RU" sz="2300" b="1" dirty="0" smtClean="0">
                <a:solidFill>
                  <a:schemeClr val="tx1"/>
                </a:solidFill>
              </a:rPr>
              <a:t>)</a:t>
            </a:r>
          </a:p>
          <a:p>
            <a:pPr algn="just">
              <a:buNone/>
            </a:pPr>
            <a:r>
              <a:rPr lang="ru-RU" dirty="0" smtClean="0"/>
              <a:t>1. </a:t>
            </a:r>
            <a:r>
              <a:rPr lang="ru-RU" dirty="0" smtClean="0">
                <a:solidFill>
                  <a:schemeClr val="tx1"/>
                </a:solidFill>
              </a:rPr>
              <a:t>Создание и освоение производства новых видов продукции, повышение качества выпускаемой продукции (включается создание новых видов продукции и освоение их в производстве; организация выпуска продукции по лицензиям; модернизация выпуска продукции; разработка и внедрение новых стандартов; снятие с производства устаревших видов продукции).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2. Внедрение прогрессивных технологий, автоматизации, механизации производства, а также механизация тяжелого физического труда, модернизация оборудования.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3. Совершенствование организации труда (предусматривает мероприятия, направленные на достижение оптимального соединения живого труда со средствами и предметами труда).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4. Совершенствование управления, планирования и организации производства (создание новых форм и средств управления, совершенствование структур управления).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5. Капитальный ремонт и модернизация основных фондов.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6. Мероприятия по экономии сырья, материалов, топлива и энергии: внедрение безотходных технологий, замена дефицитных и дорогостоящих материалов).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7. НИОКР.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8. Основные технико-экономические показатели уровня производства и выпускаемой продукции.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9. Охрана природы и рациональное использование природных ресурсов.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10. Социальное развитие коллектива (улучшение условий и охраны труда, </a:t>
            </a:r>
            <a:r>
              <a:rPr lang="ru-RU" dirty="0" err="1" smtClean="0">
                <a:solidFill>
                  <a:schemeClr val="tx1"/>
                </a:solidFill>
              </a:rPr>
              <a:t>социо-культурных</a:t>
            </a:r>
            <a:r>
              <a:rPr lang="ru-RU" dirty="0" smtClean="0">
                <a:solidFill>
                  <a:schemeClr val="tx1"/>
                </a:solidFill>
              </a:rPr>
              <a:t> и бытовых условий, укрепление здоровья работающих).</a:t>
            </a:r>
          </a:p>
          <a:p>
            <a:pPr algn="just">
              <a:buNone/>
            </a:pP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133500" cy="6858000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Подготовительные мероприятия для разработки плана технико-организационного развития производства (</a:t>
            </a:r>
            <a:r>
              <a:rPr lang="ru-RU" sz="2000" b="1" dirty="0" err="1" smtClean="0">
                <a:solidFill>
                  <a:schemeClr val="tx1"/>
                </a:solidFill>
              </a:rPr>
              <a:t>ТиОРП</a:t>
            </a:r>
            <a:r>
              <a:rPr lang="ru-RU" sz="20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ru-RU" b="1" u="sng" dirty="0" smtClean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1. На основе анализа выясняются узкие места на предприятии (качество продукции, освоение новых видов изделий, расширение мощностей);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2. анализ реализации мероприятий плана за предшествующий период (использование новейших достижений новой техники и технологий, имеющихся изобретений и возможностей предприятия по реализации НТП);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3. соответствующие задания по разработке делегируются отделам и службам.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6347713" cy="8905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11.2</a:t>
            </a: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 Оценка технико-организационного уровня производства</a:t>
            </a:r>
            <a:endParaRPr lang="ru-RU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428736"/>
            <a:ext cx="7143768" cy="542926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открытие новых явлений, закономерностей их развития, возможностей их использования в хозяйстве, установление оптимальных параметров средств и экономических областей применения результатов исследования;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характеризуется преимуществом созданных или улучшенных средств по сравнению с наиболее прогрессивными средствами в данной отрасли;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заключается в экономии общественного труда (снижение издержек производства и увеличение прибыли);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отражает воздействие НТП на квалификацию и изменение проф. состава работающих, на характер и содержание труда, на условия труда и быта человека (количество и качество новшеств в производственной и бытовой жизни людей);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проявляется в среде обитания человека и выражается в результатах решения проблемы сохранения или поддержания необходимого качества окружающей среды(экологической безопасности).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1285860"/>
            <a:ext cx="2571736" cy="521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ru-RU" dirty="0" smtClean="0"/>
              <a:t>ПО УРОВНЯМ</a:t>
            </a:r>
          </a:p>
          <a:p>
            <a:r>
              <a:rPr lang="ru-RU" dirty="0" smtClean="0"/>
              <a:t>1. научный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2. технический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3. экономический</a:t>
            </a:r>
          </a:p>
          <a:p>
            <a:pPr algn="just"/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/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4. </a:t>
            </a:r>
            <a:r>
              <a:rPr lang="ru-RU" dirty="0" smtClean="0"/>
              <a:t>социальный</a:t>
            </a:r>
          </a:p>
          <a:p>
            <a:pPr algn="just"/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/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/>
            <a:endParaRPr lang="ru-RU" dirty="0" smtClean="0">
              <a:latin typeface="+mn-lt"/>
            </a:endParaRPr>
          </a:p>
          <a:p>
            <a:pPr algn="just"/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5. </a:t>
            </a:r>
            <a:r>
              <a:rPr lang="ru-RU" dirty="0" smtClean="0"/>
              <a:t>экологический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071802" y="928670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Критерии оценки</a:t>
            </a:r>
            <a:endParaRPr lang="ru-RU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1285852" y="1142984"/>
            <a:ext cx="18573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4" idx="0"/>
          </p:cNvCxnSpPr>
          <p:nvPr/>
        </p:nvCxnSpPr>
        <p:spPr>
          <a:xfrm rot="16200000" flipH="1">
            <a:off x="1214422" y="1214414"/>
            <a:ext cx="142876" cy="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6643734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Основные показатели, которые оцениваются в </a:t>
            </a:r>
            <a:r>
              <a:rPr lang="ru-RU" sz="31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ТиОРП</a:t>
            </a:r>
            <a:r>
              <a:rPr lang="ru-RU" sz="31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148080"/>
          <a:ext cx="9144000" cy="570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36"/>
                <a:gridCol w="6572264"/>
              </a:tblGrid>
              <a:tr h="41526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Расчет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984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Прирост прибыли за счет снижения себестоимости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∆П=С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где:</a:t>
                      </a:r>
                      <a:endParaRPr lang="ru-RU" sz="1800" kern="1200" baseline="-250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 — прибыль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— себестоимость до внедрения мероприятия, согласно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ТиОРП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— себестоимость после внедрения мероприятия, согласно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ТиОРП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167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Коэффициент абсолютной эффективности</a:t>
                      </a:r>
                      <a:endParaRPr lang="ru-RU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К=∆П/К≥Е, где: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— капитальные вложения,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 — уровень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эффективностити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кап. вложений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267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Срок окупаемости</a:t>
                      </a:r>
                      <a:endParaRPr lang="ru-RU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/∆П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167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Оптимальный вариант плана через расчет приведенных затрат</a:t>
                      </a:r>
                      <a:endParaRPr lang="ru-RU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прi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=C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+EK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068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Эффективность инвестиций с помощью метода минимальных издержек</a:t>
                      </a:r>
                      <a:endParaRPr lang="ru-RU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(К/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Т+rÍK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/2)+((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</a:t>
                      </a:r>
                      <a:r>
                        <a:rPr lang="ru-RU" sz="1800" kern="1200" baseline="30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</a:t>
                      </a:r>
                      <a:r>
                        <a:rPr lang="ru-RU" sz="1800" kern="1200" baseline="30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)/2)→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где: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 — кап. вложения,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Т- срок службы вложений,</a:t>
                      </a:r>
                    </a:p>
                    <a:p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% с капитала,</a:t>
                      </a:r>
                    </a:p>
                    <a:p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4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экс</a:t>
                      </a:r>
                      <a:r>
                        <a:rPr lang="ru-RU" sz="1400" kern="1200" baseline="30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4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(к)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— эксплуатационные издержки в начале использования и в последующем периоде использования мероприятий.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286644" cy="20716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11.3</a:t>
            </a:r>
            <a:r>
              <a:rPr lang="ru-RU" sz="27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 Источники возникновения и расчёт экономического эффекта от внедрения организационно-технических мероприятий</a:t>
            </a: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214422"/>
            <a:ext cx="7143800" cy="388077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Экономический эффект планового решения зависит от: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 - предпринимаемой направленности действий,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 - взаимосвязи присутствующих аспектов деятельности,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 - предполагаемого изменения результатов.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0"/>
            <a:ext cx="6034103" cy="10001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Виды экономического эффекта в </a:t>
            </a:r>
            <a:r>
              <a:rPr lang="ru-RU" sz="28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ТиОРП</a:t>
            </a:r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и их расчет</a:t>
            </a:r>
            <a:endParaRPr lang="ru-RU" sz="2800" dirty="0"/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000108"/>
          <a:ext cx="9144000" cy="960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7215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ВИДЫ ЭФФЕКТА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РАСЧЕТ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Экономический эффект от привлечения к продаже дополнительной партии товара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ТО=Q(1+TH);</a:t>
                      </a:r>
                    </a:p>
                    <a:p>
                      <a:pPr algn="ctr"/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П=ТО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*R, где: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— дополнительный розничный товарооборот,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 — дополнительная партия товаров в покупательских ценах,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ТН — торговая надбавка,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 — прибыль,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 — сложившаяся рентабельность продукции.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Экономический эффект при внедрении мер по ускорению оборачиваемости капитала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об.к.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=N∆O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где: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 — среднедневной объем продаж,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 — изменение оборачиваемости.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Экономический эффект от влияния роста интенсивных факторов на объем деятельности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(1-K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/K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)100, где: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— доля прироста объема деятельности за счет интенсивного фактора,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—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коэф-т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прироста экстенсивного фактора,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—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коэф-т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прироста объема деятельности.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∆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=d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∆Q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где: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∆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— прирост объема деятельности за счет увеличения экстенсивного фактора (в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единицах), где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∆Q — весь прирост объема деятельности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единицах.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Экономический эффект от рекламных мероприятий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n=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(Q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год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-Q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год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)*R-З, где: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 — затраты на рекламу.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 от достижения равномерности декадных поставок продукции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(1+d</a:t>
                      </a:r>
                      <a:r>
                        <a:rPr lang="ru-R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дек. пост.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)/2d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дек. пост.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, где: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— темп изменения издержек по запасу продукции в %,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дек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пост.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— изменение доли поставки по сравнению с средней долей декадной поставки = 33,3%.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785794"/>
          <a:ext cx="9144000" cy="677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20"/>
                <a:gridCol w="52863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ВИДЫ ЭФФЕКТА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РАСЧЕТ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Экономический эффект от увеличения основного времени работы персонала и сокращения простоев в работе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∆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баз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-∆а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)/(100-а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где: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 — потери рабочего времени</a:t>
                      </a: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Экономический эффект в результате внедрения мер по увеличению производительности труда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∆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n=Q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</a:t>
                      </a:r>
                      <a:r>
                        <a:rPr lang="ru-RU" sz="1800" kern="1200" baseline="30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—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kern="1200" baseline="30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Экономический эффект в виде увеличения объема деятельности при снижении коэффициента текучести кадров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∆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Q=∆K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∆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где: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∆Q — увеличение объема деятельности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единицах,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∆К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— снижение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коэф-та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текучести кадров,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∆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— среднее снижение производительности труда при подаче заявления об увольнении. Обычно оно составляет до 30% от сложившегося уровня производительности труда в фирме,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180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— баз. численность работников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Экономический эффект при внедрении более производительного оборудования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∆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n=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∆M*100/(∆M+100), где: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∆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— высвобождение численности работников,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∆М — увеличение мощности нового оборудования.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43767" cy="1320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11.4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Расчет экономической эффективности от внедрения мероприятий по научной организации труда (НОТ)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ПОКАЗАТЕЛИ ДЛЯ РАСЧЕТА: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объем затрат на внедрение мероприятий;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экономия текущих затрат от снижения себестоимости продукции (по всем изменяющимся затратам) с учетом времени внедрения мероприятий;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срок окупаемости затрат;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суммарное уменьшение численности работающих в расчете на год;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показатели роста производительности труда.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Обобщающими показателями </a:t>
            </a:r>
            <a:r>
              <a:rPr lang="ru-RU" dirty="0" smtClean="0">
                <a:solidFill>
                  <a:schemeClr val="tx1"/>
                </a:solidFill>
              </a:rPr>
              <a:t>эффективности внедрения мероприятий выступает годовой эффект по приведенным затратам и коэффициент эффективности или срок окупаемости капитальных вложений.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2161</TotalTime>
  <Words>929</Words>
  <Application>Microsoft Office PowerPoint</Application>
  <PresentationFormat>Экран (4:3)</PresentationFormat>
  <Paragraphs>130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Планирование развития предприятия</vt:lpstr>
      <vt:lpstr>  11.1. Содержание и порядок разработки плана технического и организационного развития на предприятии</vt:lpstr>
      <vt:lpstr>Слайд 3</vt:lpstr>
      <vt:lpstr>11.2. Оценка технико-организационного уровня производства</vt:lpstr>
      <vt:lpstr>Основные показатели, которые оцениваются в ТиОРП     </vt:lpstr>
      <vt:lpstr>11.3. Источники возникновения и расчёт экономического эффекта от внедрения организационно-технических мероприятий   </vt:lpstr>
      <vt:lpstr>Виды экономического эффекта в ТиОРП и их расчет</vt:lpstr>
      <vt:lpstr>Слайд 8</vt:lpstr>
      <vt:lpstr>11.4. Расчет экономической эффективности от внедрения мероприятий по научной организации труда (НОТ)</vt:lpstr>
      <vt:lpstr>Годовая экономия на текущих затратах производства от внедрения мероприятий по научной организации труда (Сгод)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Компьютер</dc:creator>
  <cp:lastModifiedBy>asus</cp:lastModifiedBy>
  <cp:revision>239</cp:revision>
  <cp:lastPrinted>1601-01-01T00:00:00Z</cp:lastPrinted>
  <dcterms:created xsi:type="dcterms:W3CDTF">1601-01-01T00:00:00Z</dcterms:created>
  <dcterms:modified xsi:type="dcterms:W3CDTF">2016-12-21T05:08:27Z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