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70" r:id="rId4"/>
    <p:sldId id="392" r:id="rId5"/>
    <p:sldId id="393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13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100" b="1" cap="all" dirty="0" smtClean="0">
                <a:latin typeface="Times New Roman" pitchFamily="18" charset="0"/>
                <a:cs typeface="Times New Roman" pitchFamily="18" charset="0"/>
              </a:rPr>
              <a:t>Планирование материально-технического обеспечения производства</a:t>
            </a: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13.1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. Задачи и содержание плана материально-технического обеспечения производства.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13.2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. Определение потребности в сырье и материалах, комплектующих изделиях, полуфабрикатах.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13.3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. Методика планирования потребности в топливе и энергии.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13.4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. Методика планирования запасов материальных ресурсов.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13.5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.  «Выталкивающие» и «вытягивающие» системы поставок.</a:t>
            </a:r>
            <a:endParaRPr lang="ru-RU" sz="4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</a:rPr>
              <a:t>Потребность в </a:t>
            </a:r>
            <a:r>
              <a:rPr lang="ru-RU" sz="3200" i="1" dirty="0" smtClean="0">
                <a:solidFill>
                  <a:schemeClr val="tx1"/>
                </a:solidFill>
              </a:rPr>
              <a:t>материальных ресурсах на изготовление инструмента, технологической оснастки </a:t>
            </a:r>
            <a:r>
              <a:rPr lang="ru-RU" sz="3200" dirty="0" smtClean="0">
                <a:solidFill>
                  <a:schemeClr val="tx1"/>
                </a:solidFill>
              </a:rPr>
              <a:t>определяется по формуле: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konspekta.net/bazaimgstudall/4110349308596.files/image042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3716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0574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smtClean="0"/>
              <a:t>ОП </a:t>
            </a:r>
            <a:r>
              <a:rPr lang="ru-RU" dirty="0" smtClean="0"/>
              <a:t>– планируемый объем производства (работ, услуг), тыс.руб.; </a:t>
            </a:r>
            <a:r>
              <a:rPr lang="ru-RU" i="1" dirty="0" smtClean="0"/>
              <a:t>m</a:t>
            </a:r>
            <a:r>
              <a:rPr lang="ru-RU" i="1" baseline="-25000" dirty="0" smtClean="0"/>
              <a:t>в1</a:t>
            </a:r>
            <a:r>
              <a:rPr lang="ru-RU" dirty="0" smtClean="0"/>
              <a:t> – норма расхода </a:t>
            </a:r>
            <a:r>
              <a:rPr lang="ru-RU" i="1" dirty="0" smtClean="0"/>
              <a:t>i</a:t>
            </a:r>
            <a:r>
              <a:rPr lang="ru-RU" dirty="0" smtClean="0"/>
              <a:t>-го материала (в соответствующих единицах) на изготовление оснастки и инструмента в базисном году в расчете на тысячу рублей производства продукции (работ, услуг); </a:t>
            </a:r>
            <a:r>
              <a:rPr lang="ru-RU" i="1" dirty="0" smtClean="0"/>
              <a:t>к</a:t>
            </a:r>
            <a:r>
              <a:rPr lang="ru-RU" i="1" baseline="-25000" dirty="0" smtClean="0"/>
              <a:t>1</a:t>
            </a:r>
            <a:r>
              <a:rPr lang="ru-RU" dirty="0" smtClean="0"/>
              <a:t> – коэффициент изменения норм расхода материалов на изготовление оснастки и инструмента в планируемом году по сравнению с базисным; </a:t>
            </a:r>
            <a:r>
              <a:rPr lang="ru-RU" i="1" dirty="0" smtClean="0"/>
              <a:t>к</a:t>
            </a:r>
            <a:r>
              <a:rPr lang="ru-RU" i="1" baseline="-25000" dirty="0" smtClean="0"/>
              <a:t>2</a:t>
            </a:r>
            <a:r>
              <a:rPr lang="ru-RU" dirty="0" smtClean="0"/>
              <a:t> – коэффициент повышения технологической оснащенности в планируемом году по сравнению с базисным годом.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91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Потребность в </a:t>
            </a:r>
            <a:r>
              <a:rPr lang="ru-RU" sz="2400" i="1" dirty="0" smtClean="0"/>
              <a:t>материальных ресурсах для проведения мероприятий по планам развития предприятия</a:t>
            </a:r>
            <a:r>
              <a:rPr lang="ru-RU" sz="2400" dirty="0" smtClean="0"/>
              <a:t> определяется на основе объемов работ по совершенствованию техники и технологии, механизации и автоматизации производства, освоению и внедрению новой техники, объемов НИОКР и других планируемых работ и норм расхода материалов на эти цели.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Потребность в </a:t>
            </a:r>
            <a:r>
              <a:rPr lang="ru-RU" sz="2400" i="1" dirty="0" smtClean="0">
                <a:solidFill>
                  <a:schemeClr val="tx1"/>
                </a:solidFill>
              </a:rPr>
              <a:t>материальных ресурсах на ремонт и эксплуатацию основных фондов</a:t>
            </a:r>
            <a:r>
              <a:rPr lang="ru-RU" sz="2400" dirty="0" smtClean="0">
                <a:solidFill>
                  <a:schemeClr val="tx1"/>
                </a:solidFill>
              </a:rPr>
              <a:t> определяется исходя из ожидаемой балансовой стоимости основных фондов по состоянию на начало планируемого года, принятых норм расхода материалов на 1 млн. руб. стоимости основных фондов, поправочного коэффициента, определяющего потребность в данном материале на ремонт вновь вводимых основных фондов.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67000"/>
            <a:ext cx="9144000" cy="3429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i="1" dirty="0" smtClean="0"/>
              <a:t>Потребность в материалах на изменение незавершенного производства</a:t>
            </a:r>
          </a:p>
          <a:p>
            <a:pPr algn="just"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4" name="Рисунок 3" descr="http://konspekta.net/bazaimgstudall/4110349308596.files/image04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290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191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где </a:t>
            </a:r>
            <a:r>
              <a:rPr lang="ru-RU" i="1" dirty="0" err="1" smtClean="0"/>
              <a:t>n</a:t>
            </a:r>
            <a:r>
              <a:rPr lang="ru-RU" i="1" dirty="0" smtClean="0"/>
              <a:t> </a:t>
            </a:r>
            <a:r>
              <a:rPr lang="ru-RU" dirty="0" smtClean="0"/>
              <a:t>– количество наименований изделий или деталей, на производство которых расходуется данный материал; </a:t>
            </a:r>
            <a:r>
              <a:rPr lang="ru-RU" i="1" dirty="0" err="1" smtClean="0"/>
              <a:t>Z</a:t>
            </a:r>
            <a:r>
              <a:rPr lang="ru-RU" i="1" baseline="-25000" dirty="0" err="1" smtClean="0"/>
              <a:t>кj</a:t>
            </a:r>
            <a:r>
              <a:rPr lang="ru-RU" i="1" dirty="0" smtClean="0"/>
              <a:t>, </a:t>
            </a:r>
            <a:r>
              <a:rPr lang="ru-RU" i="1" dirty="0" err="1" smtClean="0"/>
              <a:t>Z</a:t>
            </a:r>
            <a:r>
              <a:rPr lang="ru-RU" i="1" baseline="-25000" dirty="0" err="1" smtClean="0"/>
              <a:t>нj</a:t>
            </a:r>
            <a:r>
              <a:rPr lang="ru-RU" i="1" dirty="0" smtClean="0"/>
              <a:t> </a:t>
            </a:r>
            <a:r>
              <a:rPr lang="ru-RU" dirty="0" smtClean="0"/>
              <a:t>– количество изделий или деталей </a:t>
            </a:r>
            <a:r>
              <a:rPr lang="ru-RU" i="1" dirty="0" smtClean="0"/>
              <a:t>j-</a:t>
            </a:r>
            <a:r>
              <a:rPr lang="ru-RU" dirty="0" smtClean="0"/>
              <a:t>го вида в незавершенном производстве соответственно на конец и начало планового периода; 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ij</a:t>
            </a:r>
            <a:r>
              <a:rPr lang="ru-RU" i="1" dirty="0" smtClean="0"/>
              <a:t> </a:t>
            </a:r>
            <a:r>
              <a:rPr lang="ru-RU" dirty="0" smtClean="0"/>
              <a:t>– норма расхода </a:t>
            </a:r>
            <a:r>
              <a:rPr lang="ru-RU" i="1" dirty="0" smtClean="0"/>
              <a:t>i-</a:t>
            </a:r>
            <a:r>
              <a:rPr lang="ru-RU" dirty="0" smtClean="0"/>
              <a:t>го материала на деталь или изделие </a:t>
            </a:r>
            <a:r>
              <a:rPr lang="ru-RU" i="1" dirty="0" err="1" smtClean="0"/>
              <a:t>j</a:t>
            </a:r>
            <a:r>
              <a:rPr lang="ru-RU" i="1" dirty="0" smtClean="0"/>
              <a:t>-</a:t>
            </a:r>
            <a:r>
              <a:rPr lang="ru-RU" dirty="0" smtClean="0"/>
              <a:t> го вида.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13.3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Методика планирования потребности в топливе и энергии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Потребность в топливе на </a:t>
            </a:r>
            <a:r>
              <a:rPr lang="ru-RU" sz="2400" i="1" dirty="0" smtClean="0"/>
              <a:t>технологические нужды</a:t>
            </a:r>
            <a:r>
              <a:rPr lang="ru-RU" sz="2400" dirty="0" smtClean="0"/>
              <a:t> определяется прямым счетом исходя из объемов производства и норм расхода топлива (аналогично определению потребности в материалах).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Потребность в топливе </a:t>
            </a:r>
            <a:r>
              <a:rPr lang="ru-RU" sz="2400" i="1" dirty="0" smtClean="0"/>
              <a:t>для обогрева </a:t>
            </a:r>
            <a:r>
              <a:rPr lang="ru-RU" sz="2400" dirty="0" smtClean="0"/>
              <a:t>производственных и административных зданий и сооружений определяется с учетом типа зданий, их конструкции, длительности отопительного периода, коэффициента калорийности используемого топлива по формуле:</a:t>
            </a:r>
          </a:p>
          <a:p>
            <a:pPr algn="just"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Рисунок 3" descr="http://konspekta.net/bazaimgstudall/4110349308596.files/image048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267200"/>
            <a:ext cx="2736215" cy="84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105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где </a:t>
            </a:r>
            <a:r>
              <a:rPr lang="ru-RU" sz="1200" i="1" dirty="0" smtClean="0"/>
              <a:t>П</a:t>
            </a:r>
            <a:r>
              <a:rPr lang="ru-RU" sz="1200" i="1" baseline="-25000" dirty="0" smtClean="0"/>
              <a:t>Т</a:t>
            </a:r>
            <a:r>
              <a:rPr lang="ru-RU" sz="1200" dirty="0" smtClean="0"/>
              <a:t> – годовая потребность в натуральном топливе, кг; </a:t>
            </a:r>
            <a:r>
              <a:rPr lang="ru-RU" sz="1200" i="1" dirty="0" err="1" smtClean="0"/>
              <a:t>m</a:t>
            </a:r>
            <a:r>
              <a:rPr lang="ru-RU" sz="1200" dirty="0" smtClean="0"/>
              <a:t> – норма расхода условного топлива за сутки на 1000 м</a:t>
            </a:r>
            <a:r>
              <a:rPr lang="ru-RU" sz="1200" baseline="30000" dirty="0" smtClean="0"/>
              <a:t>3</a:t>
            </a:r>
            <a:r>
              <a:rPr lang="ru-RU" sz="1200" dirty="0" smtClean="0"/>
              <a:t> наружного объема отапливаемого здания при разнице температур 1 </a:t>
            </a:r>
            <a:r>
              <a:rPr lang="ru-RU" sz="1200" baseline="30000" dirty="0" smtClean="0"/>
              <a:t>0</a:t>
            </a:r>
            <a:r>
              <a:rPr lang="ru-RU" sz="1200" dirty="0" smtClean="0"/>
              <a:t>С (норма берется по специальным справочникам с дифференциацией в зависимости от климатических условий, характеристик зданий, КПД отопительной системы), кг; </a:t>
            </a:r>
            <a:r>
              <a:rPr lang="ru-RU" sz="1200" i="1" dirty="0" smtClean="0"/>
              <a:t>Т </a:t>
            </a:r>
            <a:r>
              <a:rPr lang="ru-RU" sz="1200" dirty="0" smtClean="0"/>
              <a:t>– длительность отопительного сезона (исходя из дат начала и окончания отопительного сезона), </a:t>
            </a:r>
            <a:r>
              <a:rPr lang="ru-RU" sz="1200" dirty="0" err="1" smtClean="0"/>
              <a:t>дн</a:t>
            </a:r>
            <a:r>
              <a:rPr lang="ru-RU" sz="1200" dirty="0" smtClean="0"/>
              <a:t>.; </a:t>
            </a:r>
            <a:r>
              <a:rPr lang="ru-RU" sz="1200" i="1" dirty="0" smtClean="0"/>
              <a:t>V</a:t>
            </a:r>
            <a:r>
              <a:rPr lang="ru-RU" sz="1200" dirty="0" smtClean="0"/>
              <a:t> – наружный объем отапливаемого здания, м</a:t>
            </a:r>
            <a:r>
              <a:rPr lang="ru-RU" sz="1200" baseline="30000" dirty="0" smtClean="0"/>
              <a:t>3</a:t>
            </a:r>
            <a:r>
              <a:rPr lang="ru-RU" sz="1200" dirty="0" smtClean="0"/>
              <a:t>; </a:t>
            </a:r>
            <a:r>
              <a:rPr lang="ru-RU" sz="1200" i="1" dirty="0" err="1" smtClean="0"/>
              <a:t>t</a:t>
            </a:r>
            <a:r>
              <a:rPr lang="ru-RU" sz="1200" i="1" baseline="-25000" dirty="0" err="1" smtClean="0"/>
              <a:t>в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t</a:t>
            </a:r>
            <a:r>
              <a:rPr lang="ru-RU" sz="1200" i="1" baseline="-25000" dirty="0" err="1" smtClean="0"/>
              <a:t>н</a:t>
            </a:r>
            <a:r>
              <a:rPr lang="ru-RU" sz="1200" dirty="0" smtClean="0"/>
              <a:t> – соответственно температура внутреннего (в помещении) и средняя температура наружного воздуха в течение отопительного сезона (температура внутреннего воздуха (</a:t>
            </a:r>
            <a:r>
              <a:rPr lang="ru-RU" sz="1200" dirty="0" err="1" smtClean="0"/>
              <a:t>t</a:t>
            </a:r>
            <a:r>
              <a:rPr lang="ru-RU" sz="1200" baseline="-25000" dirty="0" err="1" smtClean="0"/>
              <a:t>в</a:t>
            </a:r>
            <a:r>
              <a:rPr lang="ru-RU" sz="1200" dirty="0" smtClean="0"/>
              <a:t>) берется по нормам охраны труда и техники безопасности дифференцированно для производственных, служебных, складских помещений); </a:t>
            </a:r>
            <a:r>
              <a:rPr lang="ru-RU" sz="1200" i="1" dirty="0" err="1" smtClean="0"/>
              <a:t>q</a:t>
            </a:r>
            <a:r>
              <a:rPr lang="ru-RU" sz="1200" dirty="0" smtClean="0"/>
              <a:t> – коэффициент теплотворности натурального топлива, которым предприятие будет отапливаться в плановом периоде.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13.4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Методика планирования запасов материальных ресурсов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Источниками покрытия потребности в материальных ресурсах</a:t>
            </a:r>
            <a:r>
              <a:rPr lang="ru-RU" dirty="0" smtClean="0"/>
              <a:t> являются:</a:t>
            </a:r>
          </a:p>
          <a:p>
            <a:r>
              <a:rPr lang="ru-RU" dirty="0" smtClean="0"/>
              <a:t>ожидаемые остатки материальных ресурсов на начало планируемого периода;</a:t>
            </a:r>
          </a:p>
          <a:p>
            <a:r>
              <a:rPr lang="ru-RU" dirty="0" smtClean="0"/>
              <a:t>поставки со стороны;</a:t>
            </a:r>
          </a:p>
          <a:p>
            <a:r>
              <a:rPr lang="ru-RU" dirty="0" smtClean="0"/>
              <a:t>материалы собственного производства;</a:t>
            </a:r>
          </a:p>
          <a:p>
            <a:r>
              <a:rPr lang="ru-RU" dirty="0" smtClean="0"/>
              <a:t>внутренние ресурсы предприятия (путем сбора и использования отходов черных и цветных металлов, регенерации масел, повторного использования тары и др.)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Баланс материального обеспечения</a:t>
            </a:r>
            <a:r>
              <a:rPr lang="ru-RU" sz="2800" b="1" dirty="0" smtClean="0">
                <a:solidFill>
                  <a:schemeClr val="tx1"/>
                </a:solidFill>
              </a:rPr>
              <a:t> по каждому виду ресурса определяется по формуле: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67000"/>
            <a:ext cx="9144000" cy="1828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где </a:t>
            </a:r>
            <a:r>
              <a:rPr lang="ru-RU" i="1" dirty="0" err="1" smtClean="0"/>
              <a:t>П</a:t>
            </a:r>
            <a:r>
              <a:rPr lang="ru-RU" i="1" baseline="-25000" dirty="0" err="1" smtClean="0"/>
              <a:t>р</a:t>
            </a:r>
            <a:r>
              <a:rPr lang="ru-RU" i="1" baseline="-25000" dirty="0" smtClean="0"/>
              <a:t> </a:t>
            </a:r>
            <a:r>
              <a:rPr lang="ru-RU" i="1" dirty="0" smtClean="0"/>
              <a:t>-</a:t>
            </a:r>
            <a:r>
              <a:rPr lang="ru-RU" dirty="0" smtClean="0"/>
              <a:t> потребность в данном ресурсе для выполнения плана производства, объема </a:t>
            </a:r>
            <a:r>
              <a:rPr lang="ru-RU" i="1" dirty="0" err="1" smtClean="0"/>
              <a:t>i-</a:t>
            </a:r>
            <a:r>
              <a:rPr lang="ru-RU" dirty="0" err="1" smtClean="0"/>
              <a:t>х</a:t>
            </a:r>
            <a:r>
              <a:rPr lang="ru-RU" dirty="0" smtClean="0"/>
              <a:t> работ и т.д.; </a:t>
            </a:r>
            <a:r>
              <a:rPr lang="ru-RU" i="1" dirty="0" err="1" smtClean="0"/>
              <a:t>n</a:t>
            </a:r>
            <a:r>
              <a:rPr lang="ru-RU" i="1" dirty="0" smtClean="0"/>
              <a:t> </a:t>
            </a:r>
            <a:r>
              <a:rPr lang="ru-RU" dirty="0" smtClean="0"/>
              <a:t>- число направлений потребления данного вида ресурса (основное производство, внедрение новой техники, ремонтно-эксплуатационные нужды); </a:t>
            </a:r>
            <a:r>
              <a:rPr lang="ru-RU" i="1" dirty="0" err="1" smtClean="0"/>
              <a:t>З</a:t>
            </a:r>
            <a:r>
              <a:rPr lang="ru-RU" i="1" baseline="-25000" dirty="0" err="1" smtClean="0"/>
              <a:t>пер</a:t>
            </a:r>
            <a:r>
              <a:rPr lang="ru-RU" dirty="0" smtClean="0"/>
              <a:t>- планируемая величина переходящих запасов на конец планового периода; </a:t>
            </a:r>
            <a:r>
              <a:rPr lang="ru-RU" i="1" dirty="0" err="1" smtClean="0"/>
              <a:t>З</a:t>
            </a:r>
            <a:r>
              <a:rPr lang="ru-RU" i="1" baseline="-25000" dirty="0" err="1" smtClean="0"/>
              <a:t>ож</a:t>
            </a:r>
            <a:r>
              <a:rPr lang="ru-RU" i="1" baseline="-25000" dirty="0" smtClean="0"/>
              <a:t> </a:t>
            </a:r>
            <a:r>
              <a:rPr lang="ru-RU" dirty="0" smtClean="0"/>
              <a:t>- ожидаемый остаток материала на начало планового периода; </a:t>
            </a:r>
            <a:r>
              <a:rPr lang="ru-RU" i="1" dirty="0" err="1" smtClean="0"/>
              <a:t>М</a:t>
            </a:r>
            <a:r>
              <a:rPr lang="ru-RU" i="1" baseline="-25000" dirty="0" err="1" smtClean="0"/>
              <a:t>р</a:t>
            </a:r>
            <a:r>
              <a:rPr lang="ru-RU" dirty="0" smtClean="0"/>
              <a:t> – мобилизация внутренних ресурсов, собственное производство; </a:t>
            </a:r>
            <a:r>
              <a:rPr lang="ru-RU" i="1" dirty="0" err="1" smtClean="0"/>
              <a:t>П</a:t>
            </a:r>
            <a:r>
              <a:rPr lang="ru-RU" i="1" baseline="-25000" dirty="0" err="1" smtClean="0"/>
              <a:t>с</a:t>
            </a:r>
            <a:r>
              <a:rPr lang="ru-RU" i="1" dirty="0" smtClean="0"/>
              <a:t> </a:t>
            </a:r>
            <a:r>
              <a:rPr lang="ru-RU" dirty="0" smtClean="0"/>
              <a:t>– объем (размер) поставок материала со стороны.</a:t>
            </a:r>
            <a:endParaRPr lang="ru-RU" dirty="0"/>
          </a:p>
        </p:txBody>
      </p:sp>
      <p:pic>
        <p:nvPicPr>
          <p:cNvPr id="4" name="Рисунок 3" descr="http://konspekta.net/bazaimgstudall/4110349308596.files/image05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95400"/>
            <a:ext cx="373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371600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Текущие запасы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должны быть достаточными для бесперебойной работы предприятия в период между двумя очередными поступлениями материалов.</a:t>
            </a:r>
            <a:r>
              <a:rPr lang="ru-RU" sz="2800" dirty="0" smtClean="0"/>
              <a:t> 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/>
              <a:t>Страховые запасы</a:t>
            </a: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гарантируют бесперебойное функционирование производства при возникновении некоторых нестандартных ситуаций, например опоздании поступления очередной партии материалов;</a:t>
            </a:r>
          </a:p>
          <a:p>
            <a:pPr algn="just"/>
            <a:r>
              <a:rPr lang="ru-RU" dirty="0" smtClean="0"/>
              <a:t>определяются как произведение </a:t>
            </a:r>
            <a:r>
              <a:rPr lang="ru-RU" i="1" dirty="0" smtClean="0"/>
              <a:t>среднесуточного расхода материала</a:t>
            </a:r>
            <a:r>
              <a:rPr lang="ru-RU" dirty="0" smtClean="0"/>
              <a:t> на </a:t>
            </a:r>
            <a:r>
              <a:rPr lang="ru-RU" i="1" dirty="0" smtClean="0"/>
              <a:t>среднюю величину отклонений от нормальных условий поставки</a:t>
            </a:r>
            <a:r>
              <a:rPr lang="ru-RU" dirty="0" smtClean="0"/>
              <a:t> в днях.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Максимальный запас</a:t>
            </a: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chemeClr val="tx1"/>
                </a:solidFill>
              </a:rPr>
              <a:t>материалов</a:t>
            </a:r>
            <a:r>
              <a:rPr lang="ru-RU" sz="28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724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равен </a:t>
            </a:r>
            <a:r>
              <a:rPr lang="ru-RU" i="1" dirty="0" smtClean="0"/>
              <a:t>максимальной величине текущего запаса</a:t>
            </a:r>
            <a:r>
              <a:rPr lang="ru-RU" dirty="0" smtClean="0"/>
              <a:t> плюс </a:t>
            </a:r>
            <a:r>
              <a:rPr lang="ru-RU" i="1" dirty="0" smtClean="0"/>
              <a:t>страховой запас</a:t>
            </a:r>
            <a:r>
              <a:rPr lang="ru-RU" dirty="0" smtClean="0"/>
              <a:t>.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 smtClean="0"/>
              <a:t>Минимальный запас материалов </a:t>
            </a:r>
          </a:p>
          <a:p>
            <a:pPr algn="just">
              <a:buNone/>
            </a:pPr>
            <a:r>
              <a:rPr lang="ru-RU" dirty="0" smtClean="0"/>
              <a:t>равен страховому запасу.</a:t>
            </a:r>
          </a:p>
          <a:p>
            <a:pPr algn="just">
              <a:buNone/>
            </a:pPr>
            <a:endParaRPr lang="ru-RU" i="1" dirty="0" smtClean="0"/>
          </a:p>
          <a:p>
            <a:pPr algn="ctr">
              <a:buFont typeface="Wingdings" pitchFamily="2" charset="2"/>
              <a:buChar char="v"/>
            </a:pPr>
            <a:r>
              <a:rPr lang="ru-RU" b="1" dirty="0" smtClean="0"/>
              <a:t>Средний запас материалов </a:t>
            </a:r>
          </a:p>
          <a:p>
            <a:pPr algn="just">
              <a:buNone/>
            </a:pPr>
            <a:r>
              <a:rPr lang="ru-RU" dirty="0" smtClean="0"/>
              <a:t>равен сумме среднего текущего запаса плюс страховой запас;</a:t>
            </a:r>
          </a:p>
          <a:p>
            <a:pPr algn="just">
              <a:buNone/>
            </a:pPr>
            <a:r>
              <a:rPr lang="ru-RU" dirty="0" smtClean="0"/>
              <a:t> его величина используется при определении плановой величины оборотных средств.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295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13.5</a:t>
            </a:r>
            <a:r>
              <a:rPr lang="ru-RU" sz="3600" b="1" dirty="0" smtClean="0">
                <a:solidFill>
                  <a:schemeClr val="tx1"/>
                </a:solidFill>
              </a:rPr>
              <a:t>. «Выталкивающие» и «вытягивающие» системы поставок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организации движения материального потока можно выделить </a:t>
            </a:r>
            <a:r>
              <a:rPr lang="ru-RU" b="1" dirty="0" smtClean="0"/>
              <a:t>два подхода:</a:t>
            </a:r>
          </a:p>
          <a:p>
            <a:pPr algn="just">
              <a:buNone/>
            </a:pPr>
            <a:r>
              <a:rPr lang="ru-RU" dirty="0" smtClean="0"/>
              <a:t>I) системы, движение материального потока в которых основано на принципе </a:t>
            </a:r>
            <a:r>
              <a:rPr lang="ru-RU" b="1" i="1" dirty="0" smtClean="0"/>
              <a:t>«выталкивания»</a:t>
            </a:r>
            <a:r>
              <a:rPr lang="ru-RU" b="1" dirty="0" smtClean="0"/>
              <a:t> </a:t>
            </a:r>
            <a:r>
              <a:rPr lang="ru-RU" dirty="0" smtClean="0"/>
              <a:t>материальных ресурсов предыдущим производственным звеном на последующее на всем пути их продвижения в цепи поставок;</a:t>
            </a:r>
          </a:p>
          <a:p>
            <a:pPr algn="just">
              <a:buNone/>
            </a:pPr>
            <a:r>
              <a:rPr lang="ru-RU" dirty="0" smtClean="0"/>
              <a:t>2) системы, движение материального потока в которых основано на принципе </a:t>
            </a:r>
            <a:r>
              <a:rPr lang="ru-RU" b="1" i="1" dirty="0" smtClean="0"/>
              <a:t>«вытягивания» </a:t>
            </a:r>
            <a:r>
              <a:rPr lang="ru-RU" dirty="0" smtClean="0"/>
              <a:t>материальных ресурсов последующим производственным звеном с предыдущего на всем пути их продвижения в цепи поставок.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«Выталкивающая»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система с централизованным планированием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предполагает, что каждое подразделение получает конкретные задания на плановый период и отчитывается о их выполнении перед центральными плановыми органами предприятия.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500" b="1" dirty="0" smtClean="0"/>
              <a:t>«Вытягивающая» </a:t>
            </a:r>
          </a:p>
          <a:p>
            <a:pPr algn="ctr">
              <a:buNone/>
            </a:pPr>
            <a:r>
              <a:rPr lang="ru-RU" sz="3500" b="1" dirty="0" smtClean="0"/>
              <a:t>система с децентрализованным планированием</a:t>
            </a:r>
          </a:p>
          <a:p>
            <a:pPr algn="just"/>
            <a:r>
              <a:rPr lang="ru-RU" i="1" dirty="0" smtClean="0"/>
              <a:t> </a:t>
            </a:r>
            <a:r>
              <a:rPr lang="ru-RU" dirty="0" smtClean="0"/>
              <a:t>предполагает только укрупненное централизованное планирование в среднесрочный период (от одного до трех месяцев) и выделение на его основе ресурсов (оборотных заделов) всем стадиям и процессам производства продукции.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449357">
            <a:off x="1025" y="1524001"/>
            <a:ext cx="9142923" cy="507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28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Структура «выталкивающей» системы централизованного планирования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Материально-техническое обеспечение производства (МТО)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/>
              <a:t>направлено на снабжение материально-техническими ресурсами (МТР), обеспечение их эффективного использования, применение вторичных ресурсов, сырья и материалов местного производства;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/>
              <a:t>планируется на год, квартал и месяц (годовые, квартальные и месячные планы МТО).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13.1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Задачи и содержание плана материально-технического обеспечения производства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«вытягивающей» системы децентрализованного планирования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МТО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координация спроса и предложения на конкретный товар при минимизации затрат как в стратегическом, так и в тактическом отношении,</a:t>
            </a:r>
          </a:p>
          <a:p>
            <a:pPr algn="just"/>
            <a:r>
              <a:rPr lang="ru-RU" dirty="0" smtClean="0"/>
              <a:t>поддержание на определенном уровне отношений предприятия с конкретными поставщиками и потребителями.</a:t>
            </a: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Задачи МТО</a:t>
            </a:r>
          </a:p>
          <a:p>
            <a:pPr algn="just"/>
            <a:r>
              <a:rPr lang="ru-RU" sz="3200" i="1" dirty="0" smtClean="0"/>
              <a:t>«диалог» - </a:t>
            </a:r>
            <a:r>
              <a:rPr lang="ru-RU" sz="3200" dirty="0" smtClean="0"/>
              <a:t>отношения с партнерами на начальной и конечной стадиях технологического процесса, а также внутренние отношения, связанные с передачей другим службам и подразделам предприятия материальных ресурсов;</a:t>
            </a:r>
          </a:p>
          <a:p>
            <a:pPr algn="just"/>
            <a:r>
              <a:rPr lang="ru-RU" sz="3200" i="1" dirty="0" smtClean="0"/>
              <a:t>«выбор»</a:t>
            </a:r>
            <a:r>
              <a:rPr lang="ru-RU" sz="3200" dirty="0" smtClean="0"/>
              <a:t> зависит от цели предприятия, пожеланий и ограничений относительно использования материальных, технологических и трудовых ресурсов.</a:t>
            </a:r>
            <a:endParaRPr lang="ru-RU" sz="32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57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МТО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  </a:t>
            </a:r>
            <a:r>
              <a:rPr lang="ru-RU" dirty="0" smtClean="0"/>
              <a:t>объединяет структурированную и взаимосвязанную совокупность методов сбора, обработки и передачи данных про физические потоки сырья и готовых изделий.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Мероприятия организации МТО на предприятии</a:t>
            </a:r>
          </a:p>
          <a:p>
            <a:pPr algn="just"/>
            <a:r>
              <a:rPr lang="ru-RU" sz="3200" dirty="0" smtClean="0"/>
              <a:t>проведение маркетинговых исследований рынка поставщиков отдельных видов ресурсов;</a:t>
            </a:r>
          </a:p>
          <a:p>
            <a:r>
              <a:rPr lang="ru-RU" sz="3200" dirty="0" smtClean="0"/>
              <a:t>· нормирование потребности в конкретных видах ресурсов;</a:t>
            </a:r>
          </a:p>
          <a:p>
            <a:r>
              <a:rPr lang="ru-RU" sz="3200" dirty="0" smtClean="0"/>
              <a:t>· разработка организационно-технических мер по снижению норм и нормативов расходования ресурсов;</a:t>
            </a:r>
          </a:p>
          <a:p>
            <a:r>
              <a:rPr lang="ru-RU" sz="3200" dirty="0" smtClean="0"/>
              <a:t>· поиск новых каналов и эффективных форм МТО производства.</a:t>
            </a:r>
          </a:p>
          <a:p>
            <a:r>
              <a:rPr lang="ru-RU" sz="3200" dirty="0" smtClean="0"/>
              <a:t>· планирование МТО производства;</a:t>
            </a:r>
          </a:p>
          <a:p>
            <a:r>
              <a:rPr lang="ru-RU" sz="3200" dirty="0" smtClean="0"/>
              <a:t>· организация доставки, хранение и подготовки ресурсов к производству;</a:t>
            </a:r>
          </a:p>
          <a:p>
            <a:r>
              <a:rPr lang="ru-RU" sz="3200" dirty="0" smtClean="0"/>
              <a:t>· организация обеспечения ресурсами рабочих мест;</a:t>
            </a:r>
          </a:p>
          <a:p>
            <a:r>
              <a:rPr lang="ru-RU" sz="3200" dirty="0" smtClean="0"/>
              <a:t>· учет и контроль использования ресурсов;</a:t>
            </a:r>
          </a:p>
          <a:p>
            <a:r>
              <a:rPr lang="ru-RU" sz="3200" dirty="0" smtClean="0"/>
              <a:t>· организация сбора и переработки отходов производства;</a:t>
            </a:r>
          </a:p>
          <a:p>
            <a:r>
              <a:rPr lang="ru-RU" sz="3200" dirty="0" smtClean="0"/>
              <a:t>· анализ эффективности использования ресурсов;</a:t>
            </a:r>
          </a:p>
          <a:p>
            <a:r>
              <a:rPr lang="ru-RU" sz="3200" dirty="0" smtClean="0"/>
              <a:t>· стимулирование улучшения использования ресурсов.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планирования МТО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· определение потребности в материалах, оборудовании, топливе, энергии всех видов, спецодежде, спецпитании, инструменте, запасных частях;</a:t>
            </a:r>
          </a:p>
          <a:p>
            <a:pPr algn="just"/>
            <a:r>
              <a:rPr lang="ru-RU" dirty="0" smtClean="0"/>
              <a:t>· расчет запасов всех видов товарно-материальных ценностей на плановый период;</a:t>
            </a:r>
          </a:p>
          <a:p>
            <a:pPr algn="just"/>
            <a:r>
              <a:rPr lang="ru-RU" dirty="0" smtClean="0"/>
              <a:t>· оперативный учет, контроль и анализ выполнения планов МТО;</a:t>
            </a:r>
          </a:p>
          <a:p>
            <a:pPr algn="just"/>
            <a:r>
              <a:rPr lang="ru-RU" dirty="0" smtClean="0"/>
              <a:t>· текущее регулирование обеспечения материальными ресурсами производственных подразделов предприятия.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разработки плана МТО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· подготовительная работа;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· согласование источников и условий обеспечения потребности в материальных ресурсах;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· расчет потребности в МТР;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· разработка норм производственных запасов;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· составление материальных балансов.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Исходные данные для составления плана МТО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объем выпуска продукции,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план организационно-технического развития и инвестиций,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материальные нормы и нормативы,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цены и тарифы на материально-энергетические ресурсы,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лимиты на некоторые ресурсы (например, воду, электроэнергию, нефтепродукты и т. п.).</a:t>
            </a:r>
            <a:endParaRPr lang="ru-RU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Показатели, учитываемые при формировании плана МТО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· нужды в материальных ресурсах, в том числе за них видами;</a:t>
            </a:r>
          </a:p>
          <a:p>
            <a:r>
              <a:rPr lang="ru-RU" dirty="0" smtClean="0"/>
              <a:t>· ожидаемые остатки материальных ресурсов на начало и конец планового периода;</a:t>
            </a:r>
          </a:p>
          <a:p>
            <a:r>
              <a:rPr lang="ru-RU" dirty="0" smtClean="0"/>
              <a:t>· производственные запасы;</a:t>
            </a:r>
          </a:p>
          <a:p>
            <a:r>
              <a:rPr lang="ru-RU" dirty="0" smtClean="0"/>
              <a:t>· снижение норм расходования отдельных видов материальных ресурсов;</a:t>
            </a:r>
          </a:p>
          <a:p>
            <a:r>
              <a:rPr lang="ru-RU" dirty="0" smtClean="0"/>
              <a:t>· общие материальные затраты, их частица в себестоимости продукции;</a:t>
            </a:r>
          </a:p>
          <a:p>
            <a:r>
              <a:rPr lang="ru-RU" dirty="0" smtClean="0"/>
              <a:t>· показатели эффективности использования материальных ресурсов.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13.2</a:t>
            </a:r>
            <a:r>
              <a:rPr lang="ru-RU" sz="3600" b="1" dirty="0" smtClean="0">
                <a:solidFill>
                  <a:schemeClr val="tx1"/>
                </a:solidFill>
              </a:rPr>
              <a:t>. Определение потребности в сырье и материалах, комплектующих изделиях, полуфабрикатах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648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/>
              <a:t>Расчет </a:t>
            </a:r>
            <a:r>
              <a:rPr lang="ru-RU" i="1" dirty="0" smtClean="0"/>
              <a:t>годовой потребности в материалах на производство продукции</a:t>
            </a:r>
            <a:r>
              <a:rPr lang="ru-RU" dirty="0" smtClean="0"/>
              <a:t> производится путем умножения количества изделий на норму расхода материалов на единицу продукции (деталь, изделие):</a:t>
            </a:r>
          </a:p>
          <a:p>
            <a:pPr algn="ctr"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b="1" dirty="0"/>
          </a:p>
        </p:txBody>
      </p:sp>
      <p:pic>
        <p:nvPicPr>
          <p:cNvPr id="4" name="Рисунок 3" descr="http://konspekta.net/bazaimgstudall/4110349308596.files/image038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200400"/>
            <a:ext cx="2667000" cy="100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038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smtClean="0"/>
              <a:t>П</a:t>
            </a:r>
            <a:r>
              <a:rPr lang="ru-RU" i="1" baseline="-25000" dirty="0" smtClean="0"/>
              <a:t>м</a:t>
            </a:r>
            <a:r>
              <a:rPr lang="ru-RU" i="1" dirty="0" smtClean="0"/>
              <a:t> -</a:t>
            </a:r>
            <a:r>
              <a:rPr lang="ru-RU" dirty="0" smtClean="0"/>
              <a:t> потребность в каком-либо материале на производственную программу, кг, тонн; </a:t>
            </a:r>
            <a:r>
              <a:rPr lang="ru-RU" i="1" dirty="0" err="1" smtClean="0"/>
              <a:t>n</a:t>
            </a:r>
            <a:r>
              <a:rPr lang="ru-RU" i="1" dirty="0" smtClean="0"/>
              <a:t> </a:t>
            </a:r>
            <a:r>
              <a:rPr lang="ru-RU" dirty="0" smtClean="0"/>
              <a:t>– число позиций номенклатуры, для которой используется данный вид и сорт материала; </a:t>
            </a:r>
            <a:r>
              <a:rPr lang="ru-RU" i="1" dirty="0" err="1" smtClean="0"/>
              <a:t>N</a:t>
            </a:r>
            <a:r>
              <a:rPr lang="ru-RU" i="1" baseline="-25000" dirty="0" err="1" smtClean="0"/>
              <a:t>j</a:t>
            </a:r>
            <a:r>
              <a:rPr lang="ru-RU" dirty="0" smtClean="0"/>
              <a:t> – годовая программа выпуска (запуска) </a:t>
            </a:r>
            <a:r>
              <a:rPr lang="ru-RU" i="1" dirty="0" smtClean="0"/>
              <a:t>j</a:t>
            </a:r>
            <a:r>
              <a:rPr lang="ru-RU" dirty="0" smtClean="0"/>
              <a:t>-го вида изделия, шт.; 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ij</a:t>
            </a:r>
            <a:r>
              <a:rPr lang="ru-RU" dirty="0" smtClean="0"/>
              <a:t> – норма расхода </a:t>
            </a:r>
            <a:r>
              <a:rPr lang="ru-RU" i="1" dirty="0" smtClean="0"/>
              <a:t>i-</a:t>
            </a:r>
            <a:r>
              <a:rPr lang="ru-RU" dirty="0" smtClean="0"/>
              <a:t>го материала на единицу </a:t>
            </a:r>
            <a:r>
              <a:rPr lang="ru-RU" i="1" dirty="0" smtClean="0"/>
              <a:t>j</a:t>
            </a:r>
            <a:r>
              <a:rPr lang="ru-RU" dirty="0" smtClean="0"/>
              <a:t>-ой продукции, кг, т.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1156</TotalTime>
  <Words>637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Тема 13</vt:lpstr>
      <vt:lpstr>Слайд 2</vt:lpstr>
      <vt:lpstr>Функции МТО</vt:lpstr>
      <vt:lpstr>Информационная система МТО</vt:lpstr>
      <vt:lpstr>Содержание планирования МТО</vt:lpstr>
      <vt:lpstr>Последовательность разработки плана МТО</vt:lpstr>
      <vt:lpstr>Исходные данные для составления плана МТО</vt:lpstr>
      <vt:lpstr>Показатели, учитываемые при формировании плана МТО</vt:lpstr>
      <vt:lpstr>13.2. Определение потребности в сырье и материалах, комплектующих изделиях, полуфабрикатах</vt:lpstr>
      <vt:lpstr>Потребность в материальных ресурсах на изготовление инструмента, технологической оснастки определяется по формуле:</vt:lpstr>
      <vt:lpstr>Потребность в материальных ресурсах на ремонт и эксплуатацию основных фондов определяется исходя из ожидаемой балансовой стоимости основных фондов по состоянию на начало планируемого года, принятых норм расхода материалов на 1 млн. руб. стоимости основных фондов, поправочного коэффициента, определяющего потребность в данном материале на ремонт вновь вводимых основных фондов.</vt:lpstr>
      <vt:lpstr>13.3. Методика планирования потребности в топливе и энергии</vt:lpstr>
      <vt:lpstr>13.4. Методика планирования запасов материальных ресурсов</vt:lpstr>
      <vt:lpstr>Баланс материального обеспечения по каждому виду ресурса определяется по формуле:</vt:lpstr>
      <vt:lpstr>Текущие запасы должны быть достаточными для бесперебойной работы предприятия в период между двумя очередными поступлениями материалов. </vt:lpstr>
      <vt:lpstr>Максимальный запас материалов  </vt:lpstr>
      <vt:lpstr>13.5. «Выталкивающие» и «вытягивающие» системы поставок</vt:lpstr>
      <vt:lpstr>«Выталкивающая»  система с централизованным планированием </vt:lpstr>
      <vt:lpstr> </vt:lpstr>
      <vt:lpstr>Структура «вытягивающей» системы децентрализованного планирования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157</cp:revision>
  <cp:lastPrinted>1601-01-01T00:00:00Z</cp:lastPrinted>
  <dcterms:created xsi:type="dcterms:W3CDTF">1601-01-01T00:00:00Z</dcterms:created>
  <dcterms:modified xsi:type="dcterms:W3CDTF">2016-12-21T05:15:53Z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