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82" r:id="rId6"/>
    <p:sldId id="260" r:id="rId7"/>
    <p:sldId id="261" r:id="rId8"/>
    <p:sldId id="272" r:id="rId9"/>
    <p:sldId id="270" r:id="rId10"/>
    <p:sldId id="273" r:id="rId11"/>
    <p:sldId id="271" r:id="rId12"/>
    <p:sldId id="274" r:id="rId13"/>
    <p:sldId id="283" r:id="rId14"/>
    <p:sldId id="284" r:id="rId15"/>
    <p:sldId id="263" r:id="rId16"/>
    <p:sldId id="276" r:id="rId17"/>
    <p:sldId id="264" r:id="rId18"/>
    <p:sldId id="277" r:id="rId19"/>
    <p:sldId id="278" r:id="rId20"/>
    <p:sldId id="279" r:id="rId21"/>
    <p:sldId id="280" r:id="rId22"/>
    <p:sldId id="281" r:id="rId23"/>
    <p:sldId id="265" r:id="rId24"/>
    <p:sldId id="266" r:id="rId25"/>
    <p:sldId id="267" r:id="rId26"/>
    <p:sldId id="285" r:id="rId27"/>
    <p:sldId id="286" r:id="rId28"/>
    <p:sldId id="287" r:id="rId29"/>
    <p:sldId id="288" r:id="rId30"/>
    <p:sldId id="289" r:id="rId31"/>
    <p:sldId id="268" r:id="rId32"/>
    <p:sldId id="290" r:id="rId33"/>
    <p:sldId id="292" r:id="rId34"/>
    <p:sldId id="291" r:id="rId35"/>
    <p:sldId id="269" r:id="rId36"/>
    <p:sldId id="293" r:id="rId37"/>
    <p:sldId id="295"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7BB9D796-5E85-4104-8BFD-876A29CC9B96}" type="datetimeFigureOut">
              <a:rPr lang="ru-RU" smtClean="0"/>
              <a:pPr/>
              <a:t>31.01.2017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3ED3968E-19AD-4675-8393-214CADF45BF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BB9D796-5E85-4104-8BFD-876A29CC9B96}" type="datetimeFigureOut">
              <a:rPr lang="ru-RU" smtClean="0"/>
              <a:pPr/>
              <a:t>31.01.2017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D3968E-19AD-4675-8393-214CADF45BF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BB9D796-5E85-4104-8BFD-876A29CC9B96}" type="datetimeFigureOut">
              <a:rPr lang="ru-RU" smtClean="0"/>
              <a:pPr/>
              <a:t>31.01.2017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D3968E-19AD-4675-8393-214CADF45BF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7BB9D796-5E85-4104-8BFD-876A29CC9B96}" type="datetimeFigureOut">
              <a:rPr lang="ru-RU" smtClean="0"/>
              <a:pPr/>
              <a:t>31.01.2017</a:t>
            </a:fld>
            <a:endParaRPr lang="ru-RU"/>
          </a:p>
        </p:txBody>
      </p:sp>
      <p:sp>
        <p:nvSpPr>
          <p:cNvPr id="9" name="Номер слайда 8"/>
          <p:cNvSpPr>
            <a:spLocks noGrp="1"/>
          </p:cNvSpPr>
          <p:nvPr>
            <p:ph type="sldNum" sz="quarter" idx="15"/>
          </p:nvPr>
        </p:nvSpPr>
        <p:spPr/>
        <p:txBody>
          <a:bodyPr rtlCol="0"/>
          <a:lstStyle/>
          <a:p>
            <a:fld id="{3ED3968E-19AD-4675-8393-214CADF45BF7}"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BB9D796-5E85-4104-8BFD-876A29CC9B96}" type="datetimeFigureOut">
              <a:rPr lang="ru-RU" smtClean="0"/>
              <a:pPr/>
              <a:t>31.01.2017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3ED3968E-19AD-4675-8393-214CADF45BF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BB9D796-5E85-4104-8BFD-876A29CC9B96}" type="datetimeFigureOut">
              <a:rPr lang="ru-RU" smtClean="0"/>
              <a:pPr/>
              <a:t>31.01.2017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D3968E-19AD-4675-8393-214CADF45BF7}"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BB9D796-5E85-4104-8BFD-876A29CC9B96}" type="datetimeFigureOut">
              <a:rPr lang="ru-RU" smtClean="0"/>
              <a:pPr/>
              <a:t>31.01.2017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D3968E-19AD-4675-8393-214CADF45BF7}"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7BB9D796-5E85-4104-8BFD-876A29CC9B96}" type="datetimeFigureOut">
              <a:rPr lang="ru-RU" smtClean="0"/>
              <a:pPr/>
              <a:t>31.01.2017</a:t>
            </a:fld>
            <a:endParaRPr lang="ru-RU"/>
          </a:p>
        </p:txBody>
      </p:sp>
      <p:sp>
        <p:nvSpPr>
          <p:cNvPr id="7" name="Номер слайда 6"/>
          <p:cNvSpPr>
            <a:spLocks noGrp="1"/>
          </p:cNvSpPr>
          <p:nvPr>
            <p:ph type="sldNum" sz="quarter" idx="11"/>
          </p:nvPr>
        </p:nvSpPr>
        <p:spPr/>
        <p:txBody>
          <a:bodyPr rtlCol="0"/>
          <a:lstStyle/>
          <a:p>
            <a:fld id="{3ED3968E-19AD-4675-8393-214CADF45BF7}"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BB9D796-5E85-4104-8BFD-876A29CC9B96}" type="datetimeFigureOut">
              <a:rPr lang="ru-RU" smtClean="0"/>
              <a:pPr/>
              <a:t>31.01.2017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D3968E-19AD-4675-8393-214CADF45BF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BB9D796-5E85-4104-8BFD-876A29CC9B96}" type="datetimeFigureOut">
              <a:rPr lang="ru-RU" smtClean="0"/>
              <a:pPr/>
              <a:t>31.01.2017</a:t>
            </a:fld>
            <a:endParaRPr lang="ru-RU"/>
          </a:p>
        </p:txBody>
      </p:sp>
      <p:sp>
        <p:nvSpPr>
          <p:cNvPr id="22" name="Номер слайда 21"/>
          <p:cNvSpPr>
            <a:spLocks noGrp="1"/>
          </p:cNvSpPr>
          <p:nvPr>
            <p:ph type="sldNum" sz="quarter" idx="15"/>
          </p:nvPr>
        </p:nvSpPr>
        <p:spPr/>
        <p:txBody>
          <a:bodyPr rtlCol="0"/>
          <a:lstStyle/>
          <a:p>
            <a:fld id="{3ED3968E-19AD-4675-8393-214CADF45BF7}"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7BB9D796-5E85-4104-8BFD-876A29CC9B96}" type="datetimeFigureOut">
              <a:rPr lang="ru-RU" smtClean="0"/>
              <a:pPr/>
              <a:t>31.01.2017</a:t>
            </a:fld>
            <a:endParaRPr lang="ru-RU"/>
          </a:p>
        </p:txBody>
      </p:sp>
      <p:sp>
        <p:nvSpPr>
          <p:cNvPr id="18" name="Номер слайда 17"/>
          <p:cNvSpPr>
            <a:spLocks noGrp="1"/>
          </p:cNvSpPr>
          <p:nvPr>
            <p:ph type="sldNum" sz="quarter" idx="11"/>
          </p:nvPr>
        </p:nvSpPr>
        <p:spPr/>
        <p:txBody>
          <a:bodyPr rtlCol="0"/>
          <a:lstStyle/>
          <a:p>
            <a:fld id="{3ED3968E-19AD-4675-8393-214CADF45BF7}"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B9D796-5E85-4104-8BFD-876A29CC9B96}" type="datetimeFigureOut">
              <a:rPr lang="ru-RU" smtClean="0"/>
              <a:pPr/>
              <a:t>31.01.2017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ED3968E-19AD-4675-8393-214CADF45BF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arket.yandex.by/product/12811199?show-uid=840504268190045822216006&amp;nid=5960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3357562"/>
            <a:ext cx="6743704" cy="1608610"/>
          </a:xfrm>
        </p:spPr>
        <p:txBody>
          <a:bodyPr>
            <a:noAutofit/>
          </a:bodyPr>
          <a:lstStyle/>
          <a:p>
            <a:r>
              <a:rPr lang="ru-RU" sz="4000" dirty="0" smtClean="0"/>
              <a:t>Характеристика процессуальных документов</a:t>
            </a:r>
            <a:endParaRPr lang="ru-RU" sz="4000"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260648"/>
            <a:ext cx="8136904" cy="6408712"/>
          </a:xfrm>
        </p:spPr>
        <p:txBody>
          <a:bodyPr>
            <a:normAutofit fontScale="85000" lnSpcReduction="10000"/>
          </a:bodyPr>
          <a:lstStyle/>
          <a:p>
            <a:pPr marL="0" indent="0" algn="ctr">
              <a:buNone/>
            </a:pPr>
            <a:r>
              <a:rPr lang="ru-RU" b="1" dirty="0"/>
              <a:t>УСТАНОВИЛ:</a:t>
            </a:r>
            <a:endParaRPr lang="ru-RU" dirty="0"/>
          </a:p>
          <a:p>
            <a:pPr marL="0" indent="0" algn="just">
              <a:buNone/>
            </a:pPr>
            <a:r>
              <a:rPr lang="ru-RU" i="1" u="sng" dirty="0" smtClean="0"/>
              <a:t>	Баранов </a:t>
            </a:r>
            <a:r>
              <a:rPr lang="ru-RU" i="1" u="sng" dirty="0"/>
              <a:t>Сергей Геннадьевич, 01.04.1979 г.р</a:t>
            </a:r>
            <a:r>
              <a:rPr lang="ru-RU" i="1" u="sng" dirty="0" smtClean="0"/>
              <a:t>. ранее не судимый, проживающий по адресу: г. Н ул. М., д. 23 кв. 178, 15 </a:t>
            </a:r>
            <a:r>
              <a:rPr lang="ru-RU" i="1" u="sng" dirty="0"/>
              <a:t>января 2016 </a:t>
            </a:r>
            <a:r>
              <a:rPr lang="ru-RU" i="1" u="sng" dirty="0" smtClean="0"/>
              <a:t>года, </a:t>
            </a:r>
            <a:r>
              <a:rPr lang="ru-RU" i="1" u="sng" dirty="0"/>
              <a:t>примерно между </a:t>
            </a:r>
            <a:r>
              <a:rPr lang="ru-RU" i="1" u="sng" dirty="0" smtClean="0"/>
              <a:t>13 </a:t>
            </a:r>
            <a:r>
              <a:rPr lang="ru-RU" i="1" u="sng" dirty="0"/>
              <a:t>и </a:t>
            </a:r>
            <a:r>
              <a:rPr lang="ru-RU" i="1" u="sng" dirty="0" smtClean="0"/>
              <a:t>16 </a:t>
            </a:r>
            <a:r>
              <a:rPr lang="ru-RU" i="1" u="sng" dirty="0"/>
              <a:t>часами путем взлома </a:t>
            </a:r>
            <a:r>
              <a:rPr lang="ru-RU" i="1" u="sng" dirty="0" smtClean="0"/>
              <a:t>навесного дверного </a:t>
            </a:r>
            <a:r>
              <a:rPr lang="ru-RU" i="1" u="sng" dirty="0"/>
              <a:t>замка </a:t>
            </a:r>
            <a:r>
              <a:rPr lang="ru-RU" i="1" u="sng" dirty="0" smtClean="0"/>
              <a:t>гвоздодером совершил </a:t>
            </a:r>
            <a:r>
              <a:rPr lang="ru-RU" i="1" u="sng" dirty="0"/>
              <a:t>проникновение в </a:t>
            </a:r>
            <a:r>
              <a:rPr lang="ru-RU" i="1" u="sng" dirty="0" smtClean="0"/>
              <a:t>дом </a:t>
            </a:r>
            <a:r>
              <a:rPr lang="ru-RU" i="1" u="sng" dirty="0" err="1"/>
              <a:t>гр-ки</a:t>
            </a:r>
            <a:r>
              <a:rPr lang="ru-RU" i="1" u="sng" dirty="0"/>
              <a:t> Семеновой </a:t>
            </a:r>
            <a:r>
              <a:rPr lang="ru-RU" i="1" u="sng" dirty="0" err="1"/>
              <a:t>В.И</a:t>
            </a:r>
            <a:r>
              <a:rPr lang="ru-RU" i="1" u="sng" dirty="0" smtClean="0"/>
              <a:t>. по адресу г. Н ул. П., д. 2, </a:t>
            </a:r>
            <a:r>
              <a:rPr lang="ru-RU" i="1" u="sng" dirty="0"/>
              <a:t>откуда тайно похитил</a:t>
            </a:r>
            <a:r>
              <a:rPr lang="ru-RU" i="1" u="sng" dirty="0" smtClean="0"/>
              <a:t> принадлежащие ей вещи, а именно: телевизор </a:t>
            </a:r>
            <a:r>
              <a:rPr lang="ru-RU" i="1" u="sng" dirty="0"/>
              <a:t>марки </a:t>
            </a:r>
            <a:r>
              <a:rPr lang="ru-RU" i="1" u="sng" dirty="0" smtClean="0"/>
              <a:t>«</a:t>
            </a:r>
            <a:r>
              <a:rPr lang="en-US" i="1" u="sng" dirty="0" smtClean="0"/>
              <a:t>LG</a:t>
            </a:r>
            <a:r>
              <a:rPr lang="ru-RU" i="1" u="sng" dirty="0" smtClean="0"/>
              <a:t>» </a:t>
            </a:r>
            <a:r>
              <a:rPr lang="ru-RU" i="1" u="sng" dirty="0"/>
              <a:t>стоимостью </a:t>
            </a:r>
            <a:r>
              <a:rPr lang="ru-RU" i="1" u="sng" dirty="0" smtClean="0"/>
              <a:t>783 тыс. </a:t>
            </a:r>
            <a:r>
              <a:rPr lang="ru-RU" i="1" u="sng" dirty="0"/>
              <a:t>белорусских  рублей, деньги в сумме </a:t>
            </a:r>
            <a:r>
              <a:rPr lang="ru-RU" i="1" u="sng" dirty="0" smtClean="0"/>
              <a:t>205 тыс. </a:t>
            </a:r>
            <a:r>
              <a:rPr lang="ru-RU" i="1" u="sng" dirty="0"/>
              <a:t>белорусских рублей</a:t>
            </a:r>
            <a:r>
              <a:rPr lang="ru-RU" i="1" u="sng" dirty="0" smtClean="0"/>
              <a:t>, </a:t>
            </a:r>
            <a:r>
              <a:rPr lang="ru-RU" i="1" u="sng" dirty="0"/>
              <a:t>кожаную куртку  стоимостью </a:t>
            </a:r>
            <a:r>
              <a:rPr lang="ru-RU" i="1" u="sng" dirty="0" smtClean="0"/>
              <a:t>150 тыс. белорусских рублей.								</a:t>
            </a:r>
          </a:p>
          <a:p>
            <a:pPr marL="0" indent="0" algn="just">
              <a:buNone/>
            </a:pPr>
            <a:r>
              <a:rPr lang="ru-RU" i="1" u="sng" dirty="0" smtClean="0"/>
              <a:t>	По </a:t>
            </a:r>
            <a:r>
              <a:rPr lang="ru-RU" i="1" u="sng" dirty="0"/>
              <a:t>имеющимся в уголовном деле данным есть основание предполагать, что похищенные денежные средства и </a:t>
            </a:r>
            <a:r>
              <a:rPr lang="ru-RU" i="1" u="sng" dirty="0" smtClean="0"/>
              <a:t>имущество, принадлежащее </a:t>
            </a:r>
            <a:r>
              <a:rPr lang="ru-RU" i="1" u="sng" dirty="0" err="1"/>
              <a:t>гр-ке</a:t>
            </a:r>
            <a:r>
              <a:rPr lang="ru-RU" i="1" u="sng" dirty="0"/>
              <a:t> Семеновой </a:t>
            </a:r>
            <a:r>
              <a:rPr lang="ru-RU" i="1" u="sng" dirty="0" err="1"/>
              <a:t>В.И</a:t>
            </a:r>
            <a:r>
              <a:rPr lang="ru-RU" i="1" u="sng" dirty="0"/>
              <a:t>. </a:t>
            </a:r>
            <a:r>
              <a:rPr lang="ru-RU" i="1" u="sng" dirty="0" smtClean="0"/>
              <a:t>хранятся по </a:t>
            </a:r>
            <a:r>
              <a:rPr lang="ru-RU" i="1" u="sng" dirty="0"/>
              <a:t>месту жительства </a:t>
            </a:r>
            <a:r>
              <a:rPr lang="ru-RU" i="1" u="sng" dirty="0" smtClean="0"/>
              <a:t>Баранова </a:t>
            </a:r>
            <a:r>
              <a:rPr lang="ru-RU" i="1" u="sng" dirty="0" err="1" smtClean="0"/>
              <a:t>С.Г</a:t>
            </a:r>
            <a:r>
              <a:rPr lang="ru-RU" i="1" u="sng" dirty="0" smtClean="0"/>
              <a:t>. 				</a:t>
            </a:r>
          </a:p>
          <a:p>
            <a:pPr marL="0" indent="0" algn="just">
              <a:buNone/>
            </a:pPr>
            <a:endParaRPr lang="ru-RU" dirty="0" smtClean="0"/>
          </a:p>
          <a:p>
            <a:pPr marL="0" indent="0" algn="just">
              <a:buNone/>
            </a:pPr>
            <a:r>
              <a:rPr lang="ru-RU" dirty="0" smtClean="0"/>
              <a:t>Принимая </a:t>
            </a:r>
            <a:r>
              <a:rPr lang="ru-RU" dirty="0"/>
              <a:t>во внимание </a:t>
            </a:r>
            <a:r>
              <a:rPr lang="ru-RU" u="sng" dirty="0"/>
              <a:t>      </a:t>
            </a:r>
            <a:r>
              <a:rPr lang="ru-RU" i="1" u="sng" dirty="0"/>
              <a:t>наличие достаточных данных, указывающих на  то, что </a:t>
            </a:r>
            <a:r>
              <a:rPr lang="ru-RU" i="1" u="sng" dirty="0" smtClean="0"/>
              <a:t>у Баранова </a:t>
            </a:r>
            <a:r>
              <a:rPr lang="ru-RU" i="1" u="sng" dirty="0"/>
              <a:t>Сергея </a:t>
            </a:r>
            <a:r>
              <a:rPr lang="ru-RU" i="1" u="sng" dirty="0" smtClean="0"/>
              <a:t>Геннадьевича </a:t>
            </a:r>
            <a:r>
              <a:rPr lang="ru-RU" i="1" u="sng" dirty="0"/>
              <a:t>находятся похищенные денежные </a:t>
            </a:r>
            <a:r>
              <a:rPr lang="ru-RU" i="1" u="sng" dirty="0" smtClean="0"/>
              <a:t>средства и имущество </a:t>
            </a:r>
            <a:r>
              <a:rPr lang="ru-RU" i="1" u="sng" dirty="0" err="1" smtClean="0"/>
              <a:t>гр-ки</a:t>
            </a:r>
            <a:r>
              <a:rPr lang="ru-RU" i="1" u="sng" dirty="0" smtClean="0"/>
              <a:t> Семеновой </a:t>
            </a:r>
            <a:r>
              <a:rPr lang="ru-RU" i="1" u="sng" dirty="0" err="1" smtClean="0"/>
              <a:t>В.И</a:t>
            </a:r>
            <a:r>
              <a:rPr lang="ru-RU" i="1" u="sng" dirty="0" smtClean="0"/>
              <a:t>.</a:t>
            </a:r>
            <a:r>
              <a:rPr lang="ru-RU" dirty="0" smtClean="0"/>
              <a:t>, </a:t>
            </a:r>
            <a:r>
              <a:rPr lang="ru-RU" dirty="0"/>
              <a:t>имеющие значение для  настоящего уголовного дела, руководствуясь ст. 209, 210 УПК Республики Беларусь</a:t>
            </a:r>
            <a:r>
              <a:rPr lang="ru-RU" dirty="0" smtClean="0"/>
              <a:t>.</a:t>
            </a:r>
          </a:p>
        </p:txBody>
      </p:sp>
    </p:spTree>
    <p:extLst>
      <p:ext uri="{BB962C8B-B14F-4D97-AF65-F5344CB8AC3E}">
        <p14:creationId xmlns:p14="http://schemas.microsoft.com/office/powerpoint/2010/main" val="2779676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58204" cy="571504"/>
          </a:xfrm>
        </p:spPr>
        <p:txBody>
          <a:bodyPr>
            <a:normAutofit/>
          </a:bodyPr>
          <a:lstStyle/>
          <a:p>
            <a:r>
              <a:rPr lang="ru-RU" dirty="0" smtClean="0"/>
              <a:t>Части постановления</a:t>
            </a:r>
            <a:endParaRPr lang="ru-RU" dirty="0"/>
          </a:p>
        </p:txBody>
      </p:sp>
      <p:sp>
        <p:nvSpPr>
          <p:cNvPr id="3" name="Содержимое 2"/>
          <p:cNvSpPr>
            <a:spLocks noGrp="1"/>
          </p:cNvSpPr>
          <p:nvPr>
            <p:ph sz="quarter" idx="1"/>
          </p:nvPr>
        </p:nvSpPr>
        <p:spPr>
          <a:xfrm>
            <a:off x="428596" y="714356"/>
            <a:ext cx="8429684" cy="5643602"/>
          </a:xfrm>
        </p:spPr>
        <p:txBody>
          <a:bodyPr>
            <a:noAutofit/>
          </a:bodyPr>
          <a:lstStyle/>
          <a:p>
            <a:pPr>
              <a:spcBef>
                <a:spcPts val="0"/>
              </a:spcBef>
            </a:pPr>
            <a:r>
              <a:rPr lang="ru-RU" sz="2300" u="sng" dirty="0" smtClean="0"/>
              <a:t>Резолютивная </a:t>
            </a:r>
            <a:r>
              <a:rPr lang="ru-RU" sz="2300" u="sng" dirty="0"/>
              <a:t>часть </a:t>
            </a:r>
            <a:r>
              <a:rPr lang="ru-RU" sz="2300" dirty="0"/>
              <a:t>содержит формулировку принятого </a:t>
            </a:r>
            <a:r>
              <a:rPr lang="ru-RU" sz="2300" dirty="0" smtClean="0"/>
              <a:t>решения. </a:t>
            </a:r>
          </a:p>
          <a:p>
            <a:pPr>
              <a:spcBef>
                <a:spcPts val="0"/>
              </a:spcBef>
            </a:pPr>
            <a:endParaRPr lang="ru-RU" sz="2300" dirty="0"/>
          </a:p>
          <a:p>
            <a:pPr marL="0" indent="0">
              <a:spcBef>
                <a:spcPts val="0"/>
              </a:spcBef>
              <a:buNone/>
            </a:pPr>
            <a:r>
              <a:rPr lang="ru-RU" sz="2300" dirty="0" smtClean="0"/>
              <a:t>Могут </a:t>
            </a:r>
            <a:r>
              <a:rPr lang="ru-RU" sz="2300" dirty="0"/>
              <a:t>содержаться и другие </a:t>
            </a:r>
            <a:r>
              <a:rPr lang="ru-RU" sz="2300" dirty="0" smtClean="0"/>
              <a:t>указания: </a:t>
            </a:r>
          </a:p>
          <a:p>
            <a:pPr>
              <a:spcBef>
                <a:spcPts val="0"/>
              </a:spcBef>
            </a:pPr>
            <a:r>
              <a:rPr lang="ru-RU" sz="2300" dirty="0" smtClean="0"/>
              <a:t>о </a:t>
            </a:r>
            <a:r>
              <a:rPr lang="ru-RU" sz="2300" dirty="0"/>
              <a:t>дальнейшем направлении </a:t>
            </a:r>
            <a:r>
              <a:rPr lang="ru-RU" sz="2300" dirty="0" smtClean="0"/>
              <a:t>дела, </a:t>
            </a:r>
          </a:p>
          <a:p>
            <a:pPr>
              <a:spcBef>
                <a:spcPts val="0"/>
              </a:spcBef>
            </a:pPr>
            <a:r>
              <a:rPr lang="ru-RU" sz="2300" dirty="0" smtClean="0"/>
              <a:t>о </a:t>
            </a:r>
            <a:r>
              <a:rPr lang="ru-RU" sz="2300" dirty="0"/>
              <a:t>направлении копии постановления для </a:t>
            </a:r>
            <a:r>
              <a:rPr lang="ru-RU" sz="2300" dirty="0" smtClean="0"/>
              <a:t>исполнения, </a:t>
            </a:r>
          </a:p>
          <a:p>
            <a:pPr>
              <a:spcBef>
                <a:spcPts val="0"/>
              </a:spcBef>
            </a:pPr>
            <a:r>
              <a:rPr lang="ru-RU" sz="2300" dirty="0" smtClean="0"/>
              <a:t>о </a:t>
            </a:r>
            <a:r>
              <a:rPr lang="ru-RU" sz="2300" dirty="0"/>
              <a:t>направлении копии постановления прокурору и др</a:t>
            </a:r>
            <a:r>
              <a:rPr lang="ru-RU" sz="2300" dirty="0" smtClean="0"/>
              <a:t>.</a:t>
            </a:r>
            <a:endParaRPr lang="ru-RU" sz="2300" dirty="0"/>
          </a:p>
        </p:txBody>
      </p:sp>
    </p:spTree>
    <p:extLst>
      <p:ext uri="{BB962C8B-B14F-4D97-AF65-F5344CB8AC3E}">
        <p14:creationId xmlns:p14="http://schemas.microsoft.com/office/powerpoint/2010/main" val="3208785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16632"/>
            <a:ext cx="8640960" cy="6408712"/>
          </a:xfrm>
        </p:spPr>
        <p:txBody>
          <a:bodyPr>
            <a:normAutofit lnSpcReduction="10000"/>
          </a:bodyPr>
          <a:lstStyle/>
          <a:p>
            <a:pPr marL="0" indent="0" algn="ctr">
              <a:buNone/>
            </a:pPr>
            <a:r>
              <a:rPr lang="ru-RU" b="1" dirty="0"/>
              <a:t>ПОСТАНОВИЛ:</a:t>
            </a:r>
            <a:endParaRPr lang="ru-RU" dirty="0"/>
          </a:p>
          <a:p>
            <a:pPr marL="0" lvl="0" indent="0" algn="just">
              <a:buNone/>
            </a:pPr>
            <a:r>
              <a:rPr lang="ru-RU" i="1" u="sng" dirty="0" smtClean="0"/>
              <a:t>	Произвести </a:t>
            </a:r>
            <a:r>
              <a:rPr lang="ru-RU" i="1" u="sng" dirty="0"/>
              <a:t>в </a:t>
            </a:r>
            <a:r>
              <a:rPr lang="ru-RU" i="1" u="sng" dirty="0" smtClean="0"/>
              <a:t>квартире гр-на Баранова Сергея Геннадьевича по </a:t>
            </a:r>
            <a:r>
              <a:rPr lang="ru-RU" i="1" u="sng" dirty="0"/>
              <a:t>адресу г. Н ул. М., д. 23 кв. 178 выемку телевизора марки </a:t>
            </a:r>
            <a:r>
              <a:rPr lang="ru-RU" i="1" u="sng" dirty="0" smtClean="0"/>
              <a:t>«</a:t>
            </a:r>
            <a:r>
              <a:rPr lang="en-US" i="1" u="sng" dirty="0" smtClean="0"/>
              <a:t>LG</a:t>
            </a:r>
            <a:r>
              <a:rPr lang="ru-RU" i="1" u="sng" dirty="0" smtClean="0"/>
              <a:t>», женско</a:t>
            </a:r>
            <a:r>
              <a:rPr lang="ru-RU" i="1" u="sng" dirty="0"/>
              <a:t>й</a:t>
            </a:r>
            <a:r>
              <a:rPr lang="ru-RU" i="1" u="sng" dirty="0" smtClean="0"/>
              <a:t> кожаной куртки, денежных средств, принадлежащих </a:t>
            </a:r>
            <a:r>
              <a:rPr lang="ru-RU" i="1" u="sng" dirty="0" err="1" smtClean="0"/>
              <a:t>гр-ке</a:t>
            </a:r>
            <a:r>
              <a:rPr lang="ru-RU" i="1" u="sng" dirty="0" smtClean="0"/>
              <a:t> Семеновой </a:t>
            </a:r>
            <a:r>
              <a:rPr lang="ru-RU" i="1" u="sng" dirty="0" err="1" smtClean="0"/>
              <a:t>В.И</a:t>
            </a:r>
            <a:r>
              <a:rPr lang="ru-RU" i="1" u="sng" dirty="0" smtClean="0"/>
              <a:t>.									</a:t>
            </a:r>
            <a:endParaRPr lang="ru-RU" i="1" u="sng" dirty="0"/>
          </a:p>
          <a:p>
            <a:pPr marL="0" indent="0">
              <a:buNone/>
            </a:pPr>
            <a:r>
              <a:rPr lang="ru-RU" dirty="0"/>
              <a:t> </a:t>
            </a:r>
            <a:endParaRPr lang="ru-RU" dirty="0" smtClean="0"/>
          </a:p>
          <a:p>
            <a:pPr marL="0" indent="0">
              <a:buNone/>
            </a:pPr>
            <a:endParaRPr lang="ru-RU" dirty="0"/>
          </a:p>
          <a:p>
            <a:pPr marL="0" indent="0">
              <a:buNone/>
            </a:pPr>
            <a:r>
              <a:rPr lang="ru-RU" sz="1400" i="1" u="sng" dirty="0"/>
              <a:t>Следователь  1-го следственного отделения </a:t>
            </a:r>
            <a:endParaRPr lang="ru-RU" sz="1400" i="1" u="sng" dirty="0" smtClean="0"/>
          </a:p>
          <a:p>
            <a:pPr marL="0" indent="0">
              <a:buNone/>
            </a:pPr>
            <a:r>
              <a:rPr lang="ru-RU" sz="1400" i="1" u="sng" dirty="0" err="1" smtClean="0"/>
              <a:t>Новополоцкого</a:t>
            </a:r>
            <a:r>
              <a:rPr lang="ru-RU" sz="1400" i="1" u="sng" dirty="0" smtClean="0"/>
              <a:t> </a:t>
            </a:r>
            <a:r>
              <a:rPr lang="ru-RU" sz="1400" i="1" u="sng" dirty="0"/>
              <a:t>городского отдела </a:t>
            </a:r>
            <a:endParaRPr lang="ru-RU" sz="1400" i="1" u="sng" dirty="0" smtClean="0"/>
          </a:p>
          <a:p>
            <a:pPr marL="0" indent="0">
              <a:buNone/>
            </a:pPr>
            <a:r>
              <a:rPr lang="ru-RU" sz="1400" i="1" u="sng" dirty="0" smtClean="0"/>
              <a:t>Следственного комитета, </a:t>
            </a:r>
          </a:p>
          <a:p>
            <a:pPr marL="0" indent="0">
              <a:buNone/>
            </a:pPr>
            <a:r>
              <a:rPr lang="ru-RU" sz="1400" i="1" u="sng" dirty="0" smtClean="0"/>
              <a:t>юстиции        </a:t>
            </a:r>
            <a:r>
              <a:rPr lang="ru-RU" sz="1400" dirty="0" smtClean="0"/>
              <a:t>      </a:t>
            </a:r>
            <a:r>
              <a:rPr lang="ru-RU" sz="1400" dirty="0"/>
              <a:t>		</a:t>
            </a:r>
            <a:r>
              <a:rPr lang="ru-RU" sz="1400" dirty="0" smtClean="0"/>
              <a:t>				</a:t>
            </a:r>
            <a:r>
              <a:rPr lang="ru-RU" sz="1400" i="1" u="sng" dirty="0" err="1" smtClean="0"/>
              <a:t>Д.И</a:t>
            </a:r>
            <a:r>
              <a:rPr lang="ru-RU" sz="1400" i="1" u="sng" dirty="0"/>
              <a:t>.</a:t>
            </a:r>
            <a:r>
              <a:rPr lang="ru-RU" sz="1400" u="sng" dirty="0"/>
              <a:t> </a:t>
            </a:r>
            <a:r>
              <a:rPr lang="ru-RU" sz="1400" i="1" u="sng" dirty="0" err="1"/>
              <a:t>Маковеев</a:t>
            </a:r>
            <a:r>
              <a:rPr lang="ru-RU" sz="1400" i="1" u="sng" dirty="0"/>
              <a:t> </a:t>
            </a:r>
            <a:endParaRPr lang="ru-RU" sz="1400" dirty="0"/>
          </a:p>
          <a:p>
            <a:pPr marL="0" indent="0">
              <a:buNone/>
            </a:pPr>
            <a:endParaRPr lang="ru-RU" dirty="0"/>
          </a:p>
          <a:p>
            <a:pPr marL="0" indent="0">
              <a:buNone/>
            </a:pPr>
            <a:r>
              <a:rPr lang="ru-RU" dirty="0"/>
              <a:t/>
            </a:r>
            <a:br>
              <a:rPr lang="ru-RU" dirty="0"/>
            </a:br>
            <a:r>
              <a:rPr lang="ru-RU" dirty="0"/>
              <a:t/>
            </a:r>
            <a:br>
              <a:rPr lang="ru-RU" dirty="0"/>
            </a:br>
            <a:r>
              <a:rPr lang="ru-RU" dirty="0"/>
              <a:t>Постановление мне объявлено </a:t>
            </a:r>
            <a:r>
              <a:rPr lang="ru-RU" dirty="0" smtClean="0"/>
              <a:t>19 января 2016 </a:t>
            </a:r>
            <a:r>
              <a:rPr lang="ru-RU" dirty="0"/>
              <a:t>г. </a:t>
            </a:r>
            <a:br>
              <a:rPr lang="ru-RU" dirty="0"/>
            </a:br>
            <a:r>
              <a:rPr lang="ru-RU" dirty="0"/>
              <a:t/>
            </a:r>
            <a:br>
              <a:rPr lang="ru-RU" dirty="0"/>
            </a:br>
            <a:r>
              <a:rPr lang="ru-RU" dirty="0"/>
              <a:t>_____________ </a:t>
            </a:r>
            <a:r>
              <a:rPr lang="ru-RU" dirty="0" err="1" smtClean="0"/>
              <a:t>С.Г.Баранов</a:t>
            </a:r>
            <a:endParaRPr lang="ru-RU" dirty="0"/>
          </a:p>
        </p:txBody>
      </p:sp>
    </p:spTree>
    <p:extLst>
      <p:ext uri="{BB962C8B-B14F-4D97-AF65-F5344CB8AC3E}">
        <p14:creationId xmlns:p14="http://schemas.microsoft.com/office/powerpoint/2010/main" val="3512596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424936" cy="706090"/>
          </a:xfrm>
        </p:spPr>
        <p:txBody>
          <a:bodyPr>
            <a:normAutofit fontScale="90000"/>
          </a:bodyPr>
          <a:lstStyle/>
          <a:p>
            <a:r>
              <a:rPr lang="ru-RU" u="sng" dirty="0"/>
              <a:t>Начальник органа дознания утверждает</a:t>
            </a:r>
            <a:r>
              <a:rPr lang="ru-RU" dirty="0"/>
              <a:t> </a:t>
            </a:r>
            <a:r>
              <a:rPr lang="ru-RU" dirty="0" smtClean="0"/>
              <a:t>постановления – </a:t>
            </a:r>
            <a:r>
              <a:rPr lang="ru-RU" b="1" dirty="0" smtClean="0"/>
              <a:t>ч. 5 ст. 38 УПК</a:t>
            </a:r>
            <a:endParaRPr lang="ru-RU" b="1" dirty="0"/>
          </a:p>
        </p:txBody>
      </p:sp>
      <p:sp>
        <p:nvSpPr>
          <p:cNvPr id="3" name="Объект 2"/>
          <p:cNvSpPr>
            <a:spLocks noGrp="1"/>
          </p:cNvSpPr>
          <p:nvPr>
            <p:ph sz="quarter" idx="1"/>
          </p:nvPr>
        </p:nvSpPr>
        <p:spPr>
          <a:xfrm>
            <a:off x="251520" y="823494"/>
            <a:ext cx="8568952" cy="6021288"/>
          </a:xfrm>
        </p:spPr>
        <p:txBody>
          <a:bodyPr>
            <a:normAutofit fontScale="85000" lnSpcReduction="20000"/>
          </a:bodyPr>
          <a:lstStyle/>
          <a:p>
            <a:pPr lvl="0"/>
            <a:r>
              <a:rPr lang="ru-RU" dirty="0" smtClean="0"/>
              <a:t>о </a:t>
            </a:r>
            <a:r>
              <a:rPr lang="ru-RU" dirty="0"/>
              <a:t>возбуждении или об отказе в возбуждении уголовного дела, </a:t>
            </a:r>
          </a:p>
          <a:p>
            <a:pPr lvl="0"/>
            <a:r>
              <a:rPr lang="ru-RU" dirty="0"/>
              <a:t>о задержании, </a:t>
            </a:r>
          </a:p>
          <a:p>
            <a:pPr lvl="0"/>
            <a:r>
              <a:rPr lang="ru-RU" dirty="0"/>
              <a:t>о продлении срока рассмотрения заявлений и сообщений о преступлениях, </a:t>
            </a:r>
          </a:p>
          <a:p>
            <a:pPr lvl="0"/>
            <a:r>
              <a:rPr lang="ru-RU" dirty="0"/>
              <a:t>о проведении обыска, осмотра жилища или иного законного владения, выемки, </a:t>
            </a:r>
          </a:p>
          <a:p>
            <a:pPr lvl="0"/>
            <a:r>
              <a:rPr lang="ru-RU" dirty="0"/>
              <a:t>о наложении ареста на имущество, почтово-телеграфные и иные отправления, </a:t>
            </a:r>
          </a:p>
          <a:p>
            <a:pPr lvl="0"/>
            <a:r>
              <a:rPr lang="ru-RU" dirty="0"/>
              <a:t>о временном ограничении права на выезд из Республики Беларусь, </a:t>
            </a:r>
          </a:p>
          <a:p>
            <a:pPr lvl="0"/>
            <a:r>
              <a:rPr lang="ru-RU" dirty="0"/>
              <a:t>о прослушивании и записи переговоров, ведущихся по техническим каналам связи, и иных переговоров, </a:t>
            </a:r>
          </a:p>
          <a:p>
            <a:pPr lvl="0"/>
            <a:r>
              <a:rPr lang="ru-RU" dirty="0"/>
              <a:t>о выемке документов, содержащих государственные секреты или иную охраняемую законом тайну, </a:t>
            </a:r>
          </a:p>
          <a:p>
            <a:pPr lvl="0"/>
            <a:r>
              <a:rPr lang="ru-RU" dirty="0"/>
              <a:t>о приводе, </a:t>
            </a:r>
          </a:p>
          <a:p>
            <a:pPr lvl="0"/>
            <a:r>
              <a:rPr lang="ru-RU" dirty="0"/>
              <a:t>о применении, изменении и отмене меры пресечения в виде заключения под стражу, домашнего ареста, залога, </a:t>
            </a:r>
          </a:p>
          <a:p>
            <a:pPr lvl="0"/>
            <a:r>
              <a:rPr lang="ru-RU" dirty="0"/>
              <a:t>об </a:t>
            </a:r>
            <a:r>
              <a:rPr lang="ru-RU" dirty="0" err="1"/>
              <a:t>этапировании</a:t>
            </a:r>
            <a:r>
              <a:rPr lang="ru-RU" dirty="0"/>
              <a:t>, </a:t>
            </a:r>
          </a:p>
          <a:p>
            <a:pPr lvl="0"/>
            <a:r>
              <a:rPr lang="ru-RU" dirty="0"/>
              <a:t>о применении мер по обеспечению безопасности.</a:t>
            </a:r>
          </a:p>
          <a:p>
            <a:endParaRPr lang="ru-RU" dirty="0"/>
          </a:p>
        </p:txBody>
      </p:sp>
    </p:spTree>
    <p:extLst>
      <p:ext uri="{BB962C8B-B14F-4D97-AF65-F5344CB8AC3E}">
        <p14:creationId xmlns:p14="http://schemas.microsoft.com/office/powerpoint/2010/main" val="1830908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761" y="188640"/>
            <a:ext cx="8964239" cy="661466"/>
          </a:xfrm>
        </p:spPr>
        <p:txBody>
          <a:bodyPr>
            <a:normAutofit fontScale="90000"/>
          </a:bodyPr>
          <a:lstStyle/>
          <a:p>
            <a:r>
              <a:rPr lang="ru-RU" dirty="0"/>
              <a:t>санкционируются прокурором или его </a:t>
            </a:r>
            <a:r>
              <a:rPr lang="ru-RU" dirty="0" smtClean="0"/>
              <a:t>заместителем – </a:t>
            </a:r>
            <a:r>
              <a:rPr lang="ru-RU" b="1" dirty="0" smtClean="0"/>
              <a:t>п. 14 ч. 5 ст. 34 УПК</a:t>
            </a:r>
            <a:endParaRPr lang="ru-RU" b="1" dirty="0"/>
          </a:p>
        </p:txBody>
      </p:sp>
      <p:sp>
        <p:nvSpPr>
          <p:cNvPr id="3" name="Объект 2"/>
          <p:cNvSpPr>
            <a:spLocks noGrp="1"/>
          </p:cNvSpPr>
          <p:nvPr>
            <p:ph sz="quarter" idx="1"/>
          </p:nvPr>
        </p:nvSpPr>
        <p:spPr>
          <a:xfrm>
            <a:off x="179512" y="692696"/>
            <a:ext cx="8640960" cy="6165304"/>
          </a:xfrm>
        </p:spPr>
        <p:txBody>
          <a:bodyPr>
            <a:normAutofit fontScale="92500"/>
          </a:bodyPr>
          <a:lstStyle/>
          <a:p>
            <a:pPr lvl="0"/>
            <a:r>
              <a:rPr lang="ru-RU" dirty="0" smtClean="0"/>
              <a:t>меры </a:t>
            </a:r>
            <a:r>
              <a:rPr lang="ru-RU" dirty="0"/>
              <a:t>пресечения в виде заключения под стражу, домашнего ареста, залога; </a:t>
            </a:r>
          </a:p>
          <a:p>
            <a:pPr lvl="0"/>
            <a:r>
              <a:rPr lang="ru-RU" dirty="0"/>
              <a:t>проведение обыска, осмотра жилища или иного законного владения; </a:t>
            </a:r>
          </a:p>
          <a:p>
            <a:pPr lvl="0"/>
            <a:r>
              <a:rPr lang="ru-RU" dirty="0"/>
              <a:t>наложение ареста на имущество, находящееся в жилище и ином законном владении, на почтово-телеграфные и иные отправления и их выемку;</a:t>
            </a:r>
          </a:p>
          <a:p>
            <a:pPr lvl="0"/>
            <a:r>
              <a:rPr lang="ru-RU" dirty="0"/>
              <a:t>требование о представлении информации и выемку документов, содержащих государственные секреты или иную охраняемую законом тайну; </a:t>
            </a:r>
          </a:p>
          <a:p>
            <a:pPr lvl="0"/>
            <a:r>
              <a:rPr lang="ru-RU" dirty="0"/>
              <a:t>прослушивание и запись переговоров, ведущихся по техническим каналам связи, и иных переговоров; </a:t>
            </a:r>
          </a:p>
          <a:p>
            <a:pPr lvl="0"/>
            <a:r>
              <a:rPr lang="ru-RU" dirty="0"/>
              <a:t>извлечение трупа из места захоронения (эксгумация); </a:t>
            </a:r>
          </a:p>
          <a:p>
            <a:pPr lvl="0"/>
            <a:r>
              <a:rPr lang="ru-RU" dirty="0"/>
              <a:t>помещение подозреваемого или обвиняемого, не содержащихся под стражей, в психиатрический стационар; </a:t>
            </a:r>
          </a:p>
          <a:p>
            <a:pPr lvl="0"/>
            <a:r>
              <a:rPr lang="ru-RU" dirty="0"/>
              <a:t>отстранение подозреваемого или обвиняемого от должности.</a:t>
            </a:r>
          </a:p>
          <a:p>
            <a:endParaRPr lang="ru-RU" dirty="0"/>
          </a:p>
        </p:txBody>
      </p:sp>
    </p:spTree>
    <p:extLst>
      <p:ext uri="{BB962C8B-B14F-4D97-AF65-F5344CB8AC3E}">
        <p14:creationId xmlns:p14="http://schemas.microsoft.com/office/powerpoint/2010/main" val="2273945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58204" cy="654032"/>
          </a:xfrm>
        </p:spPr>
        <p:txBody>
          <a:bodyPr>
            <a:normAutofit/>
          </a:bodyPr>
          <a:lstStyle/>
          <a:p>
            <a:r>
              <a:rPr lang="ru-RU" dirty="0" smtClean="0"/>
              <a:t>Протокол </a:t>
            </a:r>
            <a:endParaRPr lang="ru-RU" dirty="0"/>
          </a:p>
        </p:txBody>
      </p:sp>
      <p:sp>
        <p:nvSpPr>
          <p:cNvPr id="3" name="Содержимое 2"/>
          <p:cNvSpPr>
            <a:spLocks noGrp="1"/>
          </p:cNvSpPr>
          <p:nvPr>
            <p:ph sz="quarter" idx="1"/>
          </p:nvPr>
        </p:nvSpPr>
        <p:spPr>
          <a:xfrm>
            <a:off x="500034" y="714356"/>
            <a:ext cx="8186766" cy="5786478"/>
          </a:xfrm>
        </p:spPr>
        <p:txBody>
          <a:bodyPr>
            <a:noAutofit/>
          </a:bodyPr>
          <a:lstStyle/>
          <a:p>
            <a:r>
              <a:rPr lang="ru-RU" dirty="0"/>
              <a:t>документ, в котором удостоверяются факт производства, содержание и результаты процессуальных действий, составленный в порядке, установленном УПК.</a:t>
            </a:r>
          </a:p>
          <a:p>
            <a:endParaRPr lang="ru-RU" sz="900" dirty="0" smtClean="0"/>
          </a:p>
          <a:p>
            <a:pPr>
              <a:buNone/>
            </a:pPr>
            <a:r>
              <a:rPr lang="ru-RU" u="sng" dirty="0"/>
              <a:t>В зависимости от характера следственных </a:t>
            </a:r>
            <a:r>
              <a:rPr lang="ru-RU" u="sng" dirty="0" smtClean="0"/>
              <a:t>действий:</a:t>
            </a:r>
            <a:endParaRPr lang="ru-RU" u="sng" dirty="0"/>
          </a:p>
          <a:p>
            <a:pPr marL="0" indent="0">
              <a:buNone/>
            </a:pPr>
            <a:r>
              <a:rPr lang="ru-RU" dirty="0"/>
              <a:t>1. форма юридического закрепления соответствующего источника </a:t>
            </a:r>
            <a:r>
              <a:rPr lang="ru-RU" dirty="0" smtClean="0"/>
              <a:t>доказательств (протоколы </a:t>
            </a:r>
            <a:r>
              <a:rPr lang="ru-RU" dirty="0"/>
              <a:t>допроса </a:t>
            </a:r>
            <a:r>
              <a:rPr lang="ru-RU" dirty="0" smtClean="0"/>
              <a:t>и </a:t>
            </a:r>
            <a:r>
              <a:rPr lang="ru-RU" dirty="0"/>
              <a:t>протоколы очных </a:t>
            </a:r>
            <a:r>
              <a:rPr lang="ru-RU" dirty="0" smtClean="0"/>
              <a:t>ставок)</a:t>
            </a:r>
            <a:endParaRPr lang="ru-RU" dirty="0"/>
          </a:p>
          <a:p>
            <a:pPr marL="0" indent="0">
              <a:buNone/>
            </a:pPr>
            <a:r>
              <a:rPr lang="ru-RU" dirty="0"/>
              <a:t>2. </a:t>
            </a:r>
            <a:r>
              <a:rPr lang="ru-RU" dirty="0" smtClean="0"/>
              <a:t>самостоятельный </a:t>
            </a:r>
            <a:r>
              <a:rPr lang="ru-RU" dirty="0"/>
              <a:t>источник </a:t>
            </a:r>
            <a:r>
              <a:rPr lang="ru-RU" dirty="0" smtClean="0"/>
              <a:t>доказательств (протокол осмотра, обыска, выемки, задержании)</a:t>
            </a:r>
            <a:endParaRPr lang="ru-RU" dirty="0"/>
          </a:p>
          <a:p>
            <a:pPr marL="0" indent="0">
              <a:buNone/>
            </a:pPr>
            <a:r>
              <a:rPr lang="ru-RU" dirty="0" smtClean="0"/>
              <a:t>3</a:t>
            </a:r>
            <a:r>
              <a:rPr lang="ru-RU" dirty="0"/>
              <a:t>. </a:t>
            </a:r>
            <a:r>
              <a:rPr lang="ru-RU" dirty="0" smtClean="0"/>
              <a:t>Протоколы, составляемые </a:t>
            </a:r>
            <a:r>
              <a:rPr lang="ru-RU" dirty="0"/>
              <a:t>для того, чтобы зафиксировать выполнение того или иного требования уголовно-процессуального закона.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7529264" cy="562074"/>
          </a:xfrm>
        </p:spPr>
        <p:txBody>
          <a:bodyPr/>
          <a:lstStyle/>
          <a:p>
            <a:r>
              <a:rPr lang="ru-RU" dirty="0" smtClean="0"/>
              <a:t>протокол</a:t>
            </a:r>
            <a:endParaRPr lang="ru-RU" dirty="0"/>
          </a:p>
        </p:txBody>
      </p:sp>
      <p:sp>
        <p:nvSpPr>
          <p:cNvPr id="3" name="Объект 2"/>
          <p:cNvSpPr>
            <a:spLocks noGrp="1"/>
          </p:cNvSpPr>
          <p:nvPr>
            <p:ph sz="quarter" idx="1"/>
          </p:nvPr>
        </p:nvSpPr>
        <p:spPr>
          <a:xfrm>
            <a:off x="251520" y="620688"/>
            <a:ext cx="8568952" cy="6120680"/>
          </a:xfrm>
        </p:spPr>
        <p:txBody>
          <a:bodyPr>
            <a:normAutofit/>
          </a:bodyPr>
          <a:lstStyle/>
          <a:p>
            <a:r>
              <a:rPr lang="ru-RU" dirty="0" smtClean="0"/>
              <a:t>Составляется в </a:t>
            </a:r>
            <a:r>
              <a:rPr lang="ru-RU" dirty="0"/>
              <a:t>ходе следственного действия или непосредствен­но после его окончания. </a:t>
            </a:r>
          </a:p>
          <a:p>
            <a:r>
              <a:rPr lang="ru-RU" dirty="0" smtClean="0"/>
              <a:t>Может </a:t>
            </a:r>
            <a:r>
              <a:rPr lang="ru-RU" dirty="0"/>
              <a:t>быть составлен различными </a:t>
            </a:r>
            <a:r>
              <a:rPr lang="ru-RU" dirty="0" smtClean="0"/>
              <a:t>способами - от руки, с </a:t>
            </a:r>
            <a:r>
              <a:rPr lang="ru-RU" dirty="0"/>
              <a:t>помощью </a:t>
            </a:r>
            <a:r>
              <a:rPr lang="ru-RU" dirty="0" smtClean="0"/>
              <a:t>пишущих </a:t>
            </a:r>
            <a:r>
              <a:rPr lang="ru-RU" dirty="0"/>
              <a:t>машинок, компьютеров. </a:t>
            </a:r>
            <a:endParaRPr lang="ru-RU" dirty="0" smtClean="0"/>
          </a:p>
          <a:p>
            <a:r>
              <a:rPr lang="ru-RU" dirty="0"/>
              <a:t>Д</a:t>
            </a:r>
            <a:r>
              <a:rPr lang="ru-RU" dirty="0" smtClean="0"/>
              <a:t>опускается </a:t>
            </a:r>
            <a:r>
              <a:rPr lang="ru-RU" dirty="0"/>
              <a:t>применение </a:t>
            </a:r>
            <a:r>
              <a:rPr lang="ru-RU" dirty="0" smtClean="0"/>
              <a:t>стенографирования.</a:t>
            </a:r>
            <a:endParaRPr lang="ru-RU" dirty="0"/>
          </a:p>
          <a:p>
            <a:pPr marL="0" indent="0">
              <a:buNone/>
            </a:pPr>
            <a:endParaRPr lang="ru-RU" dirty="0" smtClean="0"/>
          </a:p>
          <a:p>
            <a:pPr marL="0" indent="0">
              <a:buNone/>
            </a:pPr>
            <a:endParaRPr lang="ru-RU" dirty="0"/>
          </a:p>
          <a:p>
            <a:pPr marL="0" indent="0">
              <a:buNone/>
            </a:pPr>
            <a:r>
              <a:rPr lang="ru-RU" dirty="0" smtClean="0"/>
              <a:t>Протокол </a:t>
            </a:r>
            <a:r>
              <a:rPr lang="ru-RU" dirty="0"/>
              <a:t>состоит из вводной, описательной и заключительной части.</a:t>
            </a:r>
          </a:p>
          <a:p>
            <a:pPr marL="0" indent="0">
              <a:buNone/>
            </a:pPr>
            <a:endParaRPr lang="ru-RU" dirty="0"/>
          </a:p>
        </p:txBody>
      </p:sp>
    </p:spTree>
    <p:extLst>
      <p:ext uri="{BB962C8B-B14F-4D97-AF65-F5344CB8AC3E}">
        <p14:creationId xmlns:p14="http://schemas.microsoft.com/office/powerpoint/2010/main" val="2957284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91264" cy="418058"/>
          </a:xfrm>
        </p:spPr>
        <p:txBody>
          <a:bodyPr>
            <a:normAutofit fontScale="90000"/>
          </a:bodyPr>
          <a:lstStyle/>
          <a:p>
            <a:r>
              <a:rPr lang="ru-RU" dirty="0" smtClean="0"/>
              <a:t>Вводная часть</a:t>
            </a:r>
            <a:endParaRPr lang="ru-RU" dirty="0"/>
          </a:p>
        </p:txBody>
      </p:sp>
      <p:sp>
        <p:nvSpPr>
          <p:cNvPr id="3" name="Содержимое 2"/>
          <p:cNvSpPr>
            <a:spLocks noGrp="1"/>
          </p:cNvSpPr>
          <p:nvPr>
            <p:ph sz="quarter" idx="1"/>
          </p:nvPr>
        </p:nvSpPr>
        <p:spPr>
          <a:xfrm>
            <a:off x="179512" y="620688"/>
            <a:ext cx="8678768" cy="5951584"/>
          </a:xfrm>
        </p:spPr>
        <p:txBody>
          <a:bodyPr>
            <a:normAutofit/>
          </a:bodyPr>
          <a:lstStyle/>
          <a:p>
            <a:r>
              <a:rPr lang="ru-RU" dirty="0" smtClean="0"/>
              <a:t>наименование </a:t>
            </a:r>
            <a:r>
              <a:rPr lang="ru-RU" dirty="0"/>
              <a:t>протокола </a:t>
            </a:r>
            <a:endParaRPr lang="ru-RU" dirty="0" smtClean="0"/>
          </a:p>
          <a:p>
            <a:r>
              <a:rPr lang="ru-RU" dirty="0" smtClean="0"/>
              <a:t>установочная </a:t>
            </a:r>
            <a:r>
              <a:rPr lang="ru-RU" dirty="0"/>
              <a:t>информация о месте, дате и времени его проведения </a:t>
            </a:r>
            <a:endParaRPr lang="ru-RU" dirty="0" smtClean="0"/>
          </a:p>
          <a:p>
            <a:r>
              <a:rPr lang="ru-RU" dirty="0" smtClean="0"/>
              <a:t>данные </a:t>
            </a:r>
            <a:r>
              <a:rPr lang="ru-RU" dirty="0"/>
              <a:t>о должностном лице, проводившее следственное действие и составившем протокол </a:t>
            </a:r>
            <a:endParaRPr lang="ru-RU" dirty="0" smtClean="0"/>
          </a:p>
          <a:p>
            <a:r>
              <a:rPr lang="ru-RU" dirty="0" smtClean="0"/>
              <a:t>сведения </a:t>
            </a:r>
            <a:r>
              <a:rPr lang="ru-RU" dirty="0"/>
              <a:t>о каждом лице, участвовавшем в его производстве </a:t>
            </a:r>
            <a:endParaRPr lang="ru-RU" dirty="0" smtClean="0"/>
          </a:p>
          <a:p>
            <a:r>
              <a:rPr lang="ru-RU" dirty="0" smtClean="0"/>
              <a:t>факт </a:t>
            </a:r>
            <a:r>
              <a:rPr lang="ru-RU" dirty="0"/>
              <a:t>разъяснения </a:t>
            </a:r>
            <a:r>
              <a:rPr lang="ru-RU" dirty="0" smtClean="0"/>
              <a:t>прав</a:t>
            </a:r>
            <a:r>
              <a:rPr lang="ru-RU" dirty="0"/>
              <a:t>, обязанностей и последствий их невыполнения, </a:t>
            </a:r>
            <a:r>
              <a:rPr lang="ru-RU" dirty="0" smtClean="0"/>
              <a:t>порядка </a:t>
            </a:r>
            <a:r>
              <a:rPr lang="ru-RU" dirty="0"/>
              <a:t>проведения следственного </a:t>
            </a:r>
            <a:r>
              <a:rPr lang="ru-RU" dirty="0" smtClean="0"/>
              <a:t>действия</a:t>
            </a:r>
          </a:p>
          <a:p>
            <a:r>
              <a:rPr lang="ru-RU" dirty="0" smtClean="0"/>
              <a:t>указание на использование технических средств</a:t>
            </a:r>
          </a:p>
          <a:p>
            <a:pPr marL="0" indent="0">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16632"/>
            <a:ext cx="8712968" cy="6741368"/>
          </a:xfrm>
        </p:spPr>
        <p:txBody>
          <a:bodyPr>
            <a:normAutofit fontScale="55000" lnSpcReduction="20000"/>
          </a:bodyPr>
          <a:lstStyle/>
          <a:p>
            <a:pPr marL="0" indent="0" algn="ctr">
              <a:buNone/>
            </a:pPr>
            <a:r>
              <a:rPr lang="ru-RU" dirty="0"/>
              <a:t>ПРОТОКОЛ ВЫЕМКИ</a:t>
            </a:r>
          </a:p>
          <a:p>
            <a:pPr marL="0" indent="0">
              <a:buNone/>
            </a:pPr>
            <a:r>
              <a:rPr lang="ru-RU" i="1" dirty="0"/>
              <a:t> </a:t>
            </a:r>
            <a:endParaRPr lang="ru-RU" dirty="0"/>
          </a:p>
          <a:p>
            <a:pPr marL="0" indent="0">
              <a:buNone/>
            </a:pPr>
            <a:r>
              <a:rPr lang="ru-RU" dirty="0"/>
              <a:t>	г. </a:t>
            </a:r>
            <a:r>
              <a:rPr lang="ru-RU" i="1" u="sng" dirty="0"/>
              <a:t>        Новополоцк	</a:t>
            </a:r>
            <a:r>
              <a:rPr lang="ru-RU" dirty="0"/>
              <a:t>	          « </a:t>
            </a:r>
            <a:r>
              <a:rPr lang="ru-RU" i="1" u="sng" dirty="0"/>
              <a:t> </a:t>
            </a:r>
            <a:r>
              <a:rPr lang="ru-RU" i="1" u="sng" dirty="0" smtClean="0"/>
              <a:t>19  </a:t>
            </a:r>
            <a:r>
              <a:rPr lang="ru-RU" dirty="0"/>
              <a:t>»</a:t>
            </a:r>
            <a:r>
              <a:rPr lang="ru-RU" i="1" u="sng" dirty="0"/>
              <a:t>        </a:t>
            </a:r>
            <a:r>
              <a:rPr lang="ru-RU" i="1" u="sng" dirty="0" smtClean="0"/>
              <a:t>января      </a:t>
            </a:r>
            <a:r>
              <a:rPr lang="ru-RU" dirty="0"/>
              <a:t>20</a:t>
            </a:r>
            <a:r>
              <a:rPr lang="ru-RU" i="1" u="sng" dirty="0"/>
              <a:t>  </a:t>
            </a:r>
            <a:r>
              <a:rPr lang="ru-RU" i="1" u="sng" dirty="0" smtClean="0"/>
              <a:t>16  </a:t>
            </a:r>
            <a:r>
              <a:rPr lang="ru-RU" dirty="0"/>
              <a:t>г.</a:t>
            </a:r>
          </a:p>
          <a:p>
            <a:pPr marL="0" indent="0" algn="r">
              <a:buNone/>
            </a:pPr>
            <a:r>
              <a:rPr lang="ru-RU" dirty="0"/>
              <a:t>  Выемка начата в</a:t>
            </a:r>
            <a:r>
              <a:rPr lang="ru-RU" u="sng" dirty="0"/>
              <a:t> </a:t>
            </a:r>
            <a:r>
              <a:rPr lang="ru-RU" u="sng" dirty="0" smtClean="0"/>
              <a:t>13</a:t>
            </a:r>
            <a:r>
              <a:rPr lang="ru-RU" dirty="0" smtClean="0"/>
              <a:t>_ </a:t>
            </a:r>
            <a:r>
              <a:rPr lang="ru-RU" dirty="0"/>
              <a:t>час. </a:t>
            </a:r>
            <a:r>
              <a:rPr lang="ru-RU" dirty="0" smtClean="0"/>
              <a:t>_</a:t>
            </a:r>
            <a:r>
              <a:rPr lang="ru-RU" u="sng" dirty="0" smtClean="0"/>
              <a:t>_22</a:t>
            </a:r>
            <a:r>
              <a:rPr lang="ru-RU" dirty="0" smtClean="0"/>
              <a:t>_ </a:t>
            </a:r>
            <a:r>
              <a:rPr lang="ru-RU" dirty="0"/>
              <a:t>мин. и окончена в </a:t>
            </a:r>
            <a:r>
              <a:rPr lang="ru-RU" u="sng" dirty="0" smtClean="0"/>
              <a:t>__13_</a:t>
            </a:r>
            <a:r>
              <a:rPr lang="ru-RU" dirty="0" smtClean="0"/>
              <a:t> </a:t>
            </a:r>
            <a:r>
              <a:rPr lang="ru-RU" dirty="0"/>
              <a:t>час. </a:t>
            </a:r>
            <a:r>
              <a:rPr lang="ru-RU" dirty="0" smtClean="0"/>
              <a:t>_</a:t>
            </a:r>
            <a:r>
              <a:rPr lang="ru-RU" u="sng" dirty="0" smtClean="0"/>
              <a:t>50</a:t>
            </a:r>
            <a:r>
              <a:rPr lang="ru-RU" dirty="0" smtClean="0"/>
              <a:t>__ </a:t>
            </a:r>
            <a:r>
              <a:rPr lang="ru-RU" dirty="0"/>
              <a:t>мин.</a:t>
            </a:r>
          </a:p>
          <a:p>
            <a:pPr marL="0" indent="0">
              <a:buNone/>
            </a:pPr>
            <a:endParaRPr lang="ru-RU" dirty="0"/>
          </a:p>
          <a:p>
            <a:pPr marL="0" indent="0">
              <a:buNone/>
            </a:pPr>
            <a:r>
              <a:rPr lang="ru-RU" i="1" u="sng" dirty="0"/>
              <a:t>Следователь </a:t>
            </a:r>
            <a:r>
              <a:rPr lang="ru-RU" i="1" u="sng" dirty="0" smtClean="0"/>
              <a:t>1-го следственного отделения </a:t>
            </a:r>
            <a:r>
              <a:rPr lang="ru-RU" i="1" u="sng" dirty="0" err="1" smtClean="0"/>
              <a:t>Новополоцкого</a:t>
            </a:r>
            <a:r>
              <a:rPr lang="ru-RU" i="1" u="sng" dirty="0" smtClean="0"/>
              <a:t> ГО </a:t>
            </a:r>
            <a:r>
              <a:rPr lang="ru-RU" i="1" u="sng" dirty="0" err="1" smtClean="0"/>
              <a:t>СК</a:t>
            </a:r>
            <a:r>
              <a:rPr lang="ru-RU" i="1" u="sng" dirty="0" smtClean="0"/>
              <a:t>, </a:t>
            </a:r>
            <a:r>
              <a:rPr lang="ru-RU" i="1" u="sng" dirty="0"/>
              <a:t>лейтенант </a:t>
            </a:r>
            <a:r>
              <a:rPr lang="ru-RU" i="1" u="sng" dirty="0" smtClean="0"/>
              <a:t>юстиции </a:t>
            </a:r>
            <a:r>
              <a:rPr lang="ru-RU" i="1" u="sng" dirty="0" err="1"/>
              <a:t>Маковеев</a:t>
            </a:r>
            <a:r>
              <a:rPr lang="ru-RU" i="1" u="sng" dirty="0"/>
              <a:t> </a:t>
            </a:r>
            <a:r>
              <a:rPr lang="ru-RU" i="1" u="sng" dirty="0" err="1"/>
              <a:t>Д.И</a:t>
            </a:r>
            <a:r>
              <a:rPr lang="ru-RU" i="1" u="sng" dirty="0" smtClean="0"/>
              <a:t>. </a:t>
            </a:r>
            <a:r>
              <a:rPr lang="ru-RU" baseline="30000" dirty="0" smtClean="0"/>
              <a:t>(</a:t>
            </a:r>
            <a:r>
              <a:rPr lang="ru-RU" baseline="30000" dirty="0"/>
              <a:t>должность, классный чин, звание и фамилия лица, производящего процессуальное действие)</a:t>
            </a:r>
            <a:endParaRPr lang="ru-RU" dirty="0"/>
          </a:p>
          <a:p>
            <a:pPr marL="0" indent="0">
              <a:buNone/>
            </a:pPr>
            <a:r>
              <a:rPr lang="ru-RU" dirty="0" smtClean="0"/>
              <a:t>на </a:t>
            </a:r>
            <a:r>
              <a:rPr lang="ru-RU" dirty="0"/>
              <a:t>основании постановления от «</a:t>
            </a:r>
            <a:r>
              <a:rPr lang="ru-RU" i="1" u="sng" dirty="0"/>
              <a:t>  </a:t>
            </a:r>
            <a:r>
              <a:rPr lang="ru-RU" i="1" u="sng" dirty="0" smtClean="0"/>
              <a:t>19   </a:t>
            </a:r>
            <a:r>
              <a:rPr lang="ru-RU" dirty="0"/>
              <a:t>» </a:t>
            </a:r>
            <a:r>
              <a:rPr lang="ru-RU" i="1" u="sng" dirty="0"/>
              <a:t>        </a:t>
            </a:r>
            <a:r>
              <a:rPr lang="ru-RU" i="1" u="sng" dirty="0" smtClean="0"/>
              <a:t>января          </a:t>
            </a:r>
            <a:r>
              <a:rPr lang="ru-RU" dirty="0"/>
              <a:t>20</a:t>
            </a:r>
            <a:r>
              <a:rPr lang="ru-RU" i="1" u="sng" dirty="0"/>
              <a:t> </a:t>
            </a:r>
            <a:r>
              <a:rPr lang="ru-RU" i="1" u="sng" dirty="0" smtClean="0"/>
              <a:t>16  </a:t>
            </a:r>
            <a:r>
              <a:rPr lang="ru-RU" dirty="0"/>
              <a:t>г., с участием понятых:  </a:t>
            </a:r>
          </a:p>
          <a:p>
            <a:pPr marL="0" indent="0">
              <a:buNone/>
            </a:pPr>
            <a:r>
              <a:rPr lang="ru-RU" i="1" u="sng" dirty="0" smtClean="0"/>
              <a:t>1.  </a:t>
            </a:r>
            <a:r>
              <a:rPr lang="ru-RU" i="1" u="sng" dirty="0" err="1" smtClean="0"/>
              <a:t>гр-ки</a:t>
            </a:r>
            <a:r>
              <a:rPr lang="ru-RU" i="1" u="sng" dirty="0" smtClean="0"/>
              <a:t> Тупиковой </a:t>
            </a:r>
            <a:r>
              <a:rPr lang="ru-RU" i="1" u="sng" dirty="0" err="1"/>
              <a:t>Ж.П</a:t>
            </a:r>
            <a:r>
              <a:rPr lang="ru-RU" i="1" u="sng" dirty="0" smtClean="0"/>
              <a:t>., </a:t>
            </a:r>
            <a:r>
              <a:rPr lang="ru-RU" i="1" u="sng" dirty="0" err="1" smtClean="0"/>
              <a:t>прож</a:t>
            </a:r>
            <a:r>
              <a:rPr lang="ru-RU" i="1" u="sng" dirty="0" smtClean="0"/>
              <a:t>. </a:t>
            </a:r>
            <a:r>
              <a:rPr lang="ru-RU" i="1" u="sng" dirty="0" err="1" smtClean="0"/>
              <a:t>г.Новополоцк</a:t>
            </a:r>
            <a:r>
              <a:rPr lang="ru-RU" i="1" u="sng" dirty="0" smtClean="0"/>
              <a:t>, ул. Молодежная, д. 66 кв. 37</a:t>
            </a:r>
            <a:r>
              <a:rPr lang="ru-RU" i="1" u="sng" dirty="0"/>
              <a:t>		</a:t>
            </a:r>
            <a:endParaRPr lang="ru-RU" i="1" u="sng" dirty="0" smtClean="0"/>
          </a:p>
          <a:p>
            <a:pPr marL="0" indent="0">
              <a:buNone/>
            </a:pPr>
            <a:r>
              <a:rPr lang="ru-RU" i="1" u="sng" dirty="0" smtClean="0"/>
              <a:t>2</a:t>
            </a:r>
            <a:r>
              <a:rPr lang="ru-RU" i="1" u="sng" dirty="0"/>
              <a:t>. </a:t>
            </a:r>
            <a:r>
              <a:rPr lang="ru-RU" i="1" u="sng" dirty="0" err="1" smtClean="0"/>
              <a:t>гр-ки</a:t>
            </a:r>
            <a:r>
              <a:rPr lang="ru-RU" i="1" u="sng" dirty="0" smtClean="0"/>
              <a:t> </a:t>
            </a:r>
            <a:r>
              <a:rPr lang="ru-RU" i="1" u="sng" dirty="0" err="1" smtClean="0"/>
              <a:t>Литвинской</a:t>
            </a:r>
            <a:r>
              <a:rPr lang="ru-RU" i="1" u="sng" dirty="0" smtClean="0"/>
              <a:t> </a:t>
            </a:r>
            <a:r>
              <a:rPr lang="ru-RU" i="1" u="sng" dirty="0" err="1"/>
              <a:t>Г.Г</a:t>
            </a:r>
            <a:r>
              <a:rPr lang="ru-RU" i="1" u="sng" dirty="0" smtClean="0"/>
              <a:t>., </a:t>
            </a:r>
            <a:r>
              <a:rPr lang="ru-RU" i="1" u="sng" dirty="0" err="1"/>
              <a:t>прож</a:t>
            </a:r>
            <a:r>
              <a:rPr lang="ru-RU" i="1" u="sng" dirty="0"/>
              <a:t>. </a:t>
            </a:r>
            <a:r>
              <a:rPr lang="ru-RU" i="1" u="sng" dirty="0" err="1"/>
              <a:t>г.Новополоцк</a:t>
            </a:r>
            <a:r>
              <a:rPr lang="ru-RU" i="1" u="sng" dirty="0"/>
              <a:t>, ул. Молодежная, д. 66 кв. </a:t>
            </a:r>
            <a:r>
              <a:rPr lang="ru-RU" i="1" u="sng" dirty="0" smtClean="0"/>
              <a:t>82 </a:t>
            </a:r>
            <a:r>
              <a:rPr lang="ru-RU" i="1" u="sng" dirty="0"/>
              <a:t>										</a:t>
            </a:r>
            <a:endParaRPr lang="ru-RU" i="1" u="sng" dirty="0" smtClean="0"/>
          </a:p>
          <a:p>
            <a:pPr marL="0" indent="0">
              <a:buNone/>
            </a:pPr>
            <a:r>
              <a:rPr lang="ru-RU" dirty="0"/>
              <a:t>а так же </a:t>
            </a:r>
            <a:r>
              <a:rPr lang="ru-RU" dirty="0" err="1" smtClean="0"/>
              <a:t>специалиста____</a:t>
            </a:r>
            <a:r>
              <a:rPr lang="ru-RU" i="1" u="sng" dirty="0" err="1" smtClean="0"/>
              <a:t>без</a:t>
            </a:r>
            <a:r>
              <a:rPr lang="ru-RU" i="1" u="sng" dirty="0"/>
              <a:t> </a:t>
            </a:r>
            <a:r>
              <a:rPr lang="ru-RU" i="1" u="sng" dirty="0" smtClean="0"/>
              <a:t>участия</a:t>
            </a:r>
            <a:r>
              <a:rPr lang="ru-RU" dirty="0" smtClean="0"/>
              <a:t>____________________________________________________ </a:t>
            </a:r>
            <a:endParaRPr lang="ru-RU" dirty="0"/>
          </a:p>
          <a:p>
            <a:pPr marL="0" indent="0">
              <a:buNone/>
            </a:pPr>
            <a:r>
              <a:rPr lang="ru-RU" baseline="30000" dirty="0" smtClean="0"/>
              <a:t>			(</a:t>
            </a:r>
            <a:r>
              <a:rPr lang="ru-RU" baseline="30000" dirty="0"/>
              <a:t>Ф.И.О., область специальных знаний)</a:t>
            </a:r>
            <a:endParaRPr lang="ru-RU" dirty="0"/>
          </a:p>
          <a:p>
            <a:pPr marL="0" indent="0">
              <a:buNone/>
            </a:pPr>
            <a:r>
              <a:rPr lang="ru-RU" dirty="0" smtClean="0"/>
              <a:t>в </a:t>
            </a:r>
            <a:r>
              <a:rPr lang="ru-RU" dirty="0"/>
              <a:t>присутствии </a:t>
            </a:r>
            <a:r>
              <a:rPr lang="ru-RU" i="1" u="sng" dirty="0"/>
              <a:t>   Баранова Сергея Геннадьевича, ул. Молодежная, д. 66 кв. 66.		</a:t>
            </a:r>
            <a:endParaRPr lang="ru-RU" dirty="0"/>
          </a:p>
          <a:p>
            <a:pPr marL="0" indent="0">
              <a:buNone/>
            </a:pPr>
            <a:r>
              <a:rPr lang="ru-RU" baseline="30000" dirty="0" smtClean="0"/>
              <a:t>			(</a:t>
            </a:r>
            <a:r>
              <a:rPr lang="ru-RU" baseline="30000" dirty="0"/>
              <a:t>фамилия, имя, отчество, адрес места жительства)</a:t>
            </a:r>
            <a:endParaRPr lang="ru-RU" dirty="0"/>
          </a:p>
          <a:p>
            <a:pPr marL="0" indent="0">
              <a:buNone/>
            </a:pPr>
            <a:r>
              <a:rPr lang="ru-RU" dirty="0"/>
              <a:t>с соблюдением требований ст. ст. 209 и 210 УПК Республики Беларусь произвел выемку</a:t>
            </a:r>
            <a:r>
              <a:rPr lang="ru-RU" i="1" u="sng" dirty="0" smtClean="0"/>
              <a:t>     </a:t>
            </a:r>
            <a:r>
              <a:rPr lang="ru-RU" i="1" u="sng" dirty="0"/>
              <a:t>в </a:t>
            </a:r>
            <a:r>
              <a:rPr lang="ru-RU" i="1" u="sng" dirty="0" smtClean="0"/>
              <a:t>квартире Баранова </a:t>
            </a:r>
            <a:r>
              <a:rPr lang="ru-RU" i="1" u="sng" dirty="0" err="1"/>
              <a:t>С.Г</a:t>
            </a:r>
            <a:r>
              <a:rPr lang="ru-RU" i="1" u="sng" dirty="0"/>
              <a:t>., по адресу ул. Молодежная, д. </a:t>
            </a:r>
            <a:r>
              <a:rPr lang="ru-RU" i="1" u="sng" dirty="0" smtClean="0"/>
              <a:t>66, кв. 12</a:t>
            </a:r>
            <a:r>
              <a:rPr lang="ru-RU" i="1" u="sng" dirty="0"/>
              <a:t>			</a:t>
            </a:r>
          </a:p>
          <a:p>
            <a:pPr marL="0" indent="0">
              <a:buNone/>
            </a:pPr>
            <a:endParaRPr lang="ru-RU" dirty="0" smtClean="0"/>
          </a:p>
          <a:p>
            <a:pPr marL="0" indent="0">
              <a:buNone/>
            </a:pPr>
            <a:r>
              <a:rPr lang="ru-RU" dirty="0"/>
              <a:t>До начала производства процессуального действия в соответствии со ст. 193 УПК Республики Беларусь присутствующие лица были уведомлены о том, что в ходе выемки будет </a:t>
            </a:r>
            <a:r>
              <a:rPr lang="ru-RU" dirty="0" smtClean="0"/>
              <a:t>применяться _____</a:t>
            </a:r>
            <a:r>
              <a:rPr lang="ru-RU" u="sng" dirty="0" smtClean="0"/>
              <a:t>фотоаппарат </a:t>
            </a:r>
            <a:r>
              <a:rPr lang="ru-RU" dirty="0" smtClean="0"/>
              <a:t>___</a:t>
            </a:r>
            <a:r>
              <a:rPr lang="de-DE" u="sng" cap="all" dirty="0" smtClean="0"/>
              <a:t>CANON </a:t>
            </a:r>
            <a:r>
              <a:rPr lang="de-DE" u="sng" cap="all" dirty="0"/>
              <a:t>EOS </a:t>
            </a:r>
            <a:r>
              <a:rPr lang="de-DE" u="sng" cap="all" dirty="0" err="1"/>
              <a:t>5D</a:t>
            </a:r>
            <a:r>
              <a:rPr lang="de-DE" u="sng" cap="all" dirty="0"/>
              <a:t> MARK </a:t>
            </a:r>
            <a:r>
              <a:rPr lang="de-DE" u="sng" cap="all" dirty="0" smtClean="0"/>
              <a:t>III</a:t>
            </a:r>
            <a:r>
              <a:rPr lang="ru-RU" dirty="0" smtClean="0"/>
              <a:t>__________________________________________________________________________ </a:t>
            </a:r>
            <a:endParaRPr lang="ru-RU" dirty="0"/>
          </a:p>
          <a:p>
            <a:pPr marL="0" indent="0">
              <a:buNone/>
            </a:pPr>
            <a:r>
              <a:rPr lang="ru-RU" baseline="30000" dirty="0" smtClean="0"/>
              <a:t>                                                                                           (</a:t>
            </a:r>
            <a:r>
              <a:rPr lang="ru-RU" baseline="30000" dirty="0"/>
              <a:t>наименование научно-технических средств</a:t>
            </a:r>
            <a:r>
              <a:rPr lang="ru-RU" baseline="30000" dirty="0" smtClean="0"/>
              <a:t>) </a:t>
            </a:r>
            <a:endParaRPr lang="ru-RU" dirty="0"/>
          </a:p>
          <a:p>
            <a:pPr marL="0" indent="0">
              <a:buNone/>
            </a:pPr>
            <a:r>
              <a:rPr lang="ru-RU" dirty="0" smtClean="0"/>
              <a:t>В </a:t>
            </a:r>
            <a:r>
              <a:rPr lang="ru-RU" dirty="0"/>
              <a:t>соответствии с требованиями ст. 193 УПК Республики Беларусь, всем присутствующим разъяснено, что они вправе обращать внимание лица, производящего процессуальное действие, на все, что по их мнению может способствовать выяснению обстоятельств уголовного дела, а так же делать замечания, подлежащие занесению в протокол. </a:t>
            </a:r>
          </a:p>
          <a:p>
            <a:pPr marL="0" indent="0">
              <a:buNone/>
            </a:pPr>
            <a:r>
              <a:rPr lang="ru-RU" dirty="0"/>
              <a:t>Кроме того, в соответствии с требованиями ст. ст. 200 и 202 УПК Республики Беларусь специалисту и понятым были разъяснены их права, предусмотренные, соответственно, ст. ст. 62 и 64 УПК Республики Беларусь, а так же ответственность, установленная ст. 133 УПК Республики Беларусь.</a:t>
            </a:r>
          </a:p>
          <a:p>
            <a:pPr marL="0" indent="0">
              <a:buNone/>
            </a:pPr>
            <a:r>
              <a:rPr lang="ru-RU" dirty="0" smtClean="0"/>
              <a:t>_________________                             ___________________                          _________________                        </a:t>
            </a:r>
            <a:endParaRPr lang="ru-RU" dirty="0"/>
          </a:p>
          <a:p>
            <a:endParaRPr lang="ru-RU" dirty="0"/>
          </a:p>
        </p:txBody>
      </p:sp>
    </p:spTree>
    <p:extLst>
      <p:ext uri="{BB962C8B-B14F-4D97-AF65-F5344CB8AC3E}">
        <p14:creationId xmlns:p14="http://schemas.microsoft.com/office/powerpoint/2010/main" val="2078671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457256" cy="490066"/>
          </a:xfrm>
        </p:spPr>
        <p:txBody>
          <a:bodyPr>
            <a:normAutofit fontScale="90000"/>
          </a:bodyPr>
          <a:lstStyle/>
          <a:p>
            <a:r>
              <a:rPr lang="ru-RU" dirty="0" smtClean="0"/>
              <a:t>Описательная часть</a:t>
            </a:r>
            <a:endParaRPr lang="ru-RU" dirty="0"/>
          </a:p>
        </p:txBody>
      </p:sp>
      <p:sp>
        <p:nvSpPr>
          <p:cNvPr id="3" name="Объект 2"/>
          <p:cNvSpPr>
            <a:spLocks noGrp="1"/>
          </p:cNvSpPr>
          <p:nvPr>
            <p:ph sz="quarter" idx="1"/>
          </p:nvPr>
        </p:nvSpPr>
        <p:spPr>
          <a:xfrm>
            <a:off x="251520" y="620688"/>
            <a:ext cx="8424936" cy="6048672"/>
          </a:xfrm>
        </p:spPr>
        <p:txBody>
          <a:bodyPr>
            <a:normAutofit/>
          </a:bodyPr>
          <a:lstStyle/>
          <a:p>
            <a:r>
              <a:rPr lang="ru-RU" dirty="0" smtClean="0"/>
              <a:t>излагаются </a:t>
            </a:r>
            <a:r>
              <a:rPr lang="ru-RU" dirty="0"/>
              <a:t>действия следователя, </a:t>
            </a:r>
            <a:endParaRPr lang="ru-RU" dirty="0" smtClean="0"/>
          </a:p>
          <a:p>
            <a:r>
              <a:rPr lang="ru-RU" dirty="0" smtClean="0"/>
              <a:t>фиксируются выявленные </a:t>
            </a:r>
            <a:r>
              <a:rPr lang="ru-RU" dirty="0"/>
              <a:t>обстоятельства, имеющие значение для дела, </a:t>
            </a:r>
            <a:endParaRPr lang="ru-RU" dirty="0" smtClean="0"/>
          </a:p>
          <a:p>
            <a:r>
              <a:rPr lang="ru-RU" dirty="0"/>
              <a:t>фиксируются </a:t>
            </a:r>
            <a:r>
              <a:rPr lang="ru-RU" dirty="0" smtClean="0"/>
              <a:t>заявления </a:t>
            </a:r>
            <a:r>
              <a:rPr lang="ru-RU" dirty="0"/>
              <a:t>участвующих в следственном действии лиц. </a:t>
            </a:r>
          </a:p>
          <a:p>
            <a:r>
              <a:rPr lang="ru-RU" dirty="0" smtClean="0"/>
              <a:t>описываются </a:t>
            </a:r>
            <a:r>
              <a:rPr lang="ru-RU" dirty="0"/>
              <a:t>процесс и результаты применения научно-технических средств </a:t>
            </a:r>
            <a:endParaRPr lang="ru-RU" dirty="0" smtClean="0"/>
          </a:p>
          <a:p>
            <a:r>
              <a:rPr lang="ru-RU" dirty="0" smtClean="0"/>
              <a:t>указывается</a:t>
            </a:r>
            <a:r>
              <a:rPr lang="ru-RU" dirty="0"/>
              <a:t>, какие объекты фотографировались или производи­лась их фиксация с помощью видеозаписи, киносъемки, слепки и оттиски каких следов были изготовлены, а также какие чертежи, планы, схемы были составлены. </a:t>
            </a:r>
          </a:p>
        </p:txBody>
      </p:sp>
    </p:spTree>
    <p:extLst>
      <p:ext uri="{BB962C8B-B14F-4D97-AF65-F5344CB8AC3E}">
        <p14:creationId xmlns:p14="http://schemas.microsoft.com/office/powerpoint/2010/main" val="1945922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Процессуальные документы -</a:t>
            </a:r>
            <a:endParaRPr lang="ru-RU" sz="3600" dirty="0"/>
          </a:p>
        </p:txBody>
      </p:sp>
      <p:sp>
        <p:nvSpPr>
          <p:cNvPr id="3" name="Содержимое 2"/>
          <p:cNvSpPr>
            <a:spLocks noGrp="1"/>
          </p:cNvSpPr>
          <p:nvPr>
            <p:ph sz="quarter" idx="1"/>
          </p:nvPr>
        </p:nvSpPr>
        <p:spPr/>
        <p:txBody>
          <a:bodyPr/>
          <a:lstStyle/>
          <a:p>
            <a:r>
              <a:rPr lang="ru-RU" sz="3200" dirty="0" smtClean="0"/>
              <a:t>документы</a:t>
            </a:r>
            <a:r>
              <a:rPr lang="ru-RU" sz="3200" dirty="0"/>
              <a:t>, которыми оформляются, фиксируются следственные и судебные действия и решения, а также обстоятельства, имеющие значение для правильного разрешения уголовного дела.</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260648"/>
            <a:ext cx="8424936" cy="6408712"/>
          </a:xfrm>
        </p:spPr>
        <p:txBody>
          <a:bodyPr/>
          <a:lstStyle/>
          <a:p>
            <a:pPr marL="0" indent="0">
              <a:buNone/>
            </a:pPr>
            <a:r>
              <a:rPr lang="ru-RU" sz="2000" dirty="0"/>
              <a:t>Перед началом выемки гр-ну(</a:t>
            </a:r>
            <a:r>
              <a:rPr lang="ru-RU" sz="2000" dirty="0" err="1"/>
              <a:t>ке</a:t>
            </a:r>
            <a:r>
              <a:rPr lang="ru-RU" sz="2000" dirty="0"/>
              <a:t>) </a:t>
            </a:r>
            <a:r>
              <a:rPr lang="ru-RU" sz="2000" i="1" u="sng" dirty="0"/>
              <a:t>          Баранову </a:t>
            </a:r>
            <a:r>
              <a:rPr lang="ru-RU" sz="2000" i="1" u="sng" dirty="0" err="1"/>
              <a:t>С.Г</a:t>
            </a:r>
            <a:r>
              <a:rPr lang="ru-RU" sz="2000" i="1" u="sng" dirty="0"/>
              <a:t>.            </a:t>
            </a:r>
            <a:r>
              <a:rPr lang="ru-RU" sz="2000" dirty="0"/>
              <a:t> было предъявлено постановление об этом от «</a:t>
            </a:r>
            <a:r>
              <a:rPr lang="ru-RU" sz="2000" i="1" u="sng" dirty="0"/>
              <a:t>  </a:t>
            </a:r>
            <a:r>
              <a:rPr lang="ru-RU" sz="2000" i="1" u="sng" dirty="0" smtClean="0"/>
              <a:t>19  </a:t>
            </a:r>
            <a:r>
              <a:rPr lang="ru-RU" sz="2000" dirty="0"/>
              <a:t>» </a:t>
            </a:r>
            <a:r>
              <a:rPr lang="ru-RU" sz="2000" i="1" u="sng" dirty="0"/>
              <a:t>     </a:t>
            </a:r>
            <a:r>
              <a:rPr lang="ru-RU" sz="2000" i="1" u="sng" dirty="0" smtClean="0"/>
              <a:t>января      </a:t>
            </a:r>
            <a:r>
              <a:rPr lang="ru-RU" sz="2000" dirty="0"/>
              <a:t>20</a:t>
            </a:r>
            <a:r>
              <a:rPr lang="ru-RU" sz="2000" i="1" u="sng" dirty="0"/>
              <a:t> </a:t>
            </a:r>
            <a:r>
              <a:rPr lang="ru-RU" sz="2000" i="1" u="sng" dirty="0" smtClean="0"/>
              <a:t>16 </a:t>
            </a:r>
            <a:r>
              <a:rPr lang="ru-RU" sz="2000" dirty="0"/>
              <a:t>г., и предложено добровольно выдать подлежащие изъятию орудия преступления, предметы, документы и ценности, которые могут иметь значение для уголовного дела, на что он (она) </a:t>
            </a:r>
            <a:r>
              <a:rPr lang="ru-RU" sz="2000" i="1" u="sng" dirty="0"/>
              <a:t> </a:t>
            </a:r>
            <a:r>
              <a:rPr lang="ru-RU" sz="2000" i="1" u="sng" dirty="0" smtClean="0"/>
              <a:t>заявил об отсутствии таковых</a:t>
            </a:r>
            <a:r>
              <a:rPr lang="ru-RU" sz="2000" i="1" u="sng" dirty="0"/>
              <a:t>						</a:t>
            </a:r>
            <a:endParaRPr lang="ru-RU" sz="2000" i="1" u="sng" dirty="0" smtClean="0"/>
          </a:p>
          <a:p>
            <a:pPr marL="0" indent="0" algn="ctr">
              <a:buNone/>
            </a:pPr>
            <a:r>
              <a:rPr lang="ru-RU" sz="2000" baseline="30000" dirty="0" smtClean="0"/>
              <a:t>заявление </a:t>
            </a:r>
            <a:r>
              <a:rPr lang="ru-RU" sz="2000" baseline="30000" dirty="0"/>
              <a:t>об отсутствии таковых / добровольно выдал(а) </a:t>
            </a:r>
            <a:endParaRPr lang="ru-RU" sz="2000" dirty="0"/>
          </a:p>
          <a:p>
            <a:pPr marL="0" indent="0">
              <a:buNone/>
            </a:pPr>
            <a:r>
              <a:rPr lang="ru-RU" sz="2000" b="1" dirty="0"/>
              <a:t>после этого был произведена выемка, в результате которой обнаружено и изъято</a:t>
            </a:r>
            <a:r>
              <a:rPr lang="ru-RU" sz="2000" b="1" dirty="0" smtClean="0"/>
              <a:t>:</a:t>
            </a:r>
          </a:p>
          <a:p>
            <a:pPr marL="0" indent="0">
              <a:buNone/>
            </a:pPr>
            <a:endParaRPr lang="ru-RU" b="1" dirty="0"/>
          </a:p>
          <a:p>
            <a:endParaRPr lang="ru-RU" dirty="0"/>
          </a:p>
        </p:txBody>
      </p:sp>
      <p:graphicFrame>
        <p:nvGraphicFramePr>
          <p:cNvPr id="8" name="Таблица 7"/>
          <p:cNvGraphicFramePr>
            <a:graphicFrameLocks noGrp="1"/>
          </p:cNvGraphicFramePr>
          <p:nvPr>
            <p:extLst>
              <p:ext uri="{D42A27DB-BD31-4B8C-83A1-F6EECF244321}">
                <p14:modId xmlns:p14="http://schemas.microsoft.com/office/powerpoint/2010/main" val="1086514932"/>
              </p:ext>
            </p:extLst>
          </p:nvPr>
        </p:nvGraphicFramePr>
        <p:xfrm>
          <a:off x="539552" y="3356992"/>
          <a:ext cx="7992888" cy="2880320"/>
        </p:xfrm>
        <a:graphic>
          <a:graphicData uri="http://schemas.openxmlformats.org/drawingml/2006/table">
            <a:tbl>
              <a:tblPr>
                <a:tableStyleId>{5C22544A-7EE6-4342-B048-85BDC9FD1C3A}</a:tableStyleId>
              </a:tblPr>
              <a:tblGrid>
                <a:gridCol w="822591"/>
                <a:gridCol w="3174269"/>
                <a:gridCol w="2467769"/>
                <a:gridCol w="1528259"/>
              </a:tblGrid>
              <a:tr h="704669">
                <a:tc>
                  <a:txBody>
                    <a:bodyPr/>
                    <a:lstStyle/>
                    <a:p>
                      <a:pPr algn="ctr">
                        <a:lnSpc>
                          <a:spcPts val="1400"/>
                        </a:lnSpc>
                        <a:spcAft>
                          <a:spcPts val="0"/>
                        </a:spcAft>
                      </a:pPr>
                      <a:r>
                        <a:rPr lang="ru-RU" sz="1000" dirty="0">
                          <a:effectLst/>
                        </a:rPr>
                        <a:t>№ п/п</a:t>
                      </a:r>
                      <a:endParaRPr lang="ru-RU" sz="1200" dirty="0">
                        <a:effectLst/>
                        <a:latin typeface="Times New Roman"/>
                        <a:ea typeface="Times New Roman"/>
                      </a:endParaRPr>
                    </a:p>
                  </a:txBody>
                  <a:tcPr marL="68580" marR="68580" marT="0" marB="0"/>
                </a:tc>
                <a:tc>
                  <a:txBody>
                    <a:bodyPr/>
                    <a:lstStyle/>
                    <a:p>
                      <a:pPr algn="ctr">
                        <a:lnSpc>
                          <a:spcPts val="1400"/>
                        </a:lnSpc>
                        <a:spcAft>
                          <a:spcPts val="0"/>
                        </a:spcAft>
                      </a:pPr>
                      <a:r>
                        <a:rPr lang="ru-RU" sz="1000">
                          <a:effectLst/>
                        </a:rPr>
                        <a:t>Перечень изъятых предметов, с указанием количества меры, веса, индивидуальных признаков</a:t>
                      </a:r>
                      <a:endParaRPr lang="ru-RU" sz="1200">
                        <a:effectLst/>
                        <a:latin typeface="Times New Roman"/>
                        <a:ea typeface="Times New Roman"/>
                      </a:endParaRPr>
                    </a:p>
                  </a:txBody>
                  <a:tcPr marL="68580" marR="68580" marT="0" marB="0"/>
                </a:tc>
                <a:tc>
                  <a:txBody>
                    <a:bodyPr/>
                    <a:lstStyle/>
                    <a:p>
                      <a:pPr algn="ctr">
                        <a:lnSpc>
                          <a:spcPts val="1400"/>
                        </a:lnSpc>
                        <a:spcAft>
                          <a:spcPts val="0"/>
                        </a:spcAft>
                      </a:pPr>
                      <a:r>
                        <a:rPr lang="ru-RU" sz="1000">
                          <a:effectLst/>
                        </a:rPr>
                        <a:t>Место обнаружения</a:t>
                      </a:r>
                      <a:endParaRPr lang="ru-RU" sz="1200">
                        <a:effectLst/>
                        <a:latin typeface="Times New Roman"/>
                        <a:ea typeface="Times New Roman"/>
                      </a:endParaRPr>
                    </a:p>
                  </a:txBody>
                  <a:tcPr marL="68580" marR="68580" marT="0" marB="0"/>
                </a:tc>
                <a:tc>
                  <a:txBody>
                    <a:bodyPr/>
                    <a:lstStyle/>
                    <a:p>
                      <a:pPr algn="ctr">
                        <a:lnSpc>
                          <a:spcPts val="1400"/>
                        </a:lnSpc>
                        <a:spcAft>
                          <a:spcPts val="0"/>
                        </a:spcAft>
                      </a:pPr>
                      <a:r>
                        <a:rPr lang="ru-RU" sz="1000" dirty="0">
                          <a:effectLst/>
                        </a:rPr>
                        <a:t>стоимость</a:t>
                      </a:r>
                      <a:endParaRPr lang="ru-RU" sz="1200" dirty="0">
                        <a:effectLst/>
                        <a:latin typeface="Times New Roman"/>
                        <a:ea typeface="Times New Roman"/>
                      </a:endParaRPr>
                    </a:p>
                  </a:txBody>
                  <a:tcPr marL="68580" marR="68580" marT="0" marB="0"/>
                </a:tc>
              </a:tr>
              <a:tr h="241739">
                <a:tc>
                  <a:txBody>
                    <a:bodyPr/>
                    <a:lstStyle/>
                    <a:p>
                      <a:pPr algn="ctr">
                        <a:lnSpc>
                          <a:spcPts val="1400"/>
                        </a:lnSpc>
                        <a:spcAft>
                          <a:spcPts val="0"/>
                        </a:spcAft>
                      </a:pPr>
                      <a:r>
                        <a:rPr lang="ru-RU" sz="1200">
                          <a:effectLst/>
                        </a:rPr>
                        <a:t>1</a:t>
                      </a:r>
                      <a:endParaRPr lang="ru-RU" sz="1200">
                        <a:effectLst/>
                        <a:latin typeface="Times New Roman"/>
                        <a:ea typeface="Times New Roman"/>
                      </a:endParaRPr>
                    </a:p>
                  </a:txBody>
                  <a:tcPr marL="68580" marR="68580" marT="0" marB="0"/>
                </a:tc>
                <a:tc>
                  <a:txBody>
                    <a:bodyPr/>
                    <a:lstStyle/>
                    <a:p>
                      <a:pPr algn="ctr">
                        <a:lnSpc>
                          <a:spcPts val="1400"/>
                        </a:lnSpc>
                        <a:spcAft>
                          <a:spcPts val="0"/>
                        </a:spcAft>
                      </a:pPr>
                      <a:r>
                        <a:rPr lang="ru-RU" sz="1200" dirty="0">
                          <a:effectLst/>
                        </a:rPr>
                        <a:t>2</a:t>
                      </a:r>
                      <a:endParaRPr lang="ru-RU" sz="1200" dirty="0">
                        <a:effectLst/>
                        <a:latin typeface="Times New Roman"/>
                        <a:ea typeface="Times New Roman"/>
                      </a:endParaRPr>
                    </a:p>
                  </a:txBody>
                  <a:tcPr marL="68580" marR="68580" marT="0" marB="0"/>
                </a:tc>
                <a:tc>
                  <a:txBody>
                    <a:bodyPr/>
                    <a:lstStyle/>
                    <a:p>
                      <a:pPr algn="ctr">
                        <a:lnSpc>
                          <a:spcPts val="1400"/>
                        </a:lnSpc>
                        <a:spcAft>
                          <a:spcPts val="0"/>
                        </a:spcAft>
                      </a:pPr>
                      <a:r>
                        <a:rPr lang="ru-RU" sz="1200">
                          <a:effectLst/>
                        </a:rPr>
                        <a:t>3</a:t>
                      </a:r>
                      <a:endParaRPr lang="ru-RU" sz="1200">
                        <a:effectLst/>
                        <a:latin typeface="Times New Roman"/>
                        <a:ea typeface="Times New Roman"/>
                      </a:endParaRPr>
                    </a:p>
                  </a:txBody>
                  <a:tcPr marL="68580" marR="68580" marT="0" marB="0"/>
                </a:tc>
                <a:tc>
                  <a:txBody>
                    <a:bodyPr/>
                    <a:lstStyle/>
                    <a:p>
                      <a:pPr algn="ctr">
                        <a:lnSpc>
                          <a:spcPts val="1400"/>
                        </a:lnSpc>
                        <a:spcAft>
                          <a:spcPts val="0"/>
                        </a:spcAft>
                      </a:pPr>
                      <a:r>
                        <a:rPr lang="ru-RU" sz="1200">
                          <a:effectLst/>
                        </a:rPr>
                        <a:t>4</a:t>
                      </a:r>
                      <a:endParaRPr lang="ru-RU" sz="1200">
                        <a:effectLst/>
                        <a:latin typeface="Times New Roman"/>
                        <a:ea typeface="Times New Roman"/>
                      </a:endParaRPr>
                    </a:p>
                  </a:txBody>
                  <a:tcPr marL="68580" marR="68580" marT="0" marB="0"/>
                </a:tc>
              </a:tr>
              <a:tr h="725217">
                <a:tc>
                  <a:txBody>
                    <a:bodyPr/>
                    <a:lstStyle/>
                    <a:p>
                      <a:pPr algn="just">
                        <a:lnSpc>
                          <a:spcPts val="1400"/>
                        </a:lnSpc>
                        <a:spcBef>
                          <a:spcPts val="600"/>
                        </a:spcBef>
                        <a:spcAft>
                          <a:spcPts val="0"/>
                        </a:spcAft>
                      </a:pPr>
                      <a:r>
                        <a:rPr lang="ru-RU" sz="1200">
                          <a:effectLst/>
                        </a:rPr>
                        <a:t>1.</a:t>
                      </a:r>
                      <a:endParaRPr lang="ru-RU" sz="1200">
                        <a:effectLst/>
                        <a:latin typeface="Times New Roman"/>
                        <a:ea typeface="Times New Roman"/>
                      </a:endParaRPr>
                    </a:p>
                  </a:txBody>
                  <a:tcPr marL="68580" marR="68580" marT="0" marB="0"/>
                </a:tc>
                <a:tc>
                  <a:txBody>
                    <a:bodyPr/>
                    <a:lstStyle/>
                    <a:p>
                      <a:r>
                        <a:rPr lang="ru-RU" sz="1200" dirty="0">
                          <a:effectLst/>
                        </a:rPr>
                        <a:t>Телевизор марки «</a:t>
                      </a:r>
                      <a:r>
                        <a:rPr lang="en-US" sz="1200" dirty="0">
                          <a:effectLst/>
                        </a:rPr>
                        <a:t>LG</a:t>
                      </a:r>
                      <a:r>
                        <a:rPr lang="ru-RU" sz="1200" dirty="0" smtClean="0">
                          <a:effectLst/>
                        </a:rPr>
                        <a:t>» </a:t>
                      </a:r>
                      <a:r>
                        <a:rPr kumimoji="0" lang="en-US" sz="1200" b="0" i="0" u="none" strike="noStrike" kern="1200" dirty="0" err="1" smtClean="0">
                          <a:solidFill>
                            <a:schemeClr val="dk1"/>
                          </a:solidFill>
                          <a:effectLst/>
                          <a:latin typeface="+mn-lt"/>
                          <a:ea typeface="+mn-ea"/>
                          <a:cs typeface="+mn-cs"/>
                          <a:hlinkClick r:id="rId2" tooltip="LG 43LF510V"/>
                        </a:rPr>
                        <a:t>43LF510V</a:t>
                      </a:r>
                      <a:endParaRPr kumimoji="0" lang="en-US" sz="1200" b="0" i="0" kern="1200" dirty="0" smtClean="0">
                        <a:solidFill>
                          <a:schemeClr val="dk1"/>
                        </a:solidFill>
                        <a:effectLst/>
                        <a:latin typeface="+mn-lt"/>
                        <a:ea typeface="+mn-ea"/>
                        <a:cs typeface="+mn-cs"/>
                      </a:endParaRPr>
                    </a:p>
                    <a:p>
                      <a:pPr algn="just">
                        <a:lnSpc>
                          <a:spcPts val="1400"/>
                        </a:lnSpc>
                        <a:spcBef>
                          <a:spcPts val="600"/>
                        </a:spcBef>
                        <a:spcAft>
                          <a:spcPts val="0"/>
                        </a:spcAft>
                      </a:pPr>
                      <a:endParaRPr lang="ru-RU" sz="1200" dirty="0">
                        <a:effectLst/>
                        <a:latin typeface="Times New Roman"/>
                        <a:ea typeface="Times New Roman"/>
                      </a:endParaRPr>
                    </a:p>
                  </a:txBody>
                  <a:tcPr marL="68580" marR="68580" marT="0" marB="0"/>
                </a:tc>
                <a:tc>
                  <a:txBody>
                    <a:bodyPr/>
                    <a:lstStyle/>
                    <a:p>
                      <a:pPr algn="just">
                        <a:lnSpc>
                          <a:spcPts val="1400"/>
                        </a:lnSpc>
                        <a:spcBef>
                          <a:spcPts val="600"/>
                        </a:spcBef>
                        <a:spcAft>
                          <a:spcPts val="0"/>
                        </a:spcAft>
                      </a:pPr>
                      <a:r>
                        <a:rPr lang="ru-RU" sz="1200" dirty="0">
                          <a:effectLst/>
                        </a:rPr>
                        <a:t>На верхней полке </a:t>
                      </a:r>
                      <a:r>
                        <a:rPr lang="ru-RU" sz="1200" dirty="0" smtClean="0">
                          <a:effectLst/>
                        </a:rPr>
                        <a:t>стеллажа справа </a:t>
                      </a:r>
                      <a:r>
                        <a:rPr lang="ru-RU" sz="1200" dirty="0">
                          <a:effectLst/>
                        </a:rPr>
                        <a:t>от входа, под покрывалом</a:t>
                      </a:r>
                      <a:endParaRPr lang="ru-RU" sz="1200" dirty="0">
                        <a:effectLst/>
                        <a:latin typeface="Times New Roman"/>
                        <a:ea typeface="Times New Roman"/>
                      </a:endParaRPr>
                    </a:p>
                  </a:txBody>
                  <a:tcPr marL="68580" marR="68580" marT="0" marB="0"/>
                </a:tc>
                <a:tc>
                  <a:txBody>
                    <a:bodyPr/>
                    <a:lstStyle/>
                    <a:p>
                      <a:pPr algn="just">
                        <a:lnSpc>
                          <a:spcPts val="1400"/>
                        </a:lnSpc>
                        <a:spcBef>
                          <a:spcPts val="600"/>
                        </a:spcBef>
                        <a:spcAft>
                          <a:spcPts val="0"/>
                        </a:spcAft>
                      </a:pPr>
                      <a:r>
                        <a:rPr lang="ru-RU" sz="1200" dirty="0" smtClean="0">
                          <a:effectLst/>
                        </a:rPr>
                        <a:t>780 тыс. </a:t>
                      </a:r>
                      <a:r>
                        <a:rPr lang="ru-RU" sz="1200" dirty="0">
                          <a:effectLst/>
                        </a:rPr>
                        <a:t>рублей</a:t>
                      </a:r>
                      <a:endParaRPr lang="ru-RU" sz="1200" dirty="0">
                        <a:effectLst/>
                        <a:latin typeface="Times New Roman"/>
                        <a:ea typeface="Times New Roman"/>
                      </a:endParaRPr>
                    </a:p>
                  </a:txBody>
                  <a:tcPr marL="68580" marR="68580" marT="0" marB="0"/>
                </a:tc>
              </a:tr>
              <a:tr h="725217">
                <a:tc>
                  <a:txBody>
                    <a:bodyPr/>
                    <a:lstStyle/>
                    <a:p>
                      <a:pPr algn="just">
                        <a:lnSpc>
                          <a:spcPts val="1400"/>
                        </a:lnSpc>
                        <a:spcBef>
                          <a:spcPts val="600"/>
                        </a:spcBef>
                        <a:spcAft>
                          <a:spcPts val="0"/>
                        </a:spcAft>
                      </a:pPr>
                      <a:r>
                        <a:rPr lang="ru-RU" sz="1200">
                          <a:effectLst/>
                        </a:rPr>
                        <a:t>2.</a:t>
                      </a:r>
                      <a:endParaRPr lang="ru-RU" sz="1200">
                        <a:effectLst/>
                        <a:latin typeface="Times New Roman"/>
                        <a:ea typeface="Times New Roman"/>
                      </a:endParaRPr>
                    </a:p>
                  </a:txBody>
                  <a:tcPr marL="68580" marR="68580" marT="0" marB="0"/>
                </a:tc>
                <a:tc>
                  <a:txBody>
                    <a:bodyPr/>
                    <a:lstStyle/>
                    <a:p>
                      <a:pPr algn="just">
                        <a:lnSpc>
                          <a:spcPts val="1400"/>
                        </a:lnSpc>
                        <a:spcBef>
                          <a:spcPts val="600"/>
                        </a:spcBef>
                        <a:spcAft>
                          <a:spcPts val="0"/>
                        </a:spcAft>
                      </a:pPr>
                      <a:r>
                        <a:rPr lang="ru-RU" sz="1200" dirty="0">
                          <a:effectLst/>
                        </a:rPr>
                        <a:t>Женская кожаная </a:t>
                      </a:r>
                      <a:r>
                        <a:rPr lang="ru-RU" sz="1200" dirty="0" smtClean="0">
                          <a:effectLst/>
                        </a:rPr>
                        <a:t>куртка (без видимых повреждений)</a:t>
                      </a:r>
                      <a:endParaRPr lang="ru-RU" sz="1200" dirty="0">
                        <a:effectLst/>
                        <a:latin typeface="Times New Roman"/>
                        <a:ea typeface="Times New Roman"/>
                      </a:endParaRPr>
                    </a:p>
                  </a:txBody>
                  <a:tcPr marL="68580" marR="68580" marT="0" marB="0"/>
                </a:tc>
                <a:tc>
                  <a:txBody>
                    <a:bodyPr/>
                    <a:lstStyle/>
                    <a:p>
                      <a:pPr algn="just">
                        <a:lnSpc>
                          <a:spcPts val="1400"/>
                        </a:lnSpc>
                        <a:spcBef>
                          <a:spcPts val="600"/>
                        </a:spcBef>
                        <a:spcAft>
                          <a:spcPts val="0"/>
                        </a:spcAft>
                      </a:pPr>
                      <a:r>
                        <a:rPr lang="ru-RU" sz="1200" dirty="0">
                          <a:effectLst/>
                        </a:rPr>
                        <a:t>На </a:t>
                      </a:r>
                      <a:r>
                        <a:rPr lang="ru-RU" sz="1200" dirty="0" smtClean="0">
                          <a:effectLst/>
                        </a:rPr>
                        <a:t>вешалке </a:t>
                      </a:r>
                      <a:r>
                        <a:rPr lang="ru-RU" sz="1200" dirty="0">
                          <a:effectLst/>
                        </a:rPr>
                        <a:t>слева от входа под </a:t>
                      </a:r>
                      <a:r>
                        <a:rPr lang="ru-RU" sz="1200" dirty="0" smtClean="0">
                          <a:effectLst/>
                        </a:rPr>
                        <a:t>мужской</a:t>
                      </a:r>
                      <a:r>
                        <a:rPr lang="ru-RU" sz="1200" baseline="0" dirty="0" smtClean="0">
                          <a:effectLst/>
                        </a:rPr>
                        <a:t> </a:t>
                      </a:r>
                      <a:r>
                        <a:rPr lang="ru-RU" sz="1200" dirty="0" smtClean="0">
                          <a:effectLst/>
                        </a:rPr>
                        <a:t>дубленкой </a:t>
                      </a:r>
                      <a:r>
                        <a:rPr lang="ru-RU" sz="1200" dirty="0">
                          <a:effectLst/>
                        </a:rPr>
                        <a:t>серого цвета</a:t>
                      </a:r>
                      <a:endParaRPr lang="ru-RU" sz="1200" dirty="0">
                        <a:effectLst/>
                        <a:latin typeface="Times New Roman"/>
                        <a:ea typeface="Times New Roman"/>
                      </a:endParaRPr>
                    </a:p>
                  </a:txBody>
                  <a:tcPr marL="68580" marR="68580" marT="0" marB="0"/>
                </a:tc>
                <a:tc>
                  <a:txBody>
                    <a:bodyPr/>
                    <a:lstStyle/>
                    <a:p>
                      <a:pPr algn="just">
                        <a:lnSpc>
                          <a:spcPts val="1400"/>
                        </a:lnSpc>
                        <a:spcBef>
                          <a:spcPts val="600"/>
                        </a:spcBef>
                        <a:spcAft>
                          <a:spcPts val="0"/>
                        </a:spcAft>
                      </a:pPr>
                      <a:r>
                        <a:rPr lang="ru-RU" sz="1200" dirty="0" smtClean="0">
                          <a:effectLst/>
                        </a:rPr>
                        <a:t>150 тыс. </a:t>
                      </a:r>
                      <a:r>
                        <a:rPr lang="ru-RU" sz="1200" dirty="0">
                          <a:effectLst/>
                        </a:rPr>
                        <a:t>рублей</a:t>
                      </a:r>
                      <a:endParaRPr lang="ru-RU" sz="1200" dirty="0">
                        <a:effectLst/>
                        <a:latin typeface="Times New Roman"/>
                        <a:ea typeface="Times New Roman"/>
                      </a:endParaRPr>
                    </a:p>
                  </a:txBody>
                  <a:tcPr marL="68580" marR="68580" marT="0" marB="0"/>
                </a:tc>
              </a:tr>
              <a:tr h="241739">
                <a:tc>
                  <a:txBody>
                    <a:bodyPr/>
                    <a:lstStyle/>
                    <a:p>
                      <a:pPr algn="ctr">
                        <a:lnSpc>
                          <a:spcPts val="1400"/>
                        </a:lnSpc>
                        <a:spcBef>
                          <a:spcPts val="600"/>
                        </a:spcBef>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lgn="ctr">
                        <a:lnSpc>
                          <a:spcPts val="1400"/>
                        </a:lnSpc>
                        <a:spcBef>
                          <a:spcPts val="600"/>
                        </a:spcBef>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lgn="ctr">
                        <a:lnSpc>
                          <a:spcPts val="1400"/>
                        </a:lnSpc>
                        <a:spcBef>
                          <a:spcPts val="600"/>
                        </a:spcBef>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lgn="ctr">
                        <a:lnSpc>
                          <a:spcPts val="1400"/>
                        </a:lnSpc>
                        <a:spcBef>
                          <a:spcPts val="600"/>
                        </a:spcBef>
                        <a:spcAft>
                          <a:spcPts val="0"/>
                        </a:spcAft>
                      </a:pPr>
                      <a:r>
                        <a:rPr lang="ru-RU" sz="1200">
                          <a:effectLst/>
                        </a:rPr>
                        <a:t> </a:t>
                      </a:r>
                      <a:endParaRPr lang="ru-RU" sz="1200">
                        <a:effectLst/>
                        <a:latin typeface="Times New Roman"/>
                        <a:ea typeface="Times New Roman"/>
                      </a:endParaRPr>
                    </a:p>
                  </a:txBody>
                  <a:tcPr marL="68580" marR="68580" marT="0" marB="0"/>
                </a:tc>
              </a:tr>
              <a:tr h="241739">
                <a:tc>
                  <a:txBody>
                    <a:bodyPr/>
                    <a:lstStyle/>
                    <a:p>
                      <a:pPr algn="ctr">
                        <a:lnSpc>
                          <a:spcPts val="1400"/>
                        </a:lnSpc>
                        <a:spcBef>
                          <a:spcPts val="600"/>
                        </a:spcBef>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lgn="ctr">
                        <a:lnSpc>
                          <a:spcPts val="1400"/>
                        </a:lnSpc>
                        <a:spcBef>
                          <a:spcPts val="600"/>
                        </a:spcBef>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lgn="ctr">
                        <a:lnSpc>
                          <a:spcPts val="1400"/>
                        </a:lnSpc>
                        <a:spcBef>
                          <a:spcPts val="600"/>
                        </a:spcBef>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lgn="ctr">
                        <a:lnSpc>
                          <a:spcPts val="1400"/>
                        </a:lnSpc>
                        <a:spcBef>
                          <a:spcPts val="600"/>
                        </a:spcBef>
                        <a:spcAft>
                          <a:spcPts val="0"/>
                        </a:spcAft>
                      </a:pPr>
                      <a:r>
                        <a:rPr lang="ru-RU" sz="1200" dirty="0">
                          <a:effectLst/>
                        </a:rPr>
                        <a:t> </a:t>
                      </a:r>
                      <a:endParaRPr lang="ru-RU"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069849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7457256" cy="490066"/>
          </a:xfrm>
        </p:spPr>
        <p:txBody>
          <a:bodyPr>
            <a:normAutofit fontScale="90000"/>
          </a:bodyPr>
          <a:lstStyle/>
          <a:p>
            <a:r>
              <a:rPr lang="ru-RU" dirty="0" smtClean="0"/>
              <a:t>Заключительная часть</a:t>
            </a:r>
            <a:endParaRPr lang="ru-RU" dirty="0"/>
          </a:p>
        </p:txBody>
      </p:sp>
      <p:sp>
        <p:nvSpPr>
          <p:cNvPr id="3" name="Объект 2"/>
          <p:cNvSpPr>
            <a:spLocks noGrp="1"/>
          </p:cNvSpPr>
          <p:nvPr>
            <p:ph sz="quarter" idx="1"/>
          </p:nvPr>
        </p:nvSpPr>
        <p:spPr>
          <a:xfrm>
            <a:off x="251520" y="836712"/>
            <a:ext cx="7992888" cy="5760640"/>
          </a:xfrm>
        </p:spPr>
        <p:txBody>
          <a:bodyPr>
            <a:normAutofit/>
          </a:bodyPr>
          <a:lstStyle/>
          <a:p>
            <a:r>
              <a:rPr lang="ru-RU" dirty="0" smtClean="0"/>
              <a:t>отмечается</a:t>
            </a:r>
            <a:r>
              <a:rPr lang="ru-RU" dirty="0"/>
              <a:t>, какие предметы </a:t>
            </a:r>
            <a:r>
              <a:rPr lang="ru-RU" dirty="0" smtClean="0"/>
              <a:t>изъяты </a:t>
            </a:r>
            <a:r>
              <a:rPr lang="ru-RU" dirty="0"/>
              <a:t>и прилагаются к нему, </a:t>
            </a:r>
            <a:r>
              <a:rPr lang="ru-RU" dirty="0" smtClean="0"/>
              <a:t> </a:t>
            </a:r>
          </a:p>
          <a:p>
            <a:r>
              <a:rPr lang="ru-RU" dirty="0"/>
              <a:t>отмечается, </a:t>
            </a:r>
            <a:r>
              <a:rPr lang="ru-RU" dirty="0" smtClean="0"/>
              <a:t>какие </a:t>
            </a:r>
            <a:r>
              <a:rPr lang="ru-RU" dirty="0"/>
              <a:t>фотографи­ческие негативы и снимки, </a:t>
            </a:r>
            <a:r>
              <a:rPr lang="ru-RU" dirty="0" smtClean="0"/>
              <a:t>фонограммы </a:t>
            </a:r>
            <a:r>
              <a:rPr lang="ru-RU" dirty="0"/>
              <a:t>допроса, видеозаписи, чертежи, планы, схемы, </a:t>
            </a:r>
            <a:r>
              <a:rPr lang="ru-RU" dirty="0" smtClean="0"/>
              <a:t>выпол­ненные </a:t>
            </a:r>
            <a:r>
              <a:rPr lang="ru-RU" dirty="0"/>
              <a:t>при производстве следственного действия, прилагаются к протоколу, </a:t>
            </a:r>
            <a:endParaRPr lang="ru-RU" dirty="0" smtClean="0"/>
          </a:p>
          <a:p>
            <a:r>
              <a:rPr lang="ru-RU" dirty="0" smtClean="0"/>
              <a:t>фиксиру­ется </a:t>
            </a:r>
            <a:r>
              <a:rPr lang="ru-RU" dirty="0"/>
              <a:t>факт предъявления протокола </a:t>
            </a:r>
            <a:r>
              <a:rPr lang="ru-RU" dirty="0" smtClean="0"/>
              <a:t>для </a:t>
            </a:r>
            <a:r>
              <a:rPr lang="ru-RU" dirty="0"/>
              <a:t>ознакомления, </a:t>
            </a:r>
            <a:endParaRPr lang="ru-RU" dirty="0" smtClean="0"/>
          </a:p>
          <a:p>
            <a:pPr marL="0" indent="0">
              <a:buNone/>
            </a:pPr>
            <a:endParaRPr lang="ru-RU" dirty="0" smtClean="0"/>
          </a:p>
        </p:txBody>
      </p:sp>
    </p:spTree>
    <p:extLst>
      <p:ext uri="{BB962C8B-B14F-4D97-AF65-F5344CB8AC3E}">
        <p14:creationId xmlns:p14="http://schemas.microsoft.com/office/powerpoint/2010/main" val="113297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260648"/>
            <a:ext cx="8136904" cy="6408712"/>
          </a:xfrm>
        </p:spPr>
        <p:txBody>
          <a:bodyPr>
            <a:normAutofit fontScale="55000" lnSpcReduction="20000"/>
          </a:bodyPr>
          <a:lstStyle/>
          <a:p>
            <a:pPr marL="0" indent="0">
              <a:buNone/>
            </a:pPr>
            <a:r>
              <a:rPr lang="ru-RU" dirty="0"/>
              <a:t>Предметы (документы), указанные в </a:t>
            </a:r>
            <a:r>
              <a:rPr lang="ru-RU" dirty="0" err="1"/>
              <a:t>п.п</a:t>
            </a:r>
            <a:r>
              <a:rPr lang="ru-RU" dirty="0"/>
              <a:t>. </a:t>
            </a:r>
            <a:r>
              <a:rPr lang="ru-RU" i="1" u="sng" dirty="0"/>
              <a:t>    </a:t>
            </a:r>
            <a:r>
              <a:rPr lang="ru-RU" i="1" u="sng" dirty="0" smtClean="0"/>
              <a:t>1,2  </a:t>
            </a:r>
            <a:r>
              <a:rPr lang="ru-RU" dirty="0" smtClean="0"/>
              <a:t> </a:t>
            </a:r>
            <a:r>
              <a:rPr lang="ru-RU" dirty="0"/>
              <a:t>настоящего протокола, после предъявления их участникам процессуального действия упакованы в </a:t>
            </a:r>
            <a:r>
              <a:rPr lang="ru-RU" i="1" u="sng" dirty="0"/>
              <a:t> полиэтиленовые пакеты </a:t>
            </a:r>
            <a:r>
              <a:rPr lang="ru-RU" dirty="0"/>
              <a:t>, и опечатаны печатью №</a:t>
            </a:r>
            <a:r>
              <a:rPr lang="ru-RU" i="1" u="sng" dirty="0"/>
              <a:t>  </a:t>
            </a:r>
            <a:r>
              <a:rPr lang="ru-RU" i="1" u="sng" dirty="0" smtClean="0"/>
              <a:t>5  </a:t>
            </a:r>
            <a:r>
              <a:rPr lang="ru-RU" i="1" u="sng" dirty="0"/>
              <a:t>«для пакетов</a:t>
            </a:r>
            <a:r>
              <a:rPr lang="ru-RU" i="1" u="sng" dirty="0" smtClean="0"/>
              <a:t>» </a:t>
            </a:r>
            <a:r>
              <a:rPr lang="ru-RU" i="1" u="sng" dirty="0" err="1" smtClean="0"/>
              <a:t>Новополоцкого</a:t>
            </a:r>
            <a:r>
              <a:rPr lang="ru-RU" i="1" u="sng" dirty="0" smtClean="0"/>
              <a:t> ГО </a:t>
            </a:r>
            <a:r>
              <a:rPr lang="ru-RU" i="1" u="sng" dirty="0" err="1" smtClean="0"/>
              <a:t>СК</a:t>
            </a:r>
            <a:r>
              <a:rPr lang="ru-RU" i="1" u="sng" dirty="0" smtClean="0"/>
              <a:t> , </a:t>
            </a:r>
          </a:p>
          <a:p>
            <a:pPr marL="0" indent="0">
              <a:buNone/>
            </a:pPr>
            <a:r>
              <a:rPr lang="ru-RU" dirty="0" smtClean="0"/>
              <a:t>а </a:t>
            </a:r>
            <a:r>
              <a:rPr lang="ru-RU" dirty="0"/>
              <a:t>так же скреплены подписями участников процессуального действия.</a:t>
            </a:r>
          </a:p>
          <a:p>
            <a:pPr marL="0" indent="0">
              <a:buNone/>
            </a:pPr>
            <a:r>
              <a:rPr lang="ru-RU" dirty="0"/>
              <a:t>Предметы (документы), указанные в </a:t>
            </a:r>
            <a:r>
              <a:rPr lang="ru-RU" dirty="0" err="1"/>
              <a:t>п.п</a:t>
            </a:r>
            <a:r>
              <a:rPr lang="ru-RU" dirty="0"/>
              <a:t>. ____________________________ настоящего протокола не упаковывались и не опечатывались.</a:t>
            </a:r>
          </a:p>
          <a:p>
            <a:pPr marL="0" indent="0">
              <a:buNone/>
            </a:pPr>
            <a:endParaRPr lang="ru-RU" dirty="0" smtClean="0"/>
          </a:p>
          <a:p>
            <a:pPr marL="0" indent="0">
              <a:buNone/>
            </a:pPr>
            <a:r>
              <a:rPr lang="ru-RU" dirty="0" smtClean="0"/>
              <a:t>Замечания </a:t>
            </a:r>
            <a:r>
              <a:rPr lang="ru-RU" dirty="0"/>
              <a:t>по поводу выемки и содержания протокола </a:t>
            </a:r>
            <a:r>
              <a:rPr lang="ru-RU" dirty="0" smtClean="0"/>
              <a:t>_________</a:t>
            </a:r>
            <a:r>
              <a:rPr lang="ru-RU" i="1" u="sng" dirty="0" smtClean="0"/>
              <a:t>не поступало		</a:t>
            </a:r>
            <a:endParaRPr lang="ru-RU" i="1" u="sng" dirty="0"/>
          </a:p>
          <a:p>
            <a:pPr marL="0" indent="0">
              <a:buNone/>
            </a:pPr>
            <a:endParaRPr lang="ru-RU" dirty="0" smtClean="0"/>
          </a:p>
          <a:p>
            <a:pPr marL="0" indent="0">
              <a:buNone/>
            </a:pPr>
            <a:r>
              <a:rPr lang="ru-RU" dirty="0"/>
              <a:t>	Протокол прочитан. Записан правильно. </a:t>
            </a:r>
          </a:p>
          <a:p>
            <a:pPr marL="0" indent="0">
              <a:buNone/>
            </a:pPr>
            <a:endParaRPr lang="ru-RU" dirty="0" smtClean="0"/>
          </a:p>
          <a:p>
            <a:pPr marL="0" indent="0">
              <a:buNone/>
            </a:pPr>
            <a:r>
              <a:rPr lang="ru-RU" dirty="0" smtClean="0"/>
              <a:t>Лицо</a:t>
            </a:r>
            <a:r>
              <a:rPr lang="ru-RU" dirty="0"/>
              <a:t>, у которого проводилась выемка     _________________ </a:t>
            </a:r>
            <a:r>
              <a:rPr lang="ru-RU" dirty="0" smtClean="0"/>
              <a:t>	             </a:t>
            </a:r>
            <a:r>
              <a:rPr lang="ru-RU" i="1" u="sng" dirty="0" err="1" smtClean="0"/>
              <a:t>С.Г.Баранов</a:t>
            </a:r>
            <a:endParaRPr lang="ru-RU" dirty="0"/>
          </a:p>
          <a:p>
            <a:pPr marL="0" indent="0">
              <a:buNone/>
            </a:pPr>
            <a:r>
              <a:rPr lang="ru-RU" baseline="30000" dirty="0"/>
              <a:t>                                        </a:t>
            </a:r>
            <a:r>
              <a:rPr lang="ru-RU" baseline="30000" dirty="0" smtClean="0"/>
              <a:t>			(</a:t>
            </a:r>
            <a:r>
              <a:rPr lang="ru-RU" baseline="30000" dirty="0"/>
              <a:t>подпись)                                                            (Фамилия, инициалы)</a:t>
            </a:r>
            <a:endParaRPr lang="ru-RU" dirty="0"/>
          </a:p>
          <a:p>
            <a:pPr marL="0" indent="0">
              <a:buNone/>
            </a:pPr>
            <a:r>
              <a:rPr lang="ru-RU" dirty="0"/>
              <a:t>Понятые:                                                     __________________                              </a:t>
            </a:r>
            <a:r>
              <a:rPr lang="ru-RU" i="1" u="sng" dirty="0" err="1"/>
              <a:t>Ж.П</a:t>
            </a:r>
            <a:r>
              <a:rPr lang="ru-RU" i="1" u="sng" dirty="0"/>
              <a:t> </a:t>
            </a:r>
            <a:r>
              <a:rPr lang="ru-RU" i="1" u="sng" dirty="0" err="1"/>
              <a:t>Тупикова</a:t>
            </a:r>
            <a:endParaRPr lang="ru-RU" i="1" u="sng" dirty="0"/>
          </a:p>
          <a:p>
            <a:pPr marL="0" indent="0">
              <a:buNone/>
            </a:pPr>
            <a:r>
              <a:rPr lang="ru-RU" baseline="30000" dirty="0" smtClean="0"/>
              <a:t>                                                       			    </a:t>
            </a:r>
            <a:r>
              <a:rPr lang="ru-RU" baseline="30000" dirty="0"/>
              <a:t>(подпись)                                                            (Фамилия, инициалы)</a:t>
            </a:r>
            <a:endParaRPr lang="ru-RU" dirty="0"/>
          </a:p>
          <a:p>
            <a:pPr marL="0" indent="0">
              <a:buNone/>
            </a:pPr>
            <a:r>
              <a:rPr lang="ru-RU" dirty="0"/>
              <a:t>                                                                     _________________ </a:t>
            </a:r>
            <a:r>
              <a:rPr lang="ru-RU" dirty="0" smtClean="0"/>
              <a:t>	           </a:t>
            </a:r>
            <a:r>
              <a:rPr lang="ru-RU" i="1" u="sng" dirty="0" err="1" smtClean="0"/>
              <a:t>Г.Г</a:t>
            </a:r>
            <a:r>
              <a:rPr lang="ru-RU" i="1" u="sng" dirty="0" smtClean="0"/>
              <a:t> </a:t>
            </a:r>
            <a:r>
              <a:rPr lang="ru-RU" i="1" u="sng" dirty="0" err="1"/>
              <a:t>Литвинская</a:t>
            </a:r>
            <a:r>
              <a:rPr lang="ru-RU" i="1" u="sng" dirty="0"/>
              <a:t> </a:t>
            </a:r>
            <a:r>
              <a:rPr lang="ru-RU" dirty="0" smtClean="0"/>
              <a:t>____</a:t>
            </a:r>
            <a:endParaRPr lang="ru-RU" dirty="0"/>
          </a:p>
          <a:p>
            <a:pPr marL="0" indent="0">
              <a:buNone/>
            </a:pPr>
            <a:r>
              <a:rPr lang="ru-RU" baseline="30000" dirty="0"/>
              <a:t>                                                     </a:t>
            </a:r>
            <a:r>
              <a:rPr lang="ru-RU" baseline="30000" dirty="0" smtClean="0"/>
              <a:t>			       </a:t>
            </a:r>
            <a:r>
              <a:rPr lang="ru-RU" baseline="30000" dirty="0"/>
              <a:t>(подпись)                                                           (Фамилия, инициалы)</a:t>
            </a:r>
            <a:endParaRPr lang="ru-RU" dirty="0"/>
          </a:p>
          <a:p>
            <a:pPr marL="0" indent="0">
              <a:buNone/>
            </a:pPr>
            <a:r>
              <a:rPr lang="ru-RU" dirty="0"/>
              <a:t>Специалист:                                               __________________                               _____________________ </a:t>
            </a:r>
          </a:p>
          <a:p>
            <a:pPr marL="0" indent="0">
              <a:buNone/>
            </a:pPr>
            <a:r>
              <a:rPr lang="ru-RU" dirty="0"/>
              <a:t>                                                                                </a:t>
            </a:r>
            <a:r>
              <a:rPr lang="ru-RU" dirty="0" smtClean="0"/>
              <a:t>     </a:t>
            </a:r>
            <a:r>
              <a:rPr lang="ru-RU" baseline="30000" dirty="0" smtClean="0"/>
              <a:t> </a:t>
            </a:r>
            <a:r>
              <a:rPr lang="ru-RU" baseline="30000" dirty="0"/>
              <a:t>(подпись)                                                           (Фамилия, инициалы)</a:t>
            </a:r>
            <a:r>
              <a:rPr lang="ru-RU" dirty="0"/>
              <a:t> </a:t>
            </a:r>
          </a:p>
          <a:p>
            <a:pPr marL="0" indent="0">
              <a:buNone/>
            </a:pPr>
            <a:r>
              <a:rPr lang="ru-RU" b="1" dirty="0" smtClean="0"/>
              <a:t>Выемку </a:t>
            </a:r>
            <a:r>
              <a:rPr lang="ru-RU" b="1" dirty="0"/>
              <a:t>произвел и протокол составил:</a:t>
            </a:r>
            <a:endParaRPr lang="ru-RU" dirty="0"/>
          </a:p>
          <a:p>
            <a:pPr marL="0" indent="0">
              <a:buNone/>
            </a:pPr>
            <a:r>
              <a:rPr lang="ru-RU" i="1" u="sng" dirty="0" smtClean="0"/>
              <a:t>_Следователь 1-го следственного</a:t>
            </a:r>
          </a:p>
          <a:p>
            <a:pPr marL="0" indent="0">
              <a:buNone/>
            </a:pPr>
            <a:r>
              <a:rPr lang="ru-RU" i="1" u="sng" dirty="0" smtClean="0"/>
              <a:t>отделения </a:t>
            </a:r>
            <a:r>
              <a:rPr lang="ru-RU" i="1" u="sng" dirty="0" err="1" smtClean="0"/>
              <a:t>Новополоцкого</a:t>
            </a:r>
            <a:r>
              <a:rPr lang="ru-RU" i="1" u="sng" dirty="0" smtClean="0"/>
              <a:t> ГО </a:t>
            </a:r>
            <a:r>
              <a:rPr lang="ru-RU" i="1" u="sng" dirty="0" err="1" smtClean="0"/>
              <a:t>СК</a:t>
            </a:r>
            <a:r>
              <a:rPr lang="ru-RU" i="1" u="sng" dirty="0" smtClean="0"/>
              <a:t>_</a:t>
            </a:r>
            <a:r>
              <a:rPr lang="ru-RU" i="1" dirty="0" smtClean="0"/>
              <a:t>          </a:t>
            </a:r>
            <a:r>
              <a:rPr lang="ru-RU" i="1" dirty="0"/>
              <a:t>________________                         </a:t>
            </a:r>
            <a:r>
              <a:rPr lang="ru-RU" i="1" dirty="0" smtClean="0"/>
              <a:t>           </a:t>
            </a:r>
            <a:r>
              <a:rPr lang="ru-RU" i="1" u="sng" dirty="0" err="1" smtClean="0"/>
              <a:t>Д.Г.Маковеев</a:t>
            </a:r>
            <a:endParaRPr lang="ru-RU" u="sng" dirty="0"/>
          </a:p>
          <a:p>
            <a:pPr marL="0" indent="0">
              <a:buNone/>
            </a:pPr>
            <a:r>
              <a:rPr lang="ru-RU" baseline="30000" dirty="0" smtClean="0"/>
              <a:t>(следователь)             			(</a:t>
            </a:r>
            <a:r>
              <a:rPr lang="ru-RU" baseline="30000" dirty="0"/>
              <a:t>подпись)                                                         </a:t>
            </a:r>
            <a:r>
              <a:rPr lang="ru-RU" baseline="30000" dirty="0" smtClean="0"/>
              <a:t>        </a:t>
            </a:r>
            <a:r>
              <a:rPr lang="ru-RU" baseline="30000" dirty="0"/>
              <a:t>(Фамилия, инициалы)</a:t>
            </a:r>
            <a:endParaRPr lang="ru-RU" dirty="0"/>
          </a:p>
          <a:p>
            <a:pPr marL="0" indent="0">
              <a:buNone/>
            </a:pPr>
            <a:r>
              <a:rPr lang="ru-RU" dirty="0"/>
              <a:t>Копию настоящего протокола получил «____» _________________ </a:t>
            </a:r>
            <a:r>
              <a:rPr lang="ru-RU" dirty="0" err="1"/>
              <a:t>20___г</a:t>
            </a:r>
            <a:r>
              <a:rPr lang="ru-RU" dirty="0"/>
              <a:t>.</a:t>
            </a:r>
          </a:p>
          <a:p>
            <a:pPr marL="0" indent="0">
              <a:buNone/>
            </a:pPr>
            <a:r>
              <a:rPr lang="ru-RU" dirty="0"/>
              <a:t> </a:t>
            </a:r>
          </a:p>
          <a:p>
            <a:pPr marL="0" indent="0">
              <a:buNone/>
            </a:pPr>
            <a:r>
              <a:rPr lang="ru-RU" dirty="0" smtClean="0"/>
              <a:t>			_____________________                            </a:t>
            </a:r>
            <a:r>
              <a:rPr lang="ru-RU" dirty="0"/>
              <a:t>____________________</a:t>
            </a:r>
          </a:p>
          <a:p>
            <a:pPr marL="0" indent="0">
              <a:buNone/>
            </a:pPr>
            <a:r>
              <a:rPr lang="ru-RU" baseline="30000" dirty="0"/>
              <a:t>                                                                                                  </a:t>
            </a:r>
            <a:r>
              <a:rPr lang="ru-RU" baseline="30000" dirty="0" smtClean="0"/>
              <a:t>                  </a:t>
            </a:r>
            <a:r>
              <a:rPr lang="ru-RU" baseline="30000" dirty="0"/>
              <a:t>(подпись)                                                              (фамилия, инициалы) </a:t>
            </a:r>
            <a:endParaRPr lang="ru-RU" dirty="0"/>
          </a:p>
          <a:p>
            <a:endParaRPr lang="ru-RU" dirty="0"/>
          </a:p>
        </p:txBody>
      </p:sp>
    </p:spTree>
    <p:extLst>
      <p:ext uri="{BB962C8B-B14F-4D97-AF65-F5344CB8AC3E}">
        <p14:creationId xmlns:p14="http://schemas.microsoft.com/office/powerpoint/2010/main" val="1766762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857232"/>
            <a:ext cx="8258204" cy="796908"/>
          </a:xfrm>
        </p:spPr>
        <p:txBody>
          <a:bodyPr>
            <a:normAutofit fontScale="90000"/>
          </a:bodyPr>
          <a:lstStyle/>
          <a:p>
            <a:r>
              <a:rPr lang="ru-RU" sz="3200" dirty="0" smtClean="0"/>
              <a:t>Факультативные процессуальные документы </a:t>
            </a:r>
            <a:endParaRPr lang="ru-RU" sz="3200" dirty="0"/>
          </a:p>
        </p:txBody>
      </p:sp>
      <p:sp>
        <p:nvSpPr>
          <p:cNvPr id="3" name="Содержимое 2"/>
          <p:cNvSpPr>
            <a:spLocks noGrp="1"/>
          </p:cNvSpPr>
          <p:nvPr>
            <p:ph sz="quarter" idx="1"/>
          </p:nvPr>
        </p:nvSpPr>
        <p:spPr>
          <a:xfrm>
            <a:off x="571472" y="1714488"/>
            <a:ext cx="8115328" cy="4411675"/>
          </a:xfrm>
        </p:spPr>
        <p:txBody>
          <a:bodyPr/>
          <a:lstStyle/>
          <a:p>
            <a:r>
              <a:rPr lang="ru-RU" dirty="0"/>
              <a:t>Представление.</a:t>
            </a:r>
          </a:p>
          <a:p>
            <a:r>
              <a:rPr lang="ru-RU" dirty="0"/>
              <a:t>Подписка.</a:t>
            </a:r>
          </a:p>
          <a:p>
            <a:r>
              <a:rPr lang="ru-RU" dirty="0"/>
              <a:t>Обязательство. </a:t>
            </a:r>
          </a:p>
          <a:p>
            <a:r>
              <a:rPr lang="ru-RU" dirty="0"/>
              <a:t>Письменное уведомление. </a:t>
            </a:r>
          </a:p>
          <a:p>
            <a:r>
              <a:rPr lang="ru-RU" dirty="0"/>
              <a:t>Повестка.</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186766" cy="582594"/>
          </a:xfrm>
        </p:spPr>
        <p:txBody>
          <a:bodyPr>
            <a:normAutofit/>
          </a:bodyPr>
          <a:lstStyle/>
          <a:p>
            <a:r>
              <a:rPr lang="ru-RU" dirty="0" smtClean="0"/>
              <a:t>Представление </a:t>
            </a:r>
            <a:endParaRPr lang="ru-RU" dirty="0"/>
          </a:p>
        </p:txBody>
      </p:sp>
      <p:sp>
        <p:nvSpPr>
          <p:cNvPr id="3" name="Содержимое 2"/>
          <p:cNvSpPr>
            <a:spLocks noGrp="1"/>
          </p:cNvSpPr>
          <p:nvPr>
            <p:ph sz="quarter" idx="1"/>
          </p:nvPr>
        </p:nvSpPr>
        <p:spPr>
          <a:xfrm>
            <a:off x="500034" y="928670"/>
            <a:ext cx="8286808" cy="5500726"/>
          </a:xfrm>
        </p:spPr>
        <p:txBody>
          <a:bodyPr>
            <a:normAutofit fontScale="47500" lnSpcReduction="20000"/>
          </a:bodyPr>
          <a:lstStyle/>
          <a:p>
            <a:pPr marL="0" indent="0">
              <a:buNone/>
            </a:pPr>
            <a:r>
              <a:rPr lang="ru-RU" sz="5100" dirty="0" smtClean="0"/>
              <a:t>Статья 199 УПК</a:t>
            </a:r>
          </a:p>
          <a:p>
            <a:r>
              <a:rPr lang="ru-RU" sz="5100" dirty="0" smtClean="0"/>
              <a:t>Составляется когда </a:t>
            </a:r>
            <a:r>
              <a:rPr lang="ru-RU" sz="5100" dirty="0"/>
              <a:t>необходимо принять меры для устранения </a:t>
            </a:r>
            <a:r>
              <a:rPr lang="ru-RU" sz="5100" dirty="0" smtClean="0"/>
              <a:t>нарушений </a:t>
            </a:r>
            <a:r>
              <a:rPr lang="ru-RU" sz="5100" dirty="0"/>
              <a:t>закона, причин и условий, способствовавших совершению преступления. </a:t>
            </a:r>
            <a:endParaRPr lang="ru-RU" sz="5100" dirty="0" smtClean="0"/>
          </a:p>
          <a:p>
            <a:r>
              <a:rPr lang="ru-RU" sz="5100" dirty="0" smtClean="0"/>
              <a:t>В </a:t>
            </a:r>
            <a:r>
              <a:rPr lang="ru-RU" sz="5100" dirty="0"/>
              <a:t>представлении </a:t>
            </a:r>
            <a:r>
              <a:rPr lang="ru-RU" sz="5100" dirty="0" smtClean="0"/>
              <a:t>указывается</a:t>
            </a:r>
          </a:p>
          <a:p>
            <a:pPr lvl="1"/>
            <a:r>
              <a:rPr lang="ru-RU" sz="5100" dirty="0" smtClean="0"/>
              <a:t>куда </a:t>
            </a:r>
            <a:r>
              <a:rPr lang="ru-RU" sz="5100" dirty="0"/>
              <a:t>оно </a:t>
            </a:r>
            <a:r>
              <a:rPr lang="ru-RU" sz="5100" dirty="0" smtClean="0"/>
              <a:t>вносится, </a:t>
            </a:r>
          </a:p>
          <a:p>
            <a:pPr lvl="1"/>
            <a:r>
              <a:rPr lang="ru-RU" sz="5100" dirty="0" smtClean="0"/>
              <a:t>по </a:t>
            </a:r>
            <a:r>
              <a:rPr lang="ru-RU" sz="5100" dirty="0"/>
              <a:t>какому уголовному делу, </a:t>
            </a:r>
            <a:endParaRPr lang="ru-RU" sz="5100" dirty="0" smtClean="0"/>
          </a:p>
          <a:p>
            <a:pPr lvl="1"/>
            <a:r>
              <a:rPr lang="ru-RU" sz="5100" dirty="0" smtClean="0"/>
              <a:t>излагается </a:t>
            </a:r>
            <a:r>
              <a:rPr lang="ru-RU" sz="5100" dirty="0"/>
              <a:t>существо дела, а также обстоятельства, способствовавшие совершению преступления и подлежащие устранению. </a:t>
            </a:r>
            <a:endParaRPr lang="ru-RU" sz="5100" dirty="0" smtClean="0"/>
          </a:p>
          <a:p>
            <a:pPr marL="0" indent="0">
              <a:buNone/>
            </a:pPr>
            <a:r>
              <a:rPr lang="ru-RU" sz="5100" dirty="0" smtClean="0"/>
              <a:t>!!!Закон </a:t>
            </a:r>
            <a:r>
              <a:rPr lang="ru-RU" sz="5100" dirty="0"/>
              <a:t>устанавливает обязанность </a:t>
            </a:r>
            <a:r>
              <a:rPr lang="ru-RU" sz="5100" dirty="0" smtClean="0"/>
              <a:t>не позднее 1 мес. рассмотреть </a:t>
            </a:r>
            <a:r>
              <a:rPr lang="ru-RU" sz="5100" dirty="0"/>
              <a:t>представление, принять необходимые меры и сообщить следователю об этом.</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186766" cy="511156"/>
          </a:xfrm>
        </p:spPr>
        <p:txBody>
          <a:bodyPr>
            <a:normAutofit fontScale="90000"/>
          </a:bodyPr>
          <a:lstStyle/>
          <a:p>
            <a:r>
              <a:rPr lang="ru-RU" dirty="0" smtClean="0"/>
              <a:t>Подписка </a:t>
            </a:r>
            <a:endParaRPr lang="ru-RU" dirty="0"/>
          </a:p>
        </p:txBody>
      </p:sp>
      <p:sp>
        <p:nvSpPr>
          <p:cNvPr id="3" name="Содержимое 2"/>
          <p:cNvSpPr>
            <a:spLocks noGrp="1"/>
          </p:cNvSpPr>
          <p:nvPr>
            <p:ph sz="quarter" idx="1"/>
          </p:nvPr>
        </p:nvSpPr>
        <p:spPr>
          <a:xfrm>
            <a:off x="428596" y="785794"/>
            <a:ext cx="8429684" cy="5786478"/>
          </a:xfrm>
        </p:spPr>
        <p:txBody>
          <a:bodyPr>
            <a:normAutofit fontScale="92500" lnSpcReduction="10000"/>
          </a:bodyPr>
          <a:lstStyle/>
          <a:p>
            <a:r>
              <a:rPr lang="ru-RU" dirty="0"/>
              <a:t>при избрании меры пресечения в виде подписки о невыезде и надлежащем поведении (статья 116 УПК); </a:t>
            </a:r>
            <a:endParaRPr lang="ru-RU" dirty="0" smtClean="0"/>
          </a:p>
          <a:p>
            <a:r>
              <a:rPr lang="ru-RU" dirty="0" smtClean="0"/>
              <a:t>при </a:t>
            </a:r>
            <a:r>
              <a:rPr lang="ru-RU" dirty="0"/>
              <a:t>передаче на хранение имущества, на которое наложен арест (статья 132 УПК); </a:t>
            </a:r>
            <a:endParaRPr lang="ru-RU" dirty="0" smtClean="0"/>
          </a:p>
          <a:p>
            <a:r>
              <a:rPr lang="ru-RU" dirty="0" smtClean="0"/>
              <a:t>при </a:t>
            </a:r>
            <a:r>
              <a:rPr lang="ru-RU" dirty="0"/>
              <a:t>предупреждении защитника, потерпевшего, гражданского истца, гражданского ответчика, представителей, свидетелей, эксперта, специалиста, переводчика, понятых и других лиц, присутствующих при производстве следственных и других процессуальных действий, о недопустимости разглашения без разрешения следователя, дознавателя имеющихся в деле сведений (статья 198 УПК); </a:t>
            </a:r>
            <a:endParaRPr lang="ru-RU" dirty="0" smtClean="0"/>
          </a:p>
          <a:p>
            <a:r>
              <a:rPr lang="ru-RU" dirty="0" smtClean="0"/>
              <a:t>при </a:t>
            </a:r>
            <a:r>
              <a:rPr lang="ru-RU" dirty="0"/>
              <a:t>предупреждении потерпевшего, гражданского истца, гражданского ответчика и их представителей об ответственности за разглашение сведений, составляющих государственные секреты или иную охраняемую законом тайну, в случае, если такие сведения имеются в уголовном деле (статья 256 УПК) и т.д.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116632"/>
            <a:ext cx="8424936" cy="6552728"/>
          </a:xfrm>
        </p:spPr>
        <p:txBody>
          <a:bodyPr>
            <a:normAutofit fontScale="62500" lnSpcReduction="20000"/>
          </a:bodyPr>
          <a:lstStyle/>
          <a:p>
            <a:pPr marL="0" indent="0" algn="ctr">
              <a:buNone/>
            </a:pPr>
            <a:r>
              <a:rPr lang="ru-RU" b="1" dirty="0"/>
              <a:t>ПОДПИСКА</a:t>
            </a:r>
          </a:p>
          <a:p>
            <a:pPr marL="0" indent="0" algn="ctr">
              <a:buNone/>
            </a:pPr>
            <a:r>
              <a:rPr lang="ru-RU" b="1" dirty="0"/>
              <a:t>о невыезде и надлежащем поведении</a:t>
            </a:r>
            <a:endParaRPr lang="ru-RU" dirty="0"/>
          </a:p>
          <a:p>
            <a:pPr marL="0" indent="0">
              <a:buNone/>
            </a:pPr>
            <a:r>
              <a:rPr lang="ru-RU" b="1" dirty="0"/>
              <a:t> </a:t>
            </a:r>
            <a:endParaRPr lang="ru-RU" dirty="0"/>
          </a:p>
          <a:p>
            <a:pPr marL="0" indent="0">
              <a:buNone/>
            </a:pPr>
            <a:r>
              <a:rPr lang="ru-RU" dirty="0"/>
              <a:t>«_____»________________20____ года  Я,   </a:t>
            </a:r>
            <a:r>
              <a:rPr lang="ru-RU" b="1" dirty="0"/>
              <a:t>__________________________________________</a:t>
            </a:r>
            <a:endParaRPr lang="ru-RU" dirty="0"/>
          </a:p>
          <a:p>
            <a:pPr marL="0" indent="0">
              <a:buNone/>
            </a:pPr>
            <a:r>
              <a:rPr lang="ru-RU" baseline="30000" dirty="0"/>
              <a:t>                                                                                    (фамилия, имя, отчество)</a:t>
            </a:r>
            <a:endParaRPr lang="ru-RU" dirty="0"/>
          </a:p>
          <a:p>
            <a:pPr marL="0" indent="0">
              <a:buNone/>
            </a:pPr>
            <a:r>
              <a:rPr lang="ru-RU" dirty="0"/>
              <a:t>_______________________________________проживающий(</a:t>
            </a:r>
            <a:r>
              <a:rPr lang="ru-RU" dirty="0" err="1"/>
              <a:t>ая</a:t>
            </a:r>
            <a:r>
              <a:rPr lang="ru-RU" dirty="0"/>
              <a:t>)__________________________</a:t>
            </a:r>
            <a:r>
              <a:rPr lang="ru-RU" baseline="30000" dirty="0"/>
              <a:t>                                                                                                                                                                                                           </a:t>
            </a:r>
            <a:r>
              <a:rPr lang="ru-RU" baseline="30000" dirty="0" smtClean="0"/>
              <a:t>						(</a:t>
            </a:r>
            <a:r>
              <a:rPr lang="ru-RU" baseline="30000" dirty="0"/>
              <a:t>адрес местожительства / прописки)</a:t>
            </a:r>
            <a:endParaRPr lang="ru-RU" dirty="0"/>
          </a:p>
          <a:p>
            <a:pPr marL="0" indent="0">
              <a:buNone/>
            </a:pPr>
            <a:r>
              <a:rPr lang="ru-RU" b="1" dirty="0"/>
              <a:t>_________________________________________________________________________________, </a:t>
            </a:r>
            <a:endParaRPr lang="ru-RU" dirty="0"/>
          </a:p>
          <a:p>
            <a:pPr marL="0" indent="0">
              <a:buNone/>
            </a:pPr>
            <a:r>
              <a:rPr lang="ru-RU" dirty="0"/>
              <a:t>даю настоящую подписку  следователю  в  том, что впредь до окончания дела по обвинению (подозрению) меня в совершении преступления (</a:t>
            </a:r>
            <a:r>
              <a:rPr lang="ru-RU" dirty="0" err="1"/>
              <a:t>ий</a:t>
            </a:r>
            <a:r>
              <a:rPr lang="ru-RU" dirty="0"/>
              <a:t>) по ст. ст.   ________________УК Республики Беларусь</a:t>
            </a:r>
          </a:p>
          <a:p>
            <a:pPr marL="0" indent="0" algn="ctr">
              <a:buNone/>
            </a:pPr>
            <a:r>
              <a:rPr lang="ru-RU" b="1" dirty="0"/>
              <a:t>О Б Я З У Ю С Ь:</a:t>
            </a:r>
          </a:p>
          <a:p>
            <a:pPr marL="0" indent="0">
              <a:buNone/>
            </a:pPr>
            <a:r>
              <a:rPr lang="ru-RU" dirty="0"/>
              <a:t>Никуда не отлучаться с вышеуказанного местожительства без разрешения органа уголовного преследования или суда. </a:t>
            </a:r>
          </a:p>
          <a:p>
            <a:pPr marL="0" indent="0">
              <a:buNone/>
            </a:pPr>
            <a:r>
              <a:rPr lang="ru-RU" dirty="0"/>
              <a:t>Немедленно сообщить указанным органам о всякой перемене своего местожительства.</a:t>
            </a:r>
          </a:p>
          <a:p>
            <a:pPr marL="0" indent="0">
              <a:buNone/>
            </a:pPr>
            <a:r>
              <a:rPr lang="ru-RU" dirty="0"/>
              <a:t>Не препятствовать расследованию уголовного дела и рассмотрению его в суде. </a:t>
            </a:r>
          </a:p>
          <a:p>
            <a:pPr marL="0" indent="0">
              <a:buNone/>
            </a:pPr>
            <a:r>
              <a:rPr lang="ru-RU" dirty="0"/>
              <a:t>По первому требованию, в назначенный срок, являться по вызовам органа, ведущего уголовный процесс.</a:t>
            </a:r>
          </a:p>
          <a:p>
            <a:pPr marL="0" indent="0">
              <a:buNone/>
            </a:pPr>
            <a:r>
              <a:rPr lang="ru-RU" dirty="0"/>
              <a:t>Ответственность, в случае нарушения подписки, по ст. ст. 116, 120 УПК Республики Беларусь мне разъяснена. </a:t>
            </a:r>
          </a:p>
          <a:p>
            <a:pPr marL="0" indent="0">
              <a:buNone/>
            </a:pPr>
            <a:r>
              <a:rPr lang="ru-RU" dirty="0"/>
              <a:t> </a:t>
            </a:r>
          </a:p>
          <a:p>
            <a:pPr marL="0" indent="0">
              <a:buNone/>
            </a:pPr>
            <a:r>
              <a:rPr lang="ru-RU" dirty="0"/>
              <a:t>           Обвиняемый (подозреваемый)  _________________</a:t>
            </a:r>
          </a:p>
          <a:p>
            <a:pPr marL="0" indent="0">
              <a:buNone/>
            </a:pPr>
            <a:r>
              <a:rPr lang="ru-RU" baseline="30000" dirty="0"/>
              <a:t>                                                                                                                    (подпись)</a:t>
            </a:r>
            <a:endParaRPr lang="ru-RU" dirty="0"/>
          </a:p>
          <a:p>
            <a:pPr marL="0" indent="0">
              <a:buNone/>
            </a:pPr>
            <a:r>
              <a:rPr lang="ru-RU" dirty="0"/>
              <a:t>Подписку принял:</a:t>
            </a:r>
          </a:p>
          <a:p>
            <a:pPr marL="0" indent="0">
              <a:buNone/>
            </a:pPr>
            <a:r>
              <a:rPr lang="ru-RU" dirty="0"/>
              <a:t>Следователь                 				</a:t>
            </a:r>
            <a:r>
              <a:rPr lang="ru-RU" dirty="0" smtClean="0"/>
              <a:t>                 </a:t>
            </a:r>
            <a:r>
              <a:rPr lang="ru-RU" dirty="0" err="1"/>
              <a:t>Т.А</a:t>
            </a:r>
            <a:r>
              <a:rPr lang="ru-RU" dirty="0"/>
              <a:t>. </a:t>
            </a:r>
            <a:r>
              <a:rPr lang="ru-RU" dirty="0" smtClean="0"/>
              <a:t>Иванов</a:t>
            </a:r>
            <a:endParaRPr lang="ru-RU" dirty="0"/>
          </a:p>
          <a:p>
            <a:endParaRPr lang="ru-RU" dirty="0"/>
          </a:p>
        </p:txBody>
      </p:sp>
    </p:spTree>
    <p:extLst>
      <p:ext uri="{BB962C8B-B14F-4D97-AF65-F5344CB8AC3E}">
        <p14:creationId xmlns:p14="http://schemas.microsoft.com/office/powerpoint/2010/main" val="4205033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260648"/>
            <a:ext cx="8496944" cy="6408712"/>
          </a:xfrm>
        </p:spPr>
        <p:txBody>
          <a:bodyPr>
            <a:normAutofit fontScale="62500" lnSpcReduction="20000"/>
          </a:bodyPr>
          <a:lstStyle/>
          <a:p>
            <a:pPr marL="0" indent="0" algn="ctr">
              <a:buNone/>
            </a:pPr>
            <a:r>
              <a:rPr lang="ru-RU" b="1" dirty="0"/>
              <a:t>П  О  Д  П  И  С  К  А</a:t>
            </a:r>
          </a:p>
          <a:p>
            <a:pPr marL="0" indent="0" algn="ctr">
              <a:buNone/>
            </a:pPr>
            <a:r>
              <a:rPr lang="ru-RU" b="1" dirty="0"/>
              <a:t>о недопустимости разглашения данных предварительного следствия</a:t>
            </a:r>
          </a:p>
          <a:p>
            <a:pPr marL="0" indent="0">
              <a:buNone/>
            </a:pPr>
            <a:r>
              <a:rPr lang="ru-RU" dirty="0"/>
              <a:t> </a:t>
            </a:r>
          </a:p>
          <a:p>
            <a:pPr marL="0" indent="0">
              <a:buNone/>
            </a:pPr>
            <a:r>
              <a:rPr lang="ru-RU" dirty="0" smtClean="0"/>
              <a:t>г._____________________                                     </a:t>
            </a:r>
            <a:r>
              <a:rPr lang="ru-RU" dirty="0"/>
              <a:t>«_____» ____________________ </a:t>
            </a:r>
            <a:r>
              <a:rPr lang="ru-RU" dirty="0" err="1"/>
              <a:t>20___г</a:t>
            </a:r>
            <a:r>
              <a:rPr lang="ru-RU" dirty="0"/>
              <a:t>.</a:t>
            </a:r>
          </a:p>
          <a:p>
            <a:pPr marL="0" indent="0">
              <a:buNone/>
            </a:pPr>
            <a:r>
              <a:rPr lang="ru-RU" dirty="0"/>
              <a:t> </a:t>
            </a:r>
          </a:p>
          <a:p>
            <a:pPr marL="0" indent="0">
              <a:buNone/>
            </a:pPr>
            <a:r>
              <a:rPr lang="ru-RU" b="1" dirty="0"/>
              <a:t>Я __________________________________________________________________________</a:t>
            </a:r>
          </a:p>
          <a:p>
            <a:pPr marL="0" indent="0">
              <a:buNone/>
            </a:pPr>
            <a:r>
              <a:rPr lang="ru-RU" dirty="0" smtClean="0"/>
              <a:t>_____________________________________________________________________________</a:t>
            </a:r>
            <a:endParaRPr lang="ru-RU" dirty="0"/>
          </a:p>
          <a:p>
            <a:pPr marL="0" indent="0" algn="ctr">
              <a:buNone/>
            </a:pPr>
            <a:r>
              <a:rPr lang="ru-RU" baseline="30000" dirty="0"/>
              <a:t>(процессуальное положение лица)</a:t>
            </a:r>
            <a:endParaRPr lang="ru-RU" dirty="0"/>
          </a:p>
          <a:p>
            <a:pPr marL="0" indent="0">
              <a:buNone/>
            </a:pPr>
            <a:r>
              <a:rPr lang="ru-RU" dirty="0"/>
              <a:t>в соответствии с ч. 2 ст. 198 УПК Республики Беларусь даю настоящую подписку </a:t>
            </a:r>
          </a:p>
          <a:p>
            <a:pPr marL="0" indent="0">
              <a:buNone/>
            </a:pPr>
            <a:r>
              <a:rPr lang="ru-RU" dirty="0"/>
              <a:t>_____________________________ в том, что сего числа в "___" час "___" мин. я предупрежден(а) о недопустимости разглашения данных предварительного </a:t>
            </a:r>
            <a:r>
              <a:rPr lang="ru-RU" dirty="0" smtClean="0"/>
              <a:t>следствия, которые </a:t>
            </a:r>
            <a:r>
              <a:rPr lang="ru-RU" dirty="0"/>
              <a:t>станут мне известны в связи с ______________________</a:t>
            </a:r>
          </a:p>
          <a:p>
            <a:pPr marL="0" indent="0">
              <a:buNone/>
            </a:pPr>
            <a:r>
              <a:rPr lang="ru-RU" dirty="0"/>
              <a:t>___________________________________ по уголовному делу № _____________.</a:t>
            </a:r>
          </a:p>
          <a:p>
            <a:pPr marL="0" indent="0">
              <a:buNone/>
            </a:pPr>
            <a:r>
              <a:rPr lang="ru-RU" dirty="0"/>
              <a:t>Одновременно я предупрежден(а) об уголовной ответственности по ст. 407 УК Беларуси, за разглашение данных предварительного следствия (дознания).</a:t>
            </a:r>
          </a:p>
          <a:p>
            <a:pPr marL="0" indent="0">
              <a:buNone/>
            </a:pPr>
            <a:r>
              <a:rPr lang="ru-RU" dirty="0"/>
              <a:t> </a:t>
            </a:r>
          </a:p>
          <a:p>
            <a:pPr marL="0" indent="0">
              <a:buNone/>
            </a:pPr>
            <a:r>
              <a:rPr lang="ru-RU" dirty="0"/>
              <a:t>____________________              </a:t>
            </a:r>
            <a:r>
              <a:rPr lang="ru-RU" dirty="0" smtClean="0"/>
              <a:t>		  </a:t>
            </a:r>
            <a:r>
              <a:rPr lang="ru-RU" dirty="0"/>
              <a:t>___________               ________________</a:t>
            </a:r>
          </a:p>
          <a:p>
            <a:pPr marL="0" indent="0">
              <a:buNone/>
            </a:pPr>
            <a:r>
              <a:rPr lang="ru-RU" sz="2200" dirty="0"/>
              <a:t>(процессуальное положение лица)     </a:t>
            </a:r>
            <a:r>
              <a:rPr lang="ru-RU" sz="2200" dirty="0" smtClean="0"/>
              <a:t>           </a:t>
            </a:r>
            <a:r>
              <a:rPr lang="ru-RU" sz="2200" dirty="0"/>
              <a:t>(подпись)                        </a:t>
            </a:r>
            <a:r>
              <a:rPr lang="ru-RU" sz="2200" dirty="0" smtClean="0"/>
              <a:t>(фамилия</a:t>
            </a:r>
            <a:r>
              <a:rPr lang="ru-RU" sz="2200" dirty="0"/>
              <a:t>, инициалы</a:t>
            </a:r>
            <a:r>
              <a:rPr lang="ru-RU" sz="2200" dirty="0" smtClean="0"/>
              <a:t>)</a:t>
            </a:r>
          </a:p>
          <a:p>
            <a:pPr marL="0" indent="0">
              <a:buNone/>
            </a:pPr>
            <a:endParaRPr lang="ru-RU" dirty="0"/>
          </a:p>
          <a:p>
            <a:pPr marL="0" indent="0">
              <a:buNone/>
            </a:pPr>
            <a:r>
              <a:rPr lang="ru-RU" dirty="0" smtClean="0"/>
              <a:t>Подписку </a:t>
            </a:r>
            <a:r>
              <a:rPr lang="ru-RU" dirty="0"/>
              <a:t>принял:</a:t>
            </a:r>
          </a:p>
          <a:p>
            <a:pPr marL="0" indent="0">
              <a:buNone/>
            </a:pPr>
            <a:r>
              <a:rPr lang="ru-RU" dirty="0"/>
              <a:t>______________________          _____________             ________________</a:t>
            </a:r>
          </a:p>
          <a:p>
            <a:pPr marL="0" indent="0">
              <a:buNone/>
            </a:pPr>
            <a:r>
              <a:rPr lang="ru-RU" sz="2200" dirty="0" smtClean="0"/>
              <a:t>(следователь)                                    </a:t>
            </a:r>
            <a:r>
              <a:rPr lang="ru-RU" sz="2200" dirty="0"/>
              <a:t>(подпись)                   </a:t>
            </a:r>
            <a:r>
              <a:rPr lang="ru-RU" sz="2200" dirty="0" smtClean="0"/>
              <a:t> </a:t>
            </a:r>
            <a:r>
              <a:rPr lang="ru-RU" sz="2200" dirty="0"/>
              <a:t>(фамилия, инициалы)</a:t>
            </a:r>
          </a:p>
          <a:p>
            <a:pPr marL="0" indent="0">
              <a:buNone/>
            </a:pPr>
            <a:r>
              <a:rPr lang="ru-RU" dirty="0" smtClean="0"/>
              <a:t> </a:t>
            </a:r>
            <a:endParaRPr lang="ru-RU" dirty="0"/>
          </a:p>
        </p:txBody>
      </p:sp>
    </p:spTree>
    <p:extLst>
      <p:ext uri="{BB962C8B-B14F-4D97-AF65-F5344CB8AC3E}">
        <p14:creationId xmlns:p14="http://schemas.microsoft.com/office/powerpoint/2010/main" val="1680510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7745288" cy="6480720"/>
          </a:xfrm>
        </p:spPr>
        <p:txBody>
          <a:bodyPr/>
          <a:lstStyle/>
          <a:p>
            <a:r>
              <a:rPr lang="ru-RU" u="sng" dirty="0"/>
              <a:t>Повестка.</a:t>
            </a:r>
            <a:r>
              <a:rPr lang="ru-RU" dirty="0"/>
              <a:t> </a:t>
            </a:r>
            <a:endParaRPr lang="ru-RU" dirty="0" smtClean="0"/>
          </a:p>
          <a:p>
            <a:pPr marL="0" indent="0">
              <a:buNone/>
            </a:pPr>
            <a:r>
              <a:rPr lang="ru-RU" dirty="0" smtClean="0"/>
              <a:t>предусмотрена </a:t>
            </a:r>
            <a:r>
              <a:rPr lang="ru-RU" dirty="0"/>
              <a:t>при вызове обвиняемого, свидетеля, потерпевшего. </a:t>
            </a:r>
            <a:endParaRPr lang="ru-RU" dirty="0" smtClean="0"/>
          </a:p>
          <a:p>
            <a:pPr marL="0" indent="0">
              <a:buNone/>
            </a:pPr>
            <a:r>
              <a:rPr lang="ru-RU" dirty="0" smtClean="0"/>
              <a:t>Указывается:</a:t>
            </a:r>
          </a:p>
          <a:p>
            <a:r>
              <a:rPr lang="ru-RU" dirty="0" smtClean="0"/>
              <a:t> </a:t>
            </a:r>
            <a:r>
              <a:rPr lang="ru-RU" dirty="0"/>
              <a:t>кто вызывается, в качестве кого, куда и к кому, день и час явки, </a:t>
            </a:r>
            <a:endParaRPr lang="ru-RU" dirty="0" smtClean="0"/>
          </a:p>
          <a:p>
            <a:r>
              <a:rPr lang="ru-RU" dirty="0" smtClean="0"/>
              <a:t>последствия </a:t>
            </a:r>
            <a:r>
              <a:rPr lang="ru-RU" dirty="0"/>
              <a:t>неявки. </a:t>
            </a:r>
            <a:endParaRPr lang="ru-RU" dirty="0" smtClean="0"/>
          </a:p>
          <a:p>
            <a:endParaRPr lang="ru-RU" dirty="0"/>
          </a:p>
          <a:p>
            <a:endParaRPr lang="ru-RU" dirty="0" smtClean="0"/>
          </a:p>
          <a:p>
            <a:endParaRPr lang="ru-RU" dirty="0"/>
          </a:p>
          <a:p>
            <a:r>
              <a:rPr lang="ru-RU" dirty="0" smtClean="0"/>
              <a:t>В </a:t>
            </a:r>
            <a:r>
              <a:rPr lang="ru-RU" dirty="0"/>
              <a:t>расписке о получении повестки должно быть указано, кому она вручена и время вручения.</a:t>
            </a:r>
          </a:p>
          <a:p>
            <a:endParaRPr lang="ru-RU" dirty="0"/>
          </a:p>
        </p:txBody>
      </p:sp>
    </p:spTree>
    <p:extLst>
      <p:ext uri="{BB962C8B-B14F-4D97-AF65-F5344CB8AC3E}">
        <p14:creationId xmlns:p14="http://schemas.microsoft.com/office/powerpoint/2010/main" val="4189859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
            <p:extLst>
              <p:ext uri="{D42A27DB-BD31-4B8C-83A1-F6EECF244321}">
                <p14:modId xmlns:p14="http://schemas.microsoft.com/office/powerpoint/2010/main" val="4186430163"/>
              </p:ext>
            </p:extLst>
          </p:nvPr>
        </p:nvGraphicFramePr>
        <p:xfrm>
          <a:off x="1115616" y="188640"/>
          <a:ext cx="6403340" cy="1654810"/>
        </p:xfrm>
        <a:graphic>
          <a:graphicData uri="http://schemas.openxmlformats.org/drawingml/2006/table">
            <a:tbl>
              <a:tblPr firstRow="1" firstCol="1" lastRow="1" lastCol="1" bandRow="1" bandCol="1">
                <a:tableStyleId>{5C22544A-7EE6-4342-B048-85BDC9FD1C3A}</a:tableStyleId>
              </a:tblPr>
              <a:tblGrid>
                <a:gridCol w="2727325"/>
                <a:gridCol w="823595"/>
                <a:gridCol w="2852420"/>
              </a:tblGrid>
              <a:tr h="0">
                <a:tc>
                  <a:txBody>
                    <a:bodyPr/>
                    <a:lstStyle/>
                    <a:p>
                      <a:pPr marR="71120" algn="ctr">
                        <a:spcAft>
                          <a:spcPts val="0"/>
                        </a:spcAft>
                      </a:pPr>
                      <a:r>
                        <a:rPr lang="ru-RU" sz="1200" kern="0" dirty="0" err="1">
                          <a:effectLst/>
                        </a:rPr>
                        <a:t>Следчы</a:t>
                      </a:r>
                      <a:r>
                        <a:rPr lang="ru-RU" sz="1200" kern="0" dirty="0">
                          <a:effectLst/>
                        </a:rPr>
                        <a:t> </a:t>
                      </a:r>
                      <a:r>
                        <a:rPr lang="ru-RU" sz="1200" kern="0" dirty="0" err="1">
                          <a:effectLst/>
                        </a:rPr>
                        <a:t>кам</a:t>
                      </a:r>
                      <a:r>
                        <a:rPr lang="en-US" sz="1200" kern="0" dirty="0" err="1">
                          <a:effectLst/>
                        </a:rPr>
                        <a:t>i</a:t>
                      </a:r>
                      <a:r>
                        <a:rPr lang="ru-RU" sz="1200" kern="0" dirty="0">
                          <a:effectLst/>
                        </a:rPr>
                        <a:t>тэт</a:t>
                      </a:r>
                      <a:endParaRPr lang="ru-RU" sz="1000" kern="0" dirty="0">
                        <a:effectLst/>
                      </a:endParaRPr>
                    </a:p>
                    <a:p>
                      <a:pPr marR="71120" algn="ctr">
                        <a:spcAft>
                          <a:spcPts val="0"/>
                        </a:spcAft>
                      </a:pPr>
                      <a:r>
                        <a:rPr lang="ru-RU" sz="1200" kern="0" dirty="0" err="1">
                          <a:effectLst/>
                        </a:rPr>
                        <a:t>Рэспубл</a:t>
                      </a:r>
                      <a:r>
                        <a:rPr lang="en-US" sz="1200" kern="0" dirty="0" err="1">
                          <a:effectLst/>
                        </a:rPr>
                        <a:t>i</a:t>
                      </a:r>
                      <a:r>
                        <a:rPr lang="ru-RU" sz="1200" kern="0" dirty="0">
                          <a:effectLst/>
                        </a:rPr>
                        <a:t>к</a:t>
                      </a:r>
                      <a:r>
                        <a:rPr lang="en-US" sz="1200" kern="0" dirty="0" err="1">
                          <a:effectLst/>
                        </a:rPr>
                        <a:t>i</a:t>
                      </a:r>
                      <a:r>
                        <a:rPr lang="ru-RU" sz="1200" kern="0" dirty="0">
                          <a:effectLst/>
                        </a:rPr>
                        <a:t> Беларусь</a:t>
                      </a:r>
                      <a:endParaRPr lang="ru-RU" sz="1000" kern="0" dirty="0">
                        <a:effectLst/>
                      </a:endParaRPr>
                    </a:p>
                    <a:p>
                      <a:pPr algn="ctr">
                        <a:spcAft>
                          <a:spcPts val="0"/>
                        </a:spcAft>
                      </a:pPr>
                      <a:r>
                        <a:rPr lang="ru-RU" sz="1200" dirty="0" err="1">
                          <a:effectLst/>
                        </a:rPr>
                        <a:t>Наваполацк</a:t>
                      </a:r>
                      <a:r>
                        <a:rPr lang="en-US" sz="1200" dirty="0" err="1">
                          <a:effectLst/>
                        </a:rPr>
                        <a:t>i</a:t>
                      </a:r>
                      <a:r>
                        <a:rPr lang="ru-RU" sz="1200" dirty="0">
                          <a:effectLst/>
                        </a:rPr>
                        <a:t> </a:t>
                      </a:r>
                      <a:r>
                        <a:rPr lang="ru-RU" sz="1200" dirty="0" err="1">
                          <a:effectLst/>
                        </a:rPr>
                        <a:t>гарадск</a:t>
                      </a:r>
                      <a:r>
                        <a:rPr lang="en-US" sz="1200" dirty="0" err="1">
                          <a:effectLst/>
                        </a:rPr>
                        <a:t>i</a:t>
                      </a:r>
                      <a:r>
                        <a:rPr lang="ru-RU" sz="1200" dirty="0">
                          <a:effectLst/>
                        </a:rPr>
                        <a:t> </a:t>
                      </a:r>
                      <a:r>
                        <a:rPr lang="ru-RU" sz="1200" dirty="0" err="1">
                          <a:effectLst/>
                        </a:rPr>
                        <a:t>аддзел</a:t>
                      </a:r>
                      <a:endParaRPr lang="ru-RU" sz="1400" dirty="0">
                        <a:effectLst/>
                      </a:endParaRPr>
                    </a:p>
                    <a:p>
                      <a:pPr marR="71755">
                        <a:spcAft>
                          <a:spcPts val="0"/>
                        </a:spcAft>
                      </a:pPr>
                      <a:r>
                        <a:rPr lang="ru-RU" sz="800" dirty="0">
                          <a:effectLst/>
                        </a:rPr>
                        <a:t> </a:t>
                      </a:r>
                      <a:endParaRPr lang="ru-RU" sz="1200" dirty="0">
                        <a:effectLst/>
                      </a:endParaRPr>
                    </a:p>
                    <a:p>
                      <a:pPr algn="ctr">
                        <a:spcAft>
                          <a:spcPts val="0"/>
                        </a:spcAft>
                      </a:pPr>
                      <a:r>
                        <a:rPr lang="ru-RU" sz="900" dirty="0">
                          <a:effectLst/>
                        </a:rPr>
                        <a:t>211440, г. </a:t>
                      </a:r>
                      <a:r>
                        <a:rPr lang="ru-RU" sz="900" dirty="0" err="1">
                          <a:effectLst/>
                        </a:rPr>
                        <a:t>Наваполацк</a:t>
                      </a:r>
                      <a:r>
                        <a:rPr lang="ru-RU" sz="900" dirty="0">
                          <a:effectLst/>
                        </a:rPr>
                        <a:t>, </a:t>
                      </a:r>
                      <a:r>
                        <a:rPr lang="ru-RU" sz="900" dirty="0" err="1">
                          <a:effectLst/>
                        </a:rPr>
                        <a:t>вул</a:t>
                      </a:r>
                      <a:r>
                        <a:rPr lang="ru-RU" sz="900" dirty="0">
                          <a:effectLst/>
                        </a:rPr>
                        <a:t>. </a:t>
                      </a:r>
                      <a:r>
                        <a:rPr lang="ru-RU" sz="900" dirty="0" err="1">
                          <a:effectLst/>
                        </a:rPr>
                        <a:t>Дзяржынскага</a:t>
                      </a:r>
                      <a:r>
                        <a:rPr lang="ru-RU" sz="900" dirty="0">
                          <a:effectLst/>
                        </a:rPr>
                        <a:t>, 2 </a:t>
                      </a:r>
                      <a:endParaRPr lang="ru-RU" sz="1400" dirty="0">
                        <a:effectLst/>
                      </a:endParaRPr>
                    </a:p>
                    <a:p>
                      <a:pPr algn="ctr">
                        <a:spcAft>
                          <a:spcPts val="0"/>
                        </a:spcAft>
                      </a:pPr>
                      <a:r>
                        <a:rPr lang="ru-RU" sz="900" dirty="0" err="1">
                          <a:effectLst/>
                        </a:rPr>
                        <a:t>тэл</a:t>
                      </a:r>
                      <a:r>
                        <a:rPr lang="ru-RU" sz="900" dirty="0">
                          <a:effectLst/>
                        </a:rPr>
                        <a:t>/факс (8-0214) 53-13-55</a:t>
                      </a:r>
                      <a:endParaRPr lang="ru-RU" sz="1400" dirty="0">
                        <a:effectLst/>
                        <a:latin typeface="Times New Roman"/>
                        <a:ea typeface="Times New Roman"/>
                      </a:endParaRPr>
                    </a:p>
                  </a:txBody>
                  <a:tcPr marL="68580" marR="68580" marT="0" marB="0"/>
                </a:tc>
                <a:tc>
                  <a:txBody>
                    <a:bodyPr/>
                    <a:lstStyle/>
                    <a:p>
                      <a:pPr>
                        <a:spcAft>
                          <a:spcPts val="0"/>
                        </a:spcAft>
                      </a:pPr>
                      <a:endParaRPr lang="ru-RU" sz="1400">
                        <a:effectLst/>
                        <a:latin typeface="Times New Roman"/>
                        <a:ea typeface="Times New Roman"/>
                      </a:endParaRPr>
                    </a:p>
                  </a:txBody>
                  <a:tcPr marL="68580" marR="68580" marT="0" marB="0"/>
                </a:tc>
                <a:tc>
                  <a:txBody>
                    <a:bodyPr/>
                    <a:lstStyle/>
                    <a:p>
                      <a:pPr algn="ctr">
                        <a:spcAft>
                          <a:spcPts val="0"/>
                        </a:spcAft>
                      </a:pPr>
                      <a:r>
                        <a:rPr lang="ru-RU" sz="1200" kern="0" dirty="0">
                          <a:effectLst/>
                        </a:rPr>
                        <a:t>Следственный комитет </a:t>
                      </a:r>
                      <a:endParaRPr lang="ru-RU" sz="1000" kern="0" dirty="0">
                        <a:effectLst/>
                      </a:endParaRPr>
                    </a:p>
                    <a:p>
                      <a:pPr algn="ctr">
                        <a:spcAft>
                          <a:spcPts val="0"/>
                        </a:spcAft>
                      </a:pPr>
                      <a:r>
                        <a:rPr lang="ru-RU" sz="1200" kern="0" dirty="0">
                          <a:effectLst/>
                        </a:rPr>
                        <a:t>Республики Беларусь </a:t>
                      </a:r>
                      <a:endParaRPr lang="ru-RU" sz="1000" kern="0" dirty="0">
                        <a:effectLst/>
                      </a:endParaRPr>
                    </a:p>
                    <a:p>
                      <a:pPr algn="ctr">
                        <a:spcAft>
                          <a:spcPts val="0"/>
                        </a:spcAft>
                      </a:pPr>
                      <a:r>
                        <a:rPr lang="ru-RU" sz="1200" dirty="0" err="1">
                          <a:effectLst/>
                        </a:rPr>
                        <a:t>Новополоцкий</a:t>
                      </a:r>
                      <a:r>
                        <a:rPr lang="ru-RU" sz="1200" dirty="0">
                          <a:effectLst/>
                        </a:rPr>
                        <a:t> городской отдел</a:t>
                      </a:r>
                      <a:endParaRPr lang="ru-RU" sz="1400" dirty="0">
                        <a:effectLst/>
                      </a:endParaRPr>
                    </a:p>
                    <a:p>
                      <a:pPr marR="71755" algn="ctr">
                        <a:spcAft>
                          <a:spcPts val="0"/>
                        </a:spcAft>
                      </a:pPr>
                      <a:r>
                        <a:rPr lang="ru-RU" sz="800" dirty="0">
                          <a:effectLst/>
                        </a:rPr>
                        <a:t> </a:t>
                      </a:r>
                      <a:endParaRPr lang="ru-RU" sz="1200" dirty="0">
                        <a:effectLst/>
                      </a:endParaRPr>
                    </a:p>
                    <a:p>
                      <a:pPr marR="71755" algn="ctr">
                        <a:spcAft>
                          <a:spcPts val="0"/>
                        </a:spcAft>
                      </a:pPr>
                      <a:r>
                        <a:rPr lang="ru-RU" sz="900" dirty="0">
                          <a:effectLst/>
                        </a:rPr>
                        <a:t>211440, г. Новополоцк, ул. Дзержинского, 2</a:t>
                      </a:r>
                      <a:endParaRPr lang="ru-RU" sz="1200" dirty="0">
                        <a:effectLst/>
                      </a:endParaRPr>
                    </a:p>
                    <a:p>
                      <a:pPr algn="ctr">
                        <a:spcAft>
                          <a:spcPts val="0"/>
                        </a:spcAft>
                      </a:pPr>
                      <a:r>
                        <a:rPr lang="ru-RU" sz="900" dirty="0">
                          <a:effectLst/>
                        </a:rPr>
                        <a:t>тел/факс (8-0214) 53-13-55</a:t>
                      </a:r>
                      <a:endParaRPr lang="ru-RU" sz="1400" dirty="0">
                        <a:effectLst/>
                        <a:latin typeface="Times New Roman"/>
                        <a:ea typeface="Times New Roman"/>
                      </a:endParaRPr>
                    </a:p>
                  </a:txBody>
                  <a:tcPr marL="68580" marR="68580" marT="0" marB="0"/>
                </a:tc>
              </a:tr>
              <a:tr h="572770">
                <a:tc gridSpan="3">
                  <a:txBody>
                    <a:bodyPr/>
                    <a:lstStyle/>
                    <a:p>
                      <a:pPr algn="ctr">
                        <a:spcAft>
                          <a:spcPts val="0"/>
                        </a:spcAft>
                      </a:pPr>
                      <a:r>
                        <a:rPr lang="ru-RU" sz="1200" kern="0" dirty="0">
                          <a:effectLst/>
                        </a:rPr>
                        <a:t>________________________________________________________________________________</a:t>
                      </a:r>
                      <a:endParaRPr lang="ru-RU" sz="1000" kern="0" dirty="0">
                        <a:effectLst/>
                      </a:endParaRPr>
                    </a:p>
                    <a:p>
                      <a:pPr>
                        <a:spcAft>
                          <a:spcPts val="0"/>
                        </a:spcAft>
                      </a:pPr>
                      <a:r>
                        <a:rPr lang="ru-RU" sz="1400" dirty="0">
                          <a:effectLst/>
                        </a:rPr>
                        <a:t> </a:t>
                      </a:r>
                    </a:p>
                    <a:p>
                      <a:pPr marR="71120">
                        <a:lnSpc>
                          <a:spcPts val="1200"/>
                        </a:lnSpc>
                        <a:spcAft>
                          <a:spcPts val="0"/>
                        </a:spcAft>
                      </a:pPr>
                      <a:r>
                        <a:rPr lang="ru-RU" sz="1200" dirty="0">
                          <a:effectLst/>
                        </a:rPr>
                        <a:t>______________  №  _______________</a:t>
                      </a:r>
                      <a:endParaRPr lang="ru-RU" sz="1200" dirty="0">
                        <a:effectLst/>
                        <a:latin typeface="Times New Roman"/>
                        <a:ea typeface="Times New Roman"/>
                      </a:endParaRPr>
                    </a:p>
                  </a:txBody>
                  <a:tcPr marL="68580" marR="68580" marT="0" marB="0"/>
                </a:tc>
                <a:tc hMerge="1">
                  <a:txBody>
                    <a:bodyPr/>
                    <a:lstStyle/>
                    <a:p>
                      <a:endParaRPr lang="ru-RU"/>
                    </a:p>
                  </a:txBody>
                  <a:tcPr/>
                </a:tc>
                <a:tc hMerge="1">
                  <a:txBody>
                    <a:bodyPr/>
                    <a:lstStyle/>
                    <a:p>
                      <a:endParaRPr lang="ru-RU"/>
                    </a:p>
                  </a:txBody>
                  <a:tcPr/>
                </a:tc>
              </a:tr>
            </a:tbl>
          </a:graphicData>
        </a:graphic>
      </p:graphicFrame>
      <p:pic>
        <p:nvPicPr>
          <p:cNvPr id="3073" name="Picture 1"/>
          <p:cNvPicPr>
            <a:picLocks noChangeArrowheads="1"/>
          </p:cNvPicPr>
          <p:nvPr/>
        </p:nvPicPr>
        <p:blipFill>
          <a:blip r:embed="rId2" cstate="print">
            <a:lum bright="2000"/>
            <a:extLst>
              <a:ext uri="{28A0092B-C50C-407E-A947-70E740481C1C}">
                <a14:useLocalDpi xmlns:a14="http://schemas.microsoft.com/office/drawing/2010/main" val="0"/>
              </a:ext>
            </a:extLst>
          </a:blip>
          <a:srcRect/>
          <a:stretch>
            <a:fillRect/>
          </a:stretch>
        </p:blipFill>
        <p:spPr bwMode="auto">
          <a:xfrm>
            <a:off x="3851920" y="332656"/>
            <a:ext cx="685800" cy="623888"/>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251520" y="1916832"/>
            <a:ext cx="8208912" cy="4524315"/>
          </a:xfrm>
          <a:prstGeom prst="rect">
            <a:avLst/>
          </a:prstGeom>
        </p:spPr>
        <p:txBody>
          <a:bodyPr wrap="square">
            <a:spAutoFit/>
          </a:bodyPr>
          <a:lstStyle/>
          <a:p>
            <a:pPr algn="ctr"/>
            <a:r>
              <a:rPr lang="ru-RU" b="1" dirty="0"/>
              <a:t>П О В Е С Т К А </a:t>
            </a:r>
          </a:p>
          <a:p>
            <a:r>
              <a:rPr lang="ru-RU" dirty="0"/>
              <a:t>	</a:t>
            </a:r>
          </a:p>
          <a:p>
            <a:r>
              <a:rPr lang="ru-RU" dirty="0"/>
              <a:t>Кому</a:t>
            </a:r>
            <a:r>
              <a:rPr lang="ru-RU" dirty="0" smtClean="0"/>
              <a:t>_________________________________________________________________</a:t>
            </a:r>
            <a:endParaRPr lang="ru-RU" dirty="0"/>
          </a:p>
          <a:p>
            <a:r>
              <a:rPr lang="ru-RU" dirty="0"/>
              <a:t>Куда</a:t>
            </a:r>
            <a:r>
              <a:rPr lang="ru-RU" dirty="0" smtClean="0"/>
              <a:t>_________________________________________________________________</a:t>
            </a:r>
            <a:endParaRPr lang="ru-RU" dirty="0"/>
          </a:p>
          <a:p>
            <a:r>
              <a:rPr lang="ru-RU" dirty="0"/>
              <a:t>	Вам надлежит явиться «____» ______________ 20__ года   в   «___» час. «___» мин. в </a:t>
            </a:r>
            <a:r>
              <a:rPr lang="ru-RU" dirty="0" err="1"/>
              <a:t>Новополоцкий</a:t>
            </a:r>
            <a:r>
              <a:rPr lang="ru-RU" dirty="0"/>
              <a:t> городской отдел Следственного комитета по  адресу: г. Новополоцк, </a:t>
            </a:r>
            <a:r>
              <a:rPr lang="ru-RU" dirty="0" smtClean="0"/>
              <a:t>ул</a:t>
            </a:r>
            <a:r>
              <a:rPr lang="ru-RU" dirty="0"/>
              <a:t>. Дзержинского, д. 2 (</a:t>
            </a:r>
            <a:r>
              <a:rPr lang="ru-RU" dirty="0" err="1"/>
              <a:t>Новополоцкий</a:t>
            </a:r>
            <a:r>
              <a:rPr lang="ru-RU" dirty="0"/>
              <a:t> </a:t>
            </a:r>
            <a:r>
              <a:rPr lang="ru-RU" dirty="0" err="1"/>
              <a:t>ГОВД</a:t>
            </a:r>
            <a:r>
              <a:rPr lang="ru-RU" dirty="0"/>
              <a:t>), </a:t>
            </a:r>
            <a:r>
              <a:rPr lang="ru-RU" dirty="0" err="1"/>
              <a:t>каб</a:t>
            </a:r>
            <a:r>
              <a:rPr lang="ru-RU" dirty="0"/>
              <a:t>. 75  к следователю </a:t>
            </a:r>
            <a:r>
              <a:rPr lang="ru-RU" dirty="0" smtClean="0"/>
              <a:t>Иванову </a:t>
            </a:r>
            <a:r>
              <a:rPr lang="ru-RU" dirty="0" err="1" smtClean="0"/>
              <a:t>Ю.М</a:t>
            </a:r>
            <a:r>
              <a:rPr lang="ru-RU" dirty="0"/>
              <a:t>.                       тел.: </a:t>
            </a:r>
            <a:r>
              <a:rPr lang="ru-RU" dirty="0" smtClean="0"/>
              <a:t>333-33-33 </a:t>
            </a:r>
            <a:r>
              <a:rPr lang="ru-RU" dirty="0"/>
              <a:t>МТС, для допроса в </a:t>
            </a:r>
            <a:r>
              <a:rPr lang="ru-RU" dirty="0" smtClean="0"/>
              <a:t>качестве__________________________</a:t>
            </a:r>
            <a:endParaRPr lang="ru-RU" dirty="0"/>
          </a:p>
          <a:p>
            <a:r>
              <a:rPr lang="ru-RU" dirty="0"/>
              <a:t>	</a:t>
            </a:r>
          </a:p>
          <a:p>
            <a:r>
              <a:rPr lang="ru-RU" dirty="0"/>
              <a:t>	При себе иметь документ, удостоверяющий личность.</a:t>
            </a:r>
          </a:p>
          <a:p>
            <a:r>
              <a:rPr lang="ru-RU" dirty="0"/>
              <a:t> </a:t>
            </a:r>
          </a:p>
          <a:p>
            <a:r>
              <a:rPr lang="ru-RU" dirty="0"/>
              <a:t>Следователь </a:t>
            </a:r>
            <a:r>
              <a:rPr lang="ru-RU" dirty="0" err="1"/>
              <a:t>Новополоцкого</a:t>
            </a:r>
            <a:r>
              <a:rPr lang="ru-RU" dirty="0"/>
              <a:t> городского отдела</a:t>
            </a:r>
          </a:p>
          <a:p>
            <a:r>
              <a:rPr lang="ru-RU" dirty="0"/>
              <a:t>Следственного комитета </a:t>
            </a:r>
          </a:p>
          <a:p>
            <a:r>
              <a:rPr lang="ru-RU" dirty="0"/>
              <a:t>капитан юстиции                 </a:t>
            </a:r>
            <a:r>
              <a:rPr lang="ru-RU" dirty="0" smtClean="0"/>
              <a:t>   </a:t>
            </a:r>
            <a:r>
              <a:rPr lang="ru-RU" dirty="0"/>
              <a:t>______________         </a:t>
            </a:r>
            <a:r>
              <a:rPr lang="ru-RU" dirty="0" smtClean="0"/>
              <a:t>      </a:t>
            </a:r>
            <a:r>
              <a:rPr lang="ru-RU" dirty="0" err="1"/>
              <a:t>Ю.М</a:t>
            </a:r>
            <a:r>
              <a:rPr lang="ru-RU" dirty="0"/>
              <a:t>. </a:t>
            </a:r>
            <a:r>
              <a:rPr lang="ru-RU" dirty="0" smtClean="0"/>
              <a:t>Иванов</a:t>
            </a:r>
            <a:endParaRPr lang="ru-RU" dirty="0"/>
          </a:p>
          <a:p>
            <a:r>
              <a:rPr lang="ru-RU" b="1" dirty="0"/>
              <a:t> </a:t>
            </a:r>
          </a:p>
        </p:txBody>
      </p:sp>
    </p:spTree>
    <p:extLst>
      <p:ext uri="{BB962C8B-B14F-4D97-AF65-F5344CB8AC3E}">
        <p14:creationId xmlns:p14="http://schemas.microsoft.com/office/powerpoint/2010/main" val="3423473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43408"/>
            <a:ext cx="8258204" cy="796908"/>
          </a:xfrm>
        </p:spPr>
        <p:txBody>
          <a:bodyPr>
            <a:normAutofit fontScale="90000"/>
          </a:bodyPr>
          <a:lstStyle/>
          <a:p>
            <a:r>
              <a:rPr lang="ru-RU" sz="2800" b="1" dirty="0" smtClean="0"/>
              <a:t>Требования к процессуальным документам</a:t>
            </a:r>
            <a:endParaRPr lang="ru-RU" sz="2800" b="1" dirty="0"/>
          </a:p>
        </p:txBody>
      </p:sp>
      <p:sp>
        <p:nvSpPr>
          <p:cNvPr id="3" name="Содержимое 2"/>
          <p:cNvSpPr>
            <a:spLocks noGrp="1"/>
          </p:cNvSpPr>
          <p:nvPr>
            <p:ph sz="quarter" idx="1"/>
          </p:nvPr>
        </p:nvSpPr>
        <p:spPr>
          <a:xfrm>
            <a:off x="179512" y="476672"/>
            <a:ext cx="8712968" cy="6192688"/>
          </a:xfrm>
        </p:spPr>
        <p:txBody>
          <a:bodyPr>
            <a:normAutofit fontScale="92500"/>
          </a:bodyPr>
          <a:lstStyle/>
          <a:p>
            <a:r>
              <a:rPr lang="ru-RU" b="1" dirty="0" smtClean="0"/>
              <a:t>Законность</a:t>
            </a:r>
            <a:r>
              <a:rPr lang="ru-RU" dirty="0" smtClean="0"/>
              <a:t> - документ </a:t>
            </a:r>
            <a:r>
              <a:rPr lang="ru-RU" dirty="0"/>
              <a:t>должен строго соответствовать правовым нормам, на основе и во исполнение которых он принят</a:t>
            </a:r>
          </a:p>
          <a:p>
            <a:r>
              <a:rPr lang="ru-RU" b="1" dirty="0" smtClean="0"/>
              <a:t>Обоснованность</a:t>
            </a:r>
            <a:r>
              <a:rPr lang="ru-RU" dirty="0" smtClean="0"/>
              <a:t> - выводы </a:t>
            </a:r>
            <a:r>
              <a:rPr lang="ru-RU" dirty="0"/>
              <a:t>и решения должны основываться на совокупности фактов, на достаточных доказательствах</a:t>
            </a:r>
          </a:p>
          <a:p>
            <a:r>
              <a:rPr lang="ru-RU" b="1" dirty="0"/>
              <a:t>Убедительность</a:t>
            </a:r>
            <a:r>
              <a:rPr lang="ru-RU" dirty="0"/>
              <a:t> </a:t>
            </a:r>
            <a:r>
              <a:rPr lang="ru-RU" dirty="0" smtClean="0"/>
              <a:t>- оценка документов как </a:t>
            </a:r>
            <a:r>
              <a:rPr lang="ru-RU" dirty="0"/>
              <a:t>бы со стороны</a:t>
            </a:r>
          </a:p>
          <a:p>
            <a:r>
              <a:rPr lang="ru-RU" b="1" dirty="0"/>
              <a:t>Логичность</a:t>
            </a:r>
            <a:r>
              <a:rPr lang="ru-RU" dirty="0"/>
              <a:t> </a:t>
            </a:r>
            <a:r>
              <a:rPr lang="ru-RU" dirty="0" smtClean="0"/>
              <a:t>- процессуальный </a:t>
            </a:r>
            <a:r>
              <a:rPr lang="ru-RU" dirty="0"/>
              <a:t>акт должен быть изложен в строгой логической последовательности: каждая последующая его часть должна являться продолжением предыдущей и закономерно вытекать из нее</a:t>
            </a:r>
          </a:p>
          <a:p>
            <a:r>
              <a:rPr lang="ru-RU" b="1" dirty="0" err="1"/>
              <a:t>Мотивированность</a:t>
            </a:r>
            <a:r>
              <a:rPr lang="ru-RU" dirty="0"/>
              <a:t> </a:t>
            </a:r>
            <a:r>
              <a:rPr lang="ru-RU" dirty="0" smtClean="0"/>
              <a:t>- </a:t>
            </a:r>
            <a:r>
              <a:rPr lang="ru-RU" dirty="0"/>
              <a:t>наличие в </a:t>
            </a:r>
            <a:r>
              <a:rPr lang="ru-RU" dirty="0" smtClean="0"/>
              <a:t>документе </a:t>
            </a:r>
            <a:r>
              <a:rPr lang="ru-RU" dirty="0"/>
              <a:t>не только описания деяния</a:t>
            </a:r>
            <a:r>
              <a:rPr lang="ru-RU" dirty="0" smtClean="0"/>
              <a:t>, </a:t>
            </a:r>
            <a:r>
              <a:rPr lang="ru-RU" dirty="0"/>
              <a:t>но и ссылки на доказательства, анализ их и соответствующие разъяснения</a:t>
            </a:r>
            <a:r>
              <a:rPr lang="ru-RU" dirty="0" smtClean="0"/>
              <a:t>.</a:t>
            </a:r>
          </a:p>
          <a:p>
            <a:r>
              <a:rPr lang="ru-RU" b="1" dirty="0" smtClean="0"/>
              <a:t>Краткость </a:t>
            </a:r>
            <a:r>
              <a:rPr lang="ru-RU" b="1" dirty="0"/>
              <a:t>и </a:t>
            </a:r>
            <a:r>
              <a:rPr lang="ru-RU" b="1" dirty="0" smtClean="0"/>
              <a:t>ясность.</a:t>
            </a:r>
            <a:endParaRPr lang="ru-RU" b="1" dirty="0"/>
          </a:p>
          <a:p>
            <a:pPr lvl="0"/>
            <a:r>
              <a:rPr lang="ru-RU" b="1" dirty="0"/>
              <a:t>Грамотность и культура </a:t>
            </a:r>
            <a:r>
              <a:rPr lang="ru-RU" b="1" dirty="0" smtClean="0"/>
              <a:t>оформления</a:t>
            </a:r>
            <a:endParaRPr lang="ru-RU"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188640"/>
            <a:ext cx="8568952" cy="6480720"/>
          </a:xfrm>
        </p:spPr>
        <p:txBody>
          <a:bodyPr>
            <a:normAutofit fontScale="62500" lnSpcReduction="20000"/>
          </a:bodyPr>
          <a:lstStyle/>
          <a:p>
            <a:pPr marL="0" indent="0" algn="ctr">
              <a:buNone/>
            </a:pPr>
            <a:r>
              <a:rPr lang="ru-RU" b="1" dirty="0"/>
              <a:t>П О С Л Е Д С Т В И Я    Н Е Я В К И </a:t>
            </a:r>
            <a:endParaRPr lang="ru-RU" dirty="0"/>
          </a:p>
          <a:p>
            <a:pPr marL="0" indent="0">
              <a:buNone/>
            </a:pPr>
            <a:r>
              <a:rPr lang="ru-RU" dirty="0"/>
              <a:t>	За неисполнение без уважительных причин процессуальных обязанностей, предусмотренных ст. 60 УПК Республики Беларусь, неподчинение законным распоряжениям органа, ведущего уголовный процесс, на основании ст. 24.6 КоАП Республики Беларусь, на потерпевшего, гражданского истца, гражданского ответчика, свидетеля, а так же на иных лиц может быть наложено денежное взыскание от 6 до 30 базовых величин или административный арест. Отказ или уклонение свидетеля или потерпевшего от дачи показаний, а равно воспрепятствование явке свидетеля или дачи им показаний со стороны лица,  от которого не явившийся является материально или по службе зависимым, влечет уголовную ответственность по ст. ст. 402, 403 УК Республики Беларусь.</a:t>
            </a:r>
          </a:p>
          <a:p>
            <a:pPr marL="0" indent="0">
              <a:buNone/>
            </a:pPr>
            <a:r>
              <a:rPr lang="ru-RU" dirty="0"/>
              <a:t>	В случае неявки без уважительных причин подозреваемый, обвиняемый, свидетель на основании  </a:t>
            </a:r>
            <a:r>
              <a:rPr lang="ru-RU" dirty="0" smtClean="0"/>
              <a:t>ст</a:t>
            </a:r>
            <a:r>
              <a:rPr lang="ru-RU" dirty="0"/>
              <a:t>. 130 УПК </a:t>
            </a:r>
            <a:r>
              <a:rPr lang="ru-RU" dirty="0" err="1"/>
              <a:t>РБ</a:t>
            </a:r>
            <a:r>
              <a:rPr lang="ru-RU" dirty="0"/>
              <a:t> могут быть подвергнуты к принудительному приводу.</a:t>
            </a:r>
          </a:p>
          <a:p>
            <a:pPr marL="0" indent="0">
              <a:buNone/>
            </a:pPr>
            <a:r>
              <a:rPr lang="ru-RU" b="1" dirty="0"/>
              <a:t> </a:t>
            </a:r>
            <a:endParaRPr lang="ru-RU" dirty="0"/>
          </a:p>
          <a:p>
            <a:pPr marL="0" indent="0" algn="ctr">
              <a:buNone/>
            </a:pPr>
            <a:r>
              <a:rPr lang="ru-RU" b="1" dirty="0"/>
              <a:t>С П Р А В К А</a:t>
            </a:r>
            <a:endParaRPr lang="ru-RU" dirty="0"/>
          </a:p>
          <a:p>
            <a:pPr marL="0" indent="0">
              <a:buNone/>
            </a:pPr>
            <a:r>
              <a:rPr lang="ru-RU" dirty="0"/>
              <a:t> </a:t>
            </a:r>
          </a:p>
          <a:p>
            <a:pPr marL="0" indent="0">
              <a:buNone/>
            </a:pPr>
            <a:r>
              <a:rPr lang="ru-RU" dirty="0"/>
              <a:t>	</a:t>
            </a:r>
            <a:r>
              <a:rPr lang="ru-RU" dirty="0" smtClean="0"/>
              <a:t>Дана </a:t>
            </a:r>
            <a:r>
              <a:rPr lang="ru-RU" dirty="0"/>
              <a:t>_____________________________ в  том, что он__ «____» _____________ 20__ г. с «___» час. «___» мин. до «___» час. «___» мин.  принимал участие в следственных действиях в Новополоцком городском отделе Следственного комитета Республики Беларусь. </a:t>
            </a:r>
          </a:p>
          <a:p>
            <a:pPr marL="0" indent="0">
              <a:buNone/>
            </a:pPr>
            <a:r>
              <a:rPr lang="ru-RU" dirty="0"/>
              <a:t> </a:t>
            </a:r>
          </a:p>
          <a:p>
            <a:pPr marL="0" indent="0">
              <a:buNone/>
            </a:pPr>
            <a:endParaRPr lang="ru-RU" dirty="0" smtClean="0"/>
          </a:p>
          <a:p>
            <a:pPr marL="0" indent="0">
              <a:buNone/>
            </a:pPr>
            <a:endParaRPr lang="ru-RU" dirty="0"/>
          </a:p>
          <a:p>
            <a:pPr marL="0" indent="0">
              <a:buNone/>
            </a:pPr>
            <a:r>
              <a:rPr lang="ru-RU" dirty="0" smtClean="0"/>
              <a:t>Следователь </a:t>
            </a:r>
            <a:r>
              <a:rPr lang="ru-RU" dirty="0" err="1"/>
              <a:t>Новополоцкого</a:t>
            </a:r>
            <a:r>
              <a:rPr lang="ru-RU" dirty="0"/>
              <a:t> городского отдела</a:t>
            </a:r>
          </a:p>
          <a:p>
            <a:pPr marL="0" indent="0">
              <a:buNone/>
            </a:pPr>
            <a:r>
              <a:rPr lang="ru-RU" dirty="0"/>
              <a:t>Следственного комитета </a:t>
            </a:r>
          </a:p>
          <a:p>
            <a:pPr marL="0" indent="0">
              <a:buNone/>
            </a:pPr>
            <a:r>
              <a:rPr lang="ru-RU" dirty="0"/>
              <a:t>капитан  юстиции                               ______________                     </a:t>
            </a:r>
            <a:r>
              <a:rPr lang="ru-RU" dirty="0" smtClean="0"/>
              <a:t>  </a:t>
            </a:r>
            <a:r>
              <a:rPr lang="ru-RU" dirty="0" err="1" smtClean="0"/>
              <a:t>Ю.М.Иванов</a:t>
            </a:r>
            <a:endParaRPr lang="ru-RU" dirty="0"/>
          </a:p>
          <a:p>
            <a:pPr marL="0" indent="0">
              <a:buNone/>
            </a:pPr>
            <a:r>
              <a:rPr lang="ru-RU" b="1" dirty="0"/>
              <a:t> </a:t>
            </a:r>
          </a:p>
          <a:p>
            <a:r>
              <a:rPr lang="ru-RU" dirty="0"/>
              <a:t> </a:t>
            </a:r>
          </a:p>
          <a:p>
            <a:endParaRPr lang="ru-RU" dirty="0"/>
          </a:p>
        </p:txBody>
      </p:sp>
    </p:spTree>
    <p:extLst>
      <p:ext uri="{BB962C8B-B14F-4D97-AF65-F5344CB8AC3E}">
        <p14:creationId xmlns:p14="http://schemas.microsoft.com/office/powerpoint/2010/main" val="1374500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571472" y="-785842"/>
            <a:ext cx="8115328" cy="1060480"/>
          </a:xfrm>
        </p:spPr>
        <p:txBody>
          <a:bodyPr/>
          <a:lstStyle/>
          <a:p>
            <a:endParaRPr lang="ru-RU" dirty="0"/>
          </a:p>
        </p:txBody>
      </p:sp>
      <p:sp>
        <p:nvSpPr>
          <p:cNvPr id="3" name="Содержимое 2"/>
          <p:cNvSpPr>
            <a:spLocks noGrp="1"/>
          </p:cNvSpPr>
          <p:nvPr>
            <p:ph sz="quarter" idx="1"/>
          </p:nvPr>
        </p:nvSpPr>
        <p:spPr>
          <a:xfrm>
            <a:off x="500034" y="285728"/>
            <a:ext cx="8215370" cy="6215106"/>
          </a:xfrm>
        </p:spPr>
        <p:txBody>
          <a:bodyPr>
            <a:normAutofit/>
          </a:bodyPr>
          <a:lstStyle/>
          <a:p>
            <a:r>
              <a:rPr lang="ru-RU" u="sng" dirty="0"/>
              <a:t>Обязательство. </a:t>
            </a:r>
            <a:endParaRPr lang="ru-RU" u="sng" dirty="0" smtClean="0"/>
          </a:p>
          <a:p>
            <a:pPr marL="0" indent="0">
              <a:buNone/>
            </a:pPr>
            <a:r>
              <a:rPr lang="ru-RU" dirty="0" smtClean="0"/>
              <a:t>Обвиняемый </a:t>
            </a:r>
            <a:r>
              <a:rPr lang="ru-RU" dirty="0"/>
              <a:t>или подозреваемый обязывается этим документом явиться к </a:t>
            </a:r>
            <a:r>
              <a:rPr lang="ru-RU" dirty="0" smtClean="0"/>
              <a:t>следователю, </a:t>
            </a:r>
            <a:r>
              <a:rPr lang="ru-RU" dirty="0"/>
              <a:t>когда нет оснований для применения меры пресечения (статья 117</a:t>
            </a:r>
            <a:r>
              <a:rPr lang="ru-RU" dirty="0" smtClean="0"/>
              <a:t>).</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116632"/>
            <a:ext cx="8568952" cy="6624736"/>
          </a:xfrm>
        </p:spPr>
        <p:txBody>
          <a:bodyPr>
            <a:normAutofit fontScale="62500" lnSpcReduction="20000"/>
          </a:bodyPr>
          <a:lstStyle/>
          <a:p>
            <a:pPr marL="0" indent="0">
              <a:buNone/>
            </a:pPr>
            <a:r>
              <a:rPr lang="ru-RU" b="1" dirty="0" smtClean="0"/>
              <a:t>О </a:t>
            </a:r>
            <a:r>
              <a:rPr lang="ru-RU" b="1" dirty="0"/>
              <a:t>Б Я З А Т Е Л Ь С Т В О</a:t>
            </a:r>
            <a:endParaRPr lang="ru-RU" dirty="0"/>
          </a:p>
          <a:p>
            <a:pPr marL="0" indent="0">
              <a:buNone/>
            </a:pPr>
            <a:r>
              <a:rPr lang="ru-RU" b="1" dirty="0"/>
              <a:t>являться по вызовам органа, ведущего уголовный </a:t>
            </a:r>
            <a:endParaRPr lang="ru-RU" dirty="0"/>
          </a:p>
          <a:p>
            <a:pPr marL="0" indent="0">
              <a:buNone/>
            </a:pPr>
            <a:r>
              <a:rPr lang="ru-RU" b="1" dirty="0"/>
              <a:t>процесс, и сообщать о перемене места жительства</a:t>
            </a:r>
            <a:endParaRPr lang="ru-RU" dirty="0"/>
          </a:p>
          <a:p>
            <a:pPr marL="0" indent="0">
              <a:buNone/>
            </a:pPr>
            <a:r>
              <a:rPr lang="ru-RU" dirty="0"/>
              <a:t>  </a:t>
            </a:r>
          </a:p>
          <a:p>
            <a:pPr marL="0" indent="0">
              <a:buNone/>
            </a:pPr>
            <a:r>
              <a:rPr lang="ru-RU" dirty="0"/>
              <a:t>Гор.________________ 	      “____” ____________</a:t>
            </a:r>
            <a:r>
              <a:rPr lang="ru-RU" dirty="0" err="1"/>
              <a:t>20___г</a:t>
            </a:r>
            <a:r>
              <a:rPr lang="ru-RU" dirty="0"/>
              <a:t>. </a:t>
            </a:r>
          </a:p>
          <a:p>
            <a:pPr marL="0" indent="0">
              <a:buNone/>
            </a:pPr>
            <a:r>
              <a:rPr lang="ru-RU" baseline="30000" dirty="0"/>
              <a:t> </a:t>
            </a:r>
            <a:endParaRPr lang="ru-RU" dirty="0"/>
          </a:p>
          <a:p>
            <a:pPr marL="0" indent="0">
              <a:buNone/>
            </a:pPr>
            <a:r>
              <a:rPr lang="ru-RU" dirty="0"/>
              <a:t> </a:t>
            </a:r>
            <a:r>
              <a:rPr lang="ru-RU" dirty="0" smtClean="0"/>
              <a:t>Я</a:t>
            </a:r>
            <a:r>
              <a:rPr lang="ru-RU" dirty="0"/>
              <a:t>, __________________________________________ </a:t>
            </a:r>
          </a:p>
          <a:p>
            <a:pPr marL="0" indent="0">
              <a:buNone/>
            </a:pPr>
            <a:r>
              <a:rPr lang="ru-RU" baseline="30000" dirty="0"/>
              <a:t>фамилия, имя, отчество</a:t>
            </a:r>
            <a:endParaRPr lang="ru-RU" dirty="0"/>
          </a:p>
          <a:p>
            <a:pPr marL="0" indent="0">
              <a:buNone/>
            </a:pPr>
            <a:r>
              <a:rPr lang="ru-RU" dirty="0"/>
              <a:t>проживающий (</a:t>
            </a:r>
            <a:r>
              <a:rPr lang="ru-RU" dirty="0" err="1"/>
              <a:t>ая</a:t>
            </a:r>
            <a:r>
              <a:rPr lang="ru-RU" dirty="0"/>
              <a:t>) _________________________________ </a:t>
            </a:r>
          </a:p>
          <a:p>
            <a:pPr marL="0" indent="0">
              <a:buNone/>
            </a:pPr>
            <a:r>
              <a:rPr lang="ru-RU" baseline="30000" dirty="0"/>
              <a:t>                                адрес местожительства </a:t>
            </a:r>
            <a:endParaRPr lang="ru-RU" dirty="0"/>
          </a:p>
          <a:p>
            <a:pPr marL="0" indent="0">
              <a:buNone/>
            </a:pPr>
            <a:r>
              <a:rPr lang="ru-RU" dirty="0" smtClean="0"/>
              <a:t>_________________________________________________,  </a:t>
            </a:r>
            <a:endParaRPr lang="ru-RU" dirty="0"/>
          </a:p>
          <a:p>
            <a:pPr marL="0" indent="0">
              <a:buNone/>
            </a:pPr>
            <a:r>
              <a:rPr lang="ru-RU" dirty="0"/>
              <a:t> </a:t>
            </a:r>
          </a:p>
          <a:p>
            <a:pPr marL="0" indent="0">
              <a:buNone/>
            </a:pPr>
            <a:r>
              <a:rPr lang="ru-RU" dirty="0" smtClean="0"/>
              <a:t>в </a:t>
            </a:r>
            <a:r>
              <a:rPr lang="ru-RU" dirty="0"/>
              <a:t>связи с расследованием в отношении меня уголовного дела № ________ о ________________________________ </a:t>
            </a:r>
          </a:p>
          <a:p>
            <a:pPr marL="0" indent="0">
              <a:buNone/>
            </a:pPr>
            <a:r>
              <a:rPr lang="ru-RU" dirty="0"/>
              <a:t>и в соответствии со ст. 117 УПК Республики Беларусь обязуюсь своевременно являться по вызовам органа, ведущего уголовный процесс, для проведения с моим участием следственных действий, а в случае перемены места жительства немедленно сообщать об этом. </a:t>
            </a:r>
          </a:p>
          <a:p>
            <a:pPr marL="0" indent="0">
              <a:buNone/>
            </a:pPr>
            <a:r>
              <a:rPr lang="ru-RU" dirty="0"/>
              <a:t> </a:t>
            </a:r>
          </a:p>
          <a:p>
            <a:pPr marL="0" indent="0">
              <a:buNone/>
            </a:pPr>
            <a:r>
              <a:rPr lang="ru-RU" dirty="0"/>
              <a:t>	Последствия нарушения настоящего обязательства мне разъяснены. </a:t>
            </a:r>
          </a:p>
          <a:p>
            <a:pPr marL="0" indent="0">
              <a:buNone/>
            </a:pPr>
            <a:r>
              <a:rPr lang="ru-RU" dirty="0"/>
              <a:t> </a:t>
            </a:r>
          </a:p>
          <a:p>
            <a:pPr marL="0" indent="0">
              <a:buNone/>
            </a:pPr>
            <a:r>
              <a:rPr lang="ru-RU" dirty="0"/>
              <a:t> </a:t>
            </a:r>
            <a:r>
              <a:rPr lang="ru-RU" dirty="0" smtClean="0"/>
              <a:t>                                                              </a:t>
            </a:r>
            <a:r>
              <a:rPr lang="ru-RU" dirty="0"/>
              <a:t>_________________ </a:t>
            </a:r>
          </a:p>
          <a:p>
            <a:pPr marL="0" indent="0">
              <a:buNone/>
            </a:pPr>
            <a:r>
              <a:rPr lang="ru-RU" baseline="30000" dirty="0"/>
              <a:t>                    			                            (подпись) </a:t>
            </a:r>
            <a:endParaRPr lang="ru-RU" dirty="0"/>
          </a:p>
          <a:p>
            <a:pPr marL="0" indent="0">
              <a:buNone/>
            </a:pPr>
            <a:r>
              <a:rPr lang="ru-RU" dirty="0"/>
              <a:t> </a:t>
            </a:r>
          </a:p>
          <a:p>
            <a:pPr marL="0" indent="0">
              <a:buNone/>
            </a:pPr>
            <a:r>
              <a:rPr lang="ru-RU" dirty="0"/>
              <a:t>	Обязательство принял:</a:t>
            </a:r>
          </a:p>
          <a:p>
            <a:pPr marL="0" indent="0">
              <a:buNone/>
            </a:pPr>
            <a:r>
              <a:rPr lang="ru-RU" dirty="0" smtClean="0"/>
              <a:t>__________                                             </a:t>
            </a:r>
            <a:r>
              <a:rPr lang="ru-RU" dirty="0"/>
              <a:t>________________</a:t>
            </a:r>
          </a:p>
        </p:txBody>
      </p:sp>
    </p:spTree>
    <p:extLst>
      <p:ext uri="{BB962C8B-B14F-4D97-AF65-F5344CB8AC3E}">
        <p14:creationId xmlns:p14="http://schemas.microsoft.com/office/powerpoint/2010/main" val="2357916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332656"/>
            <a:ext cx="7529264" cy="6141296"/>
          </a:xfrm>
        </p:spPr>
        <p:txBody>
          <a:bodyPr/>
          <a:lstStyle/>
          <a:p>
            <a:r>
              <a:rPr lang="ru-RU" u="sng" dirty="0"/>
              <a:t>Письменное поручение (статья 184 УПК).</a:t>
            </a:r>
            <a:r>
              <a:rPr lang="ru-RU" dirty="0"/>
              <a:t> - процессуальный документ, который следователь по находящемуся в его производстве делу обязывает орган дознания выполнить необходимые следственные действия и оперативно-розыскные мероприятия.  </a:t>
            </a:r>
          </a:p>
          <a:p>
            <a:endParaRPr lang="ru-RU" dirty="0"/>
          </a:p>
        </p:txBody>
      </p:sp>
    </p:spTree>
    <p:extLst>
      <p:ext uri="{BB962C8B-B14F-4D97-AF65-F5344CB8AC3E}">
        <p14:creationId xmlns:p14="http://schemas.microsoft.com/office/powerpoint/2010/main" val="3741565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568952" cy="6480720"/>
          </a:xfrm>
        </p:spPr>
        <p:txBody>
          <a:bodyPr>
            <a:normAutofit fontScale="62500" lnSpcReduction="20000"/>
          </a:bodyPr>
          <a:lstStyle/>
          <a:p>
            <a:pPr marL="0" indent="0">
              <a:buNone/>
            </a:pPr>
            <a:r>
              <a:rPr lang="ru-RU" dirty="0"/>
              <a:t>	 					</a:t>
            </a:r>
            <a:r>
              <a:rPr lang="ru-RU" dirty="0" smtClean="0"/>
              <a:t>Начальнику 		</a:t>
            </a:r>
          </a:p>
          <a:p>
            <a:pPr marL="0" indent="0">
              <a:buNone/>
            </a:pPr>
            <a:r>
              <a:rPr lang="ru-RU" dirty="0"/>
              <a:t>	</a:t>
            </a:r>
            <a:r>
              <a:rPr lang="ru-RU" dirty="0" smtClean="0"/>
              <a:t>					</a:t>
            </a:r>
            <a:r>
              <a:rPr lang="ru-RU" dirty="0" err="1" smtClean="0"/>
              <a:t>Новополоцкого</a:t>
            </a:r>
            <a:r>
              <a:rPr lang="ru-RU" dirty="0" smtClean="0"/>
              <a:t> </a:t>
            </a:r>
            <a:r>
              <a:rPr lang="ru-RU" dirty="0" err="1"/>
              <a:t>ГОВД</a:t>
            </a:r>
            <a:endParaRPr lang="ru-RU" dirty="0"/>
          </a:p>
          <a:p>
            <a:pPr marL="0" indent="0">
              <a:buNone/>
            </a:pPr>
            <a:r>
              <a:rPr lang="ru-RU" dirty="0"/>
              <a:t>						</a:t>
            </a:r>
            <a:r>
              <a:rPr lang="ru-RU" dirty="0" smtClean="0"/>
              <a:t>подполковнику </a:t>
            </a:r>
            <a:r>
              <a:rPr lang="ru-RU" dirty="0"/>
              <a:t>милиции</a:t>
            </a:r>
          </a:p>
          <a:p>
            <a:pPr marL="0" indent="0">
              <a:buNone/>
            </a:pPr>
            <a:r>
              <a:rPr lang="ru-RU" dirty="0"/>
              <a:t>						</a:t>
            </a:r>
            <a:r>
              <a:rPr lang="ru-RU" dirty="0" err="1" smtClean="0"/>
              <a:t>Резенкову</a:t>
            </a:r>
            <a:r>
              <a:rPr lang="ru-RU" dirty="0" smtClean="0"/>
              <a:t> </a:t>
            </a:r>
            <a:r>
              <a:rPr lang="ru-RU" dirty="0" err="1"/>
              <a:t>Д.Ю</a:t>
            </a:r>
            <a:r>
              <a:rPr lang="ru-RU" dirty="0"/>
              <a:t>. 						</a:t>
            </a:r>
          </a:p>
          <a:p>
            <a:pPr marL="0" indent="0">
              <a:buNone/>
            </a:pPr>
            <a:r>
              <a:rPr lang="ru-RU" dirty="0"/>
              <a:t> </a:t>
            </a:r>
          </a:p>
          <a:p>
            <a:pPr marL="0" indent="0">
              <a:buNone/>
            </a:pPr>
            <a:r>
              <a:rPr lang="ru-RU" dirty="0"/>
              <a:t> </a:t>
            </a:r>
          </a:p>
          <a:p>
            <a:pPr marL="0" indent="0">
              <a:buNone/>
            </a:pPr>
            <a:r>
              <a:rPr lang="ru-RU" dirty="0"/>
              <a:t>Поручение  </a:t>
            </a:r>
          </a:p>
          <a:p>
            <a:pPr marL="0" indent="0">
              <a:buNone/>
            </a:pPr>
            <a:r>
              <a:rPr lang="ru-RU" dirty="0"/>
              <a:t>в порядке  ст. 36 УПК Республики Беларусь</a:t>
            </a:r>
          </a:p>
          <a:p>
            <a:pPr marL="0" indent="0">
              <a:buNone/>
            </a:pPr>
            <a:r>
              <a:rPr lang="ru-RU" b="1" dirty="0"/>
              <a:t> </a:t>
            </a:r>
            <a:endParaRPr lang="ru-RU" dirty="0"/>
          </a:p>
          <a:p>
            <a:pPr marL="0" indent="0">
              <a:buNone/>
            </a:pPr>
            <a:r>
              <a:rPr lang="ru-RU" dirty="0"/>
              <a:t>г. Новополоцк 						            «__»_________20_ года </a:t>
            </a:r>
          </a:p>
          <a:p>
            <a:pPr marL="0" indent="0">
              <a:buNone/>
            </a:pPr>
            <a:r>
              <a:rPr lang="ru-RU" dirty="0"/>
              <a:t> </a:t>
            </a:r>
          </a:p>
          <a:p>
            <a:pPr marL="0" indent="0">
              <a:buNone/>
            </a:pPr>
            <a:r>
              <a:rPr lang="ru-RU" dirty="0"/>
              <a:t>В связи с возникшей необходимостью в ходе расследования уголовного дела №____________ по факту _________________________________________</a:t>
            </a:r>
          </a:p>
          <a:p>
            <a:pPr marL="0" indent="0">
              <a:buNone/>
            </a:pPr>
            <a:r>
              <a:rPr lang="ru-RU" dirty="0"/>
              <a:t>___________________________________________________________________</a:t>
            </a:r>
          </a:p>
          <a:p>
            <a:pPr marL="0" indent="0">
              <a:buNone/>
            </a:pPr>
            <a:r>
              <a:rPr lang="ru-RU" dirty="0"/>
              <a:t>прошу Вас поручить сотрудникам </a:t>
            </a:r>
            <a:r>
              <a:rPr lang="ru-RU" dirty="0" err="1" smtClean="0"/>
              <a:t>Новополоцкого</a:t>
            </a:r>
            <a:r>
              <a:rPr lang="ru-RU" dirty="0" smtClean="0"/>
              <a:t> </a:t>
            </a:r>
            <a:r>
              <a:rPr lang="ru-RU" dirty="0" err="1"/>
              <a:t>ГОВД</a:t>
            </a:r>
            <a:r>
              <a:rPr lang="ru-RU" dirty="0"/>
              <a:t> </a:t>
            </a:r>
            <a:r>
              <a:rPr lang="ru-RU"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0" indent="0">
              <a:buNone/>
            </a:pPr>
            <a:endParaRPr lang="ru-RU" dirty="0"/>
          </a:p>
          <a:p>
            <a:pPr marL="0" indent="0">
              <a:buNone/>
            </a:pPr>
            <a:endParaRPr lang="ru-RU" dirty="0" smtClean="0"/>
          </a:p>
          <a:p>
            <a:pPr marL="0" indent="0">
              <a:buNone/>
            </a:pPr>
            <a:r>
              <a:rPr lang="ru-RU" dirty="0"/>
              <a:t> </a:t>
            </a:r>
          </a:p>
          <a:p>
            <a:pPr marL="0" indent="0">
              <a:buNone/>
            </a:pPr>
            <a:r>
              <a:rPr lang="ru-RU" dirty="0"/>
              <a:t>Следователь </a:t>
            </a:r>
            <a:r>
              <a:rPr lang="ru-RU" dirty="0" err="1"/>
              <a:t>Новополоцкого</a:t>
            </a:r>
            <a:r>
              <a:rPr lang="ru-RU" dirty="0"/>
              <a:t> ГО </a:t>
            </a:r>
            <a:r>
              <a:rPr lang="ru-RU" dirty="0" err="1"/>
              <a:t>СК</a:t>
            </a:r>
            <a:endParaRPr lang="ru-RU" dirty="0"/>
          </a:p>
          <a:p>
            <a:pPr marL="0" indent="0">
              <a:buNone/>
            </a:pPr>
            <a:r>
              <a:rPr lang="ru-RU" dirty="0"/>
              <a:t>капитан юстиции                                                               </a:t>
            </a:r>
            <a:r>
              <a:rPr lang="ru-RU" dirty="0" err="1" smtClean="0"/>
              <a:t>Ю.М.Иванов</a:t>
            </a:r>
            <a:endParaRPr lang="ru-RU" dirty="0"/>
          </a:p>
          <a:p>
            <a:pPr marL="0" indent="0">
              <a:buNone/>
            </a:pPr>
            <a:r>
              <a:rPr lang="ru-RU" dirty="0"/>
              <a:t> </a:t>
            </a:r>
          </a:p>
          <a:p>
            <a:endParaRPr lang="ru-RU" dirty="0"/>
          </a:p>
        </p:txBody>
      </p:sp>
    </p:spTree>
    <p:extLst>
      <p:ext uri="{BB962C8B-B14F-4D97-AF65-F5344CB8AC3E}">
        <p14:creationId xmlns:p14="http://schemas.microsoft.com/office/powerpoint/2010/main" val="2337273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58204" cy="582594"/>
          </a:xfrm>
        </p:spPr>
        <p:txBody>
          <a:bodyPr>
            <a:normAutofit/>
          </a:bodyPr>
          <a:lstStyle/>
          <a:p>
            <a:r>
              <a:rPr lang="ru-RU" dirty="0" smtClean="0"/>
              <a:t>Письменное уведомление</a:t>
            </a:r>
            <a:endParaRPr lang="ru-RU" dirty="0"/>
          </a:p>
        </p:txBody>
      </p:sp>
      <p:sp>
        <p:nvSpPr>
          <p:cNvPr id="3" name="Содержимое 2"/>
          <p:cNvSpPr>
            <a:spLocks noGrp="1"/>
          </p:cNvSpPr>
          <p:nvPr>
            <p:ph sz="quarter" idx="1"/>
          </p:nvPr>
        </p:nvSpPr>
        <p:spPr>
          <a:xfrm>
            <a:off x="642910" y="642918"/>
            <a:ext cx="8143932" cy="5929354"/>
          </a:xfrm>
        </p:spPr>
        <p:txBody>
          <a:bodyPr>
            <a:normAutofit fontScale="55000" lnSpcReduction="20000"/>
          </a:bodyPr>
          <a:lstStyle/>
          <a:p>
            <a:r>
              <a:rPr lang="ru-RU" sz="4000" dirty="0"/>
              <a:t>подозреваемому о принадлежащих ему правах, предусмотренных УПК, при задержании или объявлении постановления о применении меры пресечения (статья 41 УПК); </a:t>
            </a:r>
            <a:endParaRPr lang="ru-RU" sz="4000" dirty="0" smtClean="0"/>
          </a:p>
          <a:p>
            <a:r>
              <a:rPr lang="ru-RU" sz="4000" dirty="0" smtClean="0"/>
              <a:t>обвиняемому </a:t>
            </a:r>
            <a:r>
              <a:rPr lang="ru-RU" sz="4000" dirty="0"/>
              <a:t>о его правах с момента ознакомления с постановлением о применении меры пресечения либо с постановлением о привлечении в качестве обвиняемого (</a:t>
            </a:r>
            <a:r>
              <a:rPr lang="ru-RU" sz="4000" dirty="0" smtClean="0"/>
              <a:t>ст. 42 </a:t>
            </a:r>
            <a:r>
              <a:rPr lang="ru-RU" sz="4000" dirty="0"/>
              <a:t>УПК); </a:t>
            </a:r>
            <a:endParaRPr lang="ru-RU" sz="4000" dirty="0" smtClean="0"/>
          </a:p>
          <a:p>
            <a:r>
              <a:rPr lang="ru-RU" sz="4000" dirty="0" smtClean="0"/>
              <a:t>о </a:t>
            </a:r>
            <a:r>
              <a:rPr lang="ru-RU" sz="4000" dirty="0"/>
              <a:t>задержании лица и месте нахождения задержанного в течение 12 часов с момента фактического задержания кого-либо из совершеннолетних членов его семьи или близких родственников (статья 115 УПК); </a:t>
            </a:r>
            <a:endParaRPr lang="ru-RU" sz="4000" dirty="0" smtClean="0"/>
          </a:p>
          <a:p>
            <a:r>
              <a:rPr lang="ru-RU" sz="4000" dirty="0" smtClean="0"/>
              <a:t>при </a:t>
            </a:r>
            <a:r>
              <a:rPr lang="ru-RU" sz="4000" dirty="0"/>
              <a:t>разъяснении физическому или юридическому лицу либо их представителям право предъявить гражданский иск, если из материалов уголовного дела усматривается, что преступлением им причинен вред (статья 150 УПК); </a:t>
            </a:r>
            <a:endParaRPr lang="ru-RU" sz="4000" dirty="0" smtClean="0"/>
          </a:p>
          <a:p>
            <a:r>
              <a:rPr lang="ru-RU" sz="4000" dirty="0" smtClean="0"/>
              <a:t>при </a:t>
            </a:r>
            <a:r>
              <a:rPr lang="ru-RU" sz="4000" dirty="0"/>
              <a:t>сообщении потерпевшему, гражданскому истцу, гражданскому ответчику или их представителям о передаче уголовного дела прокурору для направления в суд (статья 255 УПК) и др.</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332656"/>
            <a:ext cx="8424936" cy="6336704"/>
          </a:xfrm>
        </p:spPr>
        <p:txBody>
          <a:bodyPr>
            <a:normAutofit fontScale="85000" lnSpcReduction="10000"/>
          </a:bodyPr>
          <a:lstStyle/>
          <a:p>
            <a:pPr marL="0" indent="0">
              <a:buNone/>
            </a:pPr>
            <a:r>
              <a:rPr lang="ru-RU" dirty="0" smtClean="0"/>
              <a:t>				</a:t>
            </a:r>
            <a:r>
              <a:rPr lang="ru-RU" dirty="0" err="1" smtClean="0"/>
              <a:t>Стасевичу</a:t>
            </a:r>
            <a:r>
              <a:rPr lang="ru-RU" dirty="0" smtClean="0"/>
              <a:t> </a:t>
            </a:r>
            <a:r>
              <a:rPr lang="ru-RU" dirty="0"/>
              <a:t>Павлу Олеговичу</a:t>
            </a:r>
          </a:p>
          <a:p>
            <a:pPr marL="0" indent="0">
              <a:buNone/>
            </a:pPr>
            <a:r>
              <a:rPr lang="be-BY" dirty="0" smtClean="0"/>
              <a:t>				ул</a:t>
            </a:r>
            <a:r>
              <a:rPr lang="be-BY" dirty="0"/>
              <a:t>.</a:t>
            </a:r>
            <a:r>
              <a:rPr lang="ru-RU" dirty="0"/>
              <a:t> Парковая, 39-38</a:t>
            </a:r>
            <a:r>
              <a:rPr lang="be-BY" dirty="0"/>
              <a:t>, г. Новополоцк </a:t>
            </a:r>
            <a:endParaRPr lang="ru-RU" dirty="0"/>
          </a:p>
          <a:p>
            <a:pPr marL="0" indent="0">
              <a:buNone/>
            </a:pPr>
            <a:r>
              <a:rPr lang="be-BY" dirty="0"/>
              <a:t>								</a:t>
            </a:r>
            <a:endParaRPr lang="ru-RU" dirty="0"/>
          </a:p>
          <a:p>
            <a:pPr marL="0" indent="0">
              <a:buNone/>
            </a:pPr>
            <a:r>
              <a:rPr lang="ru-RU" dirty="0"/>
              <a:t>У В Е Д О М Л Е Н И Е</a:t>
            </a:r>
            <a:endParaRPr lang="ru-RU" b="1" dirty="0"/>
          </a:p>
          <a:p>
            <a:pPr marL="0" indent="0">
              <a:buNone/>
            </a:pPr>
            <a:r>
              <a:rPr lang="ru-RU" dirty="0"/>
              <a:t>о возбуждении уголовного дела</a:t>
            </a:r>
            <a:endParaRPr lang="ru-RU" b="1" dirty="0"/>
          </a:p>
          <a:p>
            <a:pPr marL="0" indent="0">
              <a:buNone/>
            </a:pPr>
            <a:r>
              <a:rPr lang="be-BY" dirty="0"/>
              <a:t> </a:t>
            </a:r>
            <a:endParaRPr lang="ru-RU" dirty="0"/>
          </a:p>
          <a:p>
            <a:pPr marL="0" indent="0">
              <a:buNone/>
            </a:pPr>
            <a:r>
              <a:rPr lang="be-BY" dirty="0"/>
              <a:t>       В соответствии со ст. ст. 175, 176 УПК Республики Беларусь сообщаю, что ваше заявлении по факту хищения принадлежащего Вам мобильного телефона рассмотрено и на основании ст. 166, ст. 167 УПК Республики Беларусь постановлением от </a:t>
            </a:r>
            <a:r>
              <a:rPr lang="ru-RU" dirty="0" smtClean="0"/>
              <a:t>18</a:t>
            </a:r>
            <a:r>
              <a:rPr lang="be-BY" dirty="0" smtClean="0"/>
              <a:t>.</a:t>
            </a:r>
            <a:r>
              <a:rPr lang="ru-RU" dirty="0" smtClean="0"/>
              <a:t>01</a:t>
            </a:r>
            <a:r>
              <a:rPr lang="be-BY" dirty="0" smtClean="0"/>
              <a:t>.2016 </a:t>
            </a:r>
            <a:r>
              <a:rPr lang="be-BY" dirty="0"/>
              <a:t>в отношении </a:t>
            </a:r>
            <a:r>
              <a:rPr lang="ru-RU" dirty="0" smtClean="0"/>
              <a:t>Сидорова </a:t>
            </a:r>
            <a:r>
              <a:rPr lang="ru-RU" dirty="0" err="1" smtClean="0"/>
              <a:t>А.Ю</a:t>
            </a:r>
            <a:r>
              <a:rPr lang="ru-RU" dirty="0" smtClean="0"/>
              <a:t>. </a:t>
            </a:r>
            <a:r>
              <a:rPr lang="be-BY" dirty="0" smtClean="0"/>
              <a:t>возбуждено </a:t>
            </a:r>
            <a:r>
              <a:rPr lang="be-BY" dirty="0"/>
              <a:t>уголовное дело по признакам состава преступления, предусмотренного ч. </a:t>
            </a:r>
            <a:r>
              <a:rPr lang="ru-RU" dirty="0"/>
              <a:t>1                </a:t>
            </a:r>
            <a:r>
              <a:rPr lang="be-BY" dirty="0"/>
              <a:t>ст. 20</a:t>
            </a:r>
            <a:r>
              <a:rPr lang="ru-RU" dirty="0"/>
              <a:t>5</a:t>
            </a:r>
            <a:r>
              <a:rPr lang="be-BY" dirty="0"/>
              <a:t>  УК Республики Беларусь.</a:t>
            </a:r>
            <a:endParaRPr lang="ru-RU" dirty="0"/>
          </a:p>
          <a:p>
            <a:pPr marL="0" indent="0">
              <a:buNone/>
            </a:pPr>
            <a:r>
              <a:rPr lang="ru-RU" dirty="0"/>
              <a:t>       С постановлением о возбуждении уголовного дела можно ознакомиться в </a:t>
            </a:r>
            <a:r>
              <a:rPr lang="ru-RU" dirty="0" err="1"/>
              <a:t>каб</a:t>
            </a:r>
            <a:r>
              <a:rPr lang="ru-RU" dirty="0"/>
              <a:t>. 75 </a:t>
            </a:r>
            <a:r>
              <a:rPr lang="ru-RU" dirty="0" err="1"/>
              <a:t>Новополоцкого</a:t>
            </a:r>
            <a:r>
              <a:rPr lang="ru-RU" dirty="0"/>
              <a:t> ГО </a:t>
            </a:r>
            <a:r>
              <a:rPr lang="ru-RU" dirty="0" err="1"/>
              <a:t>СК</a:t>
            </a:r>
            <a:r>
              <a:rPr lang="ru-RU" dirty="0"/>
              <a:t> в рабочие дни с 9.00 до 18.00 часов.</a:t>
            </a:r>
          </a:p>
          <a:p>
            <a:pPr marL="0" indent="0">
              <a:buNone/>
            </a:pPr>
            <a:r>
              <a:rPr lang="be-BY" dirty="0"/>
              <a:t> </a:t>
            </a:r>
            <a:endParaRPr lang="ru-RU" dirty="0"/>
          </a:p>
          <a:p>
            <a:pPr marL="0" indent="0">
              <a:buNone/>
            </a:pPr>
            <a:r>
              <a:rPr lang="be-BY" dirty="0"/>
              <a:t>Следователь Новополоцкого ГО СК </a:t>
            </a:r>
            <a:endParaRPr lang="ru-RU" dirty="0"/>
          </a:p>
          <a:p>
            <a:pPr marL="0" indent="0">
              <a:buNone/>
            </a:pPr>
            <a:r>
              <a:rPr lang="be-BY" dirty="0"/>
              <a:t>капитан юстиции                     </a:t>
            </a:r>
            <a:r>
              <a:rPr lang="be-BY" dirty="0" smtClean="0"/>
              <a:t>         </a:t>
            </a:r>
            <a:r>
              <a:rPr lang="ru-RU" dirty="0" smtClean="0"/>
              <a:t>                    </a:t>
            </a:r>
            <a:r>
              <a:rPr lang="be-BY" dirty="0" smtClean="0"/>
              <a:t> </a:t>
            </a:r>
            <a:r>
              <a:rPr lang="be-BY" dirty="0"/>
              <a:t>Ю.М. </a:t>
            </a:r>
            <a:r>
              <a:rPr lang="ru-RU" smtClean="0"/>
              <a:t>Иванов</a:t>
            </a:r>
            <a:endParaRPr lang="ru-RU" dirty="0"/>
          </a:p>
          <a:p>
            <a:endParaRPr lang="ru-RU" dirty="0"/>
          </a:p>
        </p:txBody>
      </p:sp>
    </p:spTree>
    <p:extLst>
      <p:ext uri="{BB962C8B-B14F-4D97-AF65-F5344CB8AC3E}">
        <p14:creationId xmlns:p14="http://schemas.microsoft.com/office/powerpoint/2010/main" val="392219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a:bodyPr>
          <a:lstStyle/>
          <a:p>
            <a:pPr algn="ctr"/>
            <a:r>
              <a:rPr lang="en-US" sz="5400" dirty="0" err="1"/>
              <a:t>7332ogb</a:t>
            </a:r>
            <a:endParaRPr lang="ru-RU" sz="5400" dirty="0"/>
          </a:p>
        </p:txBody>
      </p:sp>
    </p:spTree>
    <p:extLst>
      <p:ext uri="{BB962C8B-B14F-4D97-AF65-F5344CB8AC3E}">
        <p14:creationId xmlns:p14="http://schemas.microsoft.com/office/powerpoint/2010/main" val="3472922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58204" cy="582594"/>
          </a:xfrm>
        </p:spPr>
        <p:txBody>
          <a:bodyPr>
            <a:normAutofit/>
          </a:bodyPr>
          <a:lstStyle/>
          <a:p>
            <a:r>
              <a:rPr lang="ru-RU" sz="2400" dirty="0" smtClean="0"/>
              <a:t>Классификации процессуальных документов</a:t>
            </a:r>
            <a:endParaRPr lang="ru-RU" sz="2400" dirty="0"/>
          </a:p>
        </p:txBody>
      </p:sp>
      <p:sp>
        <p:nvSpPr>
          <p:cNvPr id="3" name="Содержимое 2"/>
          <p:cNvSpPr>
            <a:spLocks noGrp="1"/>
          </p:cNvSpPr>
          <p:nvPr>
            <p:ph sz="quarter" idx="1"/>
          </p:nvPr>
        </p:nvSpPr>
        <p:spPr>
          <a:xfrm>
            <a:off x="500034" y="785794"/>
            <a:ext cx="8358246" cy="5715040"/>
          </a:xfrm>
        </p:spPr>
        <p:txBody>
          <a:bodyPr>
            <a:normAutofit/>
          </a:bodyPr>
          <a:lstStyle/>
          <a:p>
            <a:pPr>
              <a:buNone/>
            </a:pPr>
            <a:r>
              <a:rPr lang="ru-RU" b="1" dirty="0"/>
              <a:t>По </a:t>
            </a:r>
            <a:r>
              <a:rPr lang="ru-RU" b="1" dirty="0" smtClean="0"/>
              <a:t>содержанию:</a:t>
            </a:r>
            <a:endParaRPr lang="ru-RU" b="1" dirty="0"/>
          </a:p>
          <a:p>
            <a:pPr lvl="0"/>
            <a:r>
              <a:rPr lang="ru-RU" dirty="0"/>
              <a:t>документы, в которых закрепляются решения органов, ведущих уголовный </a:t>
            </a:r>
            <a:r>
              <a:rPr lang="ru-RU" dirty="0" smtClean="0"/>
              <a:t>процесс;</a:t>
            </a:r>
            <a:endParaRPr lang="ru-RU" dirty="0"/>
          </a:p>
          <a:p>
            <a:pPr lvl="0"/>
            <a:r>
              <a:rPr lang="ru-RU" dirty="0"/>
              <a:t>документы, в которых закрепляются ход и результаты уголовно-процессуальной </a:t>
            </a:r>
            <a:r>
              <a:rPr lang="ru-RU" dirty="0" smtClean="0"/>
              <a:t>деятельности;</a:t>
            </a:r>
            <a:endParaRPr lang="ru-RU" dirty="0"/>
          </a:p>
          <a:p>
            <a:pPr lvl="0"/>
            <a:r>
              <a:rPr lang="ru-RU" dirty="0"/>
              <a:t>иные </a:t>
            </a:r>
            <a:r>
              <a:rPr lang="ru-RU" dirty="0" smtClean="0"/>
              <a:t>документы.</a:t>
            </a:r>
          </a:p>
          <a:p>
            <a:pPr lvl="0"/>
            <a:endParaRPr lang="ru-RU" dirty="0"/>
          </a:p>
          <a:p>
            <a:pPr lvl="0"/>
            <a:endParaRPr lang="ru-RU" dirty="0" smtClean="0"/>
          </a:p>
          <a:p>
            <a:pPr>
              <a:buNone/>
            </a:pPr>
            <a:endParaRPr lang="ru-RU"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7529264" cy="346050"/>
          </a:xfrm>
        </p:spPr>
        <p:txBody>
          <a:bodyPr>
            <a:normAutofit fontScale="90000"/>
          </a:bodyPr>
          <a:lstStyle/>
          <a:p>
            <a:r>
              <a:rPr lang="ru-RU" dirty="0" smtClean="0"/>
              <a:t>Иные классификации документов</a:t>
            </a:r>
            <a:endParaRPr lang="ru-RU" dirty="0"/>
          </a:p>
        </p:txBody>
      </p:sp>
      <p:sp>
        <p:nvSpPr>
          <p:cNvPr id="3" name="Объект 2"/>
          <p:cNvSpPr>
            <a:spLocks noGrp="1"/>
          </p:cNvSpPr>
          <p:nvPr>
            <p:ph sz="quarter" idx="1"/>
          </p:nvPr>
        </p:nvSpPr>
        <p:spPr>
          <a:xfrm>
            <a:off x="251520" y="548680"/>
            <a:ext cx="8496944" cy="6120680"/>
          </a:xfrm>
        </p:spPr>
        <p:txBody>
          <a:bodyPr>
            <a:normAutofit/>
          </a:bodyPr>
          <a:lstStyle/>
          <a:p>
            <a:r>
              <a:rPr lang="ru-RU" i="1" dirty="0"/>
              <a:t>По процессуальной значимости </a:t>
            </a:r>
            <a:r>
              <a:rPr lang="ru-RU" dirty="0" smtClean="0"/>
              <a:t>- основные </a:t>
            </a:r>
            <a:r>
              <a:rPr lang="ru-RU" dirty="0"/>
              <a:t>и </a:t>
            </a:r>
            <a:r>
              <a:rPr lang="ru-RU" dirty="0" smtClean="0"/>
              <a:t>вспомогательные. </a:t>
            </a:r>
            <a:endParaRPr lang="ru-RU" dirty="0"/>
          </a:p>
          <a:p>
            <a:r>
              <a:rPr lang="ru-RU" i="1" dirty="0"/>
              <a:t>В зависимости от экстренности проведения следственных действий</a:t>
            </a:r>
            <a:r>
              <a:rPr lang="ru-RU" dirty="0"/>
              <a:t> </a:t>
            </a:r>
            <a:r>
              <a:rPr lang="ru-RU" dirty="0" smtClean="0"/>
              <a:t>- неотложные </a:t>
            </a:r>
            <a:r>
              <a:rPr lang="ru-RU" dirty="0"/>
              <a:t>и </a:t>
            </a:r>
            <a:r>
              <a:rPr lang="ru-RU" dirty="0" smtClean="0"/>
              <a:t>последующие.</a:t>
            </a:r>
            <a:endParaRPr lang="ru-RU" dirty="0"/>
          </a:p>
          <a:p>
            <a:r>
              <a:rPr lang="ru-RU" i="1" dirty="0"/>
              <a:t>По императивности принятия</a:t>
            </a:r>
            <a:r>
              <a:rPr lang="ru-RU" dirty="0"/>
              <a:t> </a:t>
            </a:r>
            <a:r>
              <a:rPr lang="ru-RU" dirty="0" smtClean="0"/>
              <a:t>- обязательные </a:t>
            </a:r>
            <a:r>
              <a:rPr lang="ru-RU" dirty="0"/>
              <a:t>и факультативные.</a:t>
            </a:r>
          </a:p>
          <a:p>
            <a:r>
              <a:rPr lang="ru-RU" i="1" dirty="0"/>
              <a:t>По субъектам принятия решений </a:t>
            </a:r>
            <a:r>
              <a:rPr lang="ru-RU" dirty="0"/>
              <a:t>– коллегиальные и единоличные акты.</a:t>
            </a:r>
          </a:p>
          <a:p>
            <a:r>
              <a:rPr lang="ru-RU" i="1" dirty="0"/>
              <a:t>По месту производства </a:t>
            </a:r>
            <a:r>
              <a:rPr lang="ru-RU" dirty="0"/>
              <a:t>– документы, составляемые в служебных помещениях органов расследования, прокуратуры, суда и за их пределами</a:t>
            </a:r>
            <a:r>
              <a:rPr lang="ru-RU" dirty="0" smtClean="0"/>
              <a:t>.</a:t>
            </a:r>
          </a:p>
        </p:txBody>
      </p:sp>
    </p:spTree>
    <p:extLst>
      <p:ext uri="{BB962C8B-B14F-4D97-AF65-F5344CB8AC3E}">
        <p14:creationId xmlns:p14="http://schemas.microsoft.com/office/powerpoint/2010/main" val="82653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654032"/>
          </a:xfrm>
        </p:spPr>
        <p:txBody>
          <a:bodyPr>
            <a:normAutofit/>
          </a:bodyPr>
          <a:lstStyle/>
          <a:p>
            <a:r>
              <a:rPr lang="ru-RU" dirty="0" smtClean="0"/>
              <a:t>постановление</a:t>
            </a:r>
            <a:endParaRPr lang="ru-RU" dirty="0"/>
          </a:p>
        </p:txBody>
      </p:sp>
      <p:sp>
        <p:nvSpPr>
          <p:cNvPr id="3" name="Содержимое 2"/>
          <p:cNvSpPr>
            <a:spLocks noGrp="1"/>
          </p:cNvSpPr>
          <p:nvPr>
            <p:ph sz="quarter" idx="1"/>
          </p:nvPr>
        </p:nvSpPr>
        <p:spPr>
          <a:xfrm>
            <a:off x="500034" y="1000108"/>
            <a:ext cx="8186766" cy="5126055"/>
          </a:xfrm>
        </p:spPr>
        <p:txBody>
          <a:bodyPr>
            <a:normAutofit/>
          </a:bodyPr>
          <a:lstStyle/>
          <a:p>
            <a:r>
              <a:rPr lang="ru-RU" sz="2800" dirty="0" smtClean="0"/>
              <a:t>Статья 6 УПК - любое, помимо приговора и определения, решение, вынесенное судьей либо судом или органом уголовного преследования при производстве по материалам или уголовному делу.</a:t>
            </a:r>
          </a:p>
          <a:p>
            <a:endParaRPr lang="ru-RU" sz="2800" dirty="0" smtClean="0"/>
          </a:p>
          <a:p>
            <a:r>
              <a:rPr lang="ru-RU" sz="2800" dirty="0" smtClean="0"/>
              <a:t>это процессуальные документы, в которых орган дознания или следователь излагает и обосновывает решение, принятое при производстве расследования</a:t>
            </a:r>
            <a:endParaRPr lang="ru-RU"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58204" cy="571504"/>
          </a:xfrm>
        </p:spPr>
        <p:txBody>
          <a:bodyPr>
            <a:normAutofit/>
          </a:bodyPr>
          <a:lstStyle/>
          <a:p>
            <a:r>
              <a:rPr lang="ru-RU" dirty="0" smtClean="0"/>
              <a:t>Части постановления</a:t>
            </a:r>
            <a:endParaRPr lang="ru-RU" dirty="0"/>
          </a:p>
        </p:txBody>
      </p:sp>
      <p:sp>
        <p:nvSpPr>
          <p:cNvPr id="3" name="Содержимое 2"/>
          <p:cNvSpPr>
            <a:spLocks noGrp="1"/>
          </p:cNvSpPr>
          <p:nvPr>
            <p:ph sz="quarter" idx="1"/>
          </p:nvPr>
        </p:nvSpPr>
        <p:spPr>
          <a:xfrm>
            <a:off x="428596" y="714356"/>
            <a:ext cx="8429684" cy="5643602"/>
          </a:xfrm>
        </p:spPr>
        <p:txBody>
          <a:bodyPr>
            <a:noAutofit/>
          </a:bodyPr>
          <a:lstStyle/>
          <a:p>
            <a:pPr marL="0" indent="0">
              <a:spcBef>
                <a:spcPts val="0"/>
              </a:spcBef>
              <a:buNone/>
            </a:pPr>
            <a:r>
              <a:rPr lang="ru-RU" sz="2300" u="sng" dirty="0" smtClean="0"/>
              <a:t>Вводная часть: </a:t>
            </a:r>
            <a:r>
              <a:rPr lang="ru-RU" sz="2300" dirty="0" smtClean="0"/>
              <a:t> </a:t>
            </a:r>
          </a:p>
          <a:p>
            <a:pPr>
              <a:spcBef>
                <a:spcPts val="0"/>
              </a:spcBef>
            </a:pPr>
            <a:r>
              <a:rPr lang="ru-RU" sz="2300" dirty="0" smtClean="0"/>
              <a:t>наименование </a:t>
            </a:r>
            <a:r>
              <a:rPr lang="ru-RU" sz="2300" dirty="0"/>
              <a:t>документа, </a:t>
            </a:r>
            <a:endParaRPr lang="ru-RU" sz="2300" dirty="0" smtClean="0"/>
          </a:p>
          <a:p>
            <a:pPr>
              <a:spcBef>
                <a:spcPts val="0"/>
              </a:spcBef>
            </a:pPr>
            <a:r>
              <a:rPr lang="ru-RU" sz="2300" dirty="0" smtClean="0"/>
              <a:t>место </a:t>
            </a:r>
            <a:r>
              <a:rPr lang="ru-RU" sz="2300" dirty="0"/>
              <a:t>и время его составления, </a:t>
            </a:r>
            <a:endParaRPr lang="ru-RU" sz="2300" dirty="0" smtClean="0"/>
          </a:p>
          <a:p>
            <a:pPr>
              <a:spcBef>
                <a:spcPts val="0"/>
              </a:spcBef>
            </a:pPr>
            <a:r>
              <a:rPr lang="ru-RU" sz="2300" dirty="0" smtClean="0"/>
              <a:t>кем </a:t>
            </a:r>
            <a:r>
              <a:rPr lang="ru-RU" sz="2300" dirty="0"/>
              <a:t>составлен документ </a:t>
            </a:r>
            <a:r>
              <a:rPr lang="ru-RU" sz="2300" dirty="0" smtClean="0"/>
              <a:t>(занимаемая должность, специальное звание, фамилия и инициалы) </a:t>
            </a:r>
          </a:p>
          <a:p>
            <a:pPr>
              <a:spcBef>
                <a:spcPts val="0"/>
              </a:spcBef>
            </a:pPr>
            <a:r>
              <a:rPr lang="ru-RU" sz="2300" dirty="0" smtClean="0"/>
              <a:t>по </a:t>
            </a:r>
            <a:r>
              <a:rPr lang="ru-RU" sz="2300" dirty="0"/>
              <a:t>какому делу составлен документ </a:t>
            </a:r>
          </a:p>
          <a:p>
            <a:pPr marL="0" indent="0">
              <a:spcBef>
                <a:spcPts val="0"/>
              </a:spcBef>
              <a:buNone/>
            </a:pPr>
            <a:endParaRPr lang="ru-RU" sz="2300"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323528" y="-315416"/>
            <a:ext cx="7601272" cy="590054"/>
          </a:xfrm>
        </p:spPr>
        <p:txBody>
          <a:bodyPr/>
          <a:lstStyle/>
          <a:p>
            <a:endParaRPr lang="ru-RU"/>
          </a:p>
        </p:txBody>
      </p:sp>
      <p:sp>
        <p:nvSpPr>
          <p:cNvPr id="3" name="Объект 2"/>
          <p:cNvSpPr>
            <a:spLocks noGrp="1"/>
          </p:cNvSpPr>
          <p:nvPr>
            <p:ph sz="quarter" idx="1"/>
          </p:nvPr>
        </p:nvSpPr>
        <p:spPr>
          <a:xfrm>
            <a:off x="323528" y="188640"/>
            <a:ext cx="7601272" cy="6285312"/>
          </a:xfrm>
        </p:spPr>
        <p:txBody>
          <a:bodyPr>
            <a:normAutofit/>
          </a:bodyPr>
          <a:lstStyle/>
          <a:p>
            <a:pPr marL="0" indent="0" algn="ctr">
              <a:buNone/>
            </a:pPr>
            <a:r>
              <a:rPr lang="ru-RU" sz="2000" b="1" dirty="0"/>
              <a:t>ПОСТАНОВЛЕНИЕ</a:t>
            </a:r>
          </a:p>
          <a:p>
            <a:pPr marL="0" indent="0" algn="ctr">
              <a:buNone/>
            </a:pPr>
            <a:r>
              <a:rPr lang="ru-RU" sz="2000" b="1" dirty="0"/>
              <a:t>о производстве выемки</a:t>
            </a:r>
            <a:endParaRPr lang="ru-RU" sz="2000" dirty="0"/>
          </a:p>
          <a:p>
            <a:pPr marL="0" indent="0" algn="ctr">
              <a:buNone/>
            </a:pPr>
            <a:r>
              <a:rPr lang="ru-RU" sz="2000" dirty="0"/>
              <a:t> </a:t>
            </a:r>
          </a:p>
          <a:p>
            <a:pPr marL="0" indent="0">
              <a:buNone/>
            </a:pPr>
            <a:r>
              <a:rPr lang="ru-RU" sz="2000" dirty="0"/>
              <a:t>г.</a:t>
            </a:r>
            <a:r>
              <a:rPr lang="ru-RU" sz="2000" i="1" u="sng" dirty="0"/>
              <a:t>     Новополоцк     </a:t>
            </a:r>
            <a:r>
              <a:rPr lang="ru-RU" sz="2000" dirty="0" smtClean="0"/>
              <a:t>         </a:t>
            </a:r>
            <a:r>
              <a:rPr lang="ru-RU" sz="2000" dirty="0"/>
              <a:t>		</a:t>
            </a:r>
            <a:r>
              <a:rPr lang="ru-RU" sz="2000" dirty="0" smtClean="0"/>
              <a:t>«</a:t>
            </a:r>
            <a:r>
              <a:rPr lang="ru-RU" sz="2000" i="1" u="sng" dirty="0" smtClean="0"/>
              <a:t>  19 </a:t>
            </a:r>
            <a:r>
              <a:rPr lang="ru-RU" sz="2000" dirty="0" smtClean="0"/>
              <a:t>»</a:t>
            </a:r>
            <a:r>
              <a:rPr lang="ru-RU" sz="2000" i="1" u="sng" dirty="0" smtClean="0"/>
              <a:t>  января</a:t>
            </a:r>
            <a:r>
              <a:rPr lang="ru-RU" sz="2000" u="sng" dirty="0" smtClean="0"/>
              <a:t> </a:t>
            </a:r>
            <a:r>
              <a:rPr lang="ru-RU" sz="2000" dirty="0" smtClean="0"/>
              <a:t>  201</a:t>
            </a:r>
            <a:r>
              <a:rPr lang="ru-RU" sz="2000" i="1" u="sng" dirty="0" smtClean="0"/>
              <a:t>6 </a:t>
            </a:r>
            <a:r>
              <a:rPr lang="ru-RU" sz="2000" dirty="0" smtClean="0"/>
              <a:t>г</a:t>
            </a:r>
            <a:r>
              <a:rPr lang="ru-RU" sz="2000" dirty="0"/>
              <a:t>. </a:t>
            </a:r>
          </a:p>
          <a:p>
            <a:pPr marL="0" indent="0">
              <a:buNone/>
            </a:pPr>
            <a:r>
              <a:rPr lang="ru-RU" sz="2000" dirty="0"/>
              <a:t> </a:t>
            </a:r>
          </a:p>
          <a:p>
            <a:pPr marL="0" indent="0">
              <a:buNone/>
            </a:pPr>
            <a:r>
              <a:rPr lang="ru-RU" sz="2000" i="1" u="sng" dirty="0"/>
              <a:t>Следователь </a:t>
            </a:r>
            <a:r>
              <a:rPr lang="ru-RU" sz="2000" i="1" u="sng" dirty="0" smtClean="0"/>
              <a:t> 1-го </a:t>
            </a:r>
            <a:r>
              <a:rPr lang="ru-RU" sz="2000" i="1" u="sng" dirty="0"/>
              <a:t>следственного </a:t>
            </a:r>
            <a:r>
              <a:rPr lang="ru-RU" sz="2000" i="1" u="sng" dirty="0" smtClean="0"/>
              <a:t>отделения </a:t>
            </a:r>
            <a:r>
              <a:rPr lang="ru-RU" sz="2000" i="1" u="sng" dirty="0" err="1" smtClean="0"/>
              <a:t>Новополоцкого</a:t>
            </a:r>
            <a:r>
              <a:rPr lang="ru-RU" sz="2000" i="1" u="sng" dirty="0" smtClean="0"/>
              <a:t> городского отдела Следственного комитета, лейтенант юстиции </a:t>
            </a:r>
            <a:r>
              <a:rPr lang="ru-RU" sz="2000" i="1" u="sng" dirty="0" err="1" smtClean="0"/>
              <a:t>Д.И.Маковеев</a:t>
            </a:r>
            <a:r>
              <a:rPr lang="ru-RU" sz="2000" i="1" u="sng" dirty="0" smtClean="0"/>
              <a:t>					</a:t>
            </a:r>
            <a:r>
              <a:rPr lang="ru-RU" sz="2000" dirty="0" smtClean="0"/>
              <a:t>,</a:t>
            </a:r>
            <a:r>
              <a:rPr lang="ru-RU" sz="2000" i="1" u="sng" dirty="0" smtClean="0"/>
              <a:t> </a:t>
            </a:r>
            <a:endParaRPr lang="ru-RU" sz="2000" dirty="0"/>
          </a:p>
          <a:p>
            <a:pPr marL="0" indent="0">
              <a:buNone/>
            </a:pPr>
            <a:r>
              <a:rPr lang="ru-RU" sz="1800" baseline="30000" dirty="0"/>
              <a:t>         (должность, классный чин, звание, фамилия и инициалы лица, вынесшего постановлений)</a:t>
            </a:r>
            <a:endParaRPr lang="ru-RU" sz="1800" dirty="0"/>
          </a:p>
          <a:p>
            <a:pPr marL="0" indent="0">
              <a:buNone/>
            </a:pPr>
            <a:r>
              <a:rPr lang="ru-RU" sz="2000" dirty="0"/>
              <a:t>рассмотрев материалы уголовного дела № </a:t>
            </a:r>
            <a:r>
              <a:rPr lang="ru-RU" sz="2000" i="1" u="sng" dirty="0"/>
              <a:t> </a:t>
            </a:r>
            <a:r>
              <a:rPr lang="ru-RU" sz="2000" i="1" u="sng" dirty="0" smtClean="0"/>
              <a:t> 16013 23328  </a:t>
            </a:r>
            <a:r>
              <a:rPr lang="ru-RU" sz="2000" dirty="0" smtClean="0"/>
              <a:t> </a:t>
            </a:r>
            <a:r>
              <a:rPr lang="ru-RU" sz="2000" dirty="0"/>
              <a:t>,</a:t>
            </a:r>
          </a:p>
          <a:p>
            <a:pPr marL="0" indent="0">
              <a:buNone/>
            </a:pPr>
            <a:r>
              <a:rPr lang="ru-RU" b="1" dirty="0"/>
              <a:t> </a:t>
            </a:r>
            <a:endParaRPr lang="ru-RU" dirty="0"/>
          </a:p>
          <a:p>
            <a:pPr marL="0" indent="0">
              <a:buNone/>
            </a:pPr>
            <a:r>
              <a:rPr lang="ru-RU" dirty="0"/>
              <a:t>	</a:t>
            </a:r>
          </a:p>
        </p:txBody>
      </p:sp>
    </p:spTree>
    <p:extLst>
      <p:ext uri="{BB962C8B-B14F-4D97-AF65-F5344CB8AC3E}">
        <p14:creationId xmlns:p14="http://schemas.microsoft.com/office/powerpoint/2010/main" val="3353225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58204" cy="571504"/>
          </a:xfrm>
        </p:spPr>
        <p:txBody>
          <a:bodyPr>
            <a:normAutofit/>
          </a:bodyPr>
          <a:lstStyle/>
          <a:p>
            <a:r>
              <a:rPr lang="ru-RU" dirty="0" smtClean="0"/>
              <a:t>Части постановления</a:t>
            </a:r>
            <a:endParaRPr lang="ru-RU" dirty="0"/>
          </a:p>
        </p:txBody>
      </p:sp>
      <p:sp>
        <p:nvSpPr>
          <p:cNvPr id="3" name="Содержимое 2"/>
          <p:cNvSpPr>
            <a:spLocks noGrp="1"/>
          </p:cNvSpPr>
          <p:nvPr>
            <p:ph sz="quarter" idx="1"/>
          </p:nvPr>
        </p:nvSpPr>
        <p:spPr>
          <a:xfrm>
            <a:off x="428596" y="714356"/>
            <a:ext cx="8429684" cy="5643602"/>
          </a:xfrm>
        </p:spPr>
        <p:txBody>
          <a:bodyPr>
            <a:noAutofit/>
          </a:bodyPr>
          <a:lstStyle/>
          <a:p>
            <a:pPr marL="0" indent="0">
              <a:spcBef>
                <a:spcPts val="0"/>
              </a:spcBef>
              <a:buNone/>
            </a:pPr>
            <a:r>
              <a:rPr lang="ru-RU" sz="2300" u="sng" dirty="0" smtClean="0"/>
              <a:t>Описательная часть:</a:t>
            </a:r>
            <a:r>
              <a:rPr lang="ru-RU" sz="2300" dirty="0" smtClean="0"/>
              <a:t> </a:t>
            </a:r>
          </a:p>
          <a:p>
            <a:pPr>
              <a:spcBef>
                <a:spcPts val="0"/>
              </a:spcBef>
            </a:pPr>
            <a:r>
              <a:rPr lang="ru-RU" sz="2300" dirty="0" smtClean="0"/>
              <a:t>конкретные обстоятельства; </a:t>
            </a:r>
          </a:p>
          <a:p>
            <a:pPr>
              <a:spcBef>
                <a:spcPts val="0"/>
              </a:spcBef>
            </a:pPr>
            <a:r>
              <a:rPr lang="ru-RU" sz="2300" dirty="0" smtClean="0"/>
              <a:t>какой </a:t>
            </a:r>
            <a:r>
              <a:rPr lang="ru-RU" sz="2300" dirty="0"/>
              <a:t>вывод из этих обстоятельств вытекает; </a:t>
            </a:r>
            <a:endParaRPr lang="ru-RU" sz="2300" dirty="0" smtClean="0"/>
          </a:p>
          <a:p>
            <a:pPr>
              <a:spcBef>
                <a:spcPts val="0"/>
              </a:spcBef>
            </a:pPr>
            <a:r>
              <a:rPr lang="ru-RU" sz="2300" dirty="0" smtClean="0"/>
              <a:t>мотивы</a:t>
            </a:r>
            <a:r>
              <a:rPr lang="ru-RU" sz="2300" dirty="0"/>
              <a:t>, которые в совокупности позволяют судить об обоснованности </a:t>
            </a:r>
            <a:r>
              <a:rPr lang="ru-RU" sz="2300" dirty="0" smtClean="0"/>
              <a:t>вынесенного </a:t>
            </a:r>
            <a:r>
              <a:rPr lang="ru-RU" sz="2300" dirty="0"/>
              <a:t>постановления; </a:t>
            </a:r>
            <a:endParaRPr lang="ru-RU" sz="2300" dirty="0" smtClean="0"/>
          </a:p>
          <a:p>
            <a:pPr>
              <a:spcBef>
                <a:spcPts val="0"/>
              </a:spcBef>
            </a:pPr>
            <a:r>
              <a:rPr lang="ru-RU" sz="2300" dirty="0" smtClean="0"/>
              <a:t>ссылка </a:t>
            </a:r>
            <a:r>
              <a:rPr lang="ru-RU" sz="2300" dirty="0"/>
              <a:t>на закон, которым </a:t>
            </a:r>
            <a:r>
              <a:rPr lang="ru-RU" sz="2300" dirty="0" smtClean="0"/>
              <a:t>руководствовалось </a:t>
            </a:r>
            <a:r>
              <a:rPr lang="ru-RU" sz="2300" dirty="0"/>
              <a:t>лицо при вынесении постановления</a:t>
            </a:r>
            <a:r>
              <a:rPr lang="ru-RU" sz="2300" dirty="0" smtClean="0"/>
              <a:t>.</a:t>
            </a:r>
            <a:endParaRPr lang="ru-RU" sz="2300" dirty="0"/>
          </a:p>
        </p:txBody>
      </p:sp>
    </p:spTree>
    <p:extLst>
      <p:ext uri="{BB962C8B-B14F-4D97-AF65-F5344CB8AC3E}">
        <p14:creationId xmlns:p14="http://schemas.microsoft.com/office/powerpoint/2010/main" val="1340634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2492</TotalTime>
  <Words>1676</Words>
  <Application>Microsoft Office PowerPoint</Application>
  <PresentationFormat>Экран (4:3)</PresentationFormat>
  <Paragraphs>367</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Эркер</vt:lpstr>
      <vt:lpstr>Характеристика процессуальных документов</vt:lpstr>
      <vt:lpstr>Процессуальные документы -</vt:lpstr>
      <vt:lpstr>Требования к процессуальным документам</vt:lpstr>
      <vt:lpstr>Классификации процессуальных документов</vt:lpstr>
      <vt:lpstr>Иные классификации документов</vt:lpstr>
      <vt:lpstr>постановление</vt:lpstr>
      <vt:lpstr>Части постановления</vt:lpstr>
      <vt:lpstr>Презентация PowerPoint</vt:lpstr>
      <vt:lpstr>Части постановления</vt:lpstr>
      <vt:lpstr>Презентация PowerPoint</vt:lpstr>
      <vt:lpstr>Части постановления</vt:lpstr>
      <vt:lpstr>Презентация PowerPoint</vt:lpstr>
      <vt:lpstr>Начальник органа дознания утверждает постановления – ч. 5 ст. 38 УПК</vt:lpstr>
      <vt:lpstr>санкционируются прокурором или его заместителем – п. 14 ч. 5 ст. 34 УПК</vt:lpstr>
      <vt:lpstr>Протокол </vt:lpstr>
      <vt:lpstr>протокол</vt:lpstr>
      <vt:lpstr>Вводная часть</vt:lpstr>
      <vt:lpstr>Презентация PowerPoint</vt:lpstr>
      <vt:lpstr>Описательная часть</vt:lpstr>
      <vt:lpstr>Презентация PowerPoint</vt:lpstr>
      <vt:lpstr>Заключительная часть</vt:lpstr>
      <vt:lpstr>Презентация PowerPoint</vt:lpstr>
      <vt:lpstr>Факультативные процессуальные документы </vt:lpstr>
      <vt:lpstr>Представление </vt:lpstr>
      <vt:lpstr>Подписка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Письменное уведомление</vt:lpstr>
      <vt:lpstr>Презентация PowerPoint</vt:lpstr>
      <vt:lpstr>Презентация PowerPoint</vt:lpstr>
    </vt:vector>
  </TitlesOfParts>
  <Company>DreamLair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Характеристика процессуальных документов</dc:title>
  <dc:creator>Loner-XP</dc:creator>
  <cp:lastModifiedBy>Пользователь</cp:lastModifiedBy>
  <cp:revision>88</cp:revision>
  <dcterms:created xsi:type="dcterms:W3CDTF">2011-02-23T14:15:43Z</dcterms:created>
  <dcterms:modified xsi:type="dcterms:W3CDTF">2017-01-31T15:12:56Z</dcterms:modified>
</cp:coreProperties>
</file>