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360" r:id="rId3"/>
    <p:sldId id="361" r:id="rId4"/>
    <p:sldId id="362" r:id="rId5"/>
    <p:sldId id="363" r:id="rId6"/>
    <p:sldId id="364" r:id="rId7"/>
    <p:sldId id="365" r:id="rId8"/>
    <p:sldId id="366" r:id="rId9"/>
    <p:sldId id="367" r:id="rId10"/>
    <p:sldId id="368" r:id="rId11"/>
    <p:sldId id="369" r:id="rId12"/>
    <p:sldId id="370" r:id="rId13"/>
    <p:sldId id="371" r:id="rId14"/>
    <p:sldId id="372" r:id="rId15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FF9900"/>
    <a:srgbClr val="A50021"/>
    <a:srgbClr val="FF0000"/>
    <a:srgbClr val="6600CC"/>
    <a:srgbClr val="33CC33"/>
    <a:srgbClr val="660033"/>
    <a:srgbClr val="00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287" autoAdjust="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568450" y="4454525"/>
            <a:ext cx="7573963" cy="952500"/>
          </a:xfrm>
          <a:prstGeom prst="rect">
            <a:avLst/>
          </a:prstGeom>
          <a:solidFill>
            <a:schemeClr val="bg2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6415088"/>
            <a:ext cx="9142413" cy="441325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6" name="Freeform 4"/>
          <p:cNvSpPr>
            <a:spLocks/>
          </p:cNvSpPr>
          <p:nvPr/>
        </p:nvSpPr>
        <p:spPr bwMode="auto">
          <a:xfrm>
            <a:off x="7573963" y="5902325"/>
            <a:ext cx="1570037" cy="955675"/>
          </a:xfrm>
          <a:custGeom>
            <a:avLst/>
            <a:gdLst/>
            <a:ahLst/>
            <a:cxnLst>
              <a:cxn ang="0">
                <a:pos x="243" y="0"/>
              </a:cxn>
              <a:cxn ang="0">
                <a:pos x="988" y="346"/>
              </a:cxn>
              <a:cxn ang="0">
                <a:pos x="953" y="600"/>
              </a:cxn>
              <a:cxn ang="0">
                <a:pos x="0" y="601"/>
              </a:cxn>
              <a:cxn ang="0">
                <a:pos x="243" y="0"/>
              </a:cxn>
            </a:cxnLst>
            <a:rect l="0" t="0" r="r" b="b"/>
            <a:pathLst>
              <a:path w="989" h="602">
                <a:moveTo>
                  <a:pt x="243" y="0"/>
                </a:moveTo>
                <a:lnTo>
                  <a:pt x="988" y="346"/>
                </a:lnTo>
                <a:lnTo>
                  <a:pt x="953" y="600"/>
                </a:lnTo>
                <a:lnTo>
                  <a:pt x="0" y="601"/>
                </a:lnTo>
                <a:lnTo>
                  <a:pt x="243" y="0"/>
                </a:lnTo>
              </a:path>
            </a:pathLst>
          </a:custGeom>
          <a:solidFill>
            <a:schemeClr val="tx1">
              <a:alpha val="50000"/>
            </a:schemeClr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7575550" y="6176963"/>
            <a:ext cx="1568450" cy="681037"/>
          </a:xfrm>
          <a:custGeom>
            <a:avLst/>
            <a:gdLst/>
            <a:ahLst/>
            <a:cxnLst>
              <a:cxn ang="0">
                <a:pos x="0" y="428"/>
              </a:cxn>
              <a:cxn ang="0">
                <a:pos x="427" y="0"/>
              </a:cxn>
              <a:cxn ang="0">
                <a:pos x="987" y="219"/>
              </a:cxn>
              <a:cxn ang="0">
                <a:pos x="987" y="428"/>
              </a:cxn>
              <a:cxn ang="0">
                <a:pos x="0" y="428"/>
              </a:cxn>
            </a:cxnLst>
            <a:rect l="0" t="0" r="r" b="b"/>
            <a:pathLst>
              <a:path w="988" h="429">
                <a:moveTo>
                  <a:pt x="0" y="428"/>
                </a:moveTo>
                <a:lnTo>
                  <a:pt x="427" y="0"/>
                </a:lnTo>
                <a:lnTo>
                  <a:pt x="987" y="219"/>
                </a:lnTo>
                <a:lnTo>
                  <a:pt x="987" y="428"/>
                </a:lnTo>
                <a:lnTo>
                  <a:pt x="0" y="428"/>
                </a:lnTo>
              </a:path>
            </a:pathLst>
          </a:custGeom>
          <a:solidFill>
            <a:schemeClr val="folHlink"/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2413" cy="12954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9" name="Freeform 7"/>
          <p:cNvSpPr>
            <a:spLocks/>
          </p:cNvSpPr>
          <p:nvPr/>
        </p:nvSpPr>
        <p:spPr bwMode="auto">
          <a:xfrm>
            <a:off x="0" y="0"/>
            <a:ext cx="2211388" cy="6858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392" y="240"/>
              </a:cxn>
              <a:cxn ang="0">
                <a:pos x="288" y="4319"/>
              </a:cxn>
              <a:cxn ang="0">
                <a:pos x="0" y="4319"/>
              </a:cxn>
              <a:cxn ang="0">
                <a:pos x="0" y="0"/>
              </a:cxn>
            </a:cxnLst>
            <a:rect l="0" t="0" r="r" b="b"/>
            <a:pathLst>
              <a:path w="1393" h="4320">
                <a:moveTo>
                  <a:pt x="0" y="0"/>
                </a:moveTo>
                <a:lnTo>
                  <a:pt x="1392" y="240"/>
                </a:lnTo>
                <a:lnTo>
                  <a:pt x="288" y="4319"/>
                </a:lnTo>
                <a:lnTo>
                  <a:pt x="0" y="4319"/>
                </a:lnTo>
                <a:lnTo>
                  <a:pt x="0" y="0"/>
                </a:lnTo>
              </a:path>
            </a:pathLst>
          </a:custGeom>
          <a:solidFill>
            <a:schemeClr val="tx1">
              <a:alpha val="50000"/>
            </a:schemeClr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3175" y="-15875"/>
            <a:ext cx="1522413" cy="6873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58" y="346"/>
              </a:cxn>
              <a:cxn ang="0">
                <a:pos x="286" y="4329"/>
              </a:cxn>
              <a:cxn ang="0">
                <a:pos x="0" y="4329"/>
              </a:cxn>
              <a:cxn ang="0">
                <a:pos x="0" y="0"/>
              </a:cxn>
            </a:cxnLst>
            <a:rect l="0" t="0" r="r" b="b"/>
            <a:pathLst>
              <a:path w="959" h="4330">
                <a:moveTo>
                  <a:pt x="0" y="0"/>
                </a:moveTo>
                <a:lnTo>
                  <a:pt x="958" y="346"/>
                </a:lnTo>
                <a:lnTo>
                  <a:pt x="286" y="4329"/>
                </a:lnTo>
                <a:lnTo>
                  <a:pt x="0" y="4329"/>
                </a:lnTo>
                <a:lnTo>
                  <a:pt x="0" y="0"/>
                </a:lnTo>
              </a:path>
            </a:pathLst>
          </a:custGeom>
          <a:solidFill>
            <a:schemeClr val="folHlink"/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600200" y="4495800"/>
            <a:ext cx="6781800" cy="914400"/>
          </a:xfrm>
          <a:ln w="12700" cap="sq">
            <a:headEnd type="none" w="sm" len="sm"/>
            <a:tailEnd type="none" w="sm" len="sm"/>
          </a:ln>
        </p:spPr>
        <p:txBody>
          <a:bodyPr lIns="91440" tIns="45720" rIns="91440" bIns="45720" anchor="ctr"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72400" y="6415088"/>
            <a:ext cx="1371600" cy="4238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272E79-7896-4693-8785-15B342FB97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Rectangle 12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D11363-D343-40F7-830B-64098765FB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269163" y="0"/>
            <a:ext cx="1716087" cy="60785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117725" y="0"/>
            <a:ext cx="4999038" cy="60785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6AA099-9891-47CA-8BAB-C95EB5BC99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17725" y="0"/>
            <a:ext cx="6867525" cy="106521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2209800" y="1927225"/>
            <a:ext cx="6775450" cy="415131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0181F-123D-4CF1-B0F4-3403CB9B7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D61449-39E6-4870-A862-0FDC430CD4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46EA4D-C95B-451B-A1DB-6C8B3A992E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209800" y="1927225"/>
            <a:ext cx="3311525" cy="4151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673725" y="1927225"/>
            <a:ext cx="3311525" cy="4151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B311DF-A0DD-4545-964E-16B1AB4360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983274-2AF8-40C0-8939-4C1A7DA624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291ADD-4A24-4A42-AB12-6057BB2F12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9E834-0C9F-4219-99BA-ACA21739C8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B87BA-AE2E-4809-BB2D-71E04E0B72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E63EEE-FAFA-4B81-A17F-F3E6FB0C1D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6415088"/>
            <a:ext cx="9142413" cy="441325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6147" name="Freeform 3"/>
          <p:cNvSpPr>
            <a:spLocks/>
          </p:cNvSpPr>
          <p:nvPr/>
        </p:nvSpPr>
        <p:spPr bwMode="auto">
          <a:xfrm>
            <a:off x="7573963" y="5902325"/>
            <a:ext cx="1570037" cy="955675"/>
          </a:xfrm>
          <a:custGeom>
            <a:avLst/>
            <a:gdLst/>
            <a:ahLst/>
            <a:cxnLst>
              <a:cxn ang="0">
                <a:pos x="243" y="0"/>
              </a:cxn>
              <a:cxn ang="0">
                <a:pos x="988" y="346"/>
              </a:cxn>
              <a:cxn ang="0">
                <a:pos x="953" y="600"/>
              </a:cxn>
              <a:cxn ang="0">
                <a:pos x="0" y="601"/>
              </a:cxn>
              <a:cxn ang="0">
                <a:pos x="243" y="0"/>
              </a:cxn>
            </a:cxnLst>
            <a:rect l="0" t="0" r="r" b="b"/>
            <a:pathLst>
              <a:path w="989" h="602">
                <a:moveTo>
                  <a:pt x="243" y="0"/>
                </a:moveTo>
                <a:lnTo>
                  <a:pt x="988" y="346"/>
                </a:lnTo>
                <a:lnTo>
                  <a:pt x="953" y="600"/>
                </a:lnTo>
                <a:lnTo>
                  <a:pt x="0" y="601"/>
                </a:lnTo>
                <a:lnTo>
                  <a:pt x="243" y="0"/>
                </a:lnTo>
              </a:path>
            </a:pathLst>
          </a:custGeom>
          <a:solidFill>
            <a:schemeClr val="tx1">
              <a:alpha val="50000"/>
            </a:schemeClr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148" name="Freeform 4"/>
          <p:cNvSpPr>
            <a:spLocks/>
          </p:cNvSpPr>
          <p:nvPr/>
        </p:nvSpPr>
        <p:spPr bwMode="auto">
          <a:xfrm>
            <a:off x="7575550" y="6176963"/>
            <a:ext cx="1568450" cy="681037"/>
          </a:xfrm>
          <a:custGeom>
            <a:avLst/>
            <a:gdLst/>
            <a:ahLst/>
            <a:cxnLst>
              <a:cxn ang="0">
                <a:pos x="0" y="428"/>
              </a:cxn>
              <a:cxn ang="0">
                <a:pos x="427" y="0"/>
              </a:cxn>
              <a:cxn ang="0">
                <a:pos x="987" y="219"/>
              </a:cxn>
              <a:cxn ang="0">
                <a:pos x="987" y="428"/>
              </a:cxn>
              <a:cxn ang="0">
                <a:pos x="0" y="428"/>
              </a:cxn>
            </a:cxnLst>
            <a:rect l="0" t="0" r="r" b="b"/>
            <a:pathLst>
              <a:path w="988" h="429">
                <a:moveTo>
                  <a:pt x="0" y="428"/>
                </a:moveTo>
                <a:lnTo>
                  <a:pt x="427" y="0"/>
                </a:lnTo>
                <a:lnTo>
                  <a:pt x="987" y="219"/>
                </a:lnTo>
                <a:lnTo>
                  <a:pt x="987" y="428"/>
                </a:lnTo>
                <a:lnTo>
                  <a:pt x="0" y="428"/>
                </a:lnTo>
              </a:path>
            </a:pathLst>
          </a:custGeom>
          <a:solidFill>
            <a:schemeClr val="folHlink"/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0"/>
            <a:ext cx="9142413" cy="12954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6150" name="Freeform 6"/>
          <p:cNvSpPr>
            <a:spLocks/>
          </p:cNvSpPr>
          <p:nvPr/>
        </p:nvSpPr>
        <p:spPr bwMode="auto">
          <a:xfrm>
            <a:off x="0" y="0"/>
            <a:ext cx="2211388" cy="6858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392" y="240"/>
              </a:cxn>
              <a:cxn ang="0">
                <a:pos x="288" y="4319"/>
              </a:cxn>
              <a:cxn ang="0">
                <a:pos x="0" y="4319"/>
              </a:cxn>
              <a:cxn ang="0">
                <a:pos x="0" y="0"/>
              </a:cxn>
            </a:cxnLst>
            <a:rect l="0" t="0" r="r" b="b"/>
            <a:pathLst>
              <a:path w="1393" h="4320">
                <a:moveTo>
                  <a:pt x="0" y="0"/>
                </a:moveTo>
                <a:lnTo>
                  <a:pt x="1392" y="240"/>
                </a:lnTo>
                <a:lnTo>
                  <a:pt x="288" y="4319"/>
                </a:lnTo>
                <a:lnTo>
                  <a:pt x="0" y="4319"/>
                </a:lnTo>
                <a:lnTo>
                  <a:pt x="0" y="0"/>
                </a:lnTo>
              </a:path>
            </a:pathLst>
          </a:custGeom>
          <a:solidFill>
            <a:schemeClr val="tx1">
              <a:alpha val="50000"/>
            </a:schemeClr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79438" y="6415088"/>
            <a:ext cx="159385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27263" y="6415088"/>
            <a:ext cx="5091112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2117725" y="0"/>
            <a:ext cx="6867525" cy="1065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154" name="Freeform 10"/>
          <p:cNvSpPr>
            <a:spLocks/>
          </p:cNvSpPr>
          <p:nvPr/>
        </p:nvSpPr>
        <p:spPr bwMode="auto">
          <a:xfrm>
            <a:off x="0" y="-15875"/>
            <a:ext cx="1522413" cy="6873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58" y="346"/>
              </a:cxn>
              <a:cxn ang="0">
                <a:pos x="286" y="4329"/>
              </a:cxn>
              <a:cxn ang="0">
                <a:pos x="0" y="4329"/>
              </a:cxn>
              <a:cxn ang="0">
                <a:pos x="0" y="0"/>
              </a:cxn>
            </a:cxnLst>
            <a:rect l="0" t="0" r="r" b="b"/>
            <a:pathLst>
              <a:path w="959" h="4330">
                <a:moveTo>
                  <a:pt x="0" y="0"/>
                </a:moveTo>
                <a:lnTo>
                  <a:pt x="958" y="346"/>
                </a:lnTo>
                <a:lnTo>
                  <a:pt x="286" y="4329"/>
                </a:lnTo>
                <a:lnTo>
                  <a:pt x="0" y="4329"/>
                </a:lnTo>
                <a:lnTo>
                  <a:pt x="0" y="0"/>
                </a:lnTo>
              </a:path>
            </a:pathLst>
          </a:custGeom>
          <a:solidFill>
            <a:schemeClr val="folHlink"/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09800" y="1927225"/>
            <a:ext cx="6775450" cy="415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23213" y="6415088"/>
            <a:ext cx="969962" cy="4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+mn-lt"/>
              </a:defRPr>
            </a:lvl1pPr>
          </a:lstStyle>
          <a:p>
            <a:pPr>
              <a:defRPr/>
            </a:pPr>
            <a:fld id="{F807ACA1-5C49-4CA5-9F56-2474863D03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5000"/>
        <a:buFont typeface="Wingdings" pitchFamily="2" charset="2"/>
        <a:buChar char="u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1600">
          <a:solidFill>
            <a:schemeClr val="tx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1600"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1600"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1600"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ru.wikipedia.org/wiki/%D0%9B%D0%B0%D1%82%D0%B8%D0%BD%D1%81%D0%BA%D0%B8%D0%B9_%D1%8F%D0%B7%D1%8B%D0%BA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571876"/>
            <a:ext cx="9144000" cy="3286124"/>
          </a:xfrm>
        </p:spPr>
        <p:txBody>
          <a:bodyPr/>
          <a:lstStyle/>
          <a:p>
            <a:pPr algn="ctr" eaLnBrk="1" hangingPunct="1"/>
            <a:r>
              <a:rPr lang="ru-RU" sz="4000" b="1" dirty="0" smtClean="0">
                <a:solidFill>
                  <a:srgbClr val="000066"/>
                </a:solidFill>
                <a:latin typeface="Arial Black" pitchFamily="34" charset="0"/>
              </a:rPr>
              <a:t>МАРКЕТИНГ В ТУРИЗМЕ</a:t>
            </a:r>
            <a:br>
              <a:rPr lang="ru-RU" sz="4000" b="1" dirty="0" smtClean="0">
                <a:solidFill>
                  <a:srgbClr val="000066"/>
                </a:solidFill>
                <a:latin typeface="Arial Black" pitchFamily="34" charset="0"/>
              </a:rPr>
            </a:br>
            <a:r>
              <a:rPr lang="ru-RU" sz="4000" b="1" dirty="0" smtClean="0">
                <a:solidFill>
                  <a:srgbClr val="000066"/>
                </a:solidFill>
                <a:latin typeface="Arial Black" pitchFamily="34" charset="0"/>
              </a:rPr>
              <a:t/>
            </a:r>
            <a:br>
              <a:rPr lang="ru-RU" sz="4000" b="1" dirty="0" smtClean="0">
                <a:solidFill>
                  <a:srgbClr val="000066"/>
                </a:solidFill>
                <a:latin typeface="Arial Black" pitchFamily="34" charset="0"/>
              </a:rPr>
            </a:br>
            <a:r>
              <a:rPr lang="ru-RU" sz="4000" b="1" i="1" dirty="0" smtClean="0">
                <a:solidFill>
                  <a:srgbClr val="FF0000"/>
                </a:solidFill>
                <a:latin typeface="Arial Black" pitchFamily="34" charset="0"/>
              </a:rPr>
              <a:t>Додонов О.В.</a:t>
            </a:r>
            <a:r>
              <a:rPr lang="ru-RU" sz="4000" b="1" dirty="0" smtClean="0">
                <a:solidFill>
                  <a:srgbClr val="000066"/>
                </a:solidFill>
                <a:latin typeface="Arial Black" pitchFamily="34" charset="0"/>
              </a:rPr>
              <a:t/>
            </a:r>
            <a:br>
              <a:rPr lang="ru-RU" sz="4000" b="1" dirty="0" smtClean="0">
                <a:solidFill>
                  <a:srgbClr val="000066"/>
                </a:solidFill>
                <a:latin typeface="Arial Black" pitchFamily="34" charset="0"/>
              </a:rPr>
            </a:br>
            <a:r>
              <a:rPr lang="ru-RU" sz="4000" b="1" dirty="0" smtClean="0">
                <a:solidFill>
                  <a:srgbClr val="000066"/>
                </a:solidFill>
                <a:latin typeface="Arial Black" pitchFamily="34" charset="0"/>
              </a:rPr>
              <a:t/>
            </a:r>
            <a:br>
              <a:rPr lang="ru-RU" sz="4000" b="1" dirty="0" smtClean="0">
                <a:solidFill>
                  <a:srgbClr val="000066"/>
                </a:solidFill>
                <a:latin typeface="Arial Black" pitchFamily="34" charset="0"/>
              </a:rPr>
            </a:br>
            <a:endParaRPr lang="ru-RU" sz="4000" b="1" dirty="0" smtClean="0">
              <a:solidFill>
                <a:srgbClr val="000066"/>
              </a:solidFill>
              <a:latin typeface="Arial Black" pitchFamily="34" charset="0"/>
            </a:endParaRPr>
          </a:p>
        </p:txBody>
      </p:sp>
      <p:pic>
        <p:nvPicPr>
          <p:cNvPr id="24582" name="Picture 6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1" y="0"/>
            <a:ext cx="4572000" cy="3714752"/>
          </a:xfrm>
          <a:prstGeom prst="rect">
            <a:avLst/>
          </a:prstGeom>
          <a:noFill/>
        </p:spPr>
      </p:pic>
      <p:pic>
        <p:nvPicPr>
          <p:cNvPr id="9" name="Picture 2" descr="Картинки по запросу МАРКЕТИНГ ТУРИЗМ КАРТИНКИ"/>
          <p:cNvPicPr>
            <a:picLocks noChangeAspect="1" noChangeArrowheads="1"/>
          </p:cNvPicPr>
          <p:nvPr/>
        </p:nvPicPr>
        <p:blipFill>
          <a:blip r:embed="rId3"/>
          <a:srcRect t="9726"/>
          <a:stretch>
            <a:fillRect/>
          </a:stretch>
        </p:blipFill>
        <p:spPr bwMode="auto">
          <a:xfrm>
            <a:off x="0" y="0"/>
            <a:ext cx="4489457" cy="37147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8985250" cy="785793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3.3 Этапы сегментирования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785794"/>
            <a:ext cx="91440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marR="0" lvl="0" indent="-5143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Определение возможных признаков сегментирования</a:t>
            </a:r>
          </a:p>
          <a:p>
            <a:pPr marL="514350" lvl="0" indent="-514350" algn="just">
              <a:buFontTx/>
              <a:buAutoNum type="arabicPeriod"/>
            </a:pPr>
            <a:r>
              <a:rPr lang="ru-RU" sz="3200" dirty="0" smtClean="0">
                <a:latin typeface="+mn-lt"/>
              </a:rPr>
              <a:t>Проведение </a:t>
            </a:r>
            <a:r>
              <a:rPr lang="ru-RU" sz="3200" dirty="0" smtClean="0">
                <a:latin typeface="+mn-lt"/>
              </a:rPr>
              <a:t>опроса</a:t>
            </a:r>
          </a:p>
          <a:p>
            <a:pPr marL="514350" lvl="0" indent="-514350" algn="just">
              <a:buFontTx/>
              <a:buAutoNum type="arabicPeriod"/>
            </a:pPr>
            <a:r>
              <a:rPr lang="ru-RU" sz="3200" dirty="0" smtClean="0">
                <a:latin typeface="+mn-lt"/>
              </a:rPr>
              <a:t>Определение "пригодных" признаков </a:t>
            </a:r>
            <a:r>
              <a:rPr lang="ru-RU" sz="3200" dirty="0" smtClean="0">
                <a:latin typeface="+mn-lt"/>
              </a:rPr>
              <a:t>сегментирования</a:t>
            </a:r>
          </a:p>
          <a:p>
            <a:pPr marL="514350" lvl="0" indent="-514350" algn="just">
              <a:buFontTx/>
              <a:buAutoNum type="arabicPeriod"/>
            </a:pPr>
            <a:r>
              <a:rPr lang="ru-RU" sz="3200" dirty="0" smtClean="0">
                <a:latin typeface="+mn-lt"/>
              </a:rPr>
              <a:t>Выделение </a:t>
            </a:r>
            <a:r>
              <a:rPr lang="ru-RU" sz="3200" dirty="0" smtClean="0">
                <a:latin typeface="+mn-lt"/>
              </a:rPr>
              <a:t>сегментов</a:t>
            </a:r>
          </a:p>
          <a:p>
            <a:pPr marL="514350" lvl="0" indent="-514350" algn="just">
              <a:buFontTx/>
              <a:buAutoNum type="arabicPeriod"/>
            </a:pPr>
            <a:r>
              <a:rPr lang="ru-RU" sz="3200" dirty="0" smtClean="0">
                <a:latin typeface="+mn-lt"/>
              </a:rPr>
              <a:t>Формулировка сегментов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0"/>
            <a:ext cx="8985250" cy="1065213"/>
          </a:xfrm>
        </p:spPr>
        <p:txBody>
          <a:bodyPr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Классификация видов сегментирования рынка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powerbranding.ru/wp-content/uploads/2013/12/klassification-segmentation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71546"/>
            <a:ext cx="9144000" cy="5786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3.4 Особенности сегментирования в маркетинге туризма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 примере важнейшей группы – потребителях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2071678"/>
            <a:ext cx="9144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в роли непосредственного потребителя услуг и покупателя (заказчика) нередко выступают разные лица (например, бронирование номеров для своих сотрудников компанией);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решение о приобретении туристских услуг может меняться в зависимости от цели путешествия, наличия свободного времени, продолжительности и частоты отдыха;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общий интерес групповых путешествий в ряде случаев отличается от потребностей и желаний каждого индивидуума (члена группы);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мотивация туристов отличается в зависимости от времени, когда принимается решение о покупке и бронировании тура (например, мотивы путешествий различны у туристов, купивших туры заблаговременно, и у тех, кто приобрел "горящие путевки").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9143999" cy="857232"/>
          </a:xfrm>
        </p:spPr>
        <p:txBody>
          <a:bodyPr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Мотивы, побуждающие белорусских </a:t>
            </a:r>
            <a:r>
              <a:rPr lang="ru-RU" sz="2800" dirty="0" smtClean="0">
                <a:solidFill>
                  <a:schemeClr val="tx1"/>
                </a:solidFill>
              </a:rPr>
              <a:t>туристов при выборе направления путешествия </a:t>
            </a:r>
            <a:endParaRPr lang="ru-RU" sz="2800" dirty="0">
              <a:solidFill>
                <a:schemeClr val="tx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-3" y="928669"/>
          <a:ext cx="9144002" cy="5929331"/>
        </p:xfrm>
        <a:graphic>
          <a:graphicData uri="http://schemas.openxmlformats.org/drawingml/2006/table">
            <a:tbl>
              <a:tblPr/>
              <a:tblGrid>
                <a:gridCol w="1306286"/>
                <a:gridCol w="1306286"/>
                <a:gridCol w="1306286"/>
                <a:gridCol w="1306286"/>
                <a:gridCol w="1306286"/>
                <a:gridCol w="1306286"/>
                <a:gridCol w="1306286"/>
              </a:tblGrid>
              <a:tr h="851670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Таблица 3.3 – Круг интересов туристов при выборе отдыха за рубежом (%)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527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Временной интервал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Круг интересов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Комплексный интерес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263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География, климат, природные условия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Комфорт, национальная кухня, экзотика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Имидж (репутация) страны пребывания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Общение в стране пребывания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Культура страны и получение новых знаний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15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Лето 2014 г.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56,0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48,0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71,4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43,2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13,3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39,4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15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Лето 2015 г.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72,0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58,7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61,7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50,4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18,7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45,9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15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Лето 2016 г.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60,0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86,7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64,0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50,4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40,0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53,4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15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Лето 2017 г.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81,0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93,3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91,4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67,2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69,3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74,2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928669"/>
          </a:xfrm>
        </p:spPr>
        <p:txBody>
          <a:bodyPr/>
          <a:lstStyle/>
          <a:p>
            <a:pPr algn="ctr"/>
            <a:r>
              <a:rPr lang="ru-RU" sz="2400" i="1" dirty="0" smtClean="0">
                <a:solidFill>
                  <a:schemeClr val="tx1"/>
                </a:solidFill>
              </a:rPr>
              <a:t>Барьеры, характеризующие </a:t>
            </a:r>
            <a:r>
              <a:rPr lang="ru-RU" sz="2400" i="1" dirty="0" smtClean="0">
                <a:solidFill>
                  <a:schemeClr val="tx1"/>
                </a:solidFill>
              </a:rPr>
              <a:t>психологические препятствия, возникающие у туристов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928670"/>
            <a:ext cx="9144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физический барьер характеризуется опасениями, связанными с климатической адаптацией, плохим самочувствием, непереносимостью метеоусловий и болезнью длительных перемещений;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психоэмоциональный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 барьер возникает из-за боязни нервного напряжения, эмоциональных расстройств, стрессовых ситуаций, психического дискомфорта, связанного с опасениями по поводу условий проживания, обслуживания и еще целого ряда факторов;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психологический барьер формируется на основе негативной информации, полученной из официальных источников и средств массовой информации, а также нелестных отзывов людей, побывавших в стране;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коммуникативный барьер возникает из-за незнания языка, неумения пользоваться местными средствами передвижения и боязни неблагоприятной криминогенной обстановки в стране пребывания;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экономический барьер характеризуется опасениями в связи с предстоящими финансовыми затратами, возможной нехваткой денег в поездке, дороговизной или элементарным обманом;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культурный барьер формируется из-за незнания или непереносимости национально-культурных особенностей страны пребывания.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714620"/>
            <a:ext cx="9144000" cy="3341693"/>
          </a:xfrm>
        </p:spPr>
        <p:txBody>
          <a:bodyPr/>
          <a:lstStyle/>
          <a:p>
            <a:pPr algn="ctr"/>
            <a:r>
              <a:rPr lang="ru-RU" sz="4000" b="1" dirty="0" smtClean="0"/>
              <a:t>ТЕМА 3. </a:t>
            </a:r>
            <a:endParaRPr lang="ru-RU" sz="4000" b="1" dirty="0" smtClean="0"/>
          </a:p>
          <a:p>
            <a:pPr algn="ctr"/>
            <a:r>
              <a:rPr lang="ru-RU" sz="4000" b="1" dirty="0" smtClean="0"/>
              <a:t>СЕГМЕНТИРОВАНИЕ </a:t>
            </a:r>
            <a:r>
              <a:rPr lang="ru-RU" sz="4000" b="1" dirty="0" smtClean="0"/>
              <a:t>ТУРИСТИЧЕСКОГО РЫНКА</a:t>
            </a:r>
            <a:endParaRPr lang="ru-RU" sz="4000" dirty="0" smtClean="0"/>
          </a:p>
        </p:txBody>
      </p:sp>
      <p:pic>
        <p:nvPicPr>
          <p:cNvPr id="5" name="Picture 2" descr="Картинки по запросу ТУРИЗМ КАРТИНК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571868" cy="3000372"/>
          </a:xfrm>
          <a:prstGeom prst="rect">
            <a:avLst/>
          </a:prstGeom>
          <a:noFill/>
        </p:spPr>
      </p:pic>
      <p:pic>
        <p:nvPicPr>
          <p:cNvPr id="23556" name="Picture 4" descr="Похожее изображение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0"/>
            <a:ext cx="3357554" cy="30003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531154383"/>
      </p:ext>
    </p:extLst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8985250" cy="6643711"/>
          </a:xfrm>
        </p:spPr>
        <p:txBody>
          <a:bodyPr/>
          <a:lstStyle/>
          <a:p>
            <a:pPr algn="just"/>
            <a:r>
              <a:rPr lang="ru-RU" sz="4000" b="1" dirty="0" smtClean="0"/>
              <a:t>3.1 </a:t>
            </a:r>
            <a:r>
              <a:rPr lang="ru-RU" sz="4000" b="1" dirty="0" smtClean="0"/>
              <a:t>Общие принципы сегментирования рынка</a:t>
            </a:r>
            <a:endParaRPr lang="ru-RU" sz="4000" dirty="0" smtClean="0"/>
          </a:p>
          <a:p>
            <a:pPr algn="just"/>
            <a:r>
              <a:rPr lang="ru-RU" sz="4000" b="1" dirty="0" smtClean="0"/>
              <a:t>3.2 Признаки, критерии и методы сегментации рынка</a:t>
            </a:r>
            <a:endParaRPr lang="ru-RU" sz="4000" dirty="0" smtClean="0"/>
          </a:p>
          <a:p>
            <a:pPr algn="just"/>
            <a:r>
              <a:rPr lang="ru-RU" sz="4000" b="1" dirty="0" smtClean="0"/>
              <a:t>3.3 Этапы сегментирования</a:t>
            </a:r>
            <a:endParaRPr lang="ru-RU" sz="4000" dirty="0" smtClean="0"/>
          </a:p>
          <a:p>
            <a:pPr algn="just"/>
            <a:r>
              <a:rPr lang="ru-RU" sz="4000" b="1" dirty="0" smtClean="0"/>
              <a:t>3.4 Особенности сегментирования в маркетинге туризма (</a:t>
            </a:r>
            <a:r>
              <a:rPr lang="ru-RU" sz="4000" b="1" i="1" dirty="0" smtClean="0"/>
              <a:t>на примере важнейшей группы – потребителях</a:t>
            </a:r>
            <a:r>
              <a:rPr lang="ru-RU" sz="4000" b="1" dirty="0" smtClean="0"/>
              <a:t>)</a:t>
            </a:r>
            <a:endParaRPr lang="ru-RU" sz="4000" b="1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2547648"/>
      </p:ext>
    </p:extLst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0"/>
            <a:ext cx="8985250" cy="164305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3.1 Общие принципы сегментирования рынка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1285860"/>
            <a:ext cx="914400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«Сегментация</a:t>
            </a:r>
            <a:r>
              <a:rPr lang="ru-RU" sz="2400" b="1" dirty="0" smtClean="0"/>
              <a:t>» </a:t>
            </a:r>
            <a:r>
              <a:rPr lang="ru-RU" sz="2400" b="1" dirty="0" smtClean="0"/>
              <a:t>(</a:t>
            </a:r>
            <a:r>
              <a:rPr lang="ru-RU" sz="2400" b="1" dirty="0" smtClean="0"/>
              <a:t>от </a:t>
            </a:r>
            <a:r>
              <a:rPr lang="ru-RU" sz="2400" b="1" u="sng" dirty="0" smtClean="0">
                <a:hlinkClick r:id="rId2" tooltip="Латинский язык"/>
              </a:rPr>
              <a:t>лат.</a:t>
            </a:r>
            <a:r>
              <a:rPr lang="ru-RU" sz="2400" b="1" dirty="0" smtClean="0"/>
              <a:t> </a:t>
            </a:r>
            <a:r>
              <a:rPr lang="la-Latn" sz="2400" b="1" i="1" dirty="0" smtClean="0"/>
              <a:t>segmentum</a:t>
            </a:r>
            <a:r>
              <a:rPr lang="ru-RU" sz="2400" b="1" dirty="0" smtClean="0"/>
              <a:t> — отрезок, полоса, от </a:t>
            </a:r>
            <a:r>
              <a:rPr lang="la-Latn" sz="2400" b="1" i="1" dirty="0" smtClean="0"/>
              <a:t>seco</a:t>
            </a:r>
            <a:r>
              <a:rPr lang="ru-RU" sz="2400" b="1" dirty="0" smtClean="0"/>
              <a:t> — режу, рассекаю) </a:t>
            </a:r>
            <a:endParaRPr lang="ru-RU" sz="2400" b="1" dirty="0" smtClean="0"/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разделение </a:t>
            </a:r>
            <a:r>
              <a:rPr lang="ru-RU" sz="2400" dirty="0" smtClean="0"/>
              <a:t>рынка на сегменты, где «сегмент» понимается </a:t>
            </a:r>
            <a:r>
              <a:rPr lang="ru-RU" sz="2400" dirty="0" smtClean="0"/>
              <a:t>как— </a:t>
            </a:r>
            <a:r>
              <a:rPr lang="ru-RU" sz="2400" dirty="0" smtClean="0"/>
              <a:t>часть чего-либо</a:t>
            </a:r>
            <a:r>
              <a:rPr lang="ru-RU" sz="2400" dirty="0" smtClean="0"/>
              <a:t>»;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400" dirty="0" smtClean="0"/>
              <a:t>процесс </a:t>
            </a:r>
            <a:r>
              <a:rPr lang="ru-RU" sz="2400" dirty="0" smtClean="0"/>
              <a:t>разбивки потребителей или потенциальных потребителей на рынке на различные группы (или сегменты), в рамках которых потребители имеют схожие или аналогичные запросы, удовлетворяемые определенным комплексом </a:t>
            </a:r>
            <a:r>
              <a:rPr lang="ru-RU" sz="2400" dirty="0" smtClean="0"/>
              <a:t>маркетинга;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400" dirty="0" smtClean="0"/>
              <a:t>деление (дифференциация) любого рынка на отдельные части (сегменты) с учетом множества критериев и </a:t>
            </a:r>
            <a:r>
              <a:rPr lang="ru-RU" sz="2400" dirty="0" smtClean="0"/>
              <a:t>факторов</a:t>
            </a:r>
            <a:r>
              <a:rPr lang="ru-RU" sz="2400" i="1" dirty="0" smtClean="0"/>
              <a:t>, </a:t>
            </a:r>
            <a:r>
              <a:rPr lang="ru-RU" sz="2400" dirty="0" smtClean="0"/>
              <a:t>где сегментом рынка является не только потребитель, а </a:t>
            </a:r>
            <a:r>
              <a:rPr lang="ru-RU" sz="2400" dirty="0" smtClean="0"/>
              <a:t>группы </a:t>
            </a:r>
            <a:r>
              <a:rPr lang="ru-RU" sz="2400" dirty="0" smtClean="0"/>
              <a:t>потребителей, продуктов или предприятий, обладающих общими </a:t>
            </a:r>
            <a:r>
              <a:rPr lang="ru-RU" sz="2400" dirty="0" smtClean="0"/>
              <a:t>характеристиками</a:t>
            </a:r>
            <a:r>
              <a:rPr lang="ru-RU" sz="2400" dirty="0" smtClean="0"/>
              <a:t>.</a:t>
            </a:r>
            <a:endParaRPr lang="ru-RU" sz="2400" dirty="0" smtClean="0"/>
          </a:p>
          <a:p>
            <a:pPr algn="just">
              <a:buFontTx/>
              <a:buChar char="-"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0"/>
            <a:ext cx="8985250" cy="1065213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Процесс сегментирования рынка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powerbranding.ru/wp-content/uploads/2013/12/segmentation-process-full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357298"/>
            <a:ext cx="9144000" cy="5500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0"/>
            <a:ext cx="8985250" cy="1065213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Принципы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tx1"/>
                </a:solidFill>
              </a:rPr>
              <a:t>сегментирования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tx1"/>
                </a:solidFill>
              </a:rPr>
              <a:t>рынка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www.markint.ru/wp-content/uploads/2014/07/41746802_1238328016_principysegmentaciirynka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71546"/>
            <a:ext cx="9144000" cy="5786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3.2 Признаки, критерии и методы сегментации рынка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000108"/>
            <a:ext cx="914400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u="sng" dirty="0" smtClean="0"/>
              <a:t>Признаки </a:t>
            </a:r>
            <a:r>
              <a:rPr lang="ru-RU" sz="2800" u="sng" dirty="0" smtClean="0"/>
              <a:t>сегментации рынка по группам потребителей</a:t>
            </a:r>
            <a:r>
              <a:rPr lang="ru-RU" sz="2800" dirty="0" smtClean="0"/>
              <a:t> </a:t>
            </a:r>
            <a:endParaRPr lang="ru-RU" sz="2800" dirty="0" smtClean="0"/>
          </a:p>
          <a:p>
            <a:pPr algn="just"/>
            <a:r>
              <a:rPr lang="ru-RU" sz="2800" dirty="0" smtClean="0"/>
              <a:t>географические</a:t>
            </a:r>
            <a:r>
              <a:rPr lang="ru-RU" sz="2800" dirty="0" smtClean="0"/>
              <a:t>, демографические, личностные, поведенческие и др. </a:t>
            </a:r>
            <a:endParaRPr lang="ru-RU" sz="2800" dirty="0" smtClean="0"/>
          </a:p>
          <a:p>
            <a:pPr algn="ctr"/>
            <a:r>
              <a:rPr lang="ru-RU" sz="2800" u="sng" dirty="0" smtClean="0"/>
              <a:t>Признаки </a:t>
            </a:r>
            <a:r>
              <a:rPr lang="ru-RU" sz="2800" u="sng" dirty="0" smtClean="0"/>
              <a:t>сегментации рынка по группам </a:t>
            </a:r>
            <a:r>
              <a:rPr lang="ru-RU" sz="2800" u="sng" dirty="0" smtClean="0"/>
              <a:t>продуктов</a:t>
            </a:r>
          </a:p>
          <a:p>
            <a:pPr algn="just"/>
            <a:r>
              <a:rPr lang="ru-RU" sz="2800" dirty="0" smtClean="0"/>
              <a:t>функциональные </a:t>
            </a:r>
            <a:r>
              <a:rPr lang="ru-RU" sz="2800" dirty="0" smtClean="0"/>
              <a:t>и технические параметры продукта, цена и т.п</a:t>
            </a:r>
            <a:r>
              <a:rPr lang="ru-RU" sz="2800" dirty="0" smtClean="0"/>
              <a:t>.</a:t>
            </a:r>
          </a:p>
          <a:p>
            <a:pPr algn="ctr"/>
            <a:r>
              <a:rPr lang="ru-RU" sz="2800" u="sng" dirty="0" smtClean="0"/>
              <a:t>Признаки </a:t>
            </a:r>
            <a:r>
              <a:rPr lang="ru-RU" sz="2800" u="sng" dirty="0" smtClean="0"/>
              <a:t>сегментации рынка</a:t>
            </a:r>
            <a:r>
              <a:rPr lang="ru-RU" sz="2800" dirty="0" smtClean="0"/>
              <a:t> </a:t>
            </a:r>
            <a:r>
              <a:rPr lang="ru-RU" sz="2800" u="sng" dirty="0" smtClean="0"/>
              <a:t>по предприятиям-конкурентам</a:t>
            </a:r>
            <a:r>
              <a:rPr lang="ru-RU" sz="2800" dirty="0" smtClean="0"/>
              <a:t> </a:t>
            </a:r>
            <a:endParaRPr lang="ru-RU" sz="2800" dirty="0" smtClean="0"/>
          </a:p>
          <a:p>
            <a:pPr algn="just"/>
            <a:r>
              <a:rPr lang="ru-RU" sz="2800" dirty="0" smtClean="0"/>
              <a:t>величина </a:t>
            </a:r>
            <a:r>
              <a:rPr lang="ru-RU" sz="2800" dirty="0" smtClean="0"/>
              <a:t>предприятия, качественные показатели продукта, цена, каналы сбыта, продвижение продукта на рынке и т.п.</a:t>
            </a:r>
            <a:endParaRPr lang="ru-RU" sz="2800" dirty="0" smtClean="0"/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8985250" cy="571480"/>
          </a:xfrm>
        </p:spPr>
        <p:txBody>
          <a:bodyPr/>
          <a:lstStyle/>
          <a:p>
            <a:pPr algn="ctr"/>
            <a:r>
              <a:rPr lang="ru-RU" sz="2800" u="sng" dirty="0" smtClean="0">
                <a:solidFill>
                  <a:schemeClr val="tx1"/>
                </a:solidFill>
              </a:rPr>
              <a:t>Критерии </a:t>
            </a:r>
            <a:r>
              <a:rPr lang="ru-RU" sz="2800" u="sng" dirty="0" smtClean="0">
                <a:solidFill>
                  <a:schemeClr val="tx1"/>
                </a:solidFill>
              </a:rPr>
              <a:t>сегментации и отбора рынков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714356"/>
            <a:ext cx="91440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– емкость сегмента, по которой определяется число потенциальных потребителей и, соответственно, необходимые производственные мощности;</a:t>
            </a:r>
          </a:p>
          <a:p>
            <a:pPr algn="just"/>
            <a:r>
              <a:rPr lang="ru-RU" sz="2000" dirty="0" smtClean="0"/>
              <a:t>– каналы распространения и сбыта продукции (работ, услуг), позволяющие решить вопросы о формировании сети сбыта;</a:t>
            </a:r>
          </a:p>
          <a:p>
            <a:pPr algn="just"/>
            <a:r>
              <a:rPr lang="ru-RU" sz="2000" dirty="0" smtClean="0"/>
              <a:t>– устойчивость рынка, позволяющая сделать выбор о целесообразности загрузки мощностей предприятия;</a:t>
            </a:r>
          </a:p>
          <a:p>
            <a:pPr algn="just"/>
            <a:r>
              <a:rPr lang="ru-RU" sz="2000" dirty="0" smtClean="0"/>
              <a:t>– прибыльность, показывающая уровень рентабельности предприятия на данном сегменте рынка;</a:t>
            </a:r>
          </a:p>
          <a:p>
            <a:pPr algn="just"/>
            <a:r>
              <a:rPr lang="ru-RU" sz="2000" dirty="0" smtClean="0"/>
              <a:t>– совместимость сегмента рынка с рынком основных конкурентов, позволяющая оценить силу или слабость конкурентов и принять решение о целесообразности и готовности внесения дополнительных затрат при ориентации на таком сегменте;</a:t>
            </a:r>
          </a:p>
          <a:p>
            <a:pPr algn="just"/>
            <a:r>
              <a:rPr lang="ru-RU" sz="2000" dirty="0" smtClean="0"/>
              <a:t>– оценка опыта работы конкретного персонала предприятия (инженерного, производственного или сбытового) на выбранном сегменте рынка и принятие соответствующих мер;</a:t>
            </a:r>
          </a:p>
          <a:p>
            <a:pPr algn="just"/>
            <a:r>
              <a:rPr lang="ru-RU" sz="2000" dirty="0" smtClean="0"/>
              <a:t>– защищенность выбранного сегмента от конкуренции.</a:t>
            </a:r>
            <a:endParaRPr lang="ru-RU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8985250" cy="642918"/>
          </a:xfrm>
        </p:spPr>
        <p:txBody>
          <a:bodyPr/>
          <a:lstStyle/>
          <a:p>
            <a:pPr algn="ctr"/>
            <a:r>
              <a:rPr lang="ru-RU" sz="2800" i="1" u="sng" dirty="0" smtClean="0">
                <a:solidFill>
                  <a:schemeClr val="tx1"/>
                </a:solidFill>
              </a:rPr>
              <a:t>«Базовые</a:t>
            </a:r>
            <a:r>
              <a:rPr lang="ru-RU" sz="2800" i="1" u="sng" dirty="0" smtClean="0">
                <a:solidFill>
                  <a:schemeClr val="tx1"/>
                </a:solidFill>
              </a:rPr>
              <a:t>" методы сегментирования</a:t>
            </a:r>
            <a:endParaRPr lang="ru-RU" sz="2800" u="sng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714357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dirty="0" smtClean="0"/>
              <a:t>К</a:t>
            </a:r>
            <a:r>
              <a:rPr lang="ru-RU" sz="2400" dirty="0" smtClean="0"/>
              <a:t>ластерный </a:t>
            </a:r>
            <a:r>
              <a:rPr lang="ru-RU" sz="2400" dirty="0" smtClean="0"/>
              <a:t>анализ потребителей (таксономия)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1214422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sz="2400" dirty="0" smtClean="0"/>
              <a:t>На </a:t>
            </a:r>
            <a:r>
              <a:rPr lang="ru-RU" sz="2400" dirty="0" smtClean="0"/>
              <a:t>основе </a:t>
            </a:r>
            <a:r>
              <a:rPr lang="ru-RU" sz="2400" u="sng" dirty="0" smtClean="0"/>
              <a:t>"</a:t>
            </a:r>
            <a:r>
              <a:rPr lang="ru-RU" sz="2400" dirty="0" smtClean="0"/>
              <a:t>продуктовой сегментации" или сегментации рынка по параметрам продукции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200024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sz="2400" dirty="0" smtClean="0"/>
              <a:t>Метод </a:t>
            </a:r>
            <a:r>
              <a:rPr lang="ru-RU" sz="2400" dirty="0" smtClean="0"/>
              <a:t>составления функциональных карт - проведение </a:t>
            </a:r>
            <a:r>
              <a:rPr lang="ru-RU" sz="2400" dirty="0" smtClean="0"/>
              <a:t>двойной </a:t>
            </a:r>
            <a:r>
              <a:rPr lang="ru-RU" sz="2400" dirty="0" smtClean="0"/>
              <a:t>сегментации, по изделию (услуге) и потребителю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2786058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dirty="0" smtClean="0"/>
              <a:t>Сегментирование по методу "</a:t>
            </a:r>
            <a:r>
              <a:rPr lang="ru-RU" sz="2400" dirty="0" err="1" smtClean="0"/>
              <a:t>a</a:t>
            </a:r>
            <a:r>
              <a:rPr lang="ru-RU" sz="2400" dirty="0" smtClean="0"/>
              <a:t> </a:t>
            </a:r>
            <a:r>
              <a:rPr lang="ru-RU" sz="2400" dirty="0" err="1" smtClean="0"/>
              <a:t>priory</a:t>
            </a:r>
            <a:r>
              <a:rPr lang="ru-RU" sz="2400" dirty="0" smtClean="0"/>
              <a:t>"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3105835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dirty="0" smtClean="0"/>
              <a:t>Метод "К-сегментирования" ("</a:t>
            </a:r>
            <a:r>
              <a:rPr lang="ru-RU" sz="2400" dirty="0" err="1" smtClean="0"/>
              <a:t>post</a:t>
            </a:r>
            <a:r>
              <a:rPr lang="ru-RU" sz="2400" dirty="0" smtClean="0"/>
              <a:t> </a:t>
            </a:r>
            <a:r>
              <a:rPr lang="ru-RU" sz="2400" dirty="0" err="1" smtClean="0"/>
              <a:t>hoc</a:t>
            </a:r>
            <a:r>
              <a:rPr lang="ru-RU" sz="2400" dirty="0" smtClean="0"/>
              <a:t>" метод)</a:t>
            </a:r>
            <a:endParaRPr lang="ru-RU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mployee Orientation">
  <a:themeElements>
    <a:clrScheme name="Employee Orientation 5">
      <a:dk1>
        <a:srgbClr val="000000"/>
      </a:dk1>
      <a:lt1>
        <a:srgbClr val="CCECFF"/>
      </a:lt1>
      <a:dk2>
        <a:srgbClr val="FFFFFF"/>
      </a:dk2>
      <a:lt2>
        <a:srgbClr val="868686"/>
      </a:lt2>
      <a:accent1>
        <a:srgbClr val="00FFCC"/>
      </a:accent1>
      <a:accent2>
        <a:srgbClr val="969696"/>
      </a:accent2>
      <a:accent3>
        <a:srgbClr val="E2F4FF"/>
      </a:accent3>
      <a:accent4>
        <a:srgbClr val="000000"/>
      </a:accent4>
      <a:accent5>
        <a:srgbClr val="AAFFE2"/>
      </a:accent5>
      <a:accent6>
        <a:srgbClr val="878787"/>
      </a:accent6>
      <a:hlink>
        <a:srgbClr val="00FFCC"/>
      </a:hlink>
      <a:folHlink>
        <a:srgbClr val="99CCFF"/>
      </a:folHlink>
    </a:clrScheme>
    <a:fontScheme name="Employee Orientation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mployee Orientation 1">
        <a:dk1>
          <a:srgbClr val="000000"/>
        </a:dk1>
        <a:lt1>
          <a:srgbClr val="0099CC"/>
        </a:lt1>
        <a:dk2>
          <a:srgbClr val="FFFFFF"/>
        </a:dk2>
        <a:lt2>
          <a:srgbClr val="868686"/>
        </a:lt2>
        <a:accent1>
          <a:srgbClr val="00FFCC"/>
        </a:accent1>
        <a:accent2>
          <a:srgbClr val="969696"/>
        </a:accent2>
        <a:accent3>
          <a:srgbClr val="AACAE2"/>
        </a:accent3>
        <a:accent4>
          <a:srgbClr val="000000"/>
        </a:accent4>
        <a:accent5>
          <a:srgbClr val="AAFFE2"/>
        </a:accent5>
        <a:accent6>
          <a:srgbClr val="878787"/>
        </a:accent6>
        <a:hlink>
          <a:srgbClr val="00FFCC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ployee Orientation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ployee Orientation 3">
        <a:dk1>
          <a:srgbClr val="5F5F5F"/>
        </a:dk1>
        <a:lt1>
          <a:srgbClr val="FFFFFF"/>
        </a:lt1>
        <a:dk2>
          <a:srgbClr val="5F5F5F"/>
        </a:dk2>
        <a:lt2>
          <a:srgbClr val="808080"/>
        </a:lt2>
        <a:accent1>
          <a:srgbClr val="969696"/>
        </a:accent1>
        <a:accent2>
          <a:srgbClr val="000000"/>
        </a:accent2>
        <a:accent3>
          <a:srgbClr val="FFFFFF"/>
        </a:accent3>
        <a:accent4>
          <a:srgbClr val="505050"/>
        </a:accent4>
        <a:accent5>
          <a:srgbClr val="C9C9C9"/>
        </a:accent5>
        <a:accent6>
          <a:srgbClr val="000000"/>
        </a:accent6>
        <a:hlink>
          <a:srgbClr val="7777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ployee Orientation 1">
        <a:dk1>
          <a:srgbClr val="000000"/>
        </a:dk1>
        <a:lt1>
          <a:srgbClr val="0099CC"/>
        </a:lt1>
        <a:dk2>
          <a:srgbClr val="FFFFFF"/>
        </a:dk2>
        <a:lt2>
          <a:srgbClr val="868686"/>
        </a:lt2>
        <a:accent1>
          <a:srgbClr val="00FFCC"/>
        </a:accent1>
        <a:accent2>
          <a:srgbClr val="969696"/>
        </a:accent2>
        <a:accent3>
          <a:srgbClr val="AACAE2"/>
        </a:accent3>
        <a:accent4>
          <a:srgbClr val="000000"/>
        </a:accent4>
        <a:accent5>
          <a:srgbClr val="AAFFE2"/>
        </a:accent5>
        <a:accent6>
          <a:srgbClr val="878787"/>
        </a:accent6>
        <a:hlink>
          <a:srgbClr val="00FFCC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ployee Orientation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ployee Orientation 3">
        <a:dk1>
          <a:srgbClr val="5F5F5F"/>
        </a:dk1>
        <a:lt1>
          <a:srgbClr val="FFFFFF"/>
        </a:lt1>
        <a:dk2>
          <a:srgbClr val="5F5F5F"/>
        </a:dk2>
        <a:lt2>
          <a:srgbClr val="808080"/>
        </a:lt2>
        <a:accent1>
          <a:srgbClr val="969696"/>
        </a:accent1>
        <a:accent2>
          <a:srgbClr val="000000"/>
        </a:accent2>
        <a:accent3>
          <a:srgbClr val="FFFFFF"/>
        </a:accent3>
        <a:accent4>
          <a:srgbClr val="505050"/>
        </a:accent4>
        <a:accent5>
          <a:srgbClr val="C9C9C9"/>
        </a:accent5>
        <a:accent6>
          <a:srgbClr val="000000"/>
        </a:accent6>
        <a:hlink>
          <a:srgbClr val="7777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ployee Orientation 4">
        <a:dk1>
          <a:srgbClr val="000000"/>
        </a:dk1>
        <a:lt1>
          <a:srgbClr val="CCFFFF"/>
        </a:lt1>
        <a:dk2>
          <a:srgbClr val="FFFFFF"/>
        </a:dk2>
        <a:lt2>
          <a:srgbClr val="868686"/>
        </a:lt2>
        <a:accent1>
          <a:srgbClr val="00FFCC"/>
        </a:accent1>
        <a:accent2>
          <a:srgbClr val="969696"/>
        </a:accent2>
        <a:accent3>
          <a:srgbClr val="E2FFFF"/>
        </a:accent3>
        <a:accent4>
          <a:srgbClr val="000000"/>
        </a:accent4>
        <a:accent5>
          <a:srgbClr val="AAFFE2"/>
        </a:accent5>
        <a:accent6>
          <a:srgbClr val="878787"/>
        </a:accent6>
        <a:hlink>
          <a:srgbClr val="00FFCC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ployee Orientation 5">
        <a:dk1>
          <a:srgbClr val="000000"/>
        </a:dk1>
        <a:lt1>
          <a:srgbClr val="CCECFF"/>
        </a:lt1>
        <a:dk2>
          <a:srgbClr val="FFFFFF"/>
        </a:dk2>
        <a:lt2>
          <a:srgbClr val="868686"/>
        </a:lt2>
        <a:accent1>
          <a:srgbClr val="00FFCC"/>
        </a:accent1>
        <a:accent2>
          <a:srgbClr val="969696"/>
        </a:accent2>
        <a:accent3>
          <a:srgbClr val="E2F4FF"/>
        </a:accent3>
        <a:accent4>
          <a:srgbClr val="000000"/>
        </a:accent4>
        <a:accent5>
          <a:srgbClr val="AAFFE2"/>
        </a:accent5>
        <a:accent6>
          <a:srgbClr val="878787"/>
        </a:accent6>
        <a:hlink>
          <a:srgbClr val="00FFCC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ployee Orientation 6">
        <a:dk1>
          <a:srgbClr val="000000"/>
        </a:dk1>
        <a:lt1>
          <a:srgbClr val="FFCCCC"/>
        </a:lt1>
        <a:dk2>
          <a:srgbClr val="FFFFFF"/>
        </a:dk2>
        <a:lt2>
          <a:srgbClr val="868686"/>
        </a:lt2>
        <a:accent1>
          <a:srgbClr val="00FFCC"/>
        </a:accent1>
        <a:accent2>
          <a:srgbClr val="969696"/>
        </a:accent2>
        <a:accent3>
          <a:srgbClr val="FFE2E2"/>
        </a:accent3>
        <a:accent4>
          <a:srgbClr val="000000"/>
        </a:accent4>
        <a:accent5>
          <a:srgbClr val="AAFFE2"/>
        </a:accent5>
        <a:accent6>
          <a:srgbClr val="878787"/>
        </a:accent6>
        <a:hlink>
          <a:srgbClr val="00FFCC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ployee Orientation 7">
        <a:dk1>
          <a:srgbClr val="000000"/>
        </a:dk1>
        <a:lt1>
          <a:srgbClr val="CCFFCC"/>
        </a:lt1>
        <a:dk2>
          <a:srgbClr val="FFFFFF"/>
        </a:dk2>
        <a:lt2>
          <a:srgbClr val="868686"/>
        </a:lt2>
        <a:accent1>
          <a:srgbClr val="00FFCC"/>
        </a:accent1>
        <a:accent2>
          <a:srgbClr val="969696"/>
        </a:accent2>
        <a:accent3>
          <a:srgbClr val="E2FFE2"/>
        </a:accent3>
        <a:accent4>
          <a:srgbClr val="000000"/>
        </a:accent4>
        <a:accent5>
          <a:srgbClr val="AAFFE2"/>
        </a:accent5>
        <a:accent6>
          <a:srgbClr val="878787"/>
        </a:accent6>
        <a:hlink>
          <a:srgbClr val="00FFCC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Employee Orientation 1">
    <a:dk1>
      <a:srgbClr val="000000"/>
    </a:dk1>
    <a:lt1>
      <a:srgbClr val="0099CC"/>
    </a:lt1>
    <a:dk2>
      <a:srgbClr val="FFFFFF"/>
    </a:dk2>
    <a:lt2>
      <a:srgbClr val="868686"/>
    </a:lt2>
    <a:accent1>
      <a:srgbClr val="00FFCC"/>
    </a:accent1>
    <a:accent2>
      <a:srgbClr val="969696"/>
    </a:accent2>
    <a:accent3>
      <a:srgbClr val="AACAE2"/>
    </a:accent3>
    <a:accent4>
      <a:srgbClr val="000000"/>
    </a:accent4>
    <a:accent5>
      <a:srgbClr val="AAFFE2"/>
    </a:accent5>
    <a:accent6>
      <a:srgbClr val="878787"/>
    </a:accent6>
    <a:hlink>
      <a:srgbClr val="00FFCC"/>
    </a:hlink>
    <a:folHlink>
      <a:srgbClr val="99CC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Employee Orientation</Template>
  <TotalTime>1132</TotalTime>
  <Words>526</Words>
  <Application>Microsoft Office PowerPoint</Application>
  <PresentationFormat>Экран (4:3)</PresentationFormat>
  <Paragraphs>93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Employee Orientation</vt:lpstr>
      <vt:lpstr>МАРКЕТИНГ В ТУРИЗМЕ  Додонов О.В.  </vt:lpstr>
      <vt:lpstr>Слайд 2</vt:lpstr>
      <vt:lpstr>Слайд 3</vt:lpstr>
      <vt:lpstr>3.1 Общие принципы сегментирования рынка </vt:lpstr>
      <vt:lpstr>Процесс сегментирования рынка</vt:lpstr>
      <vt:lpstr>Принципы сегментирования рынка</vt:lpstr>
      <vt:lpstr>3.2 Признаки, критерии и методы сегментации рынка</vt:lpstr>
      <vt:lpstr>Критерии сегментации и отбора рынков</vt:lpstr>
      <vt:lpstr>«Базовые" методы сегментирования</vt:lpstr>
      <vt:lpstr>3.3 Этапы сегментирования</vt:lpstr>
      <vt:lpstr>Классификация видов сегментирования рынка</vt:lpstr>
      <vt:lpstr>3.4 Особенности сегментирования в маркетинге туризма (на примере важнейшей группы – потребителях) </vt:lpstr>
      <vt:lpstr>Мотивы, побуждающие белорусских туристов при выборе направления путешествия </vt:lpstr>
      <vt:lpstr>Барьеры, характеризующие психологические препятствия, возникающие у туристов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asus</cp:lastModifiedBy>
  <cp:revision>150</cp:revision>
  <cp:lastPrinted>1601-01-01T00:00:00Z</cp:lastPrinted>
  <dcterms:created xsi:type="dcterms:W3CDTF">1601-01-01T00:00:00Z</dcterms:created>
  <dcterms:modified xsi:type="dcterms:W3CDTF">2017-09-17T14:51:12Z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