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807651757514475E-2"/>
          <c:y val="4.0682146428174658E-2"/>
          <c:w val="0.97230342736192166"/>
          <c:h val="0.6264731696478169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 топлива</c:v>
                </c:pt>
              </c:strCache>
            </c:strRef>
          </c:tx>
          <c:marker>
            <c:symbol val="none"/>
          </c:marker>
          <c:cat>
            <c:numRef>
              <c:f>Лист1!$A$2:$A$26</c:f>
              <c:numCache>
                <c:formatCode>General</c:formatCode>
                <c:ptCount val="25"/>
              </c:numCache>
            </c:num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30.3</c:v>
                </c:pt>
                <c:pt idx="1">
                  <c:v>29.4</c:v>
                </c:pt>
                <c:pt idx="2">
                  <c:v>28.9</c:v>
                </c:pt>
                <c:pt idx="3">
                  <c:v>29.2</c:v>
                </c:pt>
                <c:pt idx="4">
                  <c:v>27.8</c:v>
                </c:pt>
                <c:pt idx="5">
                  <c:v>30.3</c:v>
                </c:pt>
                <c:pt idx="6">
                  <c:v>30</c:v>
                </c:pt>
                <c:pt idx="7">
                  <c:v>31.5</c:v>
                </c:pt>
                <c:pt idx="8">
                  <c:v>31.2</c:v>
                </c:pt>
                <c:pt idx="9">
                  <c:v>27.8</c:v>
                </c:pt>
                <c:pt idx="10">
                  <c:v>30.6</c:v>
                </c:pt>
                <c:pt idx="11">
                  <c:v>29.7</c:v>
                </c:pt>
                <c:pt idx="12">
                  <c:v>29</c:v>
                </c:pt>
                <c:pt idx="13">
                  <c:v>31.2</c:v>
                </c:pt>
                <c:pt idx="14">
                  <c:v>30.4</c:v>
                </c:pt>
                <c:pt idx="15">
                  <c:v>31.8</c:v>
                </c:pt>
                <c:pt idx="16">
                  <c:v>28.2</c:v>
                </c:pt>
                <c:pt idx="17">
                  <c:v>29.9</c:v>
                </c:pt>
                <c:pt idx="18">
                  <c:v>28.1</c:v>
                </c:pt>
                <c:pt idx="19">
                  <c:v>29.5</c:v>
                </c:pt>
                <c:pt idx="20">
                  <c:v>26.1</c:v>
                </c:pt>
                <c:pt idx="21">
                  <c:v>28.7</c:v>
                </c:pt>
                <c:pt idx="22">
                  <c:v>30.5</c:v>
                </c:pt>
                <c:pt idx="23">
                  <c:v>30.5</c:v>
                </c:pt>
                <c:pt idx="24">
                  <c:v>28.1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Стояночный режим</c:v>
                </c:pt>
              </c:strCache>
            </c:strRef>
          </c:tx>
          <c:marker>
            <c:symbol val="none"/>
          </c:marker>
          <c:dLbls>
            <c:dLbl>
              <c:idx val="1"/>
              <c:layout>
                <c:manualLayout>
                  <c:x val="-1.9893821321440474E-2"/>
                  <c:y val="-6.13824389882605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33357064634539E-2"/>
                  <c:y val="3.03295930081842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333570646345418E-2"/>
                  <c:y val="6.813687368070214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333570646345418E-2"/>
                  <c:y val="-1.67022182720438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Лист1!$A$2:$A$26</c:f>
              <c:numCache>
                <c:formatCode>General</c:formatCode>
                <c:ptCount val="25"/>
              </c:numCache>
            </c:numRef>
          </c:cat>
          <c:val>
            <c:numRef>
              <c:f>Лист1!$C$2:$C$26</c:f>
              <c:numCache>
                <c:formatCode>General</c:formatCode>
                <c:ptCount val="25"/>
                <c:pt idx="0">
                  <c:v>12</c:v>
                </c:pt>
                <c:pt idx="1">
                  <c:v>8.4</c:v>
                </c:pt>
                <c:pt idx="2">
                  <c:v>10.8</c:v>
                </c:pt>
                <c:pt idx="3">
                  <c:v>8.6</c:v>
                </c:pt>
                <c:pt idx="4">
                  <c:v>13.4</c:v>
                </c:pt>
                <c:pt idx="5">
                  <c:v>9.1</c:v>
                </c:pt>
                <c:pt idx="6">
                  <c:v>10.6</c:v>
                </c:pt>
                <c:pt idx="7">
                  <c:v>8.2000000000000011</c:v>
                </c:pt>
                <c:pt idx="8">
                  <c:v>5.9</c:v>
                </c:pt>
                <c:pt idx="9">
                  <c:v>9.6</c:v>
                </c:pt>
                <c:pt idx="10">
                  <c:v>6.3</c:v>
                </c:pt>
                <c:pt idx="11">
                  <c:v>9.1</c:v>
                </c:pt>
                <c:pt idx="12">
                  <c:v>6.3</c:v>
                </c:pt>
                <c:pt idx="13">
                  <c:v>12</c:v>
                </c:pt>
                <c:pt idx="14">
                  <c:v>8.7000000000000011</c:v>
                </c:pt>
                <c:pt idx="15">
                  <c:v>10.200000000000001</c:v>
                </c:pt>
                <c:pt idx="16">
                  <c:v>9.1</c:v>
                </c:pt>
                <c:pt idx="17">
                  <c:v>9.8000000000000007</c:v>
                </c:pt>
                <c:pt idx="18">
                  <c:v>8.6</c:v>
                </c:pt>
                <c:pt idx="19">
                  <c:v>9.3000000000000007</c:v>
                </c:pt>
                <c:pt idx="20">
                  <c:v>9</c:v>
                </c:pt>
                <c:pt idx="21">
                  <c:v>8.9</c:v>
                </c:pt>
                <c:pt idx="22">
                  <c:v>11.8</c:v>
                </c:pt>
                <c:pt idx="23">
                  <c:v>12.5</c:v>
                </c:pt>
                <c:pt idx="24">
                  <c:v>20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Полный тормозной путь</c:v>
                </c:pt>
              </c:strCache>
            </c:strRef>
          </c:tx>
          <c:marker>
            <c:symbol val="none"/>
          </c:marker>
          <c:dLbls>
            <c:dLbl>
              <c:idx val="1"/>
              <c:layout>
                <c:manualLayout>
                  <c:x val="-1.9893821321440474E-2"/>
                  <c:y val="-4.0218123912157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33357064634539E-2"/>
                  <c:y val="-3.08117616561123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773319971250306E-2"/>
                  <c:y val="1.62200496241158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333570646345418E-2"/>
                  <c:y val="-7.295856015998222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Лист1!$A$2:$A$26</c:f>
              <c:numCache>
                <c:formatCode>General</c:formatCode>
                <c:ptCount val="25"/>
              </c:numCache>
            </c:numRef>
          </c:cat>
          <c:val>
            <c:numRef>
              <c:f>Лист1!$D$2:$D$26</c:f>
              <c:numCache>
                <c:formatCode>General</c:formatCode>
                <c:ptCount val="25"/>
                <c:pt idx="0">
                  <c:v>8.6</c:v>
                </c:pt>
                <c:pt idx="1">
                  <c:v>8.1</c:v>
                </c:pt>
                <c:pt idx="2">
                  <c:v>6.3</c:v>
                </c:pt>
                <c:pt idx="3">
                  <c:v>5.0999999999999996</c:v>
                </c:pt>
                <c:pt idx="4">
                  <c:v>5.6</c:v>
                </c:pt>
                <c:pt idx="5">
                  <c:v>9.9</c:v>
                </c:pt>
                <c:pt idx="6">
                  <c:v>5.3</c:v>
                </c:pt>
                <c:pt idx="7">
                  <c:v>13.6</c:v>
                </c:pt>
                <c:pt idx="8">
                  <c:v>6.8</c:v>
                </c:pt>
                <c:pt idx="9">
                  <c:v>6.5</c:v>
                </c:pt>
                <c:pt idx="10">
                  <c:v>5.2</c:v>
                </c:pt>
                <c:pt idx="11">
                  <c:v>6.9</c:v>
                </c:pt>
                <c:pt idx="12">
                  <c:v>3.6</c:v>
                </c:pt>
                <c:pt idx="13">
                  <c:v>6.9</c:v>
                </c:pt>
                <c:pt idx="14">
                  <c:v>4.5999999999999996</c:v>
                </c:pt>
                <c:pt idx="15">
                  <c:v>6.6</c:v>
                </c:pt>
                <c:pt idx="16">
                  <c:v>6.1</c:v>
                </c:pt>
                <c:pt idx="17">
                  <c:v>6</c:v>
                </c:pt>
                <c:pt idx="18">
                  <c:v>5</c:v>
                </c:pt>
                <c:pt idx="19">
                  <c:v>6.3</c:v>
                </c:pt>
                <c:pt idx="20">
                  <c:v>3.4</c:v>
                </c:pt>
                <c:pt idx="21">
                  <c:v>5.3</c:v>
                </c:pt>
                <c:pt idx="22">
                  <c:v>5.5</c:v>
                </c:pt>
                <c:pt idx="23">
                  <c:v>4</c:v>
                </c:pt>
                <c:pt idx="24">
                  <c:v>3.3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Альтернативное торможение</c:v>
                </c:pt>
              </c:strCache>
            </c:strRef>
          </c:tx>
          <c:marker>
            <c:symbol val="none"/>
          </c:marker>
          <c:cat>
            <c:numRef>
              <c:f>Лист1!$A$2:$A$26</c:f>
              <c:numCache>
                <c:formatCode>General</c:formatCode>
                <c:ptCount val="25"/>
              </c:numCache>
            </c:numRef>
          </c:cat>
          <c:val>
            <c:numRef>
              <c:f>Лист1!$E$2:$E$26</c:f>
              <c:numCache>
                <c:formatCode>General</c:formatCode>
                <c:ptCount val="25"/>
                <c:pt idx="0">
                  <c:v>84.1</c:v>
                </c:pt>
                <c:pt idx="1">
                  <c:v>84.5</c:v>
                </c:pt>
                <c:pt idx="2">
                  <c:v>57.5</c:v>
                </c:pt>
                <c:pt idx="3">
                  <c:v>76.7</c:v>
                </c:pt>
                <c:pt idx="4">
                  <c:v>63.9</c:v>
                </c:pt>
                <c:pt idx="5">
                  <c:v>73.7</c:v>
                </c:pt>
                <c:pt idx="6">
                  <c:v>69.7</c:v>
                </c:pt>
                <c:pt idx="7">
                  <c:v>69.5</c:v>
                </c:pt>
                <c:pt idx="8">
                  <c:v>83.1</c:v>
                </c:pt>
                <c:pt idx="9">
                  <c:v>77.5</c:v>
                </c:pt>
                <c:pt idx="10">
                  <c:v>65.400000000000006</c:v>
                </c:pt>
                <c:pt idx="11">
                  <c:v>74.7</c:v>
                </c:pt>
                <c:pt idx="12">
                  <c:v>58.8</c:v>
                </c:pt>
                <c:pt idx="13">
                  <c:v>77.400000000000006</c:v>
                </c:pt>
                <c:pt idx="14">
                  <c:v>57.6</c:v>
                </c:pt>
                <c:pt idx="15">
                  <c:v>74.8</c:v>
                </c:pt>
                <c:pt idx="16">
                  <c:v>75.599999999999994</c:v>
                </c:pt>
                <c:pt idx="17">
                  <c:v>80.2</c:v>
                </c:pt>
                <c:pt idx="18">
                  <c:v>60.1</c:v>
                </c:pt>
                <c:pt idx="19">
                  <c:v>69.900000000000006</c:v>
                </c:pt>
                <c:pt idx="20">
                  <c:v>68.599999999999994</c:v>
                </c:pt>
                <c:pt idx="21">
                  <c:v>68.8</c:v>
                </c:pt>
                <c:pt idx="22">
                  <c:v>57.6</c:v>
                </c:pt>
                <c:pt idx="23">
                  <c:v>72.8</c:v>
                </c:pt>
                <c:pt idx="24">
                  <c:v>46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6797696"/>
        <c:axId val="8348800"/>
      </c:lineChart>
      <c:catAx>
        <c:axId val="86797696"/>
        <c:scaling>
          <c:orientation val="minMax"/>
        </c:scaling>
        <c:delete val="1"/>
        <c:axPos val="b"/>
        <c:min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16000"/>
                </a:schemeClr>
              </a:solidFill>
            </a:ln>
          </c:spPr>
        </c:minorGridlines>
        <c:numFmt formatCode="General" sourceLinked="1"/>
        <c:majorTickMark val="none"/>
        <c:minorTickMark val="none"/>
        <c:tickLblPos val="nextTo"/>
        <c:crossAx val="8348800"/>
        <c:crosses val="autoZero"/>
        <c:auto val="1"/>
        <c:lblAlgn val="ctr"/>
        <c:lblOffset val="100"/>
        <c:noMultiLvlLbl val="0"/>
      </c:catAx>
      <c:valAx>
        <c:axId val="8348800"/>
        <c:scaling>
          <c:logBase val="10"/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67976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0490036254475134E-2"/>
          <c:y val="0.70948616820353283"/>
          <c:w val="0.93456631222258546"/>
          <c:h val="0.10886908686569688"/>
        </c:manualLayout>
      </c:layout>
      <c:overlay val="0"/>
      <c:txPr>
        <a:bodyPr/>
        <a:lstStyle/>
        <a:p>
          <a:pPr>
            <a:defRPr sz="1400">
              <a:latin typeface="Helvetica" pitchFamily="34" charset="0"/>
              <a:cs typeface="Helvetica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введения систем телеметрии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7860181498820806E-3"/>
                  <c:y val="-2.71337372770545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8733941842719229E-3"/>
                  <c:y val="-1.915495979373939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325338120325811E-3"/>
                  <c:y val="1.2163207919426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Заработная плата водителей,
 евро/100 км</c:v>
                </c:pt>
                <c:pt idx="1">
                  <c:v>Норма расхода топлива,
 л/100 км</c:v>
                </c:pt>
                <c:pt idx="2">
                  <c:v>Средняя цена топлива,
 евро/л</c:v>
                </c:pt>
                <c:pt idx="3">
                  <c:v>Общие транспортные издержки за месяц, 
тыс. евро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11.5</c:v>
                </c:pt>
                <c:pt idx="1">
                  <c:v>33.700000000000003</c:v>
                </c:pt>
                <c:pt idx="2">
                  <c:v>0.56000000000000005</c:v>
                </c:pt>
                <c:pt idx="3" formatCode="#,##0">
                  <c:v>18.446999999999996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введения систем телеметрии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4.2588250428314978E-3"/>
                  <c:y val="-1.915495979373939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062156836374904E-3"/>
                  <c:y val="2.43267989380490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Заработная плата водителей,
 евро/100 км</c:v>
                </c:pt>
                <c:pt idx="1">
                  <c:v>Норма расхода топлива,
 л/100 км</c:v>
                </c:pt>
                <c:pt idx="2">
                  <c:v>Средняя цена топлива,
 евро/л</c:v>
                </c:pt>
                <c:pt idx="3">
                  <c:v>Общие транспортные издержки за месяц, 
тыс. евро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12.5</c:v>
                </c:pt>
                <c:pt idx="1">
                  <c:v>29.6</c:v>
                </c:pt>
                <c:pt idx="2">
                  <c:v>0.56000000000000005</c:v>
                </c:pt>
                <c:pt idx="3">
                  <c:v>17.611999999999998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40288"/>
        <c:axId val="32142080"/>
      </c:barChart>
      <c:catAx>
        <c:axId val="32140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2142080"/>
        <c:crosses val="autoZero"/>
        <c:auto val="1"/>
        <c:lblAlgn val="ctr"/>
        <c:lblOffset val="100"/>
        <c:noMultiLvlLbl val="0"/>
      </c:catAx>
      <c:valAx>
        <c:axId val="32142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1402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F72-8250-407C-8309-C7F771734277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46F7-CC86-4BF2-A405-37440C2F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45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F72-8250-407C-8309-C7F771734277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46F7-CC86-4BF2-A405-37440C2F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87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F72-8250-407C-8309-C7F771734277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46F7-CC86-4BF2-A405-37440C2F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65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F72-8250-407C-8309-C7F771734277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46F7-CC86-4BF2-A405-37440C2F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3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F72-8250-407C-8309-C7F771734277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46F7-CC86-4BF2-A405-37440C2F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24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F72-8250-407C-8309-C7F771734277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46F7-CC86-4BF2-A405-37440C2F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52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F72-8250-407C-8309-C7F771734277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46F7-CC86-4BF2-A405-37440C2F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58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F72-8250-407C-8309-C7F771734277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46F7-CC86-4BF2-A405-37440C2F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4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F72-8250-407C-8309-C7F771734277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46F7-CC86-4BF2-A405-37440C2F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74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F72-8250-407C-8309-C7F771734277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46F7-CC86-4BF2-A405-37440C2F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35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3F72-8250-407C-8309-C7F771734277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46F7-CC86-4BF2-A405-37440C2F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16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13F72-8250-407C-8309-C7F771734277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E46F7-CC86-4BF2-A405-37440C2F9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50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5887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x-none" b="1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  <a:cs typeface="Helvetica" pitchFamily="34" charset="0"/>
              </a:rPr>
              <a:t>ВЛИЯНИЕ СТИЛЯ ЕЗДЫ ВОДИТЕЛЯ НА ТЕХНИКО-ЭКОНОМИЧЕСКИЕ ПОКАЗАТЕЛИ АВТОМОБИЛЯ, НА ПРИМЕРЕ ИСПОЛЬЗОВАНИЯ СИСТЕМ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  <a:cs typeface="Helvetica" pitchFamily="34" charset="0"/>
              </a:rPr>
              <a:t>MAN TELEMATICS </a:t>
            </a:r>
            <a:r>
              <a:rPr lang="x-none" b="1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  <a:cs typeface="Helvetica" pitchFamily="34" charset="0"/>
              </a:rPr>
              <a:t>И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  <a:cs typeface="Helvetica" pitchFamily="34" charset="0"/>
              </a:rPr>
              <a:t>RENAULT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  <a:cs typeface="Helvetica" pitchFamily="34" charset="0"/>
              </a:rPr>
              <a:t>OPTIFLEET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6754" y="4599130"/>
            <a:ext cx="3946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Helvetica" pitchFamily="34" charset="0"/>
                <a:cs typeface="Helvetica" pitchFamily="34" charset="0"/>
              </a:rPr>
              <a:t>Выполнил</a:t>
            </a:r>
            <a:r>
              <a:rPr lang="ru-RU" sz="1600" dirty="0">
                <a:latin typeface="Helvetica" pitchFamily="34" charset="0"/>
                <a:cs typeface="Helvetica" pitchFamily="34" charset="0"/>
              </a:rPr>
              <a:t>: А.А. Клопов</a:t>
            </a:r>
          </a:p>
          <a:p>
            <a:r>
              <a:rPr lang="ru-RU" sz="1600" dirty="0" smtClean="0">
                <a:latin typeface="Helvetica" pitchFamily="34" charset="0"/>
                <a:cs typeface="Helvetica" pitchFamily="34" charset="0"/>
              </a:rPr>
              <a:t>Научный </a:t>
            </a:r>
            <a:r>
              <a:rPr lang="ru-RU" sz="1600" dirty="0" smtClean="0">
                <a:latin typeface="Helvetica" pitchFamily="34" charset="0"/>
                <a:cs typeface="Helvetica" pitchFamily="34" charset="0"/>
              </a:rPr>
              <a:t>руководитель: А.А. </a:t>
            </a:r>
            <a:r>
              <a:rPr lang="ru-RU" sz="1600" dirty="0" smtClean="0">
                <a:latin typeface="Helvetica" pitchFamily="34" charset="0"/>
                <a:cs typeface="Helvetica" pitchFamily="34" charset="0"/>
              </a:rPr>
              <a:t>Лисовский</a:t>
            </a:r>
          </a:p>
          <a:p>
            <a:r>
              <a:rPr lang="ru-RU" sz="1600" dirty="0">
                <a:latin typeface="Helvetica" pitchFamily="34" charset="0"/>
                <a:cs typeface="Helvetica" pitchFamily="34" charset="0"/>
              </a:rPr>
              <a:t>Специальность: 1-36 80 </a:t>
            </a:r>
            <a:r>
              <a:rPr lang="ru-RU" sz="1600" dirty="0" smtClean="0">
                <a:latin typeface="Helvetica" pitchFamily="34" charset="0"/>
                <a:cs typeface="Helvetica" pitchFamily="34" charset="0"/>
              </a:rPr>
              <a:t>03</a:t>
            </a:r>
            <a:endParaRPr lang="ru-RU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07235" y="5949280"/>
            <a:ext cx="13295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Helvetica" pitchFamily="34" charset="0"/>
                <a:cs typeface="Helvetica" pitchFamily="34" charset="0"/>
              </a:rPr>
              <a:t>Новополоцк</a:t>
            </a:r>
            <a:br>
              <a:rPr lang="ru-RU" sz="1600" dirty="0" smtClean="0">
                <a:latin typeface="Helvetica" pitchFamily="34" charset="0"/>
                <a:cs typeface="Helvetica" pitchFamily="34" charset="0"/>
              </a:rPr>
            </a:br>
            <a:r>
              <a:rPr lang="ru-RU" sz="1600" dirty="0" smtClean="0">
                <a:latin typeface="Helvetica" pitchFamily="34" charset="0"/>
                <a:cs typeface="Helvetica" pitchFamily="34" charset="0"/>
              </a:rPr>
              <a:t>2018</a:t>
            </a:r>
            <a:endParaRPr lang="ru-RU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5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6516" y="469413"/>
            <a:ext cx="864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Helvetica" pitchFamily="34" charset="0"/>
                <a:cs typeface="Helvetica" pitchFamily="34" charset="0"/>
              </a:rPr>
              <a:t>Р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екомендации водителям</a:t>
            </a:r>
            <a:endParaRPr lang="ru-RU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535" y="1358769"/>
            <a:ext cx="865461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Торможение следует использовать реже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При торможении преимущественно пользоваться альтернативными </a:t>
            </a:r>
          </a:p>
          <a:p>
            <a:r>
              <a:rPr lang="ru-RU" dirty="0">
                <a:latin typeface="Helvetica" pitchFamily="34" charset="0"/>
                <a:cs typeface="Helvetica" pitchFamily="34" charset="0"/>
              </a:rPr>
              <a:t>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     способами торможения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Как можно чаще использовать движение накатом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Разгоняться с горы, а не в гору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Использовать круиз-контроль при движении свыше 40 км/ч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При подъезде к перекрестку заранее выключать передачу и двигаться</a:t>
            </a:r>
          </a:p>
          <a:p>
            <a:r>
              <a:rPr lang="ru-RU" dirty="0" smtClean="0">
                <a:latin typeface="Helvetica" pitchFamily="34" charset="0"/>
                <a:cs typeface="Helvetica" pitchFamily="34" charset="0"/>
              </a:rPr>
              <a:t>      накатом, чтобы избежать полного торможения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Не превышать 85 км/ч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Как можно меньше стоять с заведенным двигателем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Плавно стартовать с места, не превышая оптимальных оборотов двигателя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Поддерживать требуемое давление в шинах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Меньше использовать дополнительные электроприборы</a:t>
            </a:r>
            <a:endParaRPr lang="ru-RU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10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516" y="469413"/>
            <a:ext cx="864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Helvetica" pitchFamily="34" charset="0"/>
                <a:cs typeface="Helvetica" pitchFamily="34" charset="0"/>
              </a:rPr>
              <a:t>Р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екомендации предприятиям</a:t>
            </a:r>
            <a:endParaRPr lang="ru-RU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535" y="1358769"/>
            <a:ext cx="869686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Оборудовать автомобили системами телеметрии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Использовать системы оплаты труда, зависимые от стиля езды водителя</a:t>
            </a:r>
          </a:p>
          <a:p>
            <a:r>
              <a:rPr lang="ru-RU" dirty="0" smtClean="0">
                <a:latin typeface="Helvetica" pitchFamily="34" charset="0"/>
                <a:cs typeface="Helvetica" pitchFamily="34" charset="0"/>
              </a:rPr>
              <a:t>     и экономии топлива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Своевременно производить техническое обслуживание автопарка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Использовать специализированное ПО для контроля за техническим</a:t>
            </a:r>
          </a:p>
          <a:p>
            <a:r>
              <a:rPr lang="ru-RU" dirty="0" smtClean="0">
                <a:latin typeface="Helvetica" pitchFamily="34" charset="0"/>
                <a:cs typeface="Helvetica" pitchFamily="34" charset="0"/>
              </a:rPr>
              <a:t>     состоянием автомобиля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Оборудовать автомобили аэродинамическими пакетами – </a:t>
            </a:r>
            <a:r>
              <a:rPr lang="ru-RU" dirty="0" err="1" smtClean="0">
                <a:latin typeface="Helvetica" pitchFamily="34" charset="0"/>
                <a:cs typeface="Helvetica" pitchFamily="34" charset="0"/>
              </a:rPr>
              <a:t>спойлерами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 и т.д.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Следить за состоянием и пробегом шин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Установить ограничители скорости на автомобили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Использовать автомобили с автоматическими коробками передач</a:t>
            </a:r>
          </a:p>
          <a:p>
            <a:r>
              <a:rPr lang="ru-RU" dirty="0" smtClean="0">
                <a:latin typeface="Helvetica" pitchFamily="34" charset="0"/>
                <a:cs typeface="Helvetica" pitchFamily="34" charset="0"/>
              </a:rPr>
              <a:t>     и адаптивным круиз-контролем</a:t>
            </a:r>
          </a:p>
        </p:txBody>
      </p:sp>
    </p:spTree>
    <p:extLst>
      <p:ext uri="{BB962C8B-B14F-4D97-AF65-F5344CB8AC3E}">
        <p14:creationId xmlns:p14="http://schemas.microsoft.com/office/powerpoint/2010/main" val="3208669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1590" y="1493784"/>
            <a:ext cx="4451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Helvetica" pitchFamily="34" charset="0"/>
                <a:cs typeface="Helvetica" pitchFamily="34" charset="0"/>
              </a:rPr>
              <a:t>Спасибо за внимание!</a:t>
            </a:r>
            <a:endParaRPr lang="ru-RU" sz="3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6049255"/>
            <a:ext cx="2931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/>
              <a:t>Андрей Клопов</a:t>
            </a:r>
          </a:p>
          <a:p>
            <a:r>
              <a:rPr lang="en-US" dirty="0" smtClean="0"/>
              <a:t>andrewklopov93@gmail.com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27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6519" y="458670"/>
            <a:ext cx="331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Helvetica" pitchFamily="34" charset="0"/>
                <a:cs typeface="Helvetica" pitchFamily="34" charset="0"/>
              </a:rPr>
              <a:t>Цели и задачи исследования</a:t>
            </a:r>
            <a:endParaRPr lang="ru-RU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535" y="1358769"/>
            <a:ext cx="867372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Helvetica" pitchFamily="34" charset="0"/>
                <a:cs typeface="Helvetica" pitchFamily="34" charset="0"/>
              </a:rPr>
              <a:t>Цель</a:t>
            </a:r>
            <a:r>
              <a:rPr lang="ru-RU" b="1" dirty="0">
                <a:latin typeface="Helvetica" pitchFamily="34" charset="0"/>
                <a:cs typeface="Helvetica" pitchFamily="34" charset="0"/>
              </a:rPr>
              <a:t>: </a:t>
            </a:r>
            <a:r>
              <a:rPr lang="ru-RU" dirty="0">
                <a:latin typeface="Helvetica" pitchFamily="34" charset="0"/>
                <a:cs typeface="Helvetica" pitchFamily="34" charset="0"/>
              </a:rPr>
              <a:t>установить влияние стиля езды водителя на технико-экономические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/>
            </a:r>
            <a:br>
              <a:rPr lang="ru-RU" dirty="0" smtClean="0">
                <a:latin typeface="Helvetica" pitchFamily="34" charset="0"/>
                <a:cs typeface="Helvetica" pitchFamily="34" charset="0"/>
              </a:rPr>
            </a:br>
            <a:r>
              <a:rPr lang="ru-RU" dirty="0" smtClean="0">
                <a:latin typeface="Helvetica" pitchFamily="34" charset="0"/>
                <a:cs typeface="Helvetica" pitchFamily="34" charset="0"/>
              </a:rPr>
              <a:t>показатели </a:t>
            </a:r>
            <a:r>
              <a:rPr lang="ru-RU" dirty="0">
                <a:latin typeface="Helvetica" pitchFamily="34" charset="0"/>
                <a:cs typeface="Helvetica" pitchFamily="34" charset="0"/>
              </a:rPr>
              <a:t>автомобиля, на примере использования систем MAN </a:t>
            </a:r>
            <a:r>
              <a:rPr lang="ru-RU" dirty="0" err="1">
                <a:latin typeface="Helvetica" pitchFamily="34" charset="0"/>
                <a:cs typeface="Helvetica" pitchFamily="34" charset="0"/>
              </a:rPr>
              <a:t>Telematics</a:t>
            </a:r>
            <a:r>
              <a:rPr lang="ru-RU" dirty="0">
                <a:latin typeface="Helvetica" pitchFamily="34" charset="0"/>
                <a:cs typeface="Helvetica" pitchFamily="34" charset="0"/>
              </a:rPr>
              <a:t>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/>
            </a:r>
            <a:br>
              <a:rPr lang="ru-RU" dirty="0" smtClean="0">
                <a:latin typeface="Helvetica" pitchFamily="34" charset="0"/>
                <a:cs typeface="Helvetica" pitchFamily="34" charset="0"/>
              </a:rPr>
            </a:br>
            <a:r>
              <a:rPr lang="ru-RU" dirty="0" smtClean="0">
                <a:latin typeface="Helvetica" pitchFamily="34" charset="0"/>
                <a:cs typeface="Helvetica" pitchFamily="34" charset="0"/>
              </a:rPr>
              <a:t>и </a:t>
            </a:r>
            <a:r>
              <a:rPr lang="ru-RU" dirty="0" err="1">
                <a:latin typeface="Helvetica" pitchFamily="34" charset="0"/>
                <a:cs typeface="Helvetica" pitchFamily="34" charset="0"/>
              </a:rPr>
              <a:t>Renault</a:t>
            </a:r>
            <a:r>
              <a:rPr lang="ru-RU" dirty="0">
                <a:latin typeface="Helvetica" pitchFamily="34" charset="0"/>
                <a:cs typeface="Helvetica" pitchFamily="34" charset="0"/>
              </a:rPr>
              <a:t> </a:t>
            </a:r>
            <a:r>
              <a:rPr lang="ru-RU" dirty="0" err="1">
                <a:latin typeface="Helvetica" pitchFamily="34" charset="0"/>
                <a:cs typeface="Helvetica" pitchFamily="34" charset="0"/>
              </a:rPr>
              <a:t>Optifleet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>
              <a:latin typeface="Helvetica" pitchFamily="34" charset="0"/>
              <a:cs typeface="Helvetic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latin typeface="Helvetica" pitchFamily="34" charset="0"/>
                <a:cs typeface="Helvetica" pitchFamily="34" charset="0"/>
              </a:rPr>
              <a:t>Задачи</a:t>
            </a:r>
            <a:r>
              <a:rPr lang="ru-RU" b="1" dirty="0" smtClean="0">
                <a:latin typeface="Helvetica" pitchFamily="34" charset="0"/>
                <a:cs typeface="Helvetica" pitchFamily="34" charset="0"/>
              </a:rPr>
              <a:t>:</a:t>
            </a:r>
          </a:p>
          <a:p>
            <a:r>
              <a:rPr lang="ru-RU" dirty="0">
                <a:latin typeface="Helvetica" pitchFamily="34" charset="0"/>
                <a:cs typeface="Helvetica" pitchFamily="34" charset="0"/>
              </a:rPr>
              <a:t>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       - проанализировать </a:t>
            </a:r>
            <a:r>
              <a:rPr lang="ru-RU" dirty="0">
                <a:latin typeface="Helvetica" pitchFamily="34" charset="0"/>
                <a:cs typeface="Helvetica" pitchFamily="34" charset="0"/>
              </a:rPr>
              <a:t>рейсы на автомобилях, оборудованных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/>
            </a:r>
            <a:br>
              <a:rPr lang="ru-RU" dirty="0" smtClean="0">
                <a:latin typeface="Helvetica" pitchFamily="34" charset="0"/>
                <a:cs typeface="Helvetica" pitchFamily="34" charset="0"/>
              </a:rPr>
            </a:br>
            <a:r>
              <a:rPr lang="ru-RU" dirty="0" smtClean="0">
                <a:latin typeface="Helvetica" pitchFamily="34" charset="0"/>
                <a:cs typeface="Helvetica" pitchFamily="34" charset="0"/>
              </a:rPr>
              <a:t>системами </a:t>
            </a:r>
            <a:r>
              <a:rPr lang="ru-RU" dirty="0">
                <a:latin typeface="Helvetica" pitchFamily="34" charset="0"/>
                <a:cs typeface="Helvetica" pitchFamily="34" charset="0"/>
              </a:rPr>
              <a:t>телеметрии, с различными водителями при различных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условиях</a:t>
            </a:r>
          </a:p>
          <a:p>
            <a:r>
              <a:rPr lang="ru-RU" dirty="0">
                <a:latin typeface="Helvetica" pitchFamily="34" charset="0"/>
                <a:cs typeface="Helvetica" pitchFamily="34" charset="0"/>
              </a:rPr>
              <a:t>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       - </a:t>
            </a:r>
            <a:r>
              <a:rPr lang="ru-RU" dirty="0">
                <a:latin typeface="Helvetica" pitchFamily="34" charset="0"/>
                <a:cs typeface="Helvetica" pitchFamily="34" charset="0"/>
              </a:rPr>
              <a:t>провести статистические расчеты, определить влияние каждого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/>
            </a:r>
            <a:br>
              <a:rPr lang="ru-RU" dirty="0" smtClean="0">
                <a:latin typeface="Helvetica" pitchFamily="34" charset="0"/>
                <a:cs typeface="Helvetica" pitchFamily="34" charset="0"/>
              </a:rPr>
            </a:br>
            <a:r>
              <a:rPr lang="ru-RU" dirty="0" smtClean="0">
                <a:latin typeface="Helvetica" pitchFamily="34" charset="0"/>
                <a:cs typeface="Helvetica" pitchFamily="34" charset="0"/>
              </a:rPr>
              <a:t>параметра </a:t>
            </a:r>
            <a:r>
              <a:rPr lang="ru-RU" dirty="0">
                <a:latin typeface="Helvetica" pitchFamily="34" charset="0"/>
                <a:cs typeface="Helvetica" pitchFamily="34" charset="0"/>
              </a:rPr>
              <a:t>на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совокупную </a:t>
            </a:r>
            <a:r>
              <a:rPr lang="ru-RU" dirty="0">
                <a:latin typeface="Helvetica" pitchFamily="34" charset="0"/>
                <a:cs typeface="Helvetica" pitchFamily="34" charset="0"/>
              </a:rPr>
              <a:t>оценку езды водителя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;</a:t>
            </a:r>
          </a:p>
          <a:p>
            <a:r>
              <a:rPr lang="ru-RU" dirty="0">
                <a:latin typeface="Helvetica" pitchFamily="34" charset="0"/>
                <a:cs typeface="Helvetica" pitchFamily="34" charset="0"/>
              </a:rPr>
              <a:t> </a:t>
            </a:r>
            <a:r>
              <a:rPr lang="ru-RU" dirty="0">
                <a:latin typeface="Helvetica" pitchFamily="34" charset="0"/>
                <a:cs typeface="Helvetica" pitchFamily="34" charset="0"/>
              </a:rPr>
              <a:t>       - выработать практические рекомендации для водителей, позволяющие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/>
            </a:r>
            <a:br>
              <a:rPr lang="ru-RU" dirty="0" smtClean="0">
                <a:latin typeface="Helvetica" pitchFamily="34" charset="0"/>
                <a:cs typeface="Helvetica" pitchFamily="34" charset="0"/>
              </a:rPr>
            </a:br>
            <a:r>
              <a:rPr lang="ru-RU" dirty="0" smtClean="0">
                <a:latin typeface="Helvetica" pitchFamily="34" charset="0"/>
                <a:cs typeface="Helvetica" pitchFamily="34" charset="0"/>
              </a:rPr>
              <a:t>грамотно </a:t>
            </a:r>
            <a:r>
              <a:rPr lang="ru-RU" dirty="0">
                <a:latin typeface="Helvetica" pitchFamily="34" charset="0"/>
                <a:cs typeface="Helvetica" pitchFamily="34" charset="0"/>
              </a:rPr>
              <a:t>управлять автомобилем, использовать все технические решения,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/>
            </a:r>
            <a:br>
              <a:rPr lang="ru-RU" dirty="0" smtClean="0">
                <a:latin typeface="Helvetica" pitchFamily="34" charset="0"/>
                <a:cs typeface="Helvetica" pitchFamily="34" charset="0"/>
              </a:rPr>
            </a:br>
            <a:r>
              <a:rPr lang="ru-RU" dirty="0" smtClean="0">
                <a:latin typeface="Helvetica" pitchFamily="34" charset="0"/>
                <a:cs typeface="Helvetica" pitchFamily="34" charset="0"/>
              </a:rPr>
              <a:t>использующиеся </a:t>
            </a:r>
            <a:r>
              <a:rPr lang="ru-RU" dirty="0">
                <a:latin typeface="Helvetica" pitchFamily="34" charset="0"/>
                <a:cs typeface="Helvetica" pitchFamily="34" charset="0"/>
              </a:rPr>
              <a:t>на автомобиле; </a:t>
            </a:r>
            <a:endParaRPr lang="ru-RU" dirty="0" smtClean="0">
              <a:latin typeface="Helvetica" pitchFamily="34" charset="0"/>
              <a:cs typeface="Helvetica" pitchFamily="34" charset="0"/>
            </a:endParaRPr>
          </a:p>
          <a:p>
            <a:r>
              <a:rPr lang="ru-RU" dirty="0">
                <a:latin typeface="Helvetica" pitchFamily="34" charset="0"/>
                <a:cs typeface="Helvetica" pitchFamily="34" charset="0"/>
              </a:rPr>
              <a:t> </a:t>
            </a:r>
            <a:r>
              <a:rPr lang="ru-RU" dirty="0">
                <a:latin typeface="Helvetica" pitchFamily="34" charset="0"/>
                <a:cs typeface="Helvetica" pitchFamily="34" charset="0"/>
              </a:rPr>
              <a:t>       - дать рекомендации предприятиям по внедрению систем телеметрии и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/>
            </a:r>
            <a:br>
              <a:rPr lang="ru-RU" dirty="0" smtClean="0">
                <a:latin typeface="Helvetica" pitchFamily="34" charset="0"/>
                <a:cs typeface="Helvetica" pitchFamily="34" charset="0"/>
              </a:rPr>
            </a:br>
            <a:r>
              <a:rPr lang="ru-RU" dirty="0" smtClean="0">
                <a:latin typeface="Helvetica" pitchFamily="34" charset="0"/>
                <a:cs typeface="Helvetica" pitchFamily="34" charset="0"/>
              </a:rPr>
              <a:t>привязки </a:t>
            </a:r>
            <a:r>
              <a:rPr lang="ru-RU" dirty="0">
                <a:latin typeface="Helvetica" pitchFamily="34" charset="0"/>
                <a:cs typeface="Helvetica" pitchFamily="34" charset="0"/>
              </a:rPr>
              <a:t>заработной платы водителя к стилю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езды</a:t>
            </a:r>
            <a:endParaRPr lang="ru-RU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7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5" r="4222"/>
          <a:stretch/>
        </p:blipFill>
        <p:spPr bwMode="auto">
          <a:xfrm>
            <a:off x="2213360" y="1748009"/>
            <a:ext cx="4701005" cy="344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1530" y="1563343"/>
            <a:ext cx="30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Helvetica" pitchFamily="34" charset="0"/>
                <a:cs typeface="Helvetica" pitchFamily="34" charset="0"/>
              </a:rPr>
              <a:t>13% Структурные затраты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292" y="2128353"/>
            <a:ext cx="1999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Helvetica" pitchFamily="34" charset="0"/>
                <a:cs typeface="Helvetica" pitchFamily="34" charset="0"/>
              </a:rPr>
              <a:t>6% Амортизация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8220" y="4922294"/>
            <a:ext cx="290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Helvetica" pitchFamily="34" charset="0"/>
                <a:cs typeface="Helvetica" pitchFamily="34" charset="0"/>
              </a:rPr>
              <a:t>28% Зарплата водителей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4913" y="5190849"/>
            <a:ext cx="398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Helvetica" pitchFamily="34" charset="0"/>
                <a:cs typeface="Helvetica" pitchFamily="34" charset="0"/>
              </a:rPr>
              <a:t>11%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Сопутствующее оборудование</a:t>
            </a:r>
            <a:endParaRPr lang="ru-RU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8218" y="4599129"/>
            <a:ext cx="2661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Helvetica" pitchFamily="34" charset="0"/>
                <a:cs typeface="Helvetica" pitchFamily="34" charset="0"/>
              </a:rPr>
              <a:t>6% Инфраструктурные</a:t>
            </a:r>
          </a:p>
          <a:p>
            <a:r>
              <a:rPr lang="ru-RU" dirty="0" smtClean="0">
                <a:latin typeface="Helvetica" pitchFamily="34" charset="0"/>
                <a:cs typeface="Helvetica" pitchFamily="34" charset="0"/>
              </a:rPr>
              <a:t>       затраты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22097" y="3999561"/>
            <a:ext cx="21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Helvetica" pitchFamily="34" charset="0"/>
                <a:cs typeface="Helvetica" pitchFamily="34" charset="0"/>
              </a:rPr>
              <a:t>8% Обслуживание</a:t>
            </a:r>
            <a:endParaRPr lang="ru-RU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0645" y="1803868"/>
            <a:ext cx="1598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Helvetica" pitchFamily="34" charset="0"/>
                <a:cs typeface="Helvetica" pitchFamily="34" charset="0"/>
              </a:rPr>
              <a:t>28% Топливо</a:t>
            </a:r>
            <a:endParaRPr lang="ru-RU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7048" y="458670"/>
            <a:ext cx="5969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Helvetica" pitchFamily="34" charset="0"/>
                <a:cs typeface="Helvetica" pitchFamily="34" charset="0"/>
              </a:rPr>
              <a:t>Распределение расходов транспортного предприятия</a:t>
            </a:r>
            <a:endParaRPr lang="ru-RU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6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0" y="1178750"/>
            <a:ext cx="9057879" cy="5365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01611" y="469413"/>
            <a:ext cx="354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Helvetica" pitchFamily="34" charset="0"/>
                <a:cs typeface="Helvetica" pitchFamily="34" charset="0"/>
              </a:rPr>
              <a:t>Отчет по рейсу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MAN Telematics</a:t>
            </a:r>
            <a:endParaRPr lang="ru-RU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5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1611" y="469413"/>
            <a:ext cx="3609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Helvetica" pitchFamily="34" charset="0"/>
                <a:cs typeface="Helvetica" pitchFamily="34" charset="0"/>
              </a:rPr>
              <a:t>Отчет по рейсу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Renault </a:t>
            </a:r>
            <a:r>
              <a:rPr lang="en-US" dirty="0" err="1" smtClean="0">
                <a:latin typeface="Helvetica" pitchFamily="34" charset="0"/>
                <a:cs typeface="Helvetica" pitchFamily="34" charset="0"/>
              </a:rPr>
              <a:t>Optifleet</a:t>
            </a:r>
            <a:endParaRPr lang="ru-RU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01"/>
          <a:stretch/>
        </p:blipFill>
        <p:spPr bwMode="auto">
          <a:xfrm>
            <a:off x="2801611" y="1673805"/>
            <a:ext cx="5966671" cy="4435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94"/>
          <a:stretch/>
        </p:blipFill>
        <p:spPr bwMode="auto">
          <a:xfrm>
            <a:off x="296525" y="1673805"/>
            <a:ext cx="2358638" cy="45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702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0" y="953725"/>
            <a:ext cx="9001000" cy="567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16978" y="469413"/>
            <a:ext cx="5310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Helvetica" pitchFamily="34" charset="0"/>
                <a:cs typeface="Helvetica" pitchFamily="34" charset="0"/>
              </a:rPr>
              <a:t>Сводный отчет по автопарку автомобилей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MAN</a:t>
            </a:r>
            <a:endParaRPr lang="ru-RU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41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34672745"/>
              </p:ext>
            </p:extLst>
          </p:nvPr>
        </p:nvGraphicFramePr>
        <p:xfrm>
          <a:off x="161510" y="1178750"/>
          <a:ext cx="882098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16978" y="469413"/>
            <a:ext cx="626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Helvetica" pitchFamily="34" charset="0"/>
                <a:cs typeface="Helvetica" pitchFamily="34" charset="0"/>
              </a:rPr>
              <a:t>Анализ сводного отчета по автопарку автомобилей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MAN</a:t>
            </a:r>
            <a:endParaRPr lang="ru-RU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4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516" y="469413"/>
            <a:ext cx="8640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Helvetica" pitchFamily="34" charset="0"/>
                <a:cs typeface="Helvetica" pitchFamily="34" charset="0"/>
              </a:rPr>
              <a:t>Показатели предприятия до и после введения экономической модели с использованием систем телеметрии</a:t>
            </a:r>
            <a:endParaRPr lang="ru-RU" dirty="0"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160986215"/>
              </p:ext>
            </p:extLst>
          </p:nvPr>
        </p:nvGraphicFramePr>
        <p:xfrm>
          <a:off x="296525" y="1313765"/>
          <a:ext cx="8550950" cy="5220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6103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516" y="469413"/>
            <a:ext cx="864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Helvetica" pitchFamily="34" charset="0"/>
                <a:cs typeface="Helvetica" pitchFamily="34" charset="0"/>
              </a:rPr>
              <a:t>Выводы</a:t>
            </a:r>
            <a:endParaRPr lang="ru-RU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535" y="1358769"/>
            <a:ext cx="86753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Улучшение стиля езды водителя влияет на расход топлива на 8-10%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Привязк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а оплаты труда водителя к его стилю вождения позволяет </a:t>
            </a:r>
            <a:endParaRPr lang="ru-RU" dirty="0">
              <a:latin typeface="Helvetica" pitchFamily="34" charset="0"/>
              <a:cs typeface="Helvetica" pitchFamily="34" charset="0"/>
            </a:endParaRPr>
          </a:p>
          <a:p>
            <a:r>
              <a:rPr lang="ru-RU" dirty="0">
                <a:latin typeface="Helvetica" pitchFamily="34" charset="0"/>
                <a:cs typeface="Helvetica" pitchFamily="34" charset="0"/>
              </a:rPr>
              <a:t>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   сократить расходы предприятия на 2-5%, вместе с увеличением заработной</a:t>
            </a:r>
          </a:p>
          <a:p>
            <a:r>
              <a:rPr lang="ru-RU" dirty="0">
                <a:latin typeface="Helvetica" pitchFamily="34" charset="0"/>
                <a:cs typeface="Helvetica" pitchFamily="34" charset="0"/>
              </a:rPr>
              <a:t>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   платы водителям на 8-15%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Результаты исследования успешно применяются на предприятии </a:t>
            </a:r>
          </a:p>
          <a:p>
            <a:r>
              <a:rPr lang="ru-RU" dirty="0">
                <a:latin typeface="Helvetica" pitchFamily="34" charset="0"/>
                <a:cs typeface="Helvetica" pitchFamily="34" charset="0"/>
              </a:rPr>
              <a:t> 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   «</a:t>
            </a:r>
            <a:r>
              <a:rPr lang="ru-RU" dirty="0" err="1" smtClean="0">
                <a:latin typeface="Helvetica" pitchFamily="34" charset="0"/>
                <a:cs typeface="Helvetica" pitchFamily="34" charset="0"/>
              </a:rPr>
              <a:t>Белтехносервис</a:t>
            </a:r>
            <a:r>
              <a:rPr lang="ru-RU" dirty="0" smtClean="0">
                <a:latin typeface="Helvetica" pitchFamily="34" charset="0"/>
                <a:cs typeface="Helvetica" pitchFamily="34" charset="0"/>
              </a:rPr>
              <a:t>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Helvetica" pitchFamily="34" charset="0"/>
                <a:cs typeface="Helvetica" pitchFamily="34" charset="0"/>
              </a:rPr>
              <a:t>Постепенный переход на систему оплаты труда с привязкой к стилю езды</a:t>
            </a:r>
          </a:p>
          <a:p>
            <a:r>
              <a:rPr lang="ru-RU" dirty="0" smtClean="0">
                <a:latin typeface="Helvetica" pitchFamily="34" charset="0"/>
                <a:cs typeface="Helvetica" pitchFamily="34" charset="0"/>
              </a:rPr>
              <a:t>    водителя осуществляют большинство европейских компаний</a:t>
            </a:r>
          </a:p>
        </p:txBody>
      </p:sp>
    </p:spTree>
    <p:extLst>
      <p:ext uri="{BB962C8B-B14F-4D97-AF65-F5344CB8AC3E}">
        <p14:creationId xmlns:p14="http://schemas.microsoft.com/office/powerpoint/2010/main" val="35297661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345</Words>
  <Application>Microsoft Office PowerPoint</Application>
  <PresentationFormat>Экран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23</cp:revision>
  <dcterms:created xsi:type="dcterms:W3CDTF">2018-06-19T05:58:33Z</dcterms:created>
  <dcterms:modified xsi:type="dcterms:W3CDTF">2018-06-28T06:36:55Z</dcterms:modified>
</cp:coreProperties>
</file>