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7" r:id="rId2"/>
    <p:sldId id="275" r:id="rId3"/>
    <p:sldId id="276" r:id="rId4"/>
    <p:sldId id="277" r:id="rId5"/>
    <p:sldId id="278" r:id="rId6"/>
    <p:sldId id="279" r:id="rId7"/>
    <p:sldId id="280" r:id="rId8"/>
    <p:sldId id="260" r:id="rId9"/>
    <p:sldId id="281" r:id="rId10"/>
    <p:sldId id="262" r:id="rId11"/>
    <p:sldId id="271" r:id="rId12"/>
    <p:sldId id="272" r:id="rId13"/>
    <p:sldId id="28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15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77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7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grpSp>
          <p:nvGrpSpPr>
            <p:cNvPr id="177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77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  <p:sp>
            <p:nvSpPr>
              <p:cNvPr id="177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177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  <p:sp>
        <p:nvSpPr>
          <p:cNvPr id="177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77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7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77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93555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5756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таблицы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41922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457200"/>
            <a:ext cx="82296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2946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4173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3824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half" idx="3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0427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29879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ru-RU" smtClean="0"/>
              <a:t>Вставка диаграммы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1601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016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08377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9840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361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Дата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440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068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73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58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27993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ru-RU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DDD3CCC6-1EAE-49EF-89BC-C13BFC4CFC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7613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76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hlink"/>
                </a:solidFill>
              </a:endParaRPr>
            </a:p>
          </p:txBody>
        </p:sp>
        <p:sp>
          <p:nvSpPr>
            <p:cNvPr id="176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 sz="2400">
                <a:latin typeface="Times New Roman" pitchFamily="18" charset="0"/>
              </a:endParaRPr>
            </a:p>
          </p:txBody>
        </p:sp>
        <p:sp>
          <p:nvSpPr>
            <p:cNvPr id="176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76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>
                <a:solidFill>
                  <a:schemeClr val="accent2"/>
                </a:solidFill>
              </a:endParaRPr>
            </a:p>
          </p:txBody>
        </p:sp>
      </p:grpSp>
      <p:sp>
        <p:nvSpPr>
          <p:cNvPr id="176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76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6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31A611C9-EC34-4C10-A631-E245FD398DF4}" type="datetimeFigureOut">
              <a:rPr lang="ru-RU" smtClean="0"/>
              <a:pPr/>
              <a:t>13.08.2016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  <p:sldLayoutId id="2147483723" r:id="rId18"/>
    <p:sldLayoutId id="2147483724" r:id="rId19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3800" b="1" dirty="0" smtClean="0"/>
              <a:t>Запасы в логистической системе. Цели и задачи управления запасами.</a:t>
            </a:r>
            <a:endParaRPr lang="ru-RU" sz="3800" b="1" dirty="0"/>
          </a:p>
        </p:txBody>
      </p:sp>
      <p:sp>
        <p:nvSpPr>
          <p:cNvPr id="42598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000" dirty="0"/>
              <a:t>Тема </a:t>
            </a:r>
            <a:r>
              <a:rPr lang="ru-RU" sz="3000" dirty="0" smtClean="0"/>
              <a:t>1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xmlns="" val="29088951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1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/>
              <a:t>Пять возможных положений пункта, разделяющего зависимый и независимый спрос </a:t>
            </a:r>
          </a:p>
        </p:txBody>
      </p:sp>
      <p:grpSp>
        <p:nvGrpSpPr>
          <p:cNvPr id="432131" name="Group 3"/>
          <p:cNvGrpSpPr>
            <a:grpSpLocks/>
          </p:cNvGrpSpPr>
          <p:nvPr/>
        </p:nvGrpSpPr>
        <p:grpSpPr bwMode="auto">
          <a:xfrm>
            <a:off x="468313" y="2205038"/>
            <a:ext cx="8496300" cy="4464050"/>
            <a:chOff x="295" y="1389"/>
            <a:chExt cx="5352" cy="2812"/>
          </a:xfrm>
        </p:grpSpPr>
        <p:sp>
          <p:nvSpPr>
            <p:cNvPr id="432132" name="Line 4"/>
            <p:cNvSpPr>
              <a:spLocks noChangeShapeType="1"/>
            </p:cNvSpPr>
            <p:nvPr/>
          </p:nvSpPr>
          <p:spPr bwMode="auto">
            <a:xfrm flipH="1">
              <a:off x="1973" y="3657"/>
              <a:ext cx="3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33" name="Line 5"/>
            <p:cNvSpPr>
              <a:spLocks noChangeShapeType="1"/>
            </p:cNvSpPr>
            <p:nvPr/>
          </p:nvSpPr>
          <p:spPr bwMode="auto">
            <a:xfrm flipH="1">
              <a:off x="340" y="3113"/>
              <a:ext cx="217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34" name="Line 6"/>
            <p:cNvSpPr>
              <a:spLocks noChangeShapeType="1"/>
            </p:cNvSpPr>
            <p:nvPr/>
          </p:nvSpPr>
          <p:spPr bwMode="auto">
            <a:xfrm flipH="1">
              <a:off x="2880" y="3158"/>
              <a:ext cx="2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35" name="Line 7"/>
            <p:cNvSpPr>
              <a:spLocks noChangeShapeType="1"/>
            </p:cNvSpPr>
            <p:nvPr/>
          </p:nvSpPr>
          <p:spPr bwMode="auto">
            <a:xfrm flipH="1">
              <a:off x="385" y="2659"/>
              <a:ext cx="303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36" name="Line 8"/>
            <p:cNvSpPr>
              <a:spLocks noChangeShapeType="1"/>
            </p:cNvSpPr>
            <p:nvPr/>
          </p:nvSpPr>
          <p:spPr bwMode="auto">
            <a:xfrm flipH="1">
              <a:off x="3696" y="2659"/>
              <a:ext cx="195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37" name="Text Box 9"/>
            <p:cNvSpPr txBox="1">
              <a:spLocks noChangeArrowheads="1"/>
            </p:cNvSpPr>
            <p:nvPr/>
          </p:nvSpPr>
          <p:spPr bwMode="auto">
            <a:xfrm>
              <a:off x="340" y="1389"/>
              <a:ext cx="86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Поставки </a:t>
              </a:r>
            </a:p>
          </p:txBody>
        </p:sp>
        <p:sp>
          <p:nvSpPr>
            <p:cNvPr id="432138" name="Text Box 10"/>
            <p:cNvSpPr txBox="1">
              <a:spLocks noChangeArrowheads="1"/>
            </p:cNvSpPr>
            <p:nvPr/>
          </p:nvSpPr>
          <p:spPr bwMode="auto">
            <a:xfrm>
              <a:off x="1338" y="1389"/>
              <a:ext cx="90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Материалы </a:t>
              </a:r>
            </a:p>
          </p:txBody>
        </p:sp>
        <p:sp>
          <p:nvSpPr>
            <p:cNvPr id="432139" name="Text Box 11"/>
            <p:cNvSpPr txBox="1">
              <a:spLocks noChangeArrowheads="1"/>
            </p:cNvSpPr>
            <p:nvPr/>
          </p:nvSpPr>
          <p:spPr bwMode="auto">
            <a:xfrm>
              <a:off x="2245" y="1389"/>
              <a:ext cx="90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Монтаж</a:t>
              </a:r>
            </a:p>
          </p:txBody>
        </p:sp>
        <p:sp>
          <p:nvSpPr>
            <p:cNvPr id="432140" name="Text Box 12"/>
            <p:cNvSpPr txBox="1">
              <a:spLocks noChangeArrowheads="1"/>
            </p:cNvSpPr>
            <p:nvPr/>
          </p:nvSpPr>
          <p:spPr bwMode="auto">
            <a:xfrm>
              <a:off x="3152" y="1389"/>
              <a:ext cx="90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Изделия</a:t>
              </a:r>
            </a:p>
          </p:txBody>
        </p:sp>
        <p:sp>
          <p:nvSpPr>
            <p:cNvPr id="432141" name="Text Box 13"/>
            <p:cNvSpPr txBox="1">
              <a:spLocks noChangeArrowheads="1"/>
            </p:cNvSpPr>
            <p:nvPr/>
          </p:nvSpPr>
          <p:spPr bwMode="auto">
            <a:xfrm>
              <a:off x="4513" y="1389"/>
              <a:ext cx="907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Рынок</a:t>
              </a:r>
            </a:p>
          </p:txBody>
        </p:sp>
        <p:sp>
          <p:nvSpPr>
            <p:cNvPr id="432142" name="AutoShape 14"/>
            <p:cNvSpPr>
              <a:spLocks noChangeArrowheads="1"/>
            </p:cNvSpPr>
            <p:nvPr/>
          </p:nvSpPr>
          <p:spPr bwMode="auto">
            <a:xfrm>
              <a:off x="347" y="1814"/>
              <a:ext cx="3719" cy="273"/>
            </a:xfrm>
            <a:prstGeom prst="rightArrow">
              <a:avLst>
                <a:gd name="adj1" fmla="val 64833"/>
                <a:gd name="adj2" fmla="val 47982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43" name="AutoShape 15"/>
            <p:cNvSpPr>
              <a:spLocks noChangeArrowheads="1"/>
            </p:cNvSpPr>
            <p:nvPr/>
          </p:nvSpPr>
          <p:spPr bwMode="auto">
            <a:xfrm>
              <a:off x="4604" y="1842"/>
              <a:ext cx="998" cy="318"/>
            </a:xfrm>
            <a:prstGeom prst="rightArrow">
              <a:avLst>
                <a:gd name="adj1" fmla="val 49056"/>
                <a:gd name="adj2" fmla="val 182708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44" name="AutoShape 16"/>
            <p:cNvSpPr>
              <a:spLocks noChangeArrowheads="1"/>
            </p:cNvSpPr>
            <p:nvPr/>
          </p:nvSpPr>
          <p:spPr bwMode="auto">
            <a:xfrm>
              <a:off x="4105" y="1842"/>
              <a:ext cx="499" cy="318"/>
            </a:xfrm>
            <a:prstGeom prst="flowChartMerge">
              <a:avLst/>
            </a:prstGeom>
            <a:solidFill>
              <a:schemeClr val="accent1">
                <a:alpha val="28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45" name="Text Box 17"/>
            <p:cNvSpPr txBox="1">
              <a:spLocks noChangeArrowheads="1"/>
            </p:cNvSpPr>
            <p:nvPr/>
          </p:nvSpPr>
          <p:spPr bwMode="auto">
            <a:xfrm>
              <a:off x="4241" y="1827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1</a:t>
              </a:r>
            </a:p>
          </p:txBody>
        </p:sp>
        <p:sp>
          <p:nvSpPr>
            <p:cNvPr id="432146" name="AutoShape 18"/>
            <p:cNvSpPr>
              <a:spLocks noChangeArrowheads="1"/>
            </p:cNvSpPr>
            <p:nvPr/>
          </p:nvSpPr>
          <p:spPr bwMode="auto">
            <a:xfrm>
              <a:off x="3379" y="2254"/>
              <a:ext cx="499" cy="318"/>
            </a:xfrm>
            <a:prstGeom prst="flowChartMerge">
              <a:avLst/>
            </a:prstGeom>
            <a:solidFill>
              <a:schemeClr val="accent1">
                <a:alpha val="28000"/>
              </a:schemeClr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47" name="Text Box 19"/>
            <p:cNvSpPr txBox="1">
              <a:spLocks noChangeArrowheads="1"/>
            </p:cNvSpPr>
            <p:nvPr/>
          </p:nvSpPr>
          <p:spPr bwMode="auto">
            <a:xfrm>
              <a:off x="3515" y="2239"/>
              <a:ext cx="227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2</a:t>
              </a:r>
            </a:p>
          </p:txBody>
        </p:sp>
        <p:sp>
          <p:nvSpPr>
            <p:cNvPr id="432148" name="AutoShape 20"/>
            <p:cNvSpPr>
              <a:spLocks noChangeArrowheads="1"/>
            </p:cNvSpPr>
            <p:nvPr/>
          </p:nvSpPr>
          <p:spPr bwMode="auto">
            <a:xfrm>
              <a:off x="340" y="2239"/>
              <a:ext cx="2994" cy="318"/>
            </a:xfrm>
            <a:prstGeom prst="rightArrow">
              <a:avLst>
                <a:gd name="adj1" fmla="val 45907"/>
                <a:gd name="adj2" fmla="val 33964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49" name="AutoShape 21"/>
            <p:cNvSpPr>
              <a:spLocks noChangeArrowheads="1"/>
            </p:cNvSpPr>
            <p:nvPr/>
          </p:nvSpPr>
          <p:spPr bwMode="auto">
            <a:xfrm>
              <a:off x="3969" y="2255"/>
              <a:ext cx="1633" cy="363"/>
            </a:xfrm>
            <a:prstGeom prst="rightArrow">
              <a:avLst>
                <a:gd name="adj1" fmla="val 44907"/>
                <a:gd name="adj2" fmla="val 262545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50" name="AutoShape 22"/>
            <p:cNvSpPr>
              <a:spLocks noChangeArrowheads="1"/>
            </p:cNvSpPr>
            <p:nvPr/>
          </p:nvSpPr>
          <p:spPr bwMode="auto">
            <a:xfrm>
              <a:off x="340" y="2704"/>
              <a:ext cx="2086" cy="363"/>
            </a:xfrm>
            <a:prstGeom prst="rightArrow">
              <a:avLst>
                <a:gd name="adj1" fmla="val 47111"/>
                <a:gd name="adj2" fmla="val 23499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32151" name="Group 23"/>
            <p:cNvGrpSpPr>
              <a:grpSpLocks/>
            </p:cNvGrpSpPr>
            <p:nvPr/>
          </p:nvGrpSpPr>
          <p:grpSpPr bwMode="auto">
            <a:xfrm>
              <a:off x="2472" y="2704"/>
              <a:ext cx="499" cy="333"/>
              <a:chOff x="3470" y="2886"/>
              <a:chExt cx="499" cy="333"/>
            </a:xfrm>
          </p:grpSpPr>
          <p:sp>
            <p:nvSpPr>
              <p:cNvPr id="432152" name="AutoShape 24"/>
              <p:cNvSpPr>
                <a:spLocks noChangeArrowheads="1"/>
              </p:cNvSpPr>
              <p:nvPr/>
            </p:nvSpPr>
            <p:spPr bwMode="auto">
              <a:xfrm>
                <a:off x="3470" y="2901"/>
                <a:ext cx="499" cy="318"/>
              </a:xfrm>
              <a:prstGeom prst="flowChartMerge">
                <a:avLst/>
              </a:prstGeom>
              <a:solidFill>
                <a:schemeClr val="accent1">
                  <a:alpha val="28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153" name="Text Box 25"/>
              <p:cNvSpPr txBox="1">
                <a:spLocks noChangeArrowheads="1"/>
              </p:cNvSpPr>
              <p:nvPr/>
            </p:nvSpPr>
            <p:spPr bwMode="auto">
              <a:xfrm>
                <a:off x="3606" y="288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3</a:t>
                </a:r>
              </a:p>
            </p:txBody>
          </p:sp>
        </p:grpSp>
        <p:sp>
          <p:nvSpPr>
            <p:cNvPr id="432154" name="AutoShape 26"/>
            <p:cNvSpPr>
              <a:spLocks noChangeArrowheads="1"/>
            </p:cNvSpPr>
            <p:nvPr/>
          </p:nvSpPr>
          <p:spPr bwMode="auto">
            <a:xfrm>
              <a:off x="3061" y="2795"/>
              <a:ext cx="2541" cy="318"/>
            </a:xfrm>
            <a:prstGeom prst="rightArrow">
              <a:avLst>
                <a:gd name="adj1" fmla="val 52204"/>
                <a:gd name="adj2" fmla="val 35850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32155" name="Group 27"/>
            <p:cNvGrpSpPr>
              <a:grpSpLocks/>
            </p:cNvGrpSpPr>
            <p:nvPr/>
          </p:nvGrpSpPr>
          <p:grpSpPr bwMode="auto">
            <a:xfrm>
              <a:off x="1610" y="3249"/>
              <a:ext cx="499" cy="333"/>
              <a:chOff x="3470" y="2886"/>
              <a:chExt cx="499" cy="333"/>
            </a:xfrm>
          </p:grpSpPr>
          <p:sp>
            <p:nvSpPr>
              <p:cNvPr id="432156" name="AutoShape 28"/>
              <p:cNvSpPr>
                <a:spLocks noChangeArrowheads="1"/>
              </p:cNvSpPr>
              <p:nvPr/>
            </p:nvSpPr>
            <p:spPr bwMode="auto">
              <a:xfrm>
                <a:off x="3470" y="2901"/>
                <a:ext cx="499" cy="318"/>
              </a:xfrm>
              <a:prstGeom prst="flowChartMerge">
                <a:avLst/>
              </a:prstGeom>
              <a:solidFill>
                <a:schemeClr val="accent1">
                  <a:alpha val="28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157" name="Text Box 29"/>
              <p:cNvSpPr txBox="1">
                <a:spLocks noChangeArrowheads="1"/>
              </p:cNvSpPr>
              <p:nvPr/>
            </p:nvSpPr>
            <p:spPr bwMode="auto">
              <a:xfrm>
                <a:off x="3606" y="288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4</a:t>
                </a:r>
              </a:p>
            </p:txBody>
          </p:sp>
        </p:grpSp>
        <p:sp>
          <p:nvSpPr>
            <p:cNvPr id="432158" name="AutoShape 30"/>
            <p:cNvSpPr>
              <a:spLocks noChangeArrowheads="1"/>
            </p:cNvSpPr>
            <p:nvPr/>
          </p:nvSpPr>
          <p:spPr bwMode="auto">
            <a:xfrm>
              <a:off x="340" y="3203"/>
              <a:ext cx="1270" cy="363"/>
            </a:xfrm>
            <a:prstGeom prst="rightArrow">
              <a:avLst>
                <a:gd name="adj1" fmla="val 47111"/>
                <a:gd name="adj2" fmla="val 16116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59" name="AutoShape 31"/>
            <p:cNvSpPr>
              <a:spLocks noChangeArrowheads="1"/>
            </p:cNvSpPr>
            <p:nvPr/>
          </p:nvSpPr>
          <p:spPr bwMode="auto">
            <a:xfrm>
              <a:off x="2200" y="3249"/>
              <a:ext cx="3402" cy="363"/>
            </a:xfrm>
            <a:prstGeom prst="rightArrow">
              <a:avLst>
                <a:gd name="adj1" fmla="val 48759"/>
                <a:gd name="adj2" fmla="val 388153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32160" name="Group 32"/>
            <p:cNvGrpSpPr>
              <a:grpSpLocks/>
            </p:cNvGrpSpPr>
            <p:nvPr/>
          </p:nvGrpSpPr>
          <p:grpSpPr bwMode="auto">
            <a:xfrm>
              <a:off x="567" y="3748"/>
              <a:ext cx="499" cy="333"/>
              <a:chOff x="3470" y="2886"/>
              <a:chExt cx="499" cy="333"/>
            </a:xfrm>
          </p:grpSpPr>
          <p:sp>
            <p:nvSpPr>
              <p:cNvPr id="432161" name="AutoShape 33"/>
              <p:cNvSpPr>
                <a:spLocks noChangeArrowheads="1"/>
              </p:cNvSpPr>
              <p:nvPr/>
            </p:nvSpPr>
            <p:spPr bwMode="auto">
              <a:xfrm>
                <a:off x="3470" y="2901"/>
                <a:ext cx="499" cy="318"/>
              </a:xfrm>
              <a:prstGeom prst="flowChartMerge">
                <a:avLst/>
              </a:prstGeom>
              <a:solidFill>
                <a:schemeClr val="accent1">
                  <a:alpha val="28000"/>
                </a:schemeClr>
              </a:solidFill>
              <a:ln w="254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2162" name="Text Box 34"/>
              <p:cNvSpPr txBox="1">
                <a:spLocks noChangeArrowheads="1"/>
              </p:cNvSpPr>
              <p:nvPr/>
            </p:nvSpPr>
            <p:spPr bwMode="auto">
              <a:xfrm>
                <a:off x="3606" y="2886"/>
                <a:ext cx="227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254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2400"/>
                  <a:t>5</a:t>
                </a:r>
              </a:p>
            </p:txBody>
          </p:sp>
        </p:grpSp>
        <p:sp>
          <p:nvSpPr>
            <p:cNvPr id="432163" name="AutoShape 35"/>
            <p:cNvSpPr>
              <a:spLocks noChangeArrowheads="1"/>
            </p:cNvSpPr>
            <p:nvPr/>
          </p:nvSpPr>
          <p:spPr bwMode="auto">
            <a:xfrm>
              <a:off x="340" y="3748"/>
              <a:ext cx="272" cy="363"/>
            </a:xfrm>
            <a:prstGeom prst="rightArrow">
              <a:avLst>
                <a:gd name="adj1" fmla="val 47111"/>
                <a:gd name="adj2" fmla="val 4606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64" name="AutoShape 36"/>
            <p:cNvSpPr>
              <a:spLocks noChangeArrowheads="1"/>
            </p:cNvSpPr>
            <p:nvPr/>
          </p:nvSpPr>
          <p:spPr bwMode="auto">
            <a:xfrm>
              <a:off x="1156" y="3753"/>
              <a:ext cx="4446" cy="363"/>
            </a:xfrm>
            <a:prstGeom prst="rightArrow">
              <a:avLst>
                <a:gd name="adj1" fmla="val 45454"/>
                <a:gd name="adj2" fmla="val 47908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2165" name="Text Box 37"/>
            <p:cNvSpPr txBox="1">
              <a:spLocks noChangeArrowheads="1"/>
            </p:cNvSpPr>
            <p:nvPr/>
          </p:nvSpPr>
          <p:spPr bwMode="auto">
            <a:xfrm rot="8307542">
              <a:off x="3243" y="2886"/>
              <a:ext cx="1724" cy="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Независимый спрос</a:t>
              </a:r>
            </a:p>
          </p:txBody>
        </p:sp>
        <p:sp>
          <p:nvSpPr>
            <p:cNvPr id="432166" name="Line 38"/>
            <p:cNvSpPr>
              <a:spLocks noChangeShapeType="1"/>
            </p:cNvSpPr>
            <p:nvPr/>
          </p:nvSpPr>
          <p:spPr bwMode="auto">
            <a:xfrm flipH="1">
              <a:off x="4468" y="2205"/>
              <a:ext cx="10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67" name="Line 39"/>
            <p:cNvSpPr>
              <a:spLocks noChangeShapeType="1"/>
            </p:cNvSpPr>
            <p:nvPr/>
          </p:nvSpPr>
          <p:spPr bwMode="auto">
            <a:xfrm flipH="1">
              <a:off x="385" y="2205"/>
              <a:ext cx="367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68" name="Text Box 40"/>
            <p:cNvSpPr txBox="1">
              <a:spLocks noChangeArrowheads="1"/>
            </p:cNvSpPr>
            <p:nvPr/>
          </p:nvSpPr>
          <p:spPr bwMode="auto">
            <a:xfrm rot="8307542">
              <a:off x="431" y="2568"/>
              <a:ext cx="1724" cy="23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ot="10800000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/>
                <a:t>Зависимый спрос</a:t>
              </a:r>
            </a:p>
          </p:txBody>
        </p:sp>
        <p:sp>
          <p:nvSpPr>
            <p:cNvPr id="432169" name="Line 41"/>
            <p:cNvSpPr>
              <a:spLocks noChangeShapeType="1"/>
            </p:cNvSpPr>
            <p:nvPr/>
          </p:nvSpPr>
          <p:spPr bwMode="auto">
            <a:xfrm flipH="1">
              <a:off x="340" y="3657"/>
              <a:ext cx="13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70" name="Line 42"/>
            <p:cNvSpPr>
              <a:spLocks noChangeShapeType="1"/>
            </p:cNvSpPr>
            <p:nvPr/>
          </p:nvSpPr>
          <p:spPr bwMode="auto">
            <a:xfrm flipH="1">
              <a:off x="975" y="4201"/>
              <a:ext cx="46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2171" name="Line 43"/>
            <p:cNvSpPr>
              <a:spLocks noChangeShapeType="1"/>
            </p:cNvSpPr>
            <p:nvPr/>
          </p:nvSpPr>
          <p:spPr bwMode="auto">
            <a:xfrm flipH="1">
              <a:off x="295" y="4201"/>
              <a:ext cx="4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xmlns="" val="182650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/>
              <a:t>Факторы принятия решений, связанных с управлением запасами в условиях независимого спроса</a:t>
            </a:r>
          </a:p>
        </p:txBody>
      </p:sp>
      <p:grpSp>
        <p:nvGrpSpPr>
          <p:cNvPr id="441347" name="Group 3"/>
          <p:cNvGrpSpPr>
            <a:grpSpLocks/>
          </p:cNvGrpSpPr>
          <p:nvPr/>
        </p:nvGrpSpPr>
        <p:grpSpPr bwMode="auto">
          <a:xfrm>
            <a:off x="827088" y="2349500"/>
            <a:ext cx="936625" cy="3095625"/>
            <a:chOff x="521" y="1480"/>
            <a:chExt cx="590" cy="1950"/>
          </a:xfrm>
        </p:grpSpPr>
        <p:sp>
          <p:nvSpPr>
            <p:cNvPr id="441348" name="Oval 4"/>
            <p:cNvSpPr>
              <a:spLocks noChangeArrowheads="1"/>
            </p:cNvSpPr>
            <p:nvPr/>
          </p:nvSpPr>
          <p:spPr bwMode="auto">
            <a:xfrm>
              <a:off x="521" y="1480"/>
              <a:ext cx="590" cy="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49" name="Text Box 5"/>
            <p:cNvSpPr txBox="1">
              <a:spLocks noChangeArrowheads="1"/>
            </p:cNvSpPr>
            <p:nvPr/>
          </p:nvSpPr>
          <p:spPr bwMode="auto">
            <a:xfrm>
              <a:off x="720" y="1637"/>
              <a:ext cx="203" cy="16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Поставщик</a:t>
              </a:r>
            </a:p>
          </p:txBody>
        </p:sp>
      </p:grpSp>
      <p:grpSp>
        <p:nvGrpSpPr>
          <p:cNvPr id="441350" name="Group 6"/>
          <p:cNvGrpSpPr>
            <a:grpSpLocks/>
          </p:cNvGrpSpPr>
          <p:nvPr/>
        </p:nvGrpSpPr>
        <p:grpSpPr bwMode="auto">
          <a:xfrm>
            <a:off x="7451725" y="2276475"/>
            <a:ext cx="936625" cy="3121025"/>
            <a:chOff x="521" y="1464"/>
            <a:chExt cx="590" cy="1966"/>
          </a:xfrm>
        </p:grpSpPr>
        <p:sp>
          <p:nvSpPr>
            <p:cNvPr id="441351" name="Oval 7"/>
            <p:cNvSpPr>
              <a:spLocks noChangeArrowheads="1"/>
            </p:cNvSpPr>
            <p:nvPr/>
          </p:nvSpPr>
          <p:spPr bwMode="auto">
            <a:xfrm>
              <a:off x="521" y="1480"/>
              <a:ext cx="590" cy="195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8900000" algn="ctr" rotWithShape="0">
                <a:schemeClr val="bg2">
                  <a:alpha val="50000"/>
                </a:scheme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52" name="Text Box 8"/>
            <p:cNvSpPr txBox="1">
              <a:spLocks noChangeArrowheads="1"/>
            </p:cNvSpPr>
            <p:nvPr/>
          </p:nvSpPr>
          <p:spPr bwMode="auto">
            <a:xfrm>
              <a:off x="720" y="1464"/>
              <a:ext cx="203" cy="196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b="1"/>
                <a:t>Потребитель</a:t>
              </a:r>
            </a:p>
          </p:txBody>
        </p:sp>
      </p:grpSp>
      <p:sp>
        <p:nvSpPr>
          <p:cNvPr id="441353" name="AutoShape 9"/>
          <p:cNvSpPr>
            <a:spLocks noChangeArrowheads="1"/>
          </p:cNvSpPr>
          <p:nvPr/>
        </p:nvSpPr>
        <p:spPr bwMode="auto">
          <a:xfrm>
            <a:off x="3817938" y="3013075"/>
            <a:ext cx="1008062" cy="1512888"/>
          </a:xfrm>
          <a:prstGeom prst="flowChartMerge">
            <a:avLst/>
          </a:prstGeom>
          <a:solidFill>
            <a:schemeClr val="accent1">
              <a:alpha val="32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4" name="Text Box 10"/>
          <p:cNvSpPr txBox="1">
            <a:spLocks noChangeArrowheads="1"/>
          </p:cNvSpPr>
          <p:nvPr/>
        </p:nvSpPr>
        <p:spPr bwMode="auto">
          <a:xfrm>
            <a:off x="3924300" y="3068638"/>
            <a:ext cx="863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Запас</a:t>
            </a:r>
          </a:p>
        </p:txBody>
      </p:sp>
      <p:sp>
        <p:nvSpPr>
          <p:cNvPr id="441355" name="AutoShape 11"/>
          <p:cNvSpPr>
            <a:spLocks noChangeArrowheads="1"/>
          </p:cNvSpPr>
          <p:nvPr/>
        </p:nvSpPr>
        <p:spPr bwMode="auto">
          <a:xfrm>
            <a:off x="2339975" y="3644900"/>
            <a:ext cx="1511300" cy="433388"/>
          </a:xfrm>
          <a:prstGeom prst="rightArrow">
            <a:avLst>
              <a:gd name="adj1" fmla="val 50185"/>
              <a:gd name="adj2" fmla="val 158973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6" name="AutoShape 12"/>
          <p:cNvSpPr>
            <a:spLocks noChangeArrowheads="1"/>
          </p:cNvSpPr>
          <p:nvPr/>
        </p:nvSpPr>
        <p:spPr bwMode="auto">
          <a:xfrm>
            <a:off x="5003800" y="3644900"/>
            <a:ext cx="2305050" cy="433388"/>
          </a:xfrm>
          <a:prstGeom prst="rightArrow">
            <a:avLst>
              <a:gd name="adj1" fmla="val 50185"/>
              <a:gd name="adj2" fmla="val 160447"/>
            </a:avLst>
          </a:prstGeom>
          <a:solidFill>
            <a:schemeClr val="accent1">
              <a:alpha val="49001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7" name="Text Box 13"/>
          <p:cNvSpPr txBox="1">
            <a:spLocks noChangeArrowheads="1"/>
          </p:cNvSpPr>
          <p:nvPr/>
        </p:nvSpPr>
        <p:spPr bwMode="auto">
          <a:xfrm>
            <a:off x="4932363" y="2636838"/>
            <a:ext cx="2447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Изменение спроса во времени</a:t>
            </a:r>
          </a:p>
        </p:txBody>
      </p:sp>
      <p:grpSp>
        <p:nvGrpSpPr>
          <p:cNvPr id="441358" name="Group 14"/>
          <p:cNvGrpSpPr>
            <a:grpSpLocks/>
          </p:cNvGrpSpPr>
          <p:nvPr/>
        </p:nvGrpSpPr>
        <p:grpSpPr bwMode="auto">
          <a:xfrm>
            <a:off x="5580063" y="4292600"/>
            <a:ext cx="1368425" cy="720725"/>
            <a:chOff x="3515" y="2704"/>
            <a:chExt cx="862" cy="454"/>
          </a:xfrm>
        </p:grpSpPr>
        <p:sp>
          <p:nvSpPr>
            <p:cNvPr id="441359" name="Rectangle 15"/>
            <p:cNvSpPr>
              <a:spLocks noChangeArrowheads="1"/>
            </p:cNvSpPr>
            <p:nvPr/>
          </p:nvSpPr>
          <p:spPr bwMode="auto">
            <a:xfrm>
              <a:off x="3515" y="2704"/>
              <a:ext cx="862" cy="4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0" name="Rectangle 16"/>
            <p:cNvSpPr>
              <a:spLocks noChangeArrowheads="1"/>
            </p:cNvSpPr>
            <p:nvPr/>
          </p:nvSpPr>
          <p:spPr bwMode="auto">
            <a:xfrm>
              <a:off x="3836" y="2704"/>
              <a:ext cx="68" cy="45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1" name="Rectangle 17"/>
            <p:cNvSpPr>
              <a:spLocks noChangeArrowheads="1"/>
            </p:cNvSpPr>
            <p:nvPr/>
          </p:nvSpPr>
          <p:spPr bwMode="auto">
            <a:xfrm>
              <a:off x="3903" y="2840"/>
              <a:ext cx="68" cy="31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2" name="Rectangle 18"/>
            <p:cNvSpPr>
              <a:spLocks noChangeArrowheads="1"/>
            </p:cNvSpPr>
            <p:nvPr/>
          </p:nvSpPr>
          <p:spPr bwMode="auto">
            <a:xfrm>
              <a:off x="3969" y="2931"/>
              <a:ext cx="68" cy="22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3" name="Rectangle 19"/>
            <p:cNvSpPr>
              <a:spLocks noChangeArrowheads="1"/>
            </p:cNvSpPr>
            <p:nvPr/>
          </p:nvSpPr>
          <p:spPr bwMode="auto">
            <a:xfrm>
              <a:off x="4035" y="3022"/>
              <a:ext cx="68" cy="13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64" name="Rectangle 20"/>
            <p:cNvSpPr>
              <a:spLocks noChangeArrowheads="1"/>
            </p:cNvSpPr>
            <p:nvPr/>
          </p:nvSpPr>
          <p:spPr bwMode="auto">
            <a:xfrm>
              <a:off x="4102" y="3067"/>
              <a:ext cx="68" cy="9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441365" name="Group 21"/>
            <p:cNvGrpSpPr>
              <a:grpSpLocks/>
            </p:cNvGrpSpPr>
            <p:nvPr/>
          </p:nvGrpSpPr>
          <p:grpSpPr bwMode="auto">
            <a:xfrm>
              <a:off x="3637" y="2750"/>
              <a:ext cx="201" cy="408"/>
              <a:chOff x="3630" y="2750"/>
              <a:chExt cx="201" cy="408"/>
            </a:xfrm>
          </p:grpSpPr>
          <p:sp>
            <p:nvSpPr>
              <p:cNvPr id="441366" name="Rectangle 22"/>
              <p:cNvSpPr>
                <a:spLocks noChangeArrowheads="1"/>
              </p:cNvSpPr>
              <p:nvPr/>
            </p:nvSpPr>
            <p:spPr bwMode="auto">
              <a:xfrm>
                <a:off x="3696" y="2840"/>
                <a:ext cx="68" cy="31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67" name="Rectangle 23"/>
              <p:cNvSpPr>
                <a:spLocks noChangeArrowheads="1"/>
              </p:cNvSpPr>
              <p:nvPr/>
            </p:nvSpPr>
            <p:spPr bwMode="auto">
              <a:xfrm>
                <a:off x="3763" y="2750"/>
                <a:ext cx="68" cy="40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1368" name="Rectangle 24"/>
              <p:cNvSpPr>
                <a:spLocks noChangeArrowheads="1"/>
              </p:cNvSpPr>
              <p:nvPr/>
            </p:nvSpPr>
            <p:spPr bwMode="auto">
              <a:xfrm>
                <a:off x="3630" y="2886"/>
                <a:ext cx="68" cy="27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441369" name="Text Box 25"/>
          <p:cNvSpPr txBox="1">
            <a:spLocks noChangeArrowheads="1"/>
          </p:cNvSpPr>
          <p:nvPr/>
        </p:nvSpPr>
        <p:spPr bwMode="auto">
          <a:xfrm>
            <a:off x="5003800" y="5157788"/>
            <a:ext cx="2447925" cy="434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Распределение размера спроса</a:t>
            </a:r>
          </a:p>
        </p:txBody>
      </p:sp>
      <p:sp>
        <p:nvSpPr>
          <p:cNvPr id="441370" name="Rectangle 26"/>
          <p:cNvSpPr>
            <a:spLocks noChangeArrowheads="1"/>
          </p:cNvSpPr>
          <p:nvPr/>
        </p:nvSpPr>
        <p:spPr bwMode="auto">
          <a:xfrm>
            <a:off x="2411413" y="4365625"/>
            <a:ext cx="1368425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1" name="Rectangle 27"/>
          <p:cNvSpPr>
            <a:spLocks noChangeArrowheads="1"/>
          </p:cNvSpPr>
          <p:nvPr/>
        </p:nvSpPr>
        <p:spPr bwMode="auto">
          <a:xfrm>
            <a:off x="2921000" y="4365625"/>
            <a:ext cx="107950" cy="7207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2" name="Rectangle 28"/>
          <p:cNvSpPr>
            <a:spLocks noChangeArrowheads="1"/>
          </p:cNvSpPr>
          <p:nvPr/>
        </p:nvSpPr>
        <p:spPr bwMode="auto">
          <a:xfrm>
            <a:off x="3027363" y="4581525"/>
            <a:ext cx="1079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3" name="Rectangle 29"/>
          <p:cNvSpPr>
            <a:spLocks noChangeArrowheads="1"/>
          </p:cNvSpPr>
          <p:nvPr/>
        </p:nvSpPr>
        <p:spPr bwMode="auto">
          <a:xfrm>
            <a:off x="3132138" y="4725988"/>
            <a:ext cx="1079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4" name="Rectangle 30"/>
          <p:cNvSpPr>
            <a:spLocks noChangeArrowheads="1"/>
          </p:cNvSpPr>
          <p:nvPr/>
        </p:nvSpPr>
        <p:spPr bwMode="auto">
          <a:xfrm>
            <a:off x="2709863" y="4581525"/>
            <a:ext cx="1079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5" name="Rectangle 31"/>
          <p:cNvSpPr>
            <a:spLocks noChangeArrowheads="1"/>
          </p:cNvSpPr>
          <p:nvPr/>
        </p:nvSpPr>
        <p:spPr bwMode="auto">
          <a:xfrm>
            <a:off x="2816225" y="4438650"/>
            <a:ext cx="1079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76" name="Text Box 32"/>
          <p:cNvSpPr txBox="1">
            <a:spLocks noChangeArrowheads="1"/>
          </p:cNvSpPr>
          <p:nvPr/>
        </p:nvSpPr>
        <p:spPr bwMode="auto">
          <a:xfrm>
            <a:off x="1884363" y="5157788"/>
            <a:ext cx="2447925" cy="60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/>
              <a:t>Распределение времени выполнения заказа</a:t>
            </a:r>
          </a:p>
        </p:txBody>
      </p:sp>
      <p:cxnSp>
        <p:nvCxnSpPr>
          <p:cNvPr id="441377" name="AutoShape 33"/>
          <p:cNvCxnSpPr>
            <a:cxnSpLocks noChangeShapeType="1"/>
            <a:stCxn id="441353" idx="0"/>
            <a:endCxn id="441348" idx="7"/>
          </p:cNvCxnSpPr>
          <p:nvPr/>
        </p:nvCxnSpPr>
        <p:spPr bwMode="auto">
          <a:xfrm rot="5400000" flipH="1">
            <a:off x="2870201" y="1560512"/>
            <a:ext cx="209550" cy="2695575"/>
          </a:xfrm>
          <a:prstGeom prst="curvedConnector3">
            <a:avLst>
              <a:gd name="adj1" fmla="val 425759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1378" name="AutoShape 34"/>
          <p:cNvCxnSpPr>
            <a:cxnSpLocks noChangeShapeType="1"/>
            <a:stCxn id="441351" idx="1"/>
            <a:endCxn id="441353" idx="0"/>
          </p:cNvCxnSpPr>
          <p:nvPr/>
        </p:nvCxnSpPr>
        <p:spPr bwMode="auto">
          <a:xfrm rot="16200000" flipH="1" flipV="1">
            <a:off x="5826919" y="1251744"/>
            <a:ext cx="257175" cy="3265487"/>
          </a:xfrm>
          <a:prstGeom prst="curvedConnector3">
            <a:avLst>
              <a:gd name="adj1" fmla="val -265431"/>
            </a:avLst>
          </a:prstGeom>
          <a:noFill/>
          <a:ln w="25400">
            <a:solidFill>
              <a:schemeClr val="tx1"/>
            </a:solidFill>
            <a:prstDash val="dash"/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441379" name="Group 35"/>
          <p:cNvGrpSpPr>
            <a:grpSpLocks/>
          </p:cNvGrpSpPr>
          <p:nvPr/>
        </p:nvGrpSpPr>
        <p:grpSpPr bwMode="auto">
          <a:xfrm>
            <a:off x="5580063" y="1844675"/>
            <a:ext cx="1368425" cy="720725"/>
            <a:chOff x="3515" y="1525"/>
            <a:chExt cx="862" cy="454"/>
          </a:xfrm>
        </p:grpSpPr>
        <p:sp>
          <p:nvSpPr>
            <p:cNvPr id="441380" name="Rectangle 36"/>
            <p:cNvSpPr>
              <a:spLocks noChangeArrowheads="1"/>
            </p:cNvSpPr>
            <p:nvPr/>
          </p:nvSpPr>
          <p:spPr bwMode="auto">
            <a:xfrm>
              <a:off x="3515" y="1525"/>
              <a:ext cx="862" cy="4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1381" name="Freeform 37"/>
            <p:cNvSpPr>
              <a:spLocks/>
            </p:cNvSpPr>
            <p:nvPr/>
          </p:nvSpPr>
          <p:spPr bwMode="auto">
            <a:xfrm>
              <a:off x="3515" y="1579"/>
              <a:ext cx="856" cy="263"/>
            </a:xfrm>
            <a:custGeom>
              <a:avLst/>
              <a:gdLst>
                <a:gd name="T0" fmla="*/ 0 w 827"/>
                <a:gd name="T1" fmla="*/ 217 h 292"/>
                <a:gd name="T2" fmla="*/ 41 w 827"/>
                <a:gd name="T3" fmla="*/ 95 h 292"/>
                <a:gd name="T4" fmla="*/ 75 w 827"/>
                <a:gd name="T5" fmla="*/ 102 h 292"/>
                <a:gd name="T6" fmla="*/ 95 w 827"/>
                <a:gd name="T7" fmla="*/ 102 h 292"/>
                <a:gd name="T8" fmla="*/ 136 w 827"/>
                <a:gd name="T9" fmla="*/ 271 h 292"/>
                <a:gd name="T10" fmla="*/ 163 w 827"/>
                <a:gd name="T11" fmla="*/ 210 h 292"/>
                <a:gd name="T12" fmla="*/ 170 w 827"/>
                <a:gd name="T13" fmla="*/ 190 h 292"/>
                <a:gd name="T14" fmla="*/ 210 w 827"/>
                <a:gd name="T15" fmla="*/ 68 h 292"/>
                <a:gd name="T16" fmla="*/ 217 w 827"/>
                <a:gd name="T17" fmla="*/ 122 h 292"/>
                <a:gd name="T18" fmla="*/ 244 w 827"/>
                <a:gd name="T19" fmla="*/ 163 h 292"/>
                <a:gd name="T20" fmla="*/ 258 w 827"/>
                <a:gd name="T21" fmla="*/ 203 h 292"/>
                <a:gd name="T22" fmla="*/ 291 w 827"/>
                <a:gd name="T23" fmla="*/ 264 h 292"/>
                <a:gd name="T24" fmla="*/ 319 w 827"/>
                <a:gd name="T25" fmla="*/ 224 h 292"/>
                <a:gd name="T26" fmla="*/ 325 w 827"/>
                <a:gd name="T27" fmla="*/ 163 h 292"/>
                <a:gd name="T28" fmla="*/ 346 w 827"/>
                <a:gd name="T29" fmla="*/ 88 h 292"/>
                <a:gd name="T30" fmla="*/ 454 w 827"/>
                <a:gd name="T31" fmla="*/ 0 h 292"/>
                <a:gd name="T32" fmla="*/ 461 w 827"/>
                <a:gd name="T33" fmla="*/ 285 h 292"/>
                <a:gd name="T34" fmla="*/ 481 w 827"/>
                <a:gd name="T35" fmla="*/ 278 h 292"/>
                <a:gd name="T36" fmla="*/ 495 w 827"/>
                <a:gd name="T37" fmla="*/ 237 h 292"/>
                <a:gd name="T38" fmla="*/ 508 w 827"/>
                <a:gd name="T39" fmla="*/ 183 h 292"/>
                <a:gd name="T40" fmla="*/ 596 w 827"/>
                <a:gd name="T41" fmla="*/ 142 h 292"/>
                <a:gd name="T42" fmla="*/ 671 w 827"/>
                <a:gd name="T43" fmla="*/ 149 h 292"/>
                <a:gd name="T44" fmla="*/ 685 w 827"/>
                <a:gd name="T45" fmla="*/ 217 h 292"/>
                <a:gd name="T46" fmla="*/ 732 w 827"/>
                <a:gd name="T47" fmla="*/ 264 h 292"/>
                <a:gd name="T48" fmla="*/ 759 w 827"/>
                <a:gd name="T49" fmla="*/ 257 h 292"/>
                <a:gd name="T50" fmla="*/ 773 w 827"/>
                <a:gd name="T51" fmla="*/ 237 h 292"/>
                <a:gd name="T52" fmla="*/ 827 w 827"/>
                <a:gd name="T53" fmla="*/ 217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827" h="292">
                  <a:moveTo>
                    <a:pt x="0" y="217"/>
                  </a:moveTo>
                  <a:cubicBezTo>
                    <a:pt x="16" y="170"/>
                    <a:pt x="4" y="130"/>
                    <a:pt x="41" y="95"/>
                  </a:cubicBezTo>
                  <a:cubicBezTo>
                    <a:pt x="52" y="97"/>
                    <a:pt x="64" y="106"/>
                    <a:pt x="75" y="102"/>
                  </a:cubicBezTo>
                  <a:cubicBezTo>
                    <a:pt x="97" y="94"/>
                    <a:pt x="61" y="50"/>
                    <a:pt x="95" y="102"/>
                  </a:cubicBezTo>
                  <a:cubicBezTo>
                    <a:pt x="103" y="158"/>
                    <a:pt x="103" y="224"/>
                    <a:pt x="136" y="271"/>
                  </a:cubicBezTo>
                  <a:cubicBezTo>
                    <a:pt x="157" y="239"/>
                    <a:pt x="146" y="259"/>
                    <a:pt x="163" y="210"/>
                  </a:cubicBezTo>
                  <a:cubicBezTo>
                    <a:pt x="165" y="203"/>
                    <a:pt x="170" y="190"/>
                    <a:pt x="170" y="190"/>
                  </a:cubicBezTo>
                  <a:cubicBezTo>
                    <a:pt x="171" y="164"/>
                    <a:pt x="150" y="47"/>
                    <a:pt x="210" y="68"/>
                  </a:cubicBezTo>
                  <a:cubicBezTo>
                    <a:pt x="212" y="86"/>
                    <a:pt x="211" y="105"/>
                    <a:pt x="217" y="122"/>
                  </a:cubicBezTo>
                  <a:cubicBezTo>
                    <a:pt x="223" y="137"/>
                    <a:pt x="239" y="148"/>
                    <a:pt x="244" y="163"/>
                  </a:cubicBezTo>
                  <a:cubicBezTo>
                    <a:pt x="249" y="176"/>
                    <a:pt x="253" y="190"/>
                    <a:pt x="258" y="203"/>
                  </a:cubicBezTo>
                  <a:cubicBezTo>
                    <a:pt x="266" y="225"/>
                    <a:pt x="291" y="264"/>
                    <a:pt x="291" y="264"/>
                  </a:cubicBezTo>
                  <a:cubicBezTo>
                    <a:pt x="300" y="251"/>
                    <a:pt x="310" y="237"/>
                    <a:pt x="319" y="224"/>
                  </a:cubicBezTo>
                  <a:cubicBezTo>
                    <a:pt x="331" y="207"/>
                    <a:pt x="322" y="183"/>
                    <a:pt x="325" y="163"/>
                  </a:cubicBezTo>
                  <a:cubicBezTo>
                    <a:pt x="329" y="140"/>
                    <a:pt x="335" y="109"/>
                    <a:pt x="346" y="88"/>
                  </a:cubicBezTo>
                  <a:cubicBezTo>
                    <a:pt x="368" y="43"/>
                    <a:pt x="408" y="16"/>
                    <a:pt x="454" y="0"/>
                  </a:cubicBezTo>
                  <a:cubicBezTo>
                    <a:pt x="456" y="95"/>
                    <a:pt x="452" y="190"/>
                    <a:pt x="461" y="285"/>
                  </a:cubicBezTo>
                  <a:cubicBezTo>
                    <a:pt x="462" y="292"/>
                    <a:pt x="477" y="284"/>
                    <a:pt x="481" y="278"/>
                  </a:cubicBezTo>
                  <a:cubicBezTo>
                    <a:pt x="489" y="266"/>
                    <a:pt x="490" y="251"/>
                    <a:pt x="495" y="237"/>
                  </a:cubicBezTo>
                  <a:cubicBezTo>
                    <a:pt x="501" y="219"/>
                    <a:pt x="495" y="196"/>
                    <a:pt x="508" y="183"/>
                  </a:cubicBezTo>
                  <a:cubicBezTo>
                    <a:pt x="536" y="155"/>
                    <a:pt x="562" y="154"/>
                    <a:pt x="596" y="142"/>
                  </a:cubicBezTo>
                  <a:cubicBezTo>
                    <a:pt x="621" y="144"/>
                    <a:pt x="647" y="141"/>
                    <a:pt x="671" y="149"/>
                  </a:cubicBezTo>
                  <a:cubicBezTo>
                    <a:pt x="681" y="152"/>
                    <a:pt x="678" y="198"/>
                    <a:pt x="685" y="217"/>
                  </a:cubicBezTo>
                  <a:cubicBezTo>
                    <a:pt x="701" y="257"/>
                    <a:pt x="704" y="254"/>
                    <a:pt x="732" y="264"/>
                  </a:cubicBezTo>
                  <a:cubicBezTo>
                    <a:pt x="741" y="262"/>
                    <a:pt x="751" y="262"/>
                    <a:pt x="759" y="257"/>
                  </a:cubicBezTo>
                  <a:cubicBezTo>
                    <a:pt x="766" y="253"/>
                    <a:pt x="767" y="243"/>
                    <a:pt x="773" y="237"/>
                  </a:cubicBezTo>
                  <a:cubicBezTo>
                    <a:pt x="788" y="223"/>
                    <a:pt x="807" y="217"/>
                    <a:pt x="827" y="217"/>
                  </a:cubicBezTo>
                </a:path>
              </a:pathLst>
            </a:custGeom>
            <a:solidFill>
              <a:srgbClr val="FFFF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41382" name="Text Box 38"/>
          <p:cNvSpPr txBox="1">
            <a:spLocks noChangeArrowheads="1"/>
          </p:cNvSpPr>
          <p:nvPr/>
        </p:nvSpPr>
        <p:spPr bwMode="auto">
          <a:xfrm>
            <a:off x="179388" y="5594350"/>
            <a:ext cx="2592387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Затраты на пополнение запаса</a:t>
            </a:r>
          </a:p>
        </p:txBody>
      </p:sp>
      <p:sp>
        <p:nvSpPr>
          <p:cNvPr id="441383" name="Text Box 39"/>
          <p:cNvSpPr txBox="1">
            <a:spLocks noChangeArrowheads="1"/>
          </p:cNvSpPr>
          <p:nvPr/>
        </p:nvSpPr>
        <p:spPr bwMode="auto">
          <a:xfrm>
            <a:off x="1476375" y="5899150"/>
            <a:ext cx="266382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Затраты на содержание запаса</a:t>
            </a:r>
          </a:p>
        </p:txBody>
      </p:sp>
      <p:sp>
        <p:nvSpPr>
          <p:cNvPr id="441384" name="Text Box 40"/>
          <p:cNvSpPr txBox="1">
            <a:spLocks noChangeArrowheads="1"/>
          </p:cNvSpPr>
          <p:nvPr/>
        </p:nvSpPr>
        <p:spPr bwMode="auto">
          <a:xfrm>
            <a:off x="3205163" y="6299200"/>
            <a:ext cx="2519362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Убытки от недостатка запаса</a:t>
            </a:r>
          </a:p>
        </p:txBody>
      </p:sp>
      <p:sp>
        <p:nvSpPr>
          <p:cNvPr id="441385" name="Text Box 41"/>
          <p:cNvSpPr txBox="1">
            <a:spLocks noChangeArrowheads="1"/>
          </p:cNvSpPr>
          <p:nvPr/>
        </p:nvSpPr>
        <p:spPr bwMode="auto">
          <a:xfrm>
            <a:off x="5065713" y="5876925"/>
            <a:ext cx="3673475" cy="28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200" b="1"/>
              <a:t>Требуемый уровень обслуживания клиентов</a:t>
            </a:r>
          </a:p>
        </p:txBody>
      </p:sp>
    </p:spTree>
    <p:extLst>
      <p:ext uri="{BB962C8B-B14F-4D97-AF65-F5344CB8AC3E}">
        <p14:creationId xmlns:p14="http://schemas.microsoft.com/office/powerpoint/2010/main" xmlns="" val="67686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027113"/>
          </a:xfrm>
        </p:spPr>
        <p:txBody>
          <a:bodyPr/>
          <a:lstStyle/>
          <a:p>
            <a:pPr algn="ctr"/>
            <a:r>
              <a:rPr lang="ru-RU" sz="3600"/>
              <a:t>Структура запаса</a:t>
            </a:r>
          </a:p>
        </p:txBody>
      </p:sp>
      <p:sp>
        <p:nvSpPr>
          <p:cNvPr id="442371" name="Line 3"/>
          <p:cNvSpPr>
            <a:spLocks noChangeShapeType="1"/>
          </p:cNvSpPr>
          <p:nvPr/>
        </p:nvSpPr>
        <p:spPr bwMode="auto">
          <a:xfrm flipV="1">
            <a:off x="1547813" y="1893888"/>
            <a:ext cx="0" cy="3025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72" name="Line 4"/>
          <p:cNvSpPr>
            <a:spLocks noChangeShapeType="1"/>
          </p:cNvSpPr>
          <p:nvPr/>
        </p:nvSpPr>
        <p:spPr bwMode="auto">
          <a:xfrm>
            <a:off x="1547813" y="491966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73" name="Text Box 5"/>
          <p:cNvSpPr txBox="1">
            <a:spLocks noChangeArrowheads="1"/>
          </p:cNvSpPr>
          <p:nvPr/>
        </p:nvSpPr>
        <p:spPr bwMode="auto">
          <a:xfrm>
            <a:off x="5226050" y="2701925"/>
            <a:ext cx="27305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Текущий запас</a:t>
            </a:r>
          </a:p>
        </p:txBody>
      </p:sp>
      <p:sp>
        <p:nvSpPr>
          <p:cNvPr id="442374" name="Rectangle 6"/>
          <p:cNvSpPr>
            <a:spLocks noChangeArrowheads="1"/>
          </p:cNvSpPr>
          <p:nvPr/>
        </p:nvSpPr>
        <p:spPr bwMode="auto">
          <a:xfrm>
            <a:off x="5219700" y="2708275"/>
            <a:ext cx="2736850" cy="221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2375" name="Line 7"/>
          <p:cNvSpPr>
            <a:spLocks noChangeShapeType="1"/>
          </p:cNvSpPr>
          <p:nvPr/>
        </p:nvSpPr>
        <p:spPr bwMode="auto">
          <a:xfrm flipH="1">
            <a:off x="1547813" y="2708275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76" name="Text Box 8"/>
          <p:cNvSpPr txBox="1">
            <a:spLocks noChangeArrowheads="1"/>
          </p:cNvSpPr>
          <p:nvPr/>
        </p:nvSpPr>
        <p:spPr bwMode="auto">
          <a:xfrm>
            <a:off x="5219700" y="3068638"/>
            <a:ext cx="2730500" cy="120173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/>
          </a:p>
          <a:p>
            <a:pPr algn="ctr">
              <a:spcBef>
                <a:spcPct val="50000"/>
              </a:spcBef>
            </a:pPr>
            <a:r>
              <a:rPr lang="ru-RU"/>
              <a:t>Страховой запас</a:t>
            </a:r>
          </a:p>
          <a:p>
            <a:pPr algn="ctr">
              <a:spcBef>
                <a:spcPct val="50000"/>
              </a:spcBef>
            </a:pPr>
            <a:endParaRPr lang="ru-RU"/>
          </a:p>
        </p:txBody>
      </p:sp>
      <p:sp>
        <p:nvSpPr>
          <p:cNvPr id="442377" name="Text Box 9"/>
          <p:cNvSpPr txBox="1">
            <a:spLocks noChangeArrowheads="1"/>
          </p:cNvSpPr>
          <p:nvPr/>
        </p:nvSpPr>
        <p:spPr bwMode="auto">
          <a:xfrm>
            <a:off x="5219700" y="4270375"/>
            <a:ext cx="27305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folHlink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Сверхнормативный запас</a:t>
            </a:r>
          </a:p>
        </p:txBody>
      </p:sp>
      <p:sp>
        <p:nvSpPr>
          <p:cNvPr id="442378" name="Line 10"/>
          <p:cNvSpPr>
            <a:spLocks noChangeShapeType="1"/>
          </p:cNvSpPr>
          <p:nvPr/>
        </p:nvSpPr>
        <p:spPr bwMode="auto">
          <a:xfrm flipH="1">
            <a:off x="1547813" y="4265613"/>
            <a:ext cx="367188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79" name="Line 11"/>
          <p:cNvSpPr>
            <a:spLocks noChangeShapeType="1"/>
          </p:cNvSpPr>
          <p:nvPr/>
        </p:nvSpPr>
        <p:spPr bwMode="auto">
          <a:xfrm>
            <a:off x="1547813" y="2133600"/>
            <a:ext cx="1079500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0" name="Line 12"/>
          <p:cNvSpPr>
            <a:spLocks noChangeShapeType="1"/>
          </p:cNvSpPr>
          <p:nvPr/>
        </p:nvSpPr>
        <p:spPr bwMode="auto">
          <a:xfrm flipV="1">
            <a:off x="2627313" y="22050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1" name="Line 13"/>
          <p:cNvSpPr>
            <a:spLocks noChangeShapeType="1"/>
          </p:cNvSpPr>
          <p:nvPr/>
        </p:nvSpPr>
        <p:spPr bwMode="auto">
          <a:xfrm>
            <a:off x="2627313" y="2205038"/>
            <a:ext cx="1223962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2" name="Line 14"/>
          <p:cNvSpPr>
            <a:spLocks noChangeShapeType="1"/>
          </p:cNvSpPr>
          <p:nvPr/>
        </p:nvSpPr>
        <p:spPr bwMode="auto">
          <a:xfrm flipV="1">
            <a:off x="3857625" y="2205038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3" name="Line 15"/>
          <p:cNvSpPr>
            <a:spLocks noChangeShapeType="1"/>
          </p:cNvSpPr>
          <p:nvPr/>
        </p:nvSpPr>
        <p:spPr bwMode="auto">
          <a:xfrm>
            <a:off x="3851275" y="3068638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4" name="Line 16"/>
          <p:cNvSpPr>
            <a:spLocks noChangeShapeType="1"/>
          </p:cNvSpPr>
          <p:nvPr/>
        </p:nvSpPr>
        <p:spPr bwMode="auto">
          <a:xfrm>
            <a:off x="3851275" y="2205038"/>
            <a:ext cx="8651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5" name="Text Box 17"/>
          <p:cNvSpPr txBox="1">
            <a:spLocks noChangeArrowheads="1"/>
          </p:cNvSpPr>
          <p:nvPr/>
        </p:nvSpPr>
        <p:spPr bwMode="auto">
          <a:xfrm>
            <a:off x="3851275" y="3213100"/>
            <a:ext cx="1223963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Поставка</a:t>
            </a:r>
          </a:p>
        </p:txBody>
      </p:sp>
      <p:sp>
        <p:nvSpPr>
          <p:cNvPr id="442386" name="Text Box 18"/>
          <p:cNvSpPr txBox="1">
            <a:spLocks noChangeArrowheads="1"/>
          </p:cNvSpPr>
          <p:nvPr/>
        </p:nvSpPr>
        <p:spPr bwMode="auto">
          <a:xfrm>
            <a:off x="1619250" y="3573463"/>
            <a:ext cx="2376488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600"/>
              <a:t>Время потребления</a:t>
            </a:r>
          </a:p>
        </p:txBody>
      </p:sp>
      <p:sp>
        <p:nvSpPr>
          <p:cNvPr id="442387" name="Line 19"/>
          <p:cNvSpPr>
            <a:spLocks noChangeShapeType="1"/>
          </p:cNvSpPr>
          <p:nvPr/>
        </p:nvSpPr>
        <p:spPr bwMode="auto">
          <a:xfrm flipH="1" flipV="1">
            <a:off x="3851275" y="2636838"/>
            <a:ext cx="649288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442388" name="Line 20"/>
          <p:cNvSpPr>
            <a:spLocks noChangeShapeType="1"/>
          </p:cNvSpPr>
          <p:nvPr/>
        </p:nvSpPr>
        <p:spPr bwMode="auto">
          <a:xfrm flipV="1">
            <a:off x="2771775" y="2636838"/>
            <a:ext cx="504825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207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000132"/>
          </a:xfrm>
        </p:spPr>
        <p:txBody>
          <a:bodyPr/>
          <a:lstStyle/>
          <a:p>
            <a:pPr algn="ctr"/>
            <a:r>
              <a:rPr lang="ru-RU" sz="3200" b="1" dirty="0" smtClean="0"/>
              <a:t>1.6 Финансовые аспекты стратегии запасов</a:t>
            </a:r>
            <a:endParaRPr lang="ru-RU" sz="3200" dirty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214282" y="1285860"/>
            <a:ext cx="82296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виды затрат, связанных с запасами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oup 3"/>
          <p:cNvGraphicFramePr>
            <a:graphicFrameLocks/>
          </p:cNvGraphicFramePr>
          <p:nvPr/>
        </p:nvGraphicFramePr>
        <p:xfrm>
          <a:off x="357158" y="1945640"/>
          <a:ext cx="8229600" cy="4912360"/>
        </p:xfrm>
        <a:graphic>
          <a:graphicData uri="http://schemas.openxmlformats.org/drawingml/2006/table">
            <a:tbl>
              <a:tblPr/>
              <a:tblGrid>
                <a:gridCol w="1738312"/>
                <a:gridCol w="3014663"/>
                <a:gridCol w="3476625"/>
              </a:tblGrid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 постоянные (независимые)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 переменные (зависимые)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 пополнения (обновления)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независимые от размера одной партии, а затем от размера текущего запаса (например, затраты на содержание отдела снабжения, собственного автомобильного парка)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зависимые от размера одной партии, а затем от размера текущего запаса (например, затраты на оформление договора, транспортные расходы, зависимые от количества поставок, издержки страхования)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 содержания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независимые от размера запаса (например, амортизация складских зданий, складского оборудования, затраты на содержание складского персонала)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зависимые от размера запаса (например, затраты на дополнительные складские площади, убытки от естественной порчи товара, воровства, издержки страхования, стоимость замороженного капитала)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71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Убытки от недостатка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независимые от размера недостатка (размер недополученной в будущем прибыли от утерянного клиента)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Затраты, зависимые от размера недостатка (стоимость срочного заказа по более высокой цене за единицу, объем невыпущенной продукции из-за отсутствия сырья, утраченная прибыль от каждой непроданной позиции)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57200"/>
            <a:ext cx="8642350" cy="668338"/>
          </a:xfrm>
        </p:spPr>
        <p:txBody>
          <a:bodyPr>
            <a:normAutofit/>
          </a:bodyPr>
          <a:lstStyle/>
          <a:p>
            <a:pPr algn="ctr"/>
            <a:r>
              <a:rPr lang="ru-RU" sz="2000" b="1"/>
              <a:t>Пример результатов анализа и оптимизации структуры запасов</a:t>
            </a:r>
          </a:p>
        </p:txBody>
      </p:sp>
      <p:pic>
        <p:nvPicPr>
          <p:cNvPr id="4433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05012" y="2157412"/>
            <a:ext cx="5133975" cy="3533775"/>
          </a:xfrm>
          <a:noFill/>
          <a:ln/>
        </p:spPr>
      </p:pic>
      <p:grpSp>
        <p:nvGrpSpPr>
          <p:cNvPr id="443396" name="Group 4"/>
          <p:cNvGrpSpPr>
            <a:grpSpLocks/>
          </p:cNvGrpSpPr>
          <p:nvPr/>
        </p:nvGrpSpPr>
        <p:grpSpPr bwMode="auto">
          <a:xfrm>
            <a:off x="1316038" y="1395413"/>
            <a:ext cx="6927850" cy="4864100"/>
            <a:chOff x="829" y="879"/>
            <a:chExt cx="4364" cy="3064"/>
          </a:xfrm>
        </p:grpSpPr>
        <p:sp>
          <p:nvSpPr>
            <p:cNvPr id="443397" name="Text Box 5"/>
            <p:cNvSpPr txBox="1">
              <a:spLocks noChangeArrowheads="1"/>
            </p:cNvSpPr>
            <p:nvPr/>
          </p:nvSpPr>
          <p:spPr bwMode="auto">
            <a:xfrm>
              <a:off x="2699" y="879"/>
              <a:ext cx="68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/>
                <a:t>Поставки</a:t>
              </a:r>
            </a:p>
          </p:txBody>
        </p:sp>
        <p:sp>
          <p:nvSpPr>
            <p:cNvPr id="443398" name="Line 6"/>
            <p:cNvSpPr>
              <a:spLocks noChangeShapeType="1"/>
            </p:cNvSpPr>
            <p:nvPr/>
          </p:nvSpPr>
          <p:spPr bwMode="auto">
            <a:xfrm flipH="1">
              <a:off x="1519" y="981"/>
              <a:ext cx="1117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3399" name="Line 7"/>
            <p:cNvSpPr>
              <a:spLocks noChangeShapeType="1"/>
            </p:cNvSpPr>
            <p:nvPr/>
          </p:nvSpPr>
          <p:spPr bwMode="auto">
            <a:xfrm flipH="1">
              <a:off x="2517" y="1050"/>
              <a:ext cx="272" cy="1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3400" name="Line 8"/>
            <p:cNvSpPr>
              <a:spLocks noChangeShapeType="1"/>
            </p:cNvSpPr>
            <p:nvPr/>
          </p:nvSpPr>
          <p:spPr bwMode="auto">
            <a:xfrm>
              <a:off x="3152" y="1043"/>
              <a:ext cx="363" cy="1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3401" name="Line 9"/>
            <p:cNvSpPr>
              <a:spLocks noChangeShapeType="1"/>
            </p:cNvSpPr>
            <p:nvPr/>
          </p:nvSpPr>
          <p:spPr bwMode="auto">
            <a:xfrm>
              <a:off x="3379" y="981"/>
              <a:ext cx="108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43402" name="Text Box 10"/>
            <p:cNvSpPr txBox="1">
              <a:spLocks noChangeArrowheads="1"/>
            </p:cNvSpPr>
            <p:nvPr/>
          </p:nvSpPr>
          <p:spPr bwMode="auto">
            <a:xfrm>
              <a:off x="1414" y="1525"/>
              <a:ext cx="1452" cy="1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/>
                <a:t>Средний циклический запас</a:t>
              </a:r>
            </a:p>
          </p:txBody>
        </p:sp>
        <p:sp>
          <p:nvSpPr>
            <p:cNvPr id="443403" name="Text Box 11"/>
            <p:cNvSpPr txBox="1">
              <a:spLocks noChangeArrowheads="1"/>
            </p:cNvSpPr>
            <p:nvPr/>
          </p:nvSpPr>
          <p:spPr bwMode="auto">
            <a:xfrm>
              <a:off x="1111" y="3306"/>
              <a:ext cx="167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000" b="1"/>
                <a:t>Оптимальный средний циклический запас</a:t>
              </a:r>
            </a:p>
          </p:txBody>
        </p:sp>
        <p:sp>
          <p:nvSpPr>
            <p:cNvPr id="443404" name="Text Box 12"/>
            <p:cNvSpPr txBox="1">
              <a:spLocks noChangeArrowheads="1"/>
            </p:cNvSpPr>
            <p:nvPr/>
          </p:nvSpPr>
          <p:spPr bwMode="auto">
            <a:xfrm>
              <a:off x="4943" y="1434"/>
              <a:ext cx="250" cy="8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 b="1"/>
                <a:t>Общий запас</a:t>
              </a:r>
            </a:p>
          </p:txBody>
        </p:sp>
        <p:sp>
          <p:nvSpPr>
            <p:cNvPr id="443405" name="Text Box 13"/>
            <p:cNvSpPr txBox="1">
              <a:spLocks noChangeArrowheads="1"/>
            </p:cNvSpPr>
            <p:nvPr/>
          </p:nvSpPr>
          <p:spPr bwMode="auto">
            <a:xfrm>
              <a:off x="4480" y="3143"/>
              <a:ext cx="680" cy="7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200" b="1"/>
                <a:t>Оптималь-ный общий запас (снижение затрат на 25%)</a:t>
              </a:r>
            </a:p>
          </p:txBody>
        </p:sp>
        <p:sp>
          <p:nvSpPr>
            <p:cNvPr id="443406" name="Text Box 14"/>
            <p:cNvSpPr txBox="1">
              <a:spLocks noChangeArrowheads="1"/>
            </p:cNvSpPr>
            <p:nvPr/>
          </p:nvSpPr>
          <p:spPr bwMode="auto">
            <a:xfrm>
              <a:off x="1882" y="2586"/>
              <a:ext cx="2767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Оптимизация размера и частоты поставок</a:t>
              </a:r>
            </a:p>
          </p:txBody>
        </p:sp>
        <p:sp>
          <p:nvSpPr>
            <p:cNvPr id="443407" name="Text Box 15"/>
            <p:cNvSpPr txBox="1">
              <a:spLocks noChangeArrowheads="1"/>
            </p:cNvSpPr>
            <p:nvPr/>
          </p:nvSpPr>
          <p:spPr bwMode="auto">
            <a:xfrm>
              <a:off x="1837" y="3751"/>
              <a:ext cx="1905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Рациональный страховой запас</a:t>
              </a:r>
            </a:p>
          </p:txBody>
        </p:sp>
        <p:sp>
          <p:nvSpPr>
            <p:cNvPr id="443408" name="Text Box 16"/>
            <p:cNvSpPr txBox="1">
              <a:spLocks noChangeArrowheads="1"/>
            </p:cNvSpPr>
            <p:nvPr/>
          </p:nvSpPr>
          <p:spPr bwMode="auto">
            <a:xfrm>
              <a:off x="2018" y="2024"/>
              <a:ext cx="907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/>
                <a:t>Оптимизация запасов</a:t>
              </a:r>
            </a:p>
          </p:txBody>
        </p:sp>
        <p:sp>
          <p:nvSpPr>
            <p:cNvPr id="443409" name="Text Box 17"/>
            <p:cNvSpPr txBox="1">
              <a:spLocks noChangeArrowheads="1"/>
            </p:cNvSpPr>
            <p:nvPr/>
          </p:nvSpPr>
          <p:spPr bwMode="auto">
            <a:xfrm>
              <a:off x="2937" y="1785"/>
              <a:ext cx="1860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Используемый страховой запас</a:t>
              </a:r>
            </a:p>
          </p:txBody>
        </p:sp>
        <p:sp>
          <p:nvSpPr>
            <p:cNvPr id="443410" name="Rectangle 18"/>
            <p:cNvSpPr>
              <a:spLocks noChangeArrowheads="1"/>
            </p:cNvSpPr>
            <p:nvPr/>
          </p:nvSpPr>
          <p:spPr bwMode="auto">
            <a:xfrm>
              <a:off x="3065" y="2046"/>
              <a:ext cx="1778" cy="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1300"/>
                <a:t>Неиспользуемый страховой запас</a:t>
              </a:r>
            </a:p>
          </p:txBody>
        </p:sp>
        <p:sp>
          <p:nvSpPr>
            <p:cNvPr id="443411" name="Text Box 19"/>
            <p:cNvSpPr txBox="1">
              <a:spLocks noChangeArrowheads="1"/>
            </p:cNvSpPr>
            <p:nvPr/>
          </p:nvSpPr>
          <p:spPr bwMode="auto">
            <a:xfrm>
              <a:off x="829" y="1927"/>
              <a:ext cx="1271" cy="1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900" b="1"/>
                <a:t>Средний неменяющийся запас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07453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429396"/>
          </a:xfrm>
        </p:spPr>
        <p:txBody>
          <a:bodyPr/>
          <a:lstStyle/>
          <a:p>
            <a:r>
              <a:rPr lang="ru-RU" b="1" dirty="0" smtClean="0"/>
              <a:t>1.1 Концепция </a:t>
            </a:r>
            <a:r>
              <a:rPr lang="ru-RU" b="1" dirty="0" err="1" smtClean="0"/>
              <a:t>логистического</a:t>
            </a:r>
            <a:r>
              <a:rPr lang="ru-RU" b="1" dirty="0" smtClean="0"/>
              <a:t> управления запасами.</a:t>
            </a:r>
            <a:endParaRPr lang="ru-RU" dirty="0" smtClean="0"/>
          </a:p>
          <a:p>
            <a:r>
              <a:rPr lang="ru-RU" b="1" dirty="0" smtClean="0"/>
              <a:t>1.2 Классификация запасов.</a:t>
            </a:r>
            <a:endParaRPr lang="ru-RU" dirty="0" smtClean="0"/>
          </a:p>
          <a:p>
            <a:r>
              <a:rPr lang="ru-RU" b="1" dirty="0" smtClean="0"/>
              <a:t>1.3 Цели создания и функции запасов.</a:t>
            </a:r>
            <a:endParaRPr lang="ru-RU" dirty="0" smtClean="0"/>
          </a:p>
          <a:p>
            <a:r>
              <a:rPr lang="ru-RU" b="1" dirty="0" smtClean="0"/>
              <a:t>1.4 Место запасов в материальных потоках. </a:t>
            </a:r>
            <a:endParaRPr lang="ru-RU" dirty="0" smtClean="0"/>
          </a:p>
          <a:p>
            <a:r>
              <a:rPr lang="ru-RU" b="1" dirty="0" smtClean="0"/>
              <a:t>1.5 Зависимая и независимая потребность в запасах, точка их разделения.</a:t>
            </a:r>
            <a:endParaRPr lang="ru-RU" dirty="0" smtClean="0"/>
          </a:p>
          <a:p>
            <a:r>
              <a:rPr lang="ru-RU" b="1" dirty="0" smtClean="0"/>
              <a:t>1.6 Финансовые аспекты стратегии запасов.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/>
          <a:lstStyle/>
          <a:p>
            <a:pPr algn="ctr"/>
            <a:r>
              <a:rPr lang="ru-RU" sz="3600" b="1" dirty="0" smtClean="0"/>
              <a:t>1.1 Концепция </a:t>
            </a:r>
            <a:r>
              <a:rPr lang="ru-RU" sz="3600" b="1" dirty="0" err="1" smtClean="0"/>
              <a:t>логистического</a:t>
            </a:r>
            <a:r>
              <a:rPr lang="ru-RU" sz="3600" b="1" dirty="0" smtClean="0"/>
              <a:t> управления запасами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</p:spPr>
        <p:txBody>
          <a:bodyPr/>
          <a:lstStyle/>
          <a:p>
            <a:r>
              <a:rPr lang="ru-RU" dirty="0" smtClean="0"/>
              <a:t>1</a:t>
            </a:r>
            <a:r>
              <a:rPr lang="ru-RU" sz="2400" dirty="0" smtClean="0"/>
              <a:t>. Концепция максимизации запасов.</a:t>
            </a:r>
          </a:p>
          <a:p>
            <a:r>
              <a:rPr lang="ru-RU" sz="2400" dirty="0" smtClean="0"/>
              <a:t>2. Концепция оптимизации запасов.</a:t>
            </a:r>
          </a:p>
          <a:p>
            <a:r>
              <a:rPr lang="ru-RU" sz="2400" dirty="0" smtClean="0"/>
              <a:t>3. Концепция минимизации запасов</a:t>
            </a:r>
            <a:r>
              <a:rPr lang="ru-RU" sz="2400" dirty="0" smtClean="0"/>
              <a:t>.</a:t>
            </a:r>
          </a:p>
          <a:p>
            <a:endParaRPr lang="ru-RU" sz="2400" dirty="0" smtClean="0"/>
          </a:p>
          <a:p>
            <a:r>
              <a:rPr lang="ru-RU" sz="2400" i="1" dirty="0" smtClean="0"/>
              <a:t>Логистика запасов</a:t>
            </a:r>
            <a:r>
              <a:rPr lang="ru-RU" sz="2400" dirty="0" smtClean="0"/>
              <a:t> – это научное направление и сфера практической деятельности по управлению материальными потоками и запасами в </a:t>
            </a:r>
            <a:r>
              <a:rPr lang="ru-RU" sz="2400" dirty="0" err="1" smtClean="0"/>
              <a:t>логистических</a:t>
            </a:r>
            <a:r>
              <a:rPr lang="ru-RU" sz="2400" dirty="0" smtClean="0"/>
              <a:t> системах и межсистемных образованиях.</a:t>
            </a:r>
          </a:p>
          <a:p>
            <a:r>
              <a:rPr lang="ru-RU" sz="2400" i="1" dirty="0" smtClean="0"/>
              <a:t>Логистика запасов</a:t>
            </a:r>
            <a:r>
              <a:rPr lang="ru-RU" sz="2400" dirty="0" smtClean="0"/>
              <a:t> – один из обеспечивающих разделов логистики и тесно взаимосвязан с другими ее функциональными видами.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428596" y="6027003"/>
            <a:ext cx="84296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Традиционный подход к управлению </a:t>
            </a:r>
            <a:r>
              <a:rPr lang="ru-RU" sz="2400" dirty="0" smtClean="0"/>
              <a:t>запасами</a:t>
            </a:r>
          </a:p>
          <a:p>
            <a:r>
              <a:rPr lang="ru-RU" sz="2400" dirty="0" err="1" smtClean="0"/>
              <a:t>Логистический</a:t>
            </a:r>
            <a:r>
              <a:rPr lang="ru-RU" sz="2400" dirty="0" smtClean="0"/>
              <a:t> подход </a:t>
            </a:r>
            <a:r>
              <a:rPr lang="ru-RU" sz="2400" dirty="0" smtClean="0"/>
              <a:t>к управлению </a:t>
            </a:r>
            <a:r>
              <a:rPr lang="ru-RU" sz="2400" i="1" dirty="0" smtClean="0"/>
              <a:t>запасами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900098"/>
          </a:xfrm>
        </p:spPr>
        <p:txBody>
          <a:bodyPr/>
          <a:lstStyle/>
          <a:p>
            <a:pPr algn="ctr"/>
            <a:r>
              <a:rPr lang="ru-RU" sz="3200" b="1" dirty="0" smtClean="0"/>
              <a:t>1.2 Классификация запасов</a:t>
            </a:r>
            <a:endParaRPr lang="ru-RU" sz="3200" dirty="0"/>
          </a:p>
        </p:txBody>
      </p:sp>
      <p:pic>
        <p:nvPicPr>
          <p:cNvPr id="1026" name="Picture 2" descr="E:\Работа\Полоцк\Управление запасами\Презентации Додонов\классификац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7572427" cy="5929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14412"/>
          </a:xfrm>
        </p:spPr>
        <p:txBody>
          <a:bodyPr/>
          <a:lstStyle/>
          <a:p>
            <a:pPr algn="ctr"/>
            <a:r>
              <a:rPr lang="ru-RU" sz="3600" b="1" dirty="0" smtClean="0"/>
              <a:t>1.3 Цели создания и функции запасов</a:t>
            </a:r>
            <a:endParaRPr lang="ru-RU" sz="3600" dirty="0"/>
          </a:p>
        </p:txBody>
      </p:sp>
      <p:pic>
        <p:nvPicPr>
          <p:cNvPr id="2050" name="Picture 2" descr="E:\Работа\Полоцк\Управление запасами\Презентации Додонов\причины 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715436" cy="5429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Работа\Полоцк\Управление запасами\Презентации Додонов\функции начал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27501"/>
          <a:stretch>
            <a:fillRect/>
          </a:stretch>
        </p:blipFill>
        <p:spPr bwMode="auto">
          <a:xfrm>
            <a:off x="1571604" y="357166"/>
            <a:ext cx="6215106" cy="2928934"/>
          </a:xfrm>
          <a:prstGeom prst="rect">
            <a:avLst/>
          </a:prstGeom>
          <a:noFill/>
        </p:spPr>
      </p:pic>
      <p:pic>
        <p:nvPicPr>
          <p:cNvPr id="6" name="Picture 2" descr="E:\Работа\Полоцк\Управление запасами\Презентации Додонов\функции 1.jpg"/>
          <p:cNvPicPr>
            <a:picLocks noChangeAspect="1" noChangeArrowheads="1"/>
          </p:cNvPicPr>
          <p:nvPr/>
        </p:nvPicPr>
        <p:blipFill>
          <a:blip r:embed="rId3"/>
          <a:srcRect t="6449" b="12941"/>
          <a:stretch>
            <a:fillRect/>
          </a:stretch>
        </p:blipFill>
        <p:spPr bwMode="auto">
          <a:xfrm>
            <a:off x="1142976" y="3071810"/>
            <a:ext cx="6929486" cy="3571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E:\Работа\Полоцк\Управление запасами\Презентации Додонов\задач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7881"/>
          <a:stretch>
            <a:fillRect/>
          </a:stretch>
        </p:blipFill>
        <p:spPr bwMode="auto">
          <a:xfrm>
            <a:off x="214282" y="428604"/>
            <a:ext cx="8929718" cy="64293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62" y="1142984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Информационный и материальный потоки в классической концепции управления запасами</a:t>
            </a:r>
          </a:p>
        </p:txBody>
      </p:sp>
      <p:grpSp>
        <p:nvGrpSpPr>
          <p:cNvPr id="430083" name="Group 3"/>
          <p:cNvGrpSpPr>
            <a:grpSpLocks/>
          </p:cNvGrpSpPr>
          <p:nvPr/>
        </p:nvGrpSpPr>
        <p:grpSpPr bwMode="auto">
          <a:xfrm>
            <a:off x="279400" y="2565400"/>
            <a:ext cx="8756650" cy="3600450"/>
            <a:chOff x="176" y="1616"/>
            <a:chExt cx="5516" cy="2268"/>
          </a:xfrm>
        </p:grpSpPr>
        <p:grpSp>
          <p:nvGrpSpPr>
            <p:cNvPr id="430084" name="Group 4"/>
            <p:cNvGrpSpPr>
              <a:grpSpLocks/>
            </p:cNvGrpSpPr>
            <p:nvPr/>
          </p:nvGrpSpPr>
          <p:grpSpPr bwMode="auto">
            <a:xfrm>
              <a:off x="176" y="1640"/>
              <a:ext cx="1043" cy="817"/>
              <a:chOff x="176" y="1640"/>
              <a:chExt cx="1043" cy="817"/>
            </a:xfrm>
          </p:grpSpPr>
          <p:sp>
            <p:nvSpPr>
              <p:cNvPr id="430085" name="Text Box 5"/>
              <p:cNvSpPr txBox="1">
                <a:spLocks noChangeArrowheads="1"/>
              </p:cNvSpPr>
              <p:nvPr/>
            </p:nvSpPr>
            <p:spPr bwMode="auto">
              <a:xfrm>
                <a:off x="249" y="1706"/>
                <a:ext cx="907" cy="23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Поставщик</a:t>
                </a:r>
              </a:p>
            </p:txBody>
          </p:sp>
          <p:sp>
            <p:nvSpPr>
              <p:cNvPr id="430086" name="Rectangle 6"/>
              <p:cNvSpPr>
                <a:spLocks noChangeArrowheads="1"/>
              </p:cNvSpPr>
              <p:nvPr/>
            </p:nvSpPr>
            <p:spPr bwMode="auto">
              <a:xfrm>
                <a:off x="176" y="1640"/>
                <a:ext cx="1043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087" name="AutoShape 7"/>
              <p:cNvSpPr>
                <a:spLocks noChangeArrowheads="1"/>
              </p:cNvSpPr>
              <p:nvPr/>
            </p:nvSpPr>
            <p:spPr bwMode="auto">
              <a:xfrm>
                <a:off x="441" y="2024"/>
                <a:ext cx="545" cy="408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30088" name="Group 8"/>
            <p:cNvGrpSpPr>
              <a:grpSpLocks/>
            </p:cNvGrpSpPr>
            <p:nvPr/>
          </p:nvGrpSpPr>
          <p:grpSpPr bwMode="auto">
            <a:xfrm>
              <a:off x="1338" y="1616"/>
              <a:ext cx="3129" cy="821"/>
              <a:chOff x="1474" y="1612"/>
              <a:chExt cx="3129" cy="821"/>
            </a:xfrm>
          </p:grpSpPr>
          <p:sp>
            <p:nvSpPr>
              <p:cNvPr id="430089" name="Text Box 9"/>
              <p:cNvSpPr txBox="1">
                <a:spLocks noChangeArrowheads="1"/>
              </p:cNvSpPr>
              <p:nvPr/>
            </p:nvSpPr>
            <p:spPr bwMode="auto">
              <a:xfrm>
                <a:off x="1547" y="1612"/>
                <a:ext cx="907" cy="36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1600"/>
                  <a:t>Склад материалов</a:t>
                </a:r>
              </a:p>
            </p:txBody>
          </p:sp>
          <p:sp>
            <p:nvSpPr>
              <p:cNvPr id="430090" name="Rectangle 10"/>
              <p:cNvSpPr>
                <a:spLocks noChangeArrowheads="1"/>
              </p:cNvSpPr>
              <p:nvPr/>
            </p:nvSpPr>
            <p:spPr bwMode="auto">
              <a:xfrm>
                <a:off x="1474" y="1616"/>
                <a:ext cx="1043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091" name="AutoShape 11"/>
              <p:cNvSpPr>
                <a:spLocks noChangeArrowheads="1"/>
              </p:cNvSpPr>
              <p:nvPr/>
            </p:nvSpPr>
            <p:spPr bwMode="auto">
              <a:xfrm>
                <a:off x="1739" y="2000"/>
                <a:ext cx="545" cy="408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430092" name="Group 12"/>
              <p:cNvGrpSpPr>
                <a:grpSpLocks/>
              </p:cNvGrpSpPr>
              <p:nvPr/>
            </p:nvGrpSpPr>
            <p:grpSpPr bwMode="auto">
              <a:xfrm>
                <a:off x="2517" y="1616"/>
                <a:ext cx="1043" cy="817"/>
                <a:chOff x="2517" y="1616"/>
                <a:chExt cx="1043" cy="817"/>
              </a:xfrm>
            </p:grpSpPr>
            <p:sp>
              <p:nvSpPr>
                <p:cNvPr id="430093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559" y="1616"/>
                  <a:ext cx="99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r>
                    <a:rPr lang="ru-RU" sz="1600"/>
                    <a:t>Производство</a:t>
                  </a:r>
                </a:p>
                <a:p>
                  <a:pPr algn="ctr"/>
                  <a:r>
                    <a:rPr lang="ru-RU" sz="1600"/>
                    <a:t>монтаж</a:t>
                  </a:r>
                </a:p>
              </p:txBody>
            </p:sp>
            <p:sp>
              <p:nvSpPr>
                <p:cNvPr id="430094" name="Rectangle 14"/>
                <p:cNvSpPr>
                  <a:spLocks noChangeArrowheads="1"/>
                </p:cNvSpPr>
                <p:nvPr/>
              </p:nvSpPr>
              <p:spPr bwMode="auto">
                <a:xfrm>
                  <a:off x="2517" y="1616"/>
                  <a:ext cx="1043" cy="81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0095" name="AutoShape 15"/>
                <p:cNvSpPr>
                  <a:spLocks noChangeArrowheads="1"/>
                </p:cNvSpPr>
                <p:nvPr/>
              </p:nvSpPr>
              <p:spPr bwMode="auto">
                <a:xfrm>
                  <a:off x="2782" y="2000"/>
                  <a:ext cx="545" cy="408"/>
                </a:xfrm>
                <a:prstGeom prst="flowChartMerg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430096" name="Group 16"/>
              <p:cNvGrpSpPr>
                <a:grpSpLocks/>
              </p:cNvGrpSpPr>
              <p:nvPr/>
            </p:nvGrpSpPr>
            <p:grpSpPr bwMode="auto">
              <a:xfrm>
                <a:off x="3560" y="1616"/>
                <a:ext cx="1043" cy="817"/>
                <a:chOff x="2517" y="1616"/>
                <a:chExt cx="1043" cy="817"/>
              </a:xfrm>
            </p:grpSpPr>
            <p:sp>
              <p:nvSpPr>
                <p:cNvPr id="430097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2559" y="1616"/>
                  <a:ext cx="998" cy="36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ctr"/>
                  <a:r>
                    <a:rPr lang="ru-RU" sz="1600"/>
                    <a:t>Склад готовых изделий</a:t>
                  </a:r>
                </a:p>
              </p:txBody>
            </p:sp>
            <p:sp>
              <p:nvSpPr>
                <p:cNvPr id="43009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17" y="1616"/>
                  <a:ext cx="1043" cy="817"/>
                </a:xfrm>
                <a:prstGeom prst="rect">
                  <a:avLst/>
                </a:prstGeom>
                <a:noFill/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0099" name="AutoShape 19"/>
                <p:cNvSpPr>
                  <a:spLocks noChangeArrowheads="1"/>
                </p:cNvSpPr>
                <p:nvPr/>
              </p:nvSpPr>
              <p:spPr bwMode="auto">
                <a:xfrm>
                  <a:off x="2782" y="2000"/>
                  <a:ext cx="545" cy="408"/>
                </a:xfrm>
                <a:prstGeom prst="flowChartMerg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430100" name="Group 20"/>
            <p:cNvGrpSpPr>
              <a:grpSpLocks/>
            </p:cNvGrpSpPr>
            <p:nvPr/>
          </p:nvGrpSpPr>
          <p:grpSpPr bwMode="auto">
            <a:xfrm>
              <a:off x="4649" y="1616"/>
              <a:ext cx="1043" cy="817"/>
              <a:chOff x="4649" y="1616"/>
              <a:chExt cx="1043" cy="817"/>
            </a:xfrm>
          </p:grpSpPr>
          <p:sp>
            <p:nvSpPr>
              <p:cNvPr id="430101" name="Text Box 21"/>
              <p:cNvSpPr txBox="1">
                <a:spLocks noChangeArrowheads="1"/>
              </p:cNvSpPr>
              <p:nvPr/>
            </p:nvSpPr>
            <p:spPr bwMode="auto">
              <a:xfrm>
                <a:off x="4785" y="1619"/>
                <a:ext cx="771" cy="37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ctr"/>
                <a:r>
                  <a:rPr lang="ru-RU" sz="1600"/>
                  <a:t>Оптовая торговля</a:t>
                </a:r>
              </a:p>
            </p:txBody>
          </p:sp>
          <p:sp>
            <p:nvSpPr>
              <p:cNvPr id="430102" name="Rectangle 22"/>
              <p:cNvSpPr>
                <a:spLocks noChangeArrowheads="1"/>
              </p:cNvSpPr>
              <p:nvPr/>
            </p:nvSpPr>
            <p:spPr bwMode="auto">
              <a:xfrm>
                <a:off x="4649" y="1616"/>
                <a:ext cx="1043" cy="817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0103" name="AutoShape 23"/>
              <p:cNvSpPr>
                <a:spLocks noChangeArrowheads="1"/>
              </p:cNvSpPr>
              <p:nvPr/>
            </p:nvSpPr>
            <p:spPr bwMode="auto">
              <a:xfrm>
                <a:off x="4914" y="2000"/>
                <a:ext cx="545" cy="408"/>
              </a:xfrm>
              <a:prstGeom prst="flowChartMerg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430104" name="Text Box 24"/>
            <p:cNvSpPr txBox="1">
              <a:spLocks noChangeArrowheads="1"/>
            </p:cNvSpPr>
            <p:nvPr/>
          </p:nvSpPr>
          <p:spPr bwMode="auto">
            <a:xfrm>
              <a:off x="4785" y="2753"/>
              <a:ext cx="771" cy="3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ru-RU" sz="1600"/>
                <a:t>Розничная торговля</a:t>
              </a:r>
            </a:p>
          </p:txBody>
        </p:sp>
        <p:sp>
          <p:nvSpPr>
            <p:cNvPr id="430105" name="Rectangle 25"/>
            <p:cNvSpPr>
              <a:spLocks noChangeArrowheads="1"/>
            </p:cNvSpPr>
            <p:nvPr/>
          </p:nvSpPr>
          <p:spPr bwMode="auto">
            <a:xfrm>
              <a:off x="4649" y="2750"/>
              <a:ext cx="1043" cy="81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06" name="AutoShape 26"/>
            <p:cNvSpPr>
              <a:spLocks noChangeArrowheads="1"/>
            </p:cNvSpPr>
            <p:nvPr/>
          </p:nvSpPr>
          <p:spPr bwMode="auto">
            <a:xfrm>
              <a:off x="4914" y="3134"/>
              <a:ext cx="545" cy="408"/>
            </a:xfrm>
            <a:prstGeom prst="flowChartMer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07" name="Text Box 27"/>
            <p:cNvSpPr txBox="1">
              <a:spLocks noChangeArrowheads="1"/>
            </p:cNvSpPr>
            <p:nvPr/>
          </p:nvSpPr>
          <p:spPr bwMode="auto">
            <a:xfrm>
              <a:off x="2743" y="2749"/>
              <a:ext cx="1088" cy="8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/>
            <a:p>
              <a:pPr algn="ctr">
                <a:spcBef>
                  <a:spcPct val="50000"/>
                </a:spcBef>
              </a:pPr>
              <a:r>
                <a:rPr lang="ru-RU"/>
                <a:t>Рынок (потребители)</a:t>
              </a:r>
              <a:endParaRPr lang="ru-RU" sz="800"/>
            </a:p>
          </p:txBody>
        </p:sp>
        <p:cxnSp>
          <p:nvCxnSpPr>
            <p:cNvPr id="430108" name="AutoShape 28"/>
            <p:cNvCxnSpPr>
              <a:cxnSpLocks noChangeShapeType="1"/>
              <a:stCxn id="430087" idx="2"/>
              <a:endCxn id="430090" idx="2"/>
            </p:cNvCxnSpPr>
            <p:nvPr/>
          </p:nvCxnSpPr>
          <p:spPr bwMode="auto">
            <a:xfrm rot="16200000" flipH="1">
              <a:off x="1284" y="1862"/>
              <a:ext cx="5" cy="1146"/>
            </a:xfrm>
            <a:prstGeom prst="curvedConnector3">
              <a:avLst>
                <a:gd name="adj1" fmla="val 298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09" name="AutoShape 29"/>
            <p:cNvCxnSpPr>
              <a:cxnSpLocks noChangeShapeType="1"/>
              <a:stCxn id="430091" idx="2"/>
              <a:endCxn id="430095" idx="2"/>
            </p:cNvCxnSpPr>
            <p:nvPr/>
          </p:nvCxnSpPr>
          <p:spPr bwMode="auto">
            <a:xfrm rot="16200000" flipH="1">
              <a:off x="2397" y="1891"/>
              <a:ext cx="1" cy="1043"/>
            </a:xfrm>
            <a:prstGeom prst="curvedConnector3">
              <a:avLst>
                <a:gd name="adj1" fmla="val 1440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10" name="AutoShape 30"/>
            <p:cNvCxnSpPr>
              <a:cxnSpLocks noChangeShapeType="1"/>
            </p:cNvCxnSpPr>
            <p:nvPr/>
          </p:nvCxnSpPr>
          <p:spPr bwMode="auto">
            <a:xfrm rot="16200000" flipH="1">
              <a:off x="3446" y="1911"/>
              <a:ext cx="1" cy="1043"/>
            </a:xfrm>
            <a:prstGeom prst="curvedConnector3">
              <a:avLst>
                <a:gd name="adj1" fmla="val 14400000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11" name="AutoShape 31"/>
            <p:cNvCxnSpPr>
              <a:cxnSpLocks noChangeShapeType="1"/>
            </p:cNvCxnSpPr>
            <p:nvPr/>
          </p:nvCxnSpPr>
          <p:spPr bwMode="auto">
            <a:xfrm rot="16200000" flipH="1">
              <a:off x="4563" y="1824"/>
              <a:ext cx="21" cy="1209"/>
            </a:xfrm>
            <a:prstGeom prst="curvedConnector3">
              <a:avLst>
                <a:gd name="adj1" fmla="val 785713"/>
              </a:avLst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12" name="AutoShape 32"/>
            <p:cNvCxnSpPr>
              <a:cxnSpLocks noChangeShapeType="1"/>
              <a:stCxn id="430102" idx="2"/>
              <a:endCxn id="430105" idx="0"/>
            </p:cNvCxnSpPr>
            <p:nvPr/>
          </p:nvCxnSpPr>
          <p:spPr bwMode="auto">
            <a:xfrm>
              <a:off x="5171" y="2433"/>
              <a:ext cx="0" cy="317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13" name="AutoShape 33"/>
            <p:cNvCxnSpPr>
              <a:cxnSpLocks noChangeShapeType="1"/>
              <a:stCxn id="430105" idx="1"/>
              <a:endCxn id="430107" idx="3"/>
            </p:cNvCxnSpPr>
            <p:nvPr/>
          </p:nvCxnSpPr>
          <p:spPr bwMode="auto">
            <a:xfrm flipH="1" flipV="1">
              <a:off x="3831" y="3157"/>
              <a:ext cx="818" cy="2"/>
            </a:xfrm>
            <a:prstGeom prst="straightConnector1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14" name="AutoShape 34"/>
            <p:cNvSpPr>
              <a:spLocks noChangeArrowheads="1"/>
            </p:cNvSpPr>
            <p:nvPr/>
          </p:nvSpPr>
          <p:spPr bwMode="auto">
            <a:xfrm>
              <a:off x="521" y="2840"/>
              <a:ext cx="2041" cy="1044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15" name="Text Box 35"/>
            <p:cNvSpPr txBox="1">
              <a:spLocks noChangeArrowheads="1"/>
            </p:cNvSpPr>
            <p:nvPr/>
          </p:nvSpPr>
          <p:spPr bwMode="auto">
            <a:xfrm>
              <a:off x="612" y="2976"/>
              <a:ext cx="149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430116" name="Line 36"/>
            <p:cNvSpPr>
              <a:spLocks noChangeShapeType="1"/>
            </p:cNvSpPr>
            <p:nvPr/>
          </p:nvSpPr>
          <p:spPr bwMode="auto">
            <a:xfrm>
              <a:off x="567" y="3067"/>
              <a:ext cx="54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17" name="Text Box 37"/>
            <p:cNvSpPr txBox="1">
              <a:spLocks noChangeArrowheads="1"/>
            </p:cNvSpPr>
            <p:nvPr/>
          </p:nvSpPr>
          <p:spPr bwMode="auto">
            <a:xfrm>
              <a:off x="1156" y="2976"/>
              <a:ext cx="14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информационный поток</a:t>
              </a:r>
            </a:p>
          </p:txBody>
        </p:sp>
        <p:sp>
          <p:nvSpPr>
            <p:cNvPr id="430118" name="Line 38"/>
            <p:cNvSpPr>
              <a:spLocks noChangeShapeType="1"/>
            </p:cNvSpPr>
            <p:nvPr/>
          </p:nvSpPr>
          <p:spPr bwMode="auto">
            <a:xfrm>
              <a:off x="567" y="3294"/>
              <a:ext cx="545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19" name="Text Box 39"/>
            <p:cNvSpPr txBox="1">
              <a:spLocks noChangeArrowheads="1"/>
            </p:cNvSpPr>
            <p:nvPr/>
          </p:nvSpPr>
          <p:spPr bwMode="auto">
            <a:xfrm>
              <a:off x="1153" y="3182"/>
              <a:ext cx="140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материальный поток</a:t>
              </a:r>
            </a:p>
          </p:txBody>
        </p:sp>
        <p:sp>
          <p:nvSpPr>
            <p:cNvPr id="430120" name="Line 40"/>
            <p:cNvSpPr>
              <a:spLocks noChangeShapeType="1"/>
            </p:cNvSpPr>
            <p:nvPr/>
          </p:nvSpPr>
          <p:spPr bwMode="auto">
            <a:xfrm>
              <a:off x="3833" y="3385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30121" name="Line 41"/>
            <p:cNvSpPr>
              <a:spLocks noChangeShapeType="1"/>
            </p:cNvSpPr>
            <p:nvPr/>
          </p:nvSpPr>
          <p:spPr bwMode="auto">
            <a:xfrm flipV="1">
              <a:off x="5375" y="2432"/>
              <a:ext cx="0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cxnSp>
          <p:nvCxnSpPr>
            <p:cNvPr id="430122" name="AutoShape 42"/>
            <p:cNvCxnSpPr>
              <a:cxnSpLocks noChangeShapeType="1"/>
              <a:stCxn id="430102" idx="0"/>
              <a:endCxn id="430098" idx="0"/>
            </p:cNvCxnSpPr>
            <p:nvPr/>
          </p:nvCxnSpPr>
          <p:spPr bwMode="auto">
            <a:xfrm rot="16200000" flipH="1" flipV="1">
              <a:off x="4557" y="1005"/>
              <a:ext cx="4" cy="1225"/>
            </a:xfrm>
            <a:prstGeom prst="curvedConnector3">
              <a:avLst>
                <a:gd name="adj1" fmla="val -36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3" name="AutoShape 43"/>
            <p:cNvCxnSpPr>
              <a:cxnSpLocks noChangeShapeType="1"/>
              <a:stCxn id="430098" idx="0"/>
              <a:endCxn id="430094" idx="0"/>
            </p:cNvCxnSpPr>
            <p:nvPr/>
          </p:nvCxnSpPr>
          <p:spPr bwMode="auto">
            <a:xfrm rot="16200000" flipH="1" flipV="1">
              <a:off x="3424" y="1099"/>
              <a:ext cx="1" cy="104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4" name="AutoShape 44"/>
            <p:cNvCxnSpPr>
              <a:cxnSpLocks noChangeShapeType="1"/>
            </p:cNvCxnSpPr>
            <p:nvPr/>
          </p:nvCxnSpPr>
          <p:spPr bwMode="auto">
            <a:xfrm rot="16200000" flipH="1" flipV="1">
              <a:off x="2358" y="1095"/>
              <a:ext cx="1" cy="104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30125" name="AutoShape 45"/>
            <p:cNvCxnSpPr>
              <a:cxnSpLocks noChangeShapeType="1"/>
            </p:cNvCxnSpPr>
            <p:nvPr/>
          </p:nvCxnSpPr>
          <p:spPr bwMode="auto">
            <a:xfrm rot="16200000" flipH="1" flipV="1">
              <a:off x="1314" y="1095"/>
              <a:ext cx="1" cy="1043"/>
            </a:xfrm>
            <a:prstGeom prst="curvedConnector3">
              <a:avLst>
                <a:gd name="adj1" fmla="val -14400000"/>
              </a:avLst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30126" name="AutoShape 46"/>
            <p:cNvSpPr>
              <a:spLocks noChangeArrowheads="1"/>
            </p:cNvSpPr>
            <p:nvPr/>
          </p:nvSpPr>
          <p:spPr bwMode="auto">
            <a:xfrm>
              <a:off x="612" y="3430"/>
              <a:ext cx="545" cy="408"/>
            </a:xfrm>
            <a:prstGeom prst="flowChartMer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30127" name="Text Box 47"/>
            <p:cNvSpPr txBox="1">
              <a:spLocks noChangeArrowheads="1"/>
            </p:cNvSpPr>
            <p:nvPr/>
          </p:nvSpPr>
          <p:spPr bwMode="auto">
            <a:xfrm>
              <a:off x="1156" y="3510"/>
              <a:ext cx="816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400"/>
                <a:t>запасы</a:t>
              </a:r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285720" y="285728"/>
            <a:ext cx="88582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/>
              <a:t>1.4 Место запасов в материальных потоках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02909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1371600"/>
          </a:xfrm>
        </p:spPr>
        <p:txBody>
          <a:bodyPr/>
          <a:lstStyle/>
          <a:p>
            <a:pPr algn="ctr"/>
            <a:r>
              <a:rPr lang="ru-RU" sz="3200" b="1" dirty="0" smtClean="0"/>
              <a:t>1.5 Зависимая и независимая потребность в запасах, точка их разделения</a:t>
            </a:r>
            <a:endParaRPr lang="ru-RU" sz="3200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571612"/>
            <a:ext cx="9144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Независимый спрос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спрос на товары, предназначенные для продажи или сервисного обслуживания потребителей. Он возникает на рынке (вне предприятия) и его размер можно только прогнозировать. 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Зависимый спрос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это спрос, возникающий из потребности в элементах, составляющих изделия более высокой сложности. Его размер рассчитывают, а не прогнозируют.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Пиксел">
  <a:themeElements>
    <a:clrScheme name="Пиксел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Пиксел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иксел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иксел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иксел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Обобщенная лекция</Template>
  <TotalTime>61</TotalTime>
  <Words>554</Words>
  <Application>Microsoft Office PowerPoint</Application>
  <PresentationFormat>Экран (4:3)</PresentationFormat>
  <Paragraphs>93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Пиксел</vt:lpstr>
      <vt:lpstr>Запасы в логистической системе. Цели и задачи управления запасами.</vt:lpstr>
      <vt:lpstr>Слайд 2</vt:lpstr>
      <vt:lpstr>1.1 Концепция логистического управления запасами</vt:lpstr>
      <vt:lpstr>1.2 Классификация запасов</vt:lpstr>
      <vt:lpstr>1.3 Цели создания и функции запасов</vt:lpstr>
      <vt:lpstr>Слайд 6</vt:lpstr>
      <vt:lpstr>Слайд 7</vt:lpstr>
      <vt:lpstr>Информационный и материальный потоки в классической концепции управления запасами</vt:lpstr>
      <vt:lpstr>1.5 Зависимая и независимая потребность в запасах, точка их разделения</vt:lpstr>
      <vt:lpstr>Пять возможных положений пункта, разделяющего зависимый и независимый спрос </vt:lpstr>
      <vt:lpstr>Факторы принятия решений, связанных с управлением запасами в условиях независимого спроса</vt:lpstr>
      <vt:lpstr>Структура запаса</vt:lpstr>
      <vt:lpstr>1.6 Финансовые аспекты стратегии запасов</vt:lpstr>
      <vt:lpstr>Пример результатов анализа и оптимизации структуры запасов</vt:lpstr>
    </vt:vector>
  </TitlesOfParts>
  <Company>SPecialiST RePack, SanBuild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Логистика запасов</dc:title>
  <dc:creator>user</dc:creator>
  <cp:lastModifiedBy>asus</cp:lastModifiedBy>
  <cp:revision>10</cp:revision>
  <dcterms:created xsi:type="dcterms:W3CDTF">2013-09-23T15:19:46Z</dcterms:created>
  <dcterms:modified xsi:type="dcterms:W3CDTF">2016-08-13T17:54:42Z</dcterms:modified>
</cp:coreProperties>
</file>