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  <p:sldId id="277" r:id="rId23"/>
    <p:sldId id="278" r:id="rId24"/>
    <p:sldId id="280" r:id="rId25"/>
    <p:sldId id="279" r:id="rId26"/>
    <p:sldId id="281" r:id="rId27"/>
    <p:sldId id="282" r:id="rId28"/>
    <p:sldId id="283" r:id="rId29"/>
    <p:sldId id="284" r:id="rId30"/>
    <p:sldId id="285" r:id="rId31"/>
    <p:sldId id="286" r:id="rId32"/>
    <p:sldId id="288" r:id="rId33"/>
    <p:sldId id="289" r:id="rId34"/>
    <p:sldId id="287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A1DD5-2B2E-4343-8314-F262E3BA915C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AC6F5-1742-4974-9C1A-8CE39F5D87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188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AC6F5-1742-4974-9C1A-8CE39F5D871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755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AC6F5-1742-4974-9C1A-8CE39F5D871C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755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smtClean="0"/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ru-RU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fld id="{FFC2F138-FCAC-4E2C-892F-E1E17A016BB4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fld id="{C4D0B20A-3D75-4E48-B54B-2F72D6D89A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896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C2F138-FCAC-4E2C-892F-E1E17A016BB4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D0B20A-3D75-4E48-B54B-2F72D6D89A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53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C2F138-FCAC-4E2C-892F-E1E17A016BB4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D0B20A-3D75-4E48-B54B-2F72D6D89A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29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C2F138-FCAC-4E2C-892F-E1E17A016BB4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D0B20A-3D75-4E48-B54B-2F72D6D89A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96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C2F138-FCAC-4E2C-892F-E1E17A016BB4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D0B20A-3D75-4E48-B54B-2F72D6D89A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270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C2F138-FCAC-4E2C-892F-E1E17A016BB4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D0B20A-3D75-4E48-B54B-2F72D6D89A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861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C2F138-FCAC-4E2C-892F-E1E17A016BB4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D0B20A-3D75-4E48-B54B-2F72D6D89A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154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C2F138-FCAC-4E2C-892F-E1E17A016BB4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D0B20A-3D75-4E48-B54B-2F72D6D89A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13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C2F138-FCAC-4E2C-892F-E1E17A016BB4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D0B20A-3D75-4E48-B54B-2F72D6D89A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504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C2F138-FCAC-4E2C-892F-E1E17A016BB4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D0B20A-3D75-4E48-B54B-2F72D6D89A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198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C2F138-FCAC-4E2C-892F-E1E17A016BB4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D0B20A-3D75-4E48-B54B-2F72D6D89A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88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FFC2F138-FCAC-4E2C-892F-E1E17A016BB4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ru-RU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C4D0B20A-3D75-4E48-B54B-2F72D6D89AA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Проектирование моделей управления запасами в звеньях цепей поставок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Тема 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1487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2. </a:t>
            </a:r>
            <a:r>
              <a:rPr lang="ru-RU" dirty="0"/>
              <a:t>Имитация движения запаса в различных организационно-методических условиях 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518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/>
              <a:t>Шаг 1. Расчет оптимального размера заказа для восполнения </a:t>
            </a:r>
            <a:r>
              <a:rPr lang="ru-RU" sz="3600" b="1" dirty="0" smtClean="0"/>
              <a:t>за­паса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17713"/>
            <a:ext cx="8559552" cy="4114800"/>
          </a:xfrm>
        </p:spPr>
        <p:txBody>
          <a:bodyPr/>
          <a:lstStyle/>
          <a:p>
            <a:pPr marL="0" indent="457200" algn="just">
              <a:buNone/>
            </a:pPr>
            <a:r>
              <a:rPr lang="ru-RU" sz="2400" dirty="0"/>
              <a:t>На этом шаге требуется рассчитать или определить с исполь­зованием экспертных оценок оптимальный размер заказа, необхо­димый для восполнения запаса. Для окончательного решения не­обходимо обосновать выбор реального размера заказа. </a:t>
            </a:r>
            <a:endParaRPr lang="ru-RU" sz="2400" dirty="0" smtClean="0"/>
          </a:p>
          <a:p>
            <a:pPr marL="0" indent="457200" algn="just">
              <a:buNone/>
            </a:pPr>
            <a:r>
              <a:rPr lang="ru-RU" sz="2400" dirty="0"/>
              <a:t>Методической основой поиска алгоритма, который позволит </a:t>
            </a:r>
            <a:r>
              <a:rPr lang="ru-RU" sz="2400" dirty="0" smtClean="0"/>
              <a:t>управлять </a:t>
            </a:r>
            <a:r>
              <a:rPr lang="ru-RU" sz="2400" dirty="0"/>
              <a:t>запасами в конкретной бизнес-ситуации, является ими­тация движения запаса на основе логики управления с фиксиро­ванным размером заказа (см. шаг 2) и с фиксированным интерва­лом времени между заказами (см. шаг 3).</a:t>
            </a:r>
          </a:p>
          <a:p>
            <a:pPr marL="0" indent="457200" algn="just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93458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14313"/>
            <a:ext cx="8692455" cy="1462087"/>
          </a:xfrm>
        </p:spPr>
        <p:txBody>
          <a:bodyPr/>
          <a:lstStyle/>
          <a:p>
            <a:pPr algn="ctr"/>
            <a:r>
              <a:rPr lang="ru-RU" sz="3600" b="1" dirty="0"/>
              <a:t>Шаг </a:t>
            </a:r>
            <a:r>
              <a:rPr lang="ru-RU" sz="3600" b="1" dirty="0" smtClean="0"/>
              <a:t>2. </a:t>
            </a:r>
            <a:r>
              <a:rPr lang="ru-RU" sz="3600" b="1" dirty="0"/>
              <a:t>Имитация </a:t>
            </a:r>
            <a:r>
              <a:rPr lang="ru-RU" sz="3600" b="1" dirty="0" smtClean="0"/>
              <a:t>поведения </a:t>
            </a:r>
            <a:r>
              <a:rPr lang="ru-RU" sz="3600" b="1" dirty="0"/>
              <a:t>модели управления запасами с </a:t>
            </a:r>
            <a:r>
              <a:rPr lang="ru-RU" sz="3600" b="1" dirty="0" smtClean="0"/>
              <a:t>фиксированным</a:t>
            </a:r>
            <a:r>
              <a:rPr lang="ru-RU" sz="3600" dirty="0" smtClean="0"/>
              <a:t> </a:t>
            </a:r>
            <a:r>
              <a:rPr lang="ru-RU" sz="3600" b="1" dirty="0"/>
              <a:t>размером </a:t>
            </a:r>
            <a:r>
              <a:rPr lang="ru-RU" sz="3600" b="1" dirty="0" smtClean="0"/>
              <a:t>заказа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017713"/>
            <a:ext cx="8631560" cy="4114800"/>
          </a:xfrm>
        </p:spPr>
        <p:txBody>
          <a:bodyPr/>
          <a:lstStyle/>
          <a:p>
            <a:pPr marL="457200" lvl="1" indent="457200">
              <a:buNone/>
            </a:pPr>
            <a:r>
              <a:rPr lang="ru-RU" dirty="0"/>
              <a:t>Прежде всего требуется провести расчет параметров модели управления запасами с фиксированным размером </a:t>
            </a:r>
            <a:r>
              <a:rPr lang="ru-RU" dirty="0" smtClean="0"/>
              <a:t>заказа</a:t>
            </a:r>
            <a:r>
              <a:rPr lang="ru-RU" b="1" dirty="0" smtClean="0"/>
              <a:t>.</a:t>
            </a:r>
            <a:endParaRPr lang="ru-RU" dirty="0"/>
          </a:p>
          <a:p>
            <a:pPr marL="457200" lvl="1" indent="457200">
              <a:buNone/>
            </a:pPr>
            <a:r>
              <a:rPr lang="ru-RU" dirty="0"/>
              <a:t>Далее на основе полученных параметров модели управления запасами с фиксированным размером заказа требуется построить графики движения запаса для случаев</a:t>
            </a:r>
            <a:r>
              <a:rPr lang="ru-RU" dirty="0" smtClean="0"/>
              <a:t>: 1) отсутствия </a:t>
            </a:r>
            <a:r>
              <a:rPr lang="ru-RU" dirty="0"/>
              <a:t>задержек </a:t>
            </a:r>
            <a:r>
              <a:rPr lang="ru-RU" dirty="0" smtClean="0"/>
              <a:t>поставок; 2) наличия </a:t>
            </a:r>
            <a:r>
              <a:rPr lang="ru-RU" dirty="0"/>
              <a:t>единичного сбоя </a:t>
            </a:r>
            <a:r>
              <a:rPr lang="ru-RU" dirty="0" smtClean="0"/>
              <a:t>поставки; 3) наличия неоднократных </a:t>
            </a:r>
            <a:r>
              <a:rPr lang="ru-RU" dirty="0"/>
              <a:t>сбоев </a:t>
            </a:r>
            <a:r>
              <a:rPr lang="ru-RU" dirty="0" smtClean="0"/>
              <a:t>поставок.</a:t>
            </a:r>
            <a:r>
              <a:rPr lang="ru-RU" b="1" i="1" dirty="0" smtClean="0"/>
              <a:t> </a:t>
            </a:r>
          </a:p>
          <a:p>
            <a:pPr marL="0" indent="457200" algn="just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10175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14313"/>
            <a:ext cx="8692455" cy="1462087"/>
          </a:xfrm>
        </p:spPr>
        <p:txBody>
          <a:bodyPr/>
          <a:lstStyle/>
          <a:p>
            <a:pPr algn="ctr"/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017713"/>
            <a:ext cx="8631560" cy="4114800"/>
          </a:xfrm>
        </p:spPr>
        <p:txBody>
          <a:bodyPr/>
          <a:lstStyle/>
          <a:p>
            <a:pPr marL="457200" lvl="1" indent="457200">
              <a:buNone/>
            </a:pPr>
            <a:r>
              <a:rPr lang="ru-RU" sz="3200" dirty="0" smtClean="0"/>
              <a:t>Анализ графиков </a:t>
            </a:r>
            <a:r>
              <a:rPr lang="ru-RU" sz="3200" dirty="0"/>
              <a:t>движения запаса в классической модели </a:t>
            </a:r>
            <a:r>
              <a:rPr lang="ru-RU" sz="3200" dirty="0" smtClean="0"/>
              <a:t>с фиксированным </a:t>
            </a:r>
            <a:r>
              <a:rPr lang="ru-RU" sz="3200" dirty="0"/>
              <a:t>размером заказа в условиях постоянного усред­ненного </a:t>
            </a:r>
            <a:r>
              <a:rPr lang="ru-RU" sz="3200" dirty="0" smtClean="0"/>
              <a:t>и </a:t>
            </a:r>
            <a:r>
              <a:rPr lang="ru-RU" sz="3200" dirty="0"/>
              <a:t>колеблющегося спроса позво­лит выявить сильные и слабые стороны логики фиксированного размера заказа применительно </a:t>
            </a:r>
            <a:r>
              <a:rPr lang="ru-RU" sz="3200" dirty="0" smtClean="0"/>
              <a:t>к конкретным </a:t>
            </a:r>
            <a:r>
              <a:rPr lang="ru-RU" sz="3200" dirty="0"/>
              <a:t>условиям.</a:t>
            </a:r>
          </a:p>
          <a:p>
            <a:pPr marL="0" indent="45720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6075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14313"/>
            <a:ext cx="8692455" cy="1462087"/>
          </a:xfrm>
        </p:spPr>
        <p:txBody>
          <a:bodyPr/>
          <a:lstStyle/>
          <a:p>
            <a:pPr algn="ctr"/>
            <a:r>
              <a:rPr lang="ru-RU" sz="3600" b="1" dirty="0"/>
              <a:t>Шаг </a:t>
            </a:r>
            <a:r>
              <a:rPr lang="ru-RU" sz="3600" b="1" dirty="0" smtClean="0"/>
              <a:t>3. </a:t>
            </a:r>
            <a:r>
              <a:rPr lang="ru-RU" sz="3600" b="1" dirty="0"/>
              <a:t>Имитация </a:t>
            </a:r>
            <a:r>
              <a:rPr lang="ru-RU" sz="3600" b="1" dirty="0" smtClean="0"/>
              <a:t>движения запаса </a:t>
            </a:r>
            <a:r>
              <a:rPr lang="ru-RU" sz="3600" b="1" dirty="0"/>
              <a:t>с </a:t>
            </a:r>
            <a:r>
              <a:rPr lang="ru-RU" sz="3600" b="1" dirty="0" smtClean="0"/>
              <a:t>фиксированным</a:t>
            </a:r>
            <a:r>
              <a:rPr lang="ru-RU" sz="3600" dirty="0" smtClean="0"/>
              <a:t> </a:t>
            </a:r>
            <a:r>
              <a:rPr lang="ru-RU" sz="3600" b="1" dirty="0" smtClean="0"/>
              <a:t>интервалом времени между поставками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017713"/>
            <a:ext cx="8703568" cy="4114800"/>
          </a:xfrm>
        </p:spPr>
        <p:txBody>
          <a:bodyPr/>
          <a:lstStyle/>
          <a:p>
            <a:pPr marL="0" lvl="0" indent="457200">
              <a:buNone/>
            </a:pPr>
            <a:r>
              <a:rPr lang="ru-RU" sz="2800" dirty="0"/>
              <a:t>В рамках второй </a:t>
            </a:r>
            <a:r>
              <a:rPr lang="ru-RU" sz="2800" dirty="0" smtClean="0"/>
              <a:t>классической </a:t>
            </a:r>
            <a:r>
              <a:rPr lang="ru-RU" sz="2800" dirty="0"/>
              <a:t>модели управ­ления запасами требуется провести расчет параметров модели с фиксированным интервалом времени между </a:t>
            </a:r>
            <a:r>
              <a:rPr lang="ru-RU" sz="2800" dirty="0" smtClean="0"/>
              <a:t>заказами.</a:t>
            </a:r>
            <a:endParaRPr lang="ru-RU" sz="2800" dirty="0"/>
          </a:p>
          <a:p>
            <a:pPr marL="0" lvl="0" indent="457200">
              <a:buNone/>
            </a:pPr>
            <a:r>
              <a:rPr lang="ru-RU" sz="2800" dirty="0"/>
              <a:t>На основе полученных параметров модели с фиксирован­ным интервалом времени между заказами требуется построить графики движения запаса для случаев</a:t>
            </a:r>
            <a:r>
              <a:rPr lang="ru-RU" sz="2800" dirty="0" smtClean="0"/>
              <a:t>: 1) отсутствия </a:t>
            </a:r>
            <a:r>
              <a:rPr lang="ru-RU" sz="2800" dirty="0"/>
              <a:t>задержек </a:t>
            </a:r>
            <a:r>
              <a:rPr lang="ru-RU" sz="2800" dirty="0" smtClean="0"/>
              <a:t>поставок; 2) наличия </a:t>
            </a:r>
            <a:r>
              <a:rPr lang="ru-RU" sz="2800" dirty="0"/>
              <a:t>единичного сбоя </a:t>
            </a:r>
            <a:r>
              <a:rPr lang="ru-RU" sz="2800" dirty="0" smtClean="0"/>
              <a:t>поставки; 3) наличия </a:t>
            </a:r>
            <a:r>
              <a:rPr lang="ru-RU" sz="2800" dirty="0"/>
              <a:t>неоднократных сбоев </a:t>
            </a:r>
            <a:r>
              <a:rPr lang="ru-RU" sz="2800" dirty="0" smtClean="0"/>
              <a:t>поставок.</a:t>
            </a:r>
            <a:endParaRPr lang="ru-RU" sz="2800" dirty="0"/>
          </a:p>
          <a:p>
            <a:pPr marL="0" indent="457200" algn="just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75917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017713"/>
            <a:ext cx="8703568" cy="4114800"/>
          </a:xfrm>
        </p:spPr>
        <p:txBody>
          <a:bodyPr/>
          <a:lstStyle/>
          <a:p>
            <a:pPr marL="0" indent="457200" algn="just">
              <a:buNone/>
            </a:pPr>
            <a:r>
              <a:rPr lang="ru-RU" sz="2800" dirty="0" smtClean="0"/>
              <a:t>Так же как и при имитации движения запаса при фиксирован­ном размере заказа, анализ графиков движения запаса в модели с фиксированным размером заказа в условиях постоянного усред­ненного и колеблющегося спроса позво</a:t>
            </a:r>
            <a:r>
              <a:rPr lang="ru-RU" sz="2800" dirty="0" smtClean="0"/>
              <a:t>ляет </a:t>
            </a:r>
            <a:r>
              <a:rPr lang="ru-RU" sz="2800" dirty="0"/>
              <a:t>определить преимущества и недостатки использования логи­ки фиксации размера заказа применительно </a:t>
            </a:r>
            <a:r>
              <a:rPr lang="ru-RU" sz="2800" dirty="0" smtClean="0"/>
              <a:t>к конкретным условиям.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14533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017713"/>
            <a:ext cx="8271520" cy="4114800"/>
          </a:xfrm>
        </p:spPr>
        <p:txBody>
          <a:bodyPr/>
          <a:lstStyle/>
          <a:p>
            <a:pPr marL="0" indent="457200" algn="just">
              <a:buNone/>
            </a:pPr>
            <a:r>
              <a:rPr lang="ru-RU" sz="2800" dirty="0"/>
              <a:t>Совместное рассмотрение полученных в шаге 3 результатов по­зволяет продумать предложения, которые целесообразно учесть при разработке нового алгоритма работы с запасами, в котором будут отражены особенности конкретной бизнес-ситуации.</a:t>
            </a:r>
          </a:p>
          <a:p>
            <a:pPr indent="45720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88742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/>
              <a:t>Шаг 4. Разработка алгоритма управления </a:t>
            </a:r>
            <a:r>
              <a:rPr lang="ru-RU" sz="3600" b="1" dirty="0" smtClean="0"/>
              <a:t>запасами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17713"/>
            <a:ext cx="8487544" cy="4114800"/>
          </a:xfrm>
        </p:spPr>
        <p:txBody>
          <a:bodyPr/>
          <a:lstStyle/>
          <a:p>
            <a:pPr marL="0" lvl="0" indent="457200" algn="just">
              <a:buNone/>
            </a:pPr>
            <a:r>
              <a:rPr lang="ru-RU" dirty="0"/>
              <a:t>Используя результаты шагов 2 и 3, можно определить, какая из двух классических моделей управления запасами (с фиксиро­ванным размером заказа или с фиксированным интервалом вре­мени между заказами) работает более эффективно в конкретных условиях.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1194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017713"/>
            <a:ext cx="8775576" cy="4114800"/>
          </a:xfrm>
        </p:spPr>
        <p:txBody>
          <a:bodyPr/>
          <a:lstStyle/>
          <a:p>
            <a:pPr marL="0" lvl="0" indent="457200" algn="just">
              <a:buNone/>
            </a:pPr>
            <a:r>
              <a:rPr lang="ru-RU" sz="2800" dirty="0"/>
              <a:t>Для </a:t>
            </a:r>
            <a:r>
              <a:rPr lang="ru-RU" sz="2800" dirty="0" smtClean="0"/>
              <a:t>выбранной модели </a:t>
            </a:r>
            <a:r>
              <a:rPr lang="ru-RU" sz="2800" dirty="0"/>
              <a:t>управления </a:t>
            </a:r>
            <a:r>
              <a:rPr lang="ru-RU" sz="2800" dirty="0" smtClean="0"/>
              <a:t>запасами </a:t>
            </a:r>
            <a:r>
              <a:rPr lang="ru-RU" sz="2800" dirty="0"/>
              <a:t>следует рассмотреть возможность появления сбоев в </a:t>
            </a:r>
            <a:r>
              <a:rPr lang="ru-RU" sz="2800" dirty="0" smtClean="0"/>
              <a:t>потреблении </a:t>
            </a:r>
            <a:r>
              <a:rPr lang="ru-RU" sz="2800" dirty="0"/>
              <a:t>запаса и построить графики, иллюстрирующие все </a:t>
            </a:r>
            <a:r>
              <a:rPr lang="ru-RU" sz="2800" dirty="0" smtClean="0"/>
              <a:t>возможные </a:t>
            </a:r>
            <a:r>
              <a:rPr lang="ru-RU" sz="2800" dirty="0"/>
              <a:t>ситуации. </a:t>
            </a:r>
            <a:endParaRPr lang="ru-RU" sz="2800" dirty="0" smtClean="0"/>
          </a:p>
          <a:p>
            <a:pPr marL="0" lvl="0" indent="457200" algn="just">
              <a:buNone/>
            </a:pPr>
            <a:r>
              <a:rPr lang="ru-RU" sz="2800" dirty="0" smtClean="0"/>
              <a:t>На </a:t>
            </a:r>
            <a:r>
              <a:rPr lang="ru-RU" sz="2800" dirty="0"/>
              <a:t>основе проведенных имитаций и анализа их результатов требуется разработать правила, которые могут быть положены в основу разработки нового алгоритма работы с запасом и дать рекомендации по поддержанию модели в нормальном со­стоянии (со страховым запасом).</a:t>
            </a:r>
          </a:p>
          <a:p>
            <a:pPr indent="457200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19443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/>
              <a:t>Шаг 5. Разработка инструкции принятия решений по управлению запасами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017713"/>
            <a:ext cx="8631560" cy="4114800"/>
          </a:xfrm>
        </p:spPr>
        <p:txBody>
          <a:bodyPr/>
          <a:lstStyle/>
          <a:p>
            <a:pPr indent="457200" algn="just">
              <a:buNone/>
            </a:pPr>
            <a:r>
              <a:rPr lang="ru-RU" sz="2900" dirty="0" smtClean="0"/>
              <a:t>Завершающим </a:t>
            </a:r>
            <a:r>
              <a:rPr lang="ru-RU" sz="2900" dirty="0"/>
              <a:t>шагом разработки алгоритма управления запасами является подготовка инструкции по контролю за состо­янием запаса. Такая инструкция предназначается для работников, ведущих учет и контроль запаса (логистов, товарных менеджеров, операторов, менеджеров по запасам и пр. в зависимости от приня­той системы организации управления). </a:t>
            </a:r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659935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Стерлигова</a:t>
            </a:r>
            <a:r>
              <a:rPr lang="ru-RU" dirty="0" smtClean="0"/>
              <a:t> А.Н. Управление запасами в цепях поставок. – М.:ИНФРА-М, 2013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98423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017713"/>
            <a:ext cx="8631560" cy="4114800"/>
          </a:xfrm>
        </p:spPr>
        <p:txBody>
          <a:bodyPr/>
          <a:lstStyle/>
          <a:p>
            <a:pPr indent="457200" algn="just">
              <a:buNone/>
            </a:pPr>
            <a:r>
              <a:rPr lang="ru-RU" sz="2800" dirty="0" smtClean="0"/>
              <a:t>Инструкция </a:t>
            </a:r>
            <a:r>
              <a:rPr lang="ru-RU" sz="2800" dirty="0"/>
              <a:t>должна содер­жать блок-схему алгоритма действий и конкретные указания по определению моментов заказа и размеров заказа для каждого воз­можного случая.</a:t>
            </a:r>
          </a:p>
          <a:p>
            <a:pPr indent="457200" algn="just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2719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3068216" y="279213"/>
            <a:ext cx="1584176" cy="57606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Начало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Блок-схема: данные 4"/>
          <p:cNvSpPr/>
          <p:nvPr/>
        </p:nvSpPr>
        <p:spPr>
          <a:xfrm>
            <a:off x="899592" y="1270194"/>
            <a:ext cx="5921424" cy="648072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Задать исходные параметры: Интервал, Начальное ожидаемое потребление, Горизонт усреднения, Время поставки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Блок-схема: решение 5"/>
          <p:cNvSpPr/>
          <p:nvPr/>
        </p:nvSpPr>
        <p:spPr>
          <a:xfrm>
            <a:off x="1578242" y="2276872"/>
            <a:ext cx="4564124" cy="172819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 момента начала функционирования системы прошел период времени, равный горизонту усреднения?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11170" y="4365104"/>
            <a:ext cx="439713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Рассчитать ожидаемое потребление как суммарное потребление за прошедший период времени, равный горизонту усреднения, деленное на горизонт усреднения 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9" name="Прямая соединительная линия 8"/>
          <p:cNvCxnSpPr>
            <a:stCxn id="4" idx="2"/>
            <a:endCxn id="5" idx="1"/>
          </p:cNvCxnSpPr>
          <p:nvPr/>
        </p:nvCxnSpPr>
        <p:spPr>
          <a:xfrm>
            <a:off x="3860304" y="855277"/>
            <a:ext cx="0" cy="41491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5" idx="4"/>
            <a:endCxn id="6" idx="0"/>
          </p:cNvCxnSpPr>
          <p:nvPr/>
        </p:nvCxnSpPr>
        <p:spPr>
          <a:xfrm>
            <a:off x="3860304" y="1918266"/>
            <a:ext cx="0" cy="35860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Соединительная линия уступом 14"/>
          <p:cNvCxnSpPr>
            <a:endCxn id="6" idx="3"/>
          </p:cNvCxnSpPr>
          <p:nvPr/>
        </p:nvCxnSpPr>
        <p:spPr>
          <a:xfrm rot="16200000" flipV="1">
            <a:off x="5869623" y="3413711"/>
            <a:ext cx="1224136" cy="678650"/>
          </a:xfrm>
          <a:prstGeom prst="bentConnector2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ная линия уступом 18"/>
          <p:cNvCxnSpPr>
            <a:stCxn id="6" idx="1"/>
          </p:cNvCxnSpPr>
          <p:nvPr/>
        </p:nvCxnSpPr>
        <p:spPr>
          <a:xfrm rot="10800000" flipV="1">
            <a:off x="899592" y="3140968"/>
            <a:ext cx="678650" cy="3384376"/>
          </a:xfrm>
          <a:prstGeom prst="bentConnector2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660232" y="227687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Да</a:t>
            </a:r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820616" y="227687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Нет</a:t>
            </a:r>
            <a:endParaRPr lang="ru-RU" sz="2400" dirty="0"/>
          </a:p>
        </p:txBody>
      </p:sp>
      <p:cxnSp>
        <p:nvCxnSpPr>
          <p:cNvPr id="23" name="Прямая со стрелкой 22"/>
          <p:cNvCxnSpPr/>
          <p:nvPr/>
        </p:nvCxnSpPr>
        <p:spPr>
          <a:xfrm flipH="1">
            <a:off x="3860304" y="2097569"/>
            <a:ext cx="3448000" cy="0"/>
          </a:xfrm>
          <a:prstGeom prst="straightConnector1">
            <a:avLst/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7347720" y="1918266"/>
            <a:ext cx="432048" cy="358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5977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548680"/>
            <a:ext cx="4397134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Гарантийный запас = Время задержки х Начальное ожидаемое потребление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Желательный максимальный запас = Гарантийный запас + Начальное ожидаемое управление х Интервал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Размер заказа = Желательный максимальный запас – Текущий уровень запаса + Начальное ожидаемое потребление х Время поставки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2852936"/>
            <a:ext cx="4397134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Гарантийный запас = Время задержки х  Ожидаемое потребление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Желательный максимальный запас = Гарантийный запас + Ожидаемое управление х Интервал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Размер заказа = Желательный максимальный запас – Текущий уровень запаса + Ожидаемое потребление х Время поставки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7956376" y="404664"/>
            <a:ext cx="0" cy="24482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95736" y="0"/>
            <a:ext cx="0" cy="5486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Соединительная линия уступом 10"/>
          <p:cNvCxnSpPr/>
          <p:nvPr/>
        </p:nvCxnSpPr>
        <p:spPr>
          <a:xfrm rot="16200000" flipH="1">
            <a:off x="1547664" y="2852936"/>
            <a:ext cx="3384376" cy="2664296"/>
          </a:xfrm>
          <a:prstGeom prst="bentConnector3">
            <a:avLst>
              <a:gd name="adj1" fmla="val 85076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>
            <a:stCxn id="5" idx="2"/>
          </p:cNvCxnSpPr>
          <p:nvPr/>
        </p:nvCxnSpPr>
        <p:spPr>
          <a:xfrm rot="5400000">
            <a:off x="5275240" y="4093913"/>
            <a:ext cx="576064" cy="1982543"/>
          </a:xfrm>
          <a:prstGeom prst="bentConnector2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4355976" y="5877272"/>
            <a:ext cx="432048" cy="358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4734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решение 5"/>
          <p:cNvSpPr/>
          <p:nvPr/>
        </p:nvSpPr>
        <p:spPr>
          <a:xfrm>
            <a:off x="1852800" y="1279104"/>
            <a:ext cx="4035406" cy="123751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Размер заказа &gt; 0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35671" y="3136653"/>
            <a:ext cx="439713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Разместить заказ на пополнение запаса в размере Размер заказа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860304" y="855277"/>
            <a:ext cx="0" cy="414917"/>
          </a:xfrm>
          <a:prstGeom prst="line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3860304" y="2516614"/>
            <a:ext cx="10199" cy="62435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070158" y="2597958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Да</a:t>
            </a:r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820616" y="227687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Нет</a:t>
            </a:r>
            <a:endParaRPr lang="ru-RU" sz="2400" dirty="0"/>
          </a:p>
        </p:txBody>
      </p:sp>
      <p:sp>
        <p:nvSpPr>
          <p:cNvPr id="14" name="Овал 13"/>
          <p:cNvSpPr/>
          <p:nvPr/>
        </p:nvSpPr>
        <p:spPr>
          <a:xfrm>
            <a:off x="3644280" y="496671"/>
            <a:ext cx="432048" cy="358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6" name="Соединительная линия уступом 15"/>
          <p:cNvCxnSpPr>
            <a:stCxn id="6" idx="1"/>
          </p:cNvCxnSpPr>
          <p:nvPr/>
        </p:nvCxnSpPr>
        <p:spPr>
          <a:xfrm rot="10800000" flipH="1" flipV="1">
            <a:off x="1852800" y="1897858"/>
            <a:ext cx="2003840" cy="2251221"/>
          </a:xfrm>
          <a:prstGeom prst="bentConnector4">
            <a:avLst>
              <a:gd name="adj1" fmla="val -11408"/>
              <a:gd name="adj2" fmla="val 100085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1696544" y="4604846"/>
            <a:ext cx="439713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Перейти к следующему дню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6" name="Блок-схема: решение 25"/>
          <p:cNvSpPr/>
          <p:nvPr/>
        </p:nvSpPr>
        <p:spPr>
          <a:xfrm>
            <a:off x="1925534" y="5373216"/>
            <a:ext cx="4035406" cy="123751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Размер заказа &gt; 0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856640" y="3712717"/>
            <a:ext cx="6388" cy="89212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Соединительная линия уступом 40"/>
          <p:cNvCxnSpPr>
            <a:stCxn id="26" idx="1"/>
          </p:cNvCxnSpPr>
          <p:nvPr/>
        </p:nvCxnSpPr>
        <p:spPr>
          <a:xfrm rot="10800000" flipH="1">
            <a:off x="1925534" y="4437113"/>
            <a:ext cx="1931106" cy="1554858"/>
          </a:xfrm>
          <a:prstGeom prst="bentConnector3">
            <a:avLst>
              <a:gd name="adj1" fmla="val -18484"/>
            </a:avLst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324672" y="6149061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Нет</a:t>
            </a:r>
            <a:endParaRPr lang="ru-RU" sz="2400" dirty="0"/>
          </a:p>
        </p:txBody>
      </p:sp>
      <p:cxnSp>
        <p:nvCxnSpPr>
          <p:cNvPr id="50" name="Прямая со стрелкой 49"/>
          <p:cNvCxnSpPr>
            <a:stCxn id="26" idx="3"/>
          </p:cNvCxnSpPr>
          <p:nvPr/>
        </p:nvCxnSpPr>
        <p:spPr>
          <a:xfrm>
            <a:off x="5960940" y="5991971"/>
            <a:ext cx="1923428" cy="1"/>
          </a:xfrm>
          <a:prstGeom prst="straightConnector1">
            <a:avLst/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Овал 50"/>
          <p:cNvSpPr/>
          <p:nvPr/>
        </p:nvSpPr>
        <p:spPr>
          <a:xfrm>
            <a:off x="7884368" y="5837474"/>
            <a:ext cx="432048" cy="358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418598" y="6196080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069675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3. Классификация дополнительных правил элементов моделей управления запасами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8784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7200" algn="just">
              <a:buNone/>
            </a:pPr>
            <a:r>
              <a:rPr lang="ru-RU" dirty="0" smtClean="0"/>
              <a:t>Для </a:t>
            </a:r>
            <a:r>
              <a:rPr lang="ru-RU" dirty="0"/>
              <a:t>максимально полной классификации элементов моделей и правил управления запасами в различных </a:t>
            </a:r>
            <a:r>
              <a:rPr lang="ru-RU" dirty="0" smtClean="0"/>
              <a:t>организационно-экономических </a:t>
            </a:r>
            <a:r>
              <a:rPr lang="ru-RU" dirty="0"/>
              <a:t>условиях требуются различные критерии. </a:t>
            </a:r>
            <a:endParaRPr lang="ru-RU" dirty="0" smtClean="0"/>
          </a:p>
          <a:p>
            <a:pPr indent="457200"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88499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ea typeface="+mn-ea"/>
                <a:cs typeface="+mn-cs"/>
              </a:rPr>
              <a:t>Такими </a:t>
            </a:r>
            <a:r>
              <a:rPr lang="ru-RU" sz="4000" dirty="0" smtClean="0">
                <a:ea typeface="+mn-ea"/>
                <a:cs typeface="+mn-cs"/>
              </a:rPr>
              <a:t>кри­териями </a:t>
            </a:r>
            <a:r>
              <a:rPr lang="ru-RU" sz="4000" dirty="0">
                <a:ea typeface="+mn-ea"/>
                <a:cs typeface="+mn-cs"/>
              </a:rPr>
              <a:t>могут </a:t>
            </a:r>
            <a:r>
              <a:rPr lang="ru-RU" sz="4000" dirty="0" smtClean="0">
                <a:ea typeface="+mn-ea"/>
                <a:cs typeface="+mn-cs"/>
              </a:rPr>
              <a:t>быть: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17713"/>
            <a:ext cx="8487544" cy="4114800"/>
          </a:xfrm>
        </p:spPr>
        <p:txBody>
          <a:bodyPr/>
          <a:lstStyle/>
          <a:p>
            <a:r>
              <a:rPr lang="ru-RU" sz="2400" dirty="0" smtClean="0"/>
              <a:t>степень </a:t>
            </a:r>
            <a:r>
              <a:rPr lang="ru-RU" sz="2400" dirty="0"/>
              <a:t>взаимодействия отдела логистики с другими подраз­делениями компании в решении вопроса управления запаса­ми;</a:t>
            </a:r>
          </a:p>
          <a:p>
            <a:pPr lvl="0"/>
            <a:r>
              <a:rPr lang="ru-RU" sz="2400" dirty="0"/>
              <a:t>функции управления — планирование, организация, учет и контроль, степень оперативности принятия решений;</a:t>
            </a:r>
          </a:p>
          <a:p>
            <a:r>
              <a:rPr lang="ru-RU" sz="2400" dirty="0" smtClean="0"/>
              <a:t>степень </a:t>
            </a:r>
            <a:r>
              <a:rPr lang="ru-RU" sz="2400" dirty="0"/>
              <a:t>воздействия на систему управления запасами (коррек­тировка расчетных параметров либо изменение всей политики управления запасами);</a:t>
            </a:r>
          </a:p>
          <a:p>
            <a:pPr lvl="0"/>
            <a:r>
              <a:rPr lang="ru-RU" sz="2400" dirty="0"/>
              <a:t>субъект реализации корректирующих воздействий (отдел ло­гистики или другие подразделения компании) и др.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933913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17713"/>
            <a:ext cx="8487544" cy="4114800"/>
          </a:xfrm>
        </p:spPr>
        <p:txBody>
          <a:bodyPr/>
          <a:lstStyle/>
          <a:p>
            <a:pPr marL="0" indent="457200" algn="just">
              <a:buNone/>
            </a:pPr>
            <a:r>
              <a:rPr lang="ru-RU" sz="2800" dirty="0"/>
              <a:t>По степени взаимодействия отдела логистики (или специалистов по управлению запасами, товарных менеджеров и пр.) с другими подразделениями компании дополнительные по отношению к классическим моделям управления запасами правила алгоритмов могут быть разделены на две группы</a:t>
            </a:r>
            <a:r>
              <a:rPr lang="ru-RU" sz="2800" dirty="0" smtClean="0"/>
              <a:t>: 1) действия</a:t>
            </a:r>
            <a:r>
              <a:rPr lang="ru-RU" sz="2800" dirty="0"/>
              <a:t>, не требующие тесного взаимодействия</a:t>
            </a:r>
            <a:r>
              <a:rPr lang="ru-RU" sz="2800" dirty="0" smtClean="0"/>
              <a:t>; 2) действия</a:t>
            </a:r>
            <a:r>
              <a:rPr lang="ru-RU" sz="2800" dirty="0"/>
              <a:t>, требующие тесного </a:t>
            </a:r>
            <a:r>
              <a:rPr lang="ru-RU" sz="2800" dirty="0" smtClean="0"/>
              <a:t>взаимодействия.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683910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5467153"/>
              </p:ext>
            </p:extLst>
          </p:nvPr>
        </p:nvGraphicFramePr>
        <p:xfrm>
          <a:off x="251520" y="332656"/>
          <a:ext cx="8775576" cy="6596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83088"/>
              </a:tblGrid>
              <a:tr h="927247">
                <a:tc>
                  <a:txBody>
                    <a:bodyPr/>
                    <a:lstStyle/>
                    <a:p>
                      <a:pPr indent="-203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i="0" spc="-50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1. Тесное взаимодействие</a:t>
                      </a:r>
                      <a:endParaRPr lang="ru-RU" sz="28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-203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i="0" spc="-50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2. Нет тесного взаимодействия</a:t>
                      </a:r>
                      <a:endParaRPr lang="ru-RU" sz="28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  <a:tr h="894131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50"/>
                        <a:buFont typeface="+mj-lt"/>
                        <a:buNone/>
                        <a:tabLst>
                          <a:tab pos="183515" algn="l"/>
                        </a:tabLst>
                      </a:pPr>
                      <a:r>
                        <a:rPr lang="ru-RU" sz="2000" u="none" strike="noStrike" spc="-50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Постоянный контроль за уровнем </a:t>
                      </a:r>
                      <a:r>
                        <a:rPr lang="ru-RU" sz="20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спроса</a:t>
                      </a:r>
                      <a:endParaRPr lang="ru-RU" sz="2000" u="none" strike="noStrike" spc="-50" dirty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50"/>
                        <a:buFont typeface="+mj-lt"/>
                        <a:buNone/>
                        <a:tabLst>
                          <a:tab pos="186690" algn="l"/>
                        </a:tabLst>
                      </a:pPr>
                      <a:r>
                        <a:rPr lang="ru-RU" sz="2000" u="none" strike="noStrike" spc="-50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Оперативное изменение </a:t>
                      </a:r>
                      <a:r>
                        <a:rPr lang="ru-RU" sz="20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размера </a:t>
                      </a:r>
                      <a:r>
                        <a:rPr lang="ru-RU" sz="2000" u="none" strike="noStrike" spc="-50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заказа на восполнение запаса по результатам анализа уровня </a:t>
                      </a:r>
                      <a:r>
                        <a:rPr lang="ru-RU" sz="20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потребления</a:t>
                      </a:r>
                      <a:endParaRPr lang="ru-RU" sz="2000" u="none" strike="noStrike" spc="-50" dirty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/>
                </a:tc>
              </a:tr>
              <a:tr h="59608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50"/>
                        <a:buFont typeface="+mj-lt"/>
                        <a:buNone/>
                        <a:tabLst>
                          <a:tab pos="189230" algn="l"/>
                        </a:tabLst>
                      </a:pPr>
                      <a:r>
                        <a:rPr lang="ru-RU" sz="20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Согласование </a:t>
                      </a:r>
                      <a:r>
                        <a:rPr lang="ru-RU" sz="2000" u="none" strike="noStrike" spc="-50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оценок прогноза </a:t>
                      </a:r>
                      <a:r>
                        <a:rPr lang="ru-RU" sz="20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спроса</a:t>
                      </a:r>
                      <a:endParaRPr lang="ru-RU" sz="2000" u="none" strike="noStrike" spc="-50" dirty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50"/>
                        <a:buFont typeface="+mj-lt"/>
                        <a:buNone/>
                        <a:tabLst>
                          <a:tab pos="205105" algn="l"/>
                        </a:tabLst>
                      </a:pPr>
                      <a:r>
                        <a:rPr lang="ru-RU" sz="20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Дозаказ </a:t>
                      </a:r>
                      <a:r>
                        <a:rPr lang="ru-RU" sz="2000" u="none" strike="noStrike" spc="-50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в момент получения информации о задержке </a:t>
                      </a:r>
                      <a:r>
                        <a:rPr lang="ru-RU" sz="20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поставки</a:t>
                      </a:r>
                      <a:endParaRPr lang="ru-RU" sz="2000" u="none" strike="noStrike" spc="-50" dirty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/>
                </a:tc>
              </a:tr>
              <a:tr h="894131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50"/>
                        <a:buFont typeface="+mj-lt"/>
                        <a:buNone/>
                        <a:tabLst>
                          <a:tab pos="192405" algn="l"/>
                        </a:tabLst>
                      </a:pPr>
                      <a:r>
                        <a:rPr lang="ru-RU" sz="20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Назначение </a:t>
                      </a:r>
                      <a:r>
                        <a:rPr lang="ru-RU" sz="2000" u="none" strike="noStrike" spc="-50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дополнительного </a:t>
                      </a:r>
                      <a:r>
                        <a:rPr lang="ru-RU" sz="20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поставщика</a:t>
                      </a:r>
                      <a:endParaRPr lang="ru-RU" sz="2000" u="none" strike="noStrike" spc="-50" dirty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50"/>
                        <a:buFont typeface="+mj-lt"/>
                        <a:buNone/>
                        <a:tabLst>
                          <a:tab pos="211455" algn="l"/>
                        </a:tabLst>
                      </a:pPr>
                      <a:r>
                        <a:rPr lang="ru-RU" sz="20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Плавающие </a:t>
                      </a:r>
                      <a:r>
                        <a:rPr lang="ru-RU" sz="2000" u="none" strike="noStrike" spc="-50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пороговые уровни запаса, страхового запаса, максимального желательного </a:t>
                      </a:r>
                      <a:r>
                        <a:rPr lang="ru-RU" sz="20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запаса</a:t>
                      </a:r>
                      <a:endParaRPr lang="ru-RU" sz="2000" u="none" strike="noStrike" spc="-50" dirty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/>
                </a:tc>
              </a:tr>
              <a:tr h="894131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50"/>
                        <a:buFont typeface="+mj-lt"/>
                        <a:buNone/>
                        <a:tabLst>
                          <a:tab pos="189230" algn="l"/>
                        </a:tabLst>
                      </a:pPr>
                      <a:r>
                        <a:rPr lang="ru-RU" sz="20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Развитие </a:t>
                      </a:r>
                      <a:r>
                        <a:rPr lang="ru-RU" sz="2000" u="none" strike="noStrike" spc="-50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тесных взаимоотношений с организациями и звеньями- </a:t>
                      </a:r>
                      <a:r>
                        <a:rPr lang="ru-RU" sz="20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поставщиками</a:t>
                      </a:r>
                      <a:endParaRPr lang="ru-RU" sz="2000" u="none" strike="noStrike" spc="-50" dirty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50"/>
                        <a:buFont typeface="+mj-lt"/>
                        <a:buNone/>
                        <a:tabLst>
                          <a:tab pos="211455" algn="l"/>
                        </a:tabLst>
                      </a:pPr>
                      <a:r>
                        <a:rPr lang="ru-RU" sz="20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Плавающий </a:t>
                      </a:r>
                      <a:r>
                        <a:rPr lang="ru-RU" sz="2000" u="none" strike="noStrike" spc="-50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интервал времени между </a:t>
                      </a:r>
                      <a:r>
                        <a:rPr lang="ru-RU" sz="20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заказами</a:t>
                      </a:r>
                      <a:endParaRPr lang="ru-RU" sz="2000" u="none" strike="noStrike" spc="-50" dirty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/>
                </a:tc>
              </a:tr>
              <a:tr h="59608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50"/>
                        <a:buFont typeface="+mj-lt"/>
                        <a:buNone/>
                        <a:tabLst>
                          <a:tab pos="189230" algn="l"/>
                        </a:tabLst>
                      </a:pPr>
                      <a:r>
                        <a:rPr lang="ru-RU" sz="20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Возможность </a:t>
                      </a:r>
                      <a:r>
                        <a:rPr lang="ru-RU" sz="2000" u="none" strike="noStrike" spc="-50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оперативного изменения условий </a:t>
                      </a:r>
                      <a:r>
                        <a:rPr lang="ru-RU" sz="20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поставки</a:t>
                      </a:r>
                      <a:endParaRPr lang="ru-RU" sz="2000" u="none" strike="noStrike" spc="-50" dirty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50"/>
                        <a:buFont typeface="+mj-lt"/>
                        <a:buNone/>
                        <a:tabLst>
                          <a:tab pos="205105" algn="l"/>
                        </a:tabLst>
                      </a:pPr>
                      <a:r>
                        <a:rPr lang="ru-RU" sz="20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Оперативное </a:t>
                      </a:r>
                      <a:r>
                        <a:rPr lang="ru-RU" sz="2000" u="none" strike="noStrike" spc="-50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изменение уровня страхового запаса и др.</a:t>
                      </a:r>
                      <a:endParaRPr lang="ru-RU" sz="2000" u="none" strike="noStrike" spc="-50" dirty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/>
                </a:tc>
              </a:tr>
              <a:tr h="69543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50"/>
                        <a:buFont typeface="+mj-lt"/>
                        <a:buNone/>
                        <a:tabLst>
                          <a:tab pos="189230" algn="l"/>
                        </a:tabLst>
                      </a:pPr>
                      <a:r>
                        <a:rPr lang="ru-RU" sz="20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Подключение лица, принимающего решения (экспертные решения)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/>
                    </a:p>
                  </a:txBody>
                  <a:tcPr/>
                </a:tc>
              </a:tr>
              <a:tr h="69543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50"/>
                        <a:buFont typeface="+mj-lt"/>
                        <a:buNone/>
                        <a:tabLst>
                          <a:tab pos="189230" algn="l"/>
                        </a:tabLst>
                      </a:pPr>
                      <a:r>
                        <a:rPr lang="ru-RU" sz="20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Использование сложных  </a:t>
                      </a:r>
                      <a:r>
                        <a:rPr lang="ru-RU" sz="2000" u="none" strike="noStrike" spc="-50" dirty="0" err="1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экономико­математических</a:t>
                      </a:r>
                      <a:r>
                        <a:rPr lang="ru-RU" sz="20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 моделей и др.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4316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 функциям управления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дополнительные </a:t>
            </a:r>
            <a:r>
              <a:rPr lang="ru-RU" dirty="0"/>
              <a:t>правила алгоритмов управления запасами могут быть разделены на классы, связанные с процессами планирования, организации, учета и контроля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5912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17713"/>
            <a:ext cx="8559552" cy="4114800"/>
          </a:xfrm>
        </p:spPr>
        <p:txBody>
          <a:bodyPr/>
          <a:lstStyle/>
          <a:p>
            <a:r>
              <a:rPr lang="ru-RU" dirty="0" smtClean="0"/>
              <a:t>Проектирование алгоритма управления запасами</a:t>
            </a:r>
          </a:p>
          <a:p>
            <a:r>
              <a:rPr lang="ru-RU" dirty="0" smtClean="0"/>
              <a:t>Имитация движения запаса в различных организационно-методических условиях </a:t>
            </a:r>
          </a:p>
          <a:p>
            <a:pPr lvl="0"/>
            <a:r>
              <a:rPr lang="ru-RU" dirty="0"/>
              <a:t>Классификация дополнительных правил алгоритмов управления </a:t>
            </a:r>
            <a:r>
              <a:rPr lang="ru-RU" dirty="0" smtClean="0"/>
              <a:t>запасами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89455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3600" dirty="0" smtClean="0"/>
              <a:t>Классификация </a:t>
            </a:r>
            <a:r>
              <a:rPr lang="ru-RU" sz="3600" dirty="0"/>
              <a:t>дополнительных правил алгоритмов управления запасами </a:t>
            </a:r>
            <a:r>
              <a:rPr lang="ru-RU" sz="3600" dirty="0" smtClean="0"/>
              <a:t>по </a:t>
            </a:r>
            <a:r>
              <a:rPr lang="ru-RU" sz="3600" dirty="0"/>
              <a:t>функциям управления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7385879"/>
              </p:ext>
            </p:extLst>
          </p:nvPr>
        </p:nvGraphicFramePr>
        <p:xfrm>
          <a:off x="395536" y="2017712"/>
          <a:ext cx="8559552" cy="4510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5967264"/>
              </a:tblGrid>
              <a:tr h="85279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Функция управления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Правило алгоритма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54836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1</a:t>
                      </a:r>
                      <a:r>
                        <a:rPr lang="ru-RU" sz="2400" spc="-50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. Планиро­вание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457200" lvl="0" indent="-4572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+mj-lt"/>
                        <a:buAutoNum type="arabicPeriod"/>
                        <a:tabLst>
                          <a:tab pos="157480" algn="l"/>
                        </a:tabLst>
                      </a:pPr>
                      <a:r>
                        <a:rPr lang="ru-RU" sz="2400" u="none" strike="noStrike" spc="-50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Увеличение размера заказа на определенное количество товара</a:t>
                      </a:r>
                      <a:endParaRPr lang="ru-RU" sz="2400" u="none" strike="noStrike" spc="-50" dirty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 marL="457200" lvl="0" indent="-4572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+mj-lt"/>
                        <a:buAutoNum type="arabicPeriod"/>
                        <a:tabLst>
                          <a:tab pos="154305" algn="l"/>
                        </a:tabLst>
                      </a:pPr>
                      <a:r>
                        <a:rPr lang="ru-RU" sz="2400" u="none" strike="noStrike" spc="-50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Плавающий уровень максимального размера запаса</a:t>
                      </a:r>
                      <a:endParaRPr lang="ru-RU" sz="2400" u="none" strike="noStrike" spc="-50" dirty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 marL="457200" lvl="0" indent="-4572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+mj-lt"/>
                        <a:buAutoNum type="arabicPeriod"/>
                        <a:tabLst>
                          <a:tab pos="157480" algn="l"/>
                        </a:tabLst>
                      </a:pPr>
                      <a:r>
                        <a:rPr lang="ru-RU" sz="2400" u="none" strike="noStrike" spc="-50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Плавающий уровень страхового размера запаса</a:t>
                      </a:r>
                      <a:endParaRPr lang="ru-RU" sz="2400" u="none" strike="noStrike" spc="-50" dirty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 marL="457200" lvl="0" indent="-4572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+mj-lt"/>
                        <a:buAutoNum type="arabicPeriod"/>
                        <a:tabLst>
                          <a:tab pos="157480" algn="l"/>
                        </a:tabLst>
                      </a:pPr>
                      <a:r>
                        <a:rPr lang="ru-RU" sz="2400" u="none" strike="noStrike" spc="-50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Применение сложных экономико-математических моделей</a:t>
                      </a:r>
                      <a:endParaRPr lang="ru-RU" sz="2400" u="none" strike="noStrike" spc="-50" dirty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 marL="457200" lvl="0" indent="-4572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+mj-lt"/>
                        <a:buAutoNum type="arabicPeriod"/>
                        <a:tabLst>
                          <a:tab pos="151130" algn="l"/>
                        </a:tabLst>
                      </a:pPr>
                      <a:r>
                        <a:rPr lang="ru-RU" sz="2400" u="none" strike="noStrike" spc="-50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Оценка оптимального уровня глубины прогноза и др.</a:t>
                      </a:r>
                      <a:endParaRPr lang="ru-RU" sz="2400" u="none" strike="noStrike" spc="-50" dirty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8241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937983"/>
              </p:ext>
            </p:extLst>
          </p:nvPr>
        </p:nvGraphicFramePr>
        <p:xfrm>
          <a:off x="566954" y="260648"/>
          <a:ext cx="8559552" cy="63391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6854"/>
                <a:gridCol w="6282698"/>
              </a:tblGrid>
              <a:tr h="85279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Функция управления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Правило алгоритма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54836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2</a:t>
                      </a:r>
                      <a:r>
                        <a:rPr lang="ru-RU" sz="2400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. Организация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Выдача заказа в момент поставки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Выдача заказа в момент задержки поставки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Введение дополнительного поставщика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оперативной смены поставщика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Развитие тесных взаимоотношений с организациями и звенья- ми-поставщиками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Оперативное изменение условий поставок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Учет изменения стратегии компании и его влияния на политику управления запасами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Подключение лица, принимающего решения (экспертные решения)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взаимодействия отдела логистики (специалистов по управлению запасами, товарных менеджеров и пр.) с другими подразделениями компании для принятия совместных решений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Смена поставщика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Бездефицитное управление</a:t>
                      </a:r>
                      <a:endParaRPr lang="ru-RU" sz="2000" u="none" strike="noStrike" spc="-50" dirty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0380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1534770"/>
              </p:ext>
            </p:extLst>
          </p:nvPr>
        </p:nvGraphicFramePr>
        <p:xfrm>
          <a:off x="551130" y="117096"/>
          <a:ext cx="8559552" cy="6704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4846"/>
                <a:gridCol w="6354706"/>
              </a:tblGrid>
              <a:tr h="85279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Функция управления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Правило алгоритма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54836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3</a:t>
                      </a:r>
                      <a:r>
                        <a:rPr lang="ru-RU" sz="2400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. Учет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Учет запаса в пути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Отслеживание уровня спроса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Выдача заказа в момент задержки поставки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Плавающий пороговый уровень запаса с учетом текущего или прогнозируемого уровня спроса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Плавающий уровень страхового запаса с учетом текущего или прогнозируемого уровня спроса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Плавающий интервал времени между заказами с учетом текущего или прогнозируемого уровня спроса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Учет издержек хранения и дефицита при принятии решения о выдаче заказа на восполнение запаса и др.</a:t>
                      </a:r>
                      <a:endParaRPr lang="ru-RU" sz="2400" u="none" strike="noStrike" spc="-50" dirty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81285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5386202"/>
              </p:ext>
            </p:extLst>
          </p:nvPr>
        </p:nvGraphicFramePr>
        <p:xfrm>
          <a:off x="551130" y="117096"/>
          <a:ext cx="8559552" cy="4507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4846"/>
                <a:gridCol w="6354706"/>
              </a:tblGrid>
              <a:tr h="85279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Функция управления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Правило алгоритма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54836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4</a:t>
                      </a:r>
                      <a:r>
                        <a:rPr lang="ru-RU" sz="2400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. Контроль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Контроль отклонений плавающих уровней порогового, страхо­вого и максимального желательного уровней запаса от норматив­ных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Наличие коридора возможных изменений порогового уровня, максимального желательного запаса и страхового уровня запаса и др.</a:t>
                      </a:r>
                      <a:endParaRPr lang="ru-RU" sz="2400" u="none" strike="noStrike" spc="-50" dirty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31033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оперативности принятия решений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Дополнительные правила алгоритмов управления запасами можно разделить на группы оперативных и стратегических правил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13402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14313"/>
            <a:ext cx="8188399" cy="1462087"/>
          </a:xfrm>
        </p:spPr>
        <p:txBody>
          <a:bodyPr/>
          <a:lstStyle/>
          <a:p>
            <a:pPr algn="just"/>
            <a:r>
              <a:rPr lang="ru-RU" sz="3200" dirty="0" smtClean="0"/>
              <a:t>Классификация </a:t>
            </a:r>
            <a:r>
              <a:rPr lang="ru-RU" sz="3200" dirty="0"/>
              <a:t>дополнительных правил алгоритмов управления запасами </a:t>
            </a:r>
            <a:r>
              <a:rPr lang="ru-RU" sz="3200" dirty="0" smtClean="0"/>
              <a:t>по оперативности принятия решений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2106985"/>
              </p:ext>
            </p:extLst>
          </p:nvPr>
        </p:nvGraphicFramePr>
        <p:xfrm>
          <a:off x="179512" y="1744616"/>
          <a:ext cx="8775576" cy="5113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  <a:gridCol w="5103168"/>
              </a:tblGrid>
              <a:tr h="43336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1. Оперативные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2. Стратегические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156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1. Использование дополнительного поставщика для экстренных поставок</a:t>
                      </a:r>
                      <a:endParaRPr lang="ru-RU" sz="2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1. Организация учета отгрузок, продаж и уровня спроса</a:t>
                      </a:r>
                      <a:endParaRPr lang="ru-RU" sz="2300" u="none" strike="noStrike" spc="-50" dirty="0" smtClean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 algn="ctr"/>
                      <a:endParaRPr lang="ru-RU" sz="2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546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2.</a:t>
                      </a:r>
                      <a:r>
                        <a:rPr lang="ru-RU" sz="2300" u="none" strike="noStrike" spc="-50" baseline="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 </a:t>
                      </a:r>
                      <a:r>
                        <a:rPr lang="ru-RU" sz="23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Оперативная корректировка планового заказа на восполнение запаса</a:t>
                      </a:r>
                      <a:endParaRPr lang="ru-RU" sz="2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50"/>
                        <a:buFont typeface="+mj-lt"/>
                        <a:buNone/>
                        <a:tabLst>
                          <a:tab pos="144145" algn="l"/>
                        </a:tabLst>
                        <a:defRPr/>
                      </a:pPr>
                      <a:r>
                        <a:rPr lang="ru-RU" sz="23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2. </a:t>
                      </a:r>
                      <a:r>
                        <a:rPr kumimoji="0" lang="ru-RU" sz="2300" b="0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Unicode MS"/>
                          <a:ea typeface="Arial Unicode MS"/>
                          <a:cs typeface="Arial Unicode MS"/>
                        </a:rPr>
                        <a:t>Организация взаимодействия отдела логистики (специалистов по управлению запасами, товарных менеджеров и пр.) с другими подразделениями компании</a:t>
                      </a:r>
                      <a:endParaRPr lang="ru-RU" sz="2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0799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50"/>
                        <a:buFont typeface="+mj-lt"/>
                        <a:buNone/>
                        <a:tabLst>
                          <a:tab pos="142240" algn="l"/>
                        </a:tabLst>
                      </a:pPr>
                      <a:r>
                        <a:rPr lang="ru-RU" sz="23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3.</a:t>
                      </a:r>
                      <a:r>
                        <a:rPr lang="ru-RU" sz="2300" u="none" strike="noStrike" spc="-50" baseline="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 </a:t>
                      </a:r>
                      <a:r>
                        <a:rPr lang="ru-RU" sz="23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Оперативное </a:t>
                      </a:r>
                      <a:r>
                        <a:rPr lang="ru-RU" sz="2300" u="none" strike="noStrike" spc="-50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изменение размера заказа на восполнение </a:t>
                      </a:r>
                      <a:r>
                        <a:rPr lang="ru-RU" sz="23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запаса</a:t>
                      </a:r>
                      <a:endParaRPr lang="ru-RU" sz="2300" u="none" strike="noStrike" spc="-50" dirty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50"/>
                        <a:buFont typeface="+mj-lt"/>
                        <a:buNone/>
                        <a:tabLst>
                          <a:tab pos="144145" algn="l"/>
                        </a:tabLst>
                      </a:pPr>
                      <a:r>
                        <a:rPr lang="ru-RU" sz="23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3. Учет запаса в пути</a:t>
                      </a:r>
                      <a:endParaRPr lang="ru-RU" sz="2300" u="none" strike="noStrike" spc="-50" dirty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8253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4368137"/>
              </p:ext>
            </p:extLst>
          </p:nvPr>
        </p:nvGraphicFramePr>
        <p:xfrm>
          <a:off x="395536" y="260649"/>
          <a:ext cx="8559552" cy="6531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4959152"/>
              </a:tblGrid>
              <a:tr h="42071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1. Оперативные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2. Стратегические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4261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50"/>
                        <a:buFont typeface="+mj-lt"/>
                        <a:buNone/>
                        <a:tabLst>
                          <a:tab pos="145415" algn="l"/>
                        </a:tabLst>
                      </a:pPr>
                      <a:r>
                        <a:rPr lang="ru-RU" sz="22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4. Выдача заказа на восполнение запаса в момент получения информации о задержке поставки</a:t>
                      </a:r>
                      <a:endParaRPr lang="ru-RU" sz="2200" u="none" strike="noStrike" spc="-50" dirty="0" smtClean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50"/>
                        <a:buFont typeface="+mj-lt"/>
                        <a:buNone/>
                        <a:tabLst>
                          <a:tab pos="144145" algn="l"/>
                        </a:tabLst>
                        <a:defRPr/>
                      </a:pPr>
                      <a:r>
                        <a:rPr kumimoji="0" lang="ru-RU" sz="2200" b="0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Unicode MS"/>
                          <a:ea typeface="Arial Unicode MS"/>
                          <a:cs typeface="Arial Unicode MS"/>
                        </a:rPr>
                        <a:t>4. Организация тесного взаимодействия с организациями и звеньями-поставщиками</a:t>
                      </a:r>
                      <a:endParaRPr kumimoji="0" lang="ru-RU" sz="2200" b="0" i="0" u="none" strike="noStrike" kern="1200" cap="none" spc="-5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/>
                </a:tc>
              </a:tr>
              <a:tr h="92556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50"/>
                        <a:buFont typeface="+mj-lt"/>
                        <a:buNone/>
                        <a:tabLst>
                          <a:tab pos="145415" algn="l"/>
                        </a:tabLst>
                      </a:pPr>
                      <a:r>
                        <a:rPr lang="ru-RU" sz="22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5. Подключение </a:t>
                      </a:r>
                      <a:r>
                        <a:rPr lang="ru-RU" sz="2200" u="none" strike="noStrike" spc="-50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лица, принимающего решение (экспертные решения</a:t>
                      </a:r>
                      <a:r>
                        <a:rPr lang="ru-RU" sz="22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)</a:t>
                      </a:r>
                      <a:endParaRPr lang="ru-RU" sz="2200" u="none" strike="noStrike" spc="-50" dirty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50"/>
                        <a:buFont typeface="+mj-lt"/>
                        <a:buNone/>
                        <a:tabLst>
                          <a:tab pos="140335" algn="l"/>
                        </a:tabLst>
                      </a:pPr>
                      <a:r>
                        <a:rPr lang="ru-RU" sz="22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5. Стратегическое </a:t>
                      </a:r>
                      <a:r>
                        <a:rPr lang="ru-RU" sz="2200" u="none" strike="noStrike" spc="-50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изменение условий поставки</a:t>
                      </a:r>
                      <a:endParaRPr lang="ru-RU" sz="2200" u="none" strike="noStrike" spc="-50" dirty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50"/>
                        <a:buFont typeface="+mj-lt"/>
                        <a:buAutoNum type="arabicPeriod"/>
                        <a:tabLst>
                          <a:tab pos="142240" algn="l"/>
                        </a:tabLst>
                      </a:pPr>
                      <a:endParaRPr lang="ru-RU" sz="2200" u="none" strike="noStrike" spc="-50" dirty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/>
                </a:tc>
              </a:tr>
              <a:tr h="185113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50"/>
                        <a:buFont typeface="+mj-lt"/>
                        <a:buNone/>
                        <a:tabLst>
                          <a:tab pos="145415" algn="l"/>
                        </a:tabLst>
                      </a:pPr>
                      <a:r>
                        <a:rPr lang="ru-RU" sz="22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6. Учет </a:t>
                      </a:r>
                      <a:r>
                        <a:rPr lang="ru-RU" sz="2200" u="none" strike="noStrike" spc="-50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изменения уровня спроса в расчете значений порогового уровня запаса, максимального желательного </a:t>
                      </a:r>
                      <a:r>
                        <a:rPr lang="ru-RU" sz="22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уровня </a:t>
                      </a:r>
                      <a:r>
                        <a:rPr lang="ru-RU" sz="2200" u="none" strike="noStrike" spc="-50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запаса и страхового </a:t>
                      </a:r>
                      <a:r>
                        <a:rPr lang="ru-RU" sz="22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запаса</a:t>
                      </a:r>
                      <a:endParaRPr lang="ru-RU" sz="2200" u="none" strike="noStrike" spc="-50" dirty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50"/>
                        <a:buFont typeface="+mj-lt"/>
                        <a:buNone/>
                        <a:tabLst>
                          <a:tab pos="142240" algn="l"/>
                        </a:tabLst>
                      </a:pPr>
                      <a:r>
                        <a:rPr lang="ru-RU" sz="22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6. Определение </a:t>
                      </a:r>
                      <a:r>
                        <a:rPr lang="ru-RU" sz="2200" u="none" strike="noStrike" spc="-50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порогового уровня запаса, максимального желательного и страхового уровней </a:t>
                      </a:r>
                      <a:r>
                        <a:rPr lang="ru-RU" sz="22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запаса</a:t>
                      </a:r>
                      <a:endParaRPr lang="ru-RU" sz="2200" u="none" strike="noStrike" spc="-50" dirty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/>
                </a:tc>
              </a:tr>
              <a:tr h="138065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50"/>
                        <a:buFont typeface="+mj-lt"/>
                        <a:buNone/>
                        <a:tabLst>
                          <a:tab pos="142240" algn="l"/>
                        </a:tabLst>
                      </a:pPr>
                      <a:r>
                        <a:rPr lang="ru-RU" sz="22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7. Оперативное </a:t>
                      </a:r>
                      <a:r>
                        <a:rPr lang="ru-RU" sz="2200" u="none" strike="noStrike" spc="-50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изменение условий </a:t>
                      </a:r>
                      <a:r>
                        <a:rPr lang="ru-RU" sz="22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поставки</a:t>
                      </a:r>
                      <a:endParaRPr lang="ru-RU" sz="2200" u="none" strike="noStrike" spc="-50" dirty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50"/>
                        <a:buFont typeface="+mj-lt"/>
                        <a:buNone/>
                        <a:tabLst>
                          <a:tab pos="5715" algn="l"/>
                        </a:tabLst>
                      </a:pPr>
                      <a:r>
                        <a:rPr lang="ru-RU" sz="22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7. Определение </a:t>
                      </a:r>
                      <a:r>
                        <a:rPr lang="ru-RU" sz="2200" u="none" strike="noStrike" spc="-50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интервала времени между заказами на восполнение запаса и др.</a:t>
                      </a:r>
                      <a:endParaRPr lang="ru-RU" sz="2200" u="none" strike="noStrike" spc="-50" dirty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28941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5098739"/>
              </p:ext>
            </p:extLst>
          </p:nvPr>
        </p:nvGraphicFramePr>
        <p:xfrm>
          <a:off x="395536" y="260648"/>
          <a:ext cx="8559552" cy="5431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4959152"/>
              </a:tblGrid>
              <a:tr h="26624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1. Оперативные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2. Стратегические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204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50"/>
                        <a:buFont typeface="+mj-lt"/>
                        <a:buNone/>
                        <a:tabLst>
                          <a:tab pos="145415" algn="l"/>
                        </a:tabLst>
                      </a:pPr>
                      <a:r>
                        <a:rPr lang="ru-RU" sz="24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8. Плавающий </a:t>
                      </a:r>
                      <a:r>
                        <a:rPr lang="ru-RU" sz="2400" u="none" strike="noStrike" spc="-50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пороговый уровень запаса, максимальный желательный и страховой </a:t>
                      </a:r>
                      <a:r>
                        <a:rPr lang="ru-RU" sz="24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запасы</a:t>
                      </a:r>
                      <a:endParaRPr lang="ru-RU" sz="2400" u="none" strike="noStrike" spc="-50" dirty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50"/>
                        <a:buFont typeface="+mj-lt"/>
                        <a:buNone/>
                        <a:tabLst>
                          <a:tab pos="5715" algn="l"/>
                        </a:tabLst>
                      </a:pPr>
                      <a:endParaRPr lang="ru-RU" sz="2400" u="none" strike="noStrike" spc="-50" dirty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/>
                </a:tc>
              </a:tr>
              <a:tr h="51233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50"/>
                        <a:buFont typeface="+mj-lt"/>
                        <a:buNone/>
                        <a:tabLst>
                          <a:tab pos="144145" algn="l"/>
                        </a:tabLst>
                      </a:pPr>
                      <a:r>
                        <a:rPr lang="ru-RU" sz="24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9.</a:t>
                      </a:r>
                      <a:r>
                        <a:rPr lang="ru-RU" sz="2400" u="none" strike="noStrike" spc="-50" baseline="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 </a:t>
                      </a:r>
                      <a:r>
                        <a:rPr lang="ru-RU" sz="24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Плавающий интервал времени между заказами на восполнение запаса</a:t>
                      </a:r>
                      <a:endParaRPr lang="ru-RU" sz="2400" u="none" strike="noStrike" spc="-50" dirty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50"/>
                        <a:buFont typeface="+mj-lt"/>
                        <a:buNone/>
                        <a:tabLst>
                          <a:tab pos="5715" algn="l"/>
                        </a:tabLst>
                      </a:pPr>
                      <a:endParaRPr lang="ru-RU" sz="2400" u="none" strike="noStrike" spc="-50" dirty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/>
                </a:tc>
              </a:tr>
              <a:tr h="20477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50"/>
                        <a:buFont typeface="+mj-lt"/>
                        <a:buNone/>
                        <a:tabLst>
                          <a:tab pos="192405" algn="l"/>
                        </a:tabLst>
                        <a:defRPr/>
                      </a:pPr>
                      <a:r>
                        <a:rPr lang="ru-RU" sz="240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10. Корректировка уровня глубины прогноза и др.</a:t>
                      </a:r>
                      <a:endParaRPr lang="ru-RU" sz="2400" u="none" strike="noStrike" spc="-50" dirty="0" smtClean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50"/>
                        <a:buFont typeface="+mj-lt"/>
                        <a:buAutoNum type="arabicPeriod"/>
                        <a:tabLst>
                          <a:tab pos="192405" algn="l"/>
                        </a:tabLst>
                      </a:pPr>
                      <a:endParaRPr lang="ru-RU" sz="2400" u="none" strike="noStrike" spc="-50" dirty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50"/>
                        <a:buFont typeface="+mj-lt"/>
                        <a:buNone/>
                        <a:tabLst>
                          <a:tab pos="5715" algn="l"/>
                        </a:tabLst>
                      </a:pPr>
                      <a:endParaRPr lang="ru-RU" sz="2400" u="none" strike="noStrike" spc="-50" dirty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4577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1. Проектирование </a:t>
            </a:r>
            <a:r>
              <a:rPr lang="ru-RU" dirty="0"/>
              <a:t>алгоритма управления </a:t>
            </a:r>
            <a:r>
              <a:rPr lang="ru-RU" dirty="0" smtClean="0"/>
              <a:t>запасами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977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8100392" cy="1296144"/>
          </a:xfrm>
        </p:spPr>
        <p:txBody>
          <a:bodyPr/>
          <a:lstStyle/>
          <a:p>
            <a:r>
              <a:rPr lang="ru-RU" sz="3200" dirty="0"/>
              <a:t>Классические модели управления запасами требуют выполнения следующих труднодостижимых на практике условий</a:t>
            </a:r>
            <a:r>
              <a:rPr lang="ru-RU" sz="3200" dirty="0" smtClean="0"/>
              <a:t>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204864"/>
            <a:ext cx="8343528" cy="4114800"/>
          </a:xfrm>
        </p:spPr>
        <p:txBody>
          <a:bodyPr/>
          <a:lstStyle/>
          <a:p>
            <a:pPr lvl="0"/>
            <a:r>
              <a:rPr lang="ru-RU" dirty="0"/>
              <a:t>постоянный темп потребления запаса;</a:t>
            </a:r>
          </a:p>
          <a:p>
            <a:pPr lvl="0"/>
            <a:r>
              <a:rPr lang="ru-RU" dirty="0"/>
              <a:t>фиксированный интервал времени, необходимый на выпол­нение заказа на восполнение запаса;</a:t>
            </a:r>
          </a:p>
          <a:p>
            <a:pPr lvl="0"/>
            <a:r>
              <a:rPr lang="ru-RU" dirty="0"/>
              <a:t>фиксированная возможная задержка выполнения заказа на восполнение запаса.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6241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487544" cy="4114800"/>
          </a:xfrm>
        </p:spPr>
        <p:txBody>
          <a:bodyPr/>
          <a:lstStyle/>
          <a:p>
            <a:pPr marL="0" indent="457200">
              <a:buNone/>
            </a:pPr>
            <a:r>
              <a:rPr lang="ru-RU" sz="2800" dirty="0"/>
              <a:t>При этом логику движения запаса определяют именно класси­ческие модели. </a:t>
            </a:r>
            <a:endParaRPr lang="ru-RU" sz="2800" dirty="0" smtClean="0"/>
          </a:p>
          <a:p>
            <a:pPr marL="0" indent="457200">
              <a:buNone/>
            </a:pPr>
            <a:r>
              <a:rPr lang="ru-RU" sz="2800" dirty="0" smtClean="0"/>
              <a:t>Анализ </a:t>
            </a:r>
            <a:r>
              <a:rPr lang="ru-RU" sz="2800" dirty="0"/>
              <a:t>поведения запаса при конкретных заданных характеристиках поставок и потребления в рамках основных мо­делей позволяет сформулировать необходимые правила принятия решений в таких ситуациях, когда основные модели дают сбои. </a:t>
            </a:r>
            <a:endParaRPr lang="ru-RU" sz="2800" dirty="0" smtClean="0"/>
          </a:p>
          <a:p>
            <a:pPr marL="0" indent="457200">
              <a:buNone/>
            </a:pPr>
            <a:r>
              <a:rPr lang="ru-RU" sz="2800" dirty="0" smtClean="0"/>
              <a:t>На </a:t>
            </a:r>
            <a:r>
              <a:rPr lang="ru-RU" sz="2800" dirty="0"/>
              <a:t>основе таких правил можно построить новый, оригинальный ал­горитм управления запасами.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69380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017713"/>
            <a:ext cx="8415536" cy="4114800"/>
          </a:xfrm>
        </p:spPr>
        <p:txBody>
          <a:bodyPr/>
          <a:lstStyle/>
          <a:p>
            <a:pPr marL="0" indent="457200" algn="just">
              <a:buNone/>
            </a:pPr>
            <a:r>
              <a:rPr lang="ru-RU" dirty="0"/>
              <a:t>Даже незначительная доработка классических моделей позво­ляет получить удовлетворительные результаты обслуживания запа­сом изменяющихся </a:t>
            </a:r>
            <a:r>
              <a:rPr lang="ru-RU" dirty="0" smtClean="0"/>
              <a:t>потребностей. </a:t>
            </a:r>
          </a:p>
          <a:p>
            <a:pPr marL="0" indent="457200" algn="just">
              <a:buNone/>
            </a:pPr>
            <a:r>
              <a:rPr lang="ru-RU" dirty="0" smtClean="0"/>
              <a:t>Все </a:t>
            </a:r>
            <a:r>
              <a:rPr lang="ru-RU" dirty="0"/>
              <a:t>же, как и классические модели, они связаны с конкретными и жестко прописанными условиями работы.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5420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017713"/>
            <a:ext cx="8199512" cy="4114800"/>
          </a:xfrm>
        </p:spPr>
        <p:txBody>
          <a:bodyPr/>
          <a:lstStyle/>
          <a:p>
            <a:pPr marL="0" indent="457200" algn="just">
              <a:buNone/>
            </a:pPr>
            <a:r>
              <a:rPr lang="ru-RU" dirty="0"/>
              <a:t>Большая часть организаций вынуждены разрабатывать так на­зываемые корпоративные модели управления запасами, которые призваны сделать процесс управления запасами оптимальным для заданных условий деятельности организации.</a:t>
            </a:r>
          </a:p>
          <a:p>
            <a:pPr indent="457200"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8159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8172400" cy="1174055"/>
          </a:xfrm>
        </p:spPr>
        <p:txBody>
          <a:bodyPr/>
          <a:lstStyle/>
          <a:p>
            <a:r>
              <a:rPr lang="ru-RU" sz="3600" dirty="0"/>
              <a:t>Проектирование алгоритма управления запасами </a:t>
            </a:r>
            <a:r>
              <a:rPr lang="ru-RU" sz="3600" dirty="0" smtClean="0"/>
              <a:t>включает </a:t>
            </a:r>
            <a:r>
              <a:rPr lang="ru-RU" sz="3600" dirty="0"/>
              <a:t>следу­ющие </a:t>
            </a:r>
            <a:r>
              <a:rPr lang="ru-RU" sz="3600" dirty="0" smtClean="0"/>
              <a:t>этапы: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44824"/>
            <a:ext cx="8775576" cy="4114800"/>
          </a:xfrm>
        </p:spPr>
        <p:txBody>
          <a:bodyPr/>
          <a:lstStyle/>
          <a:p>
            <a:pPr marL="514350" lvl="0" indent="-51435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ru-RU" sz="2600" dirty="0"/>
              <a:t>Имитация движения запаса при использовании модели с фиксированным размером заказа.</a:t>
            </a:r>
          </a:p>
          <a:p>
            <a:pPr marL="514350" lvl="0" indent="-51435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ru-RU" sz="2600" dirty="0"/>
              <a:t>Имитация движения запаса при использовании модели управ­ления запасами с фиксированным интервалом времени между за­казами.</a:t>
            </a:r>
          </a:p>
          <a:p>
            <a:pPr marL="514350" lvl="0" indent="-51435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ru-RU" sz="2600" dirty="0"/>
              <a:t>Сравнение поведения запаса по результатам этапов 1 и 2.</a:t>
            </a:r>
          </a:p>
          <a:p>
            <a:pPr marL="514350" lvl="0" indent="-51435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ru-RU" sz="2600" dirty="0"/>
              <a:t>Формулирование основных и дополнительных правил при­нятия решений по управлению запасами.</a:t>
            </a:r>
          </a:p>
          <a:p>
            <a:pPr marL="514350" lvl="0" indent="-51435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ru-RU" sz="2600" dirty="0"/>
              <a:t>Разработка инструкции или технического задания на основе разработанного на этапе 4 алгоритма</a:t>
            </a:r>
            <a:r>
              <a:rPr lang="ru-RU" sz="2600" dirty="0" smtClean="0"/>
              <a:t>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92226946"/>
      </p:ext>
    </p:extLst>
  </p:cSld>
  <p:clrMapOvr>
    <a:masterClrMapping/>
  </p:clrMapOvr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СИСТЕМА ЗАДАЧ ЛОГИСТИКИ</Template>
  <TotalTime>340</TotalTime>
  <Words>1677</Words>
  <Application>Microsoft Office PowerPoint</Application>
  <PresentationFormat>Экран (4:3)</PresentationFormat>
  <Paragraphs>158</Paragraphs>
  <Slides>37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Палитра</vt:lpstr>
      <vt:lpstr>Проектирование моделей управления запасами в звеньях цепей поставок</vt:lpstr>
      <vt:lpstr>Литература</vt:lpstr>
      <vt:lpstr>Презентация PowerPoint</vt:lpstr>
      <vt:lpstr>1. Проектирование алгоритма управления запасами</vt:lpstr>
      <vt:lpstr>Классические модели управления запасами требуют выполнения следующих труднодостижимых на практике условий:</vt:lpstr>
      <vt:lpstr>Презентация PowerPoint</vt:lpstr>
      <vt:lpstr>Презентация PowerPoint</vt:lpstr>
      <vt:lpstr>Презентация PowerPoint</vt:lpstr>
      <vt:lpstr>Проектирование алгоритма управления запасами включает следу­ющие этапы:</vt:lpstr>
      <vt:lpstr>2. Имитация движения запаса в различных организационно-методических условиях </vt:lpstr>
      <vt:lpstr>Шаг 1. Расчет оптимального размера заказа для восполнения за­паса </vt:lpstr>
      <vt:lpstr>Шаг 2. Имитация поведения модели управления запасами с фиксированным размером заказа</vt:lpstr>
      <vt:lpstr>Презентация PowerPoint</vt:lpstr>
      <vt:lpstr>Шаг 3. Имитация движения запаса с фиксированным интервалом времени между поставками</vt:lpstr>
      <vt:lpstr>Презентация PowerPoint</vt:lpstr>
      <vt:lpstr>Презентация PowerPoint</vt:lpstr>
      <vt:lpstr>Шаг 4. Разработка алгоритма управления запасами</vt:lpstr>
      <vt:lpstr>Презентация PowerPoint</vt:lpstr>
      <vt:lpstr>Шаг 5. Разработка инструкции принятия решений по управлению запасами</vt:lpstr>
      <vt:lpstr>Презентация PowerPoint</vt:lpstr>
      <vt:lpstr>Презентация PowerPoint</vt:lpstr>
      <vt:lpstr>Презентация PowerPoint</vt:lpstr>
      <vt:lpstr>Презентация PowerPoint</vt:lpstr>
      <vt:lpstr>3. Классификация дополнительных правил элементов моделей управления запасами</vt:lpstr>
      <vt:lpstr>Презентация PowerPoint</vt:lpstr>
      <vt:lpstr>Такими кри­териями могут быть:</vt:lpstr>
      <vt:lpstr>Презентация PowerPoint</vt:lpstr>
      <vt:lpstr>Презентация PowerPoint</vt:lpstr>
      <vt:lpstr>По функциям управления</vt:lpstr>
      <vt:lpstr>Классификация дополнительных правил алгоритмов управления запасами по функциям управления</vt:lpstr>
      <vt:lpstr>Презентация PowerPoint</vt:lpstr>
      <vt:lpstr>Презентация PowerPoint</vt:lpstr>
      <vt:lpstr>Презентация PowerPoint</vt:lpstr>
      <vt:lpstr>По оперативности принятия решений</vt:lpstr>
      <vt:lpstr>Классификация дополнительных правил алгоритмов управления запасами по оперативности принятия решений</vt:lpstr>
      <vt:lpstr>Презентация PowerPoint</vt:lpstr>
      <vt:lpstr>Презентация PowerPoint</vt:lpstr>
    </vt:vector>
  </TitlesOfParts>
  <Company>SPecialiST RePack, SanBuild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Проектирование моделей управления запасами в звеньях цепей поставок</dc:title>
  <dc:creator>user</dc:creator>
  <cp:lastModifiedBy>user</cp:lastModifiedBy>
  <cp:revision>22</cp:revision>
  <dcterms:created xsi:type="dcterms:W3CDTF">2013-12-15T13:39:09Z</dcterms:created>
  <dcterms:modified xsi:type="dcterms:W3CDTF">2013-12-15T19:19:25Z</dcterms:modified>
</cp:coreProperties>
</file>