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75" r:id="rId9"/>
    <p:sldId id="270" r:id="rId10"/>
    <p:sldId id="271" r:id="rId11"/>
    <p:sldId id="257" r:id="rId12"/>
    <p:sldId id="258" r:id="rId13"/>
    <p:sldId id="259" r:id="rId14"/>
    <p:sldId id="272" r:id="rId15"/>
    <p:sldId id="260" r:id="rId16"/>
    <p:sldId id="261" r:id="rId17"/>
    <p:sldId id="262" r:id="rId18"/>
    <p:sldId id="273" r:id="rId19"/>
    <p:sldId id="263" r:id="rId20"/>
    <p:sldId id="264" r:id="rId21"/>
    <p:sldId id="265" r:id="rId22"/>
    <p:sldId id="266" r:id="rId23"/>
    <p:sldId id="274" r:id="rId24"/>
    <p:sldId id="267" r:id="rId25"/>
    <p:sldId id="268" r:id="rId26"/>
    <p:sldId id="269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16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364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92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69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41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475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427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8555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50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9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2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54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2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58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751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3F9A72-3EAD-4EF5-B0C8-65FBF5AAEACE}" type="datetimeFigureOut">
              <a:rPr lang="ru-RU" smtClean="0"/>
              <a:pPr/>
              <a:t>09.09.2017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019800" cy="4000528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/>
              <a:t>ТЕМА 5. </a:t>
            </a:r>
            <a:br>
              <a:rPr lang="ru-RU" sz="3200" b="1" dirty="0" smtClean="0"/>
            </a:br>
            <a:r>
              <a:rPr lang="ru-RU" sz="3200" b="1" dirty="0" smtClean="0"/>
              <a:t>ЦИКЛ ЗАКАЗА И МЕТОДЫ ПЛАНИРОВАНИЯ ПОПОЛНЕНИЯ ЗАПАСОВ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47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88840"/>
            <a:ext cx="6019800" cy="2209800"/>
          </a:xfrm>
        </p:spPr>
        <p:txBody>
          <a:bodyPr/>
          <a:lstStyle/>
          <a:p>
            <a:r>
              <a:rPr lang="ru-RU" sz="4000" dirty="0" smtClean="0"/>
              <a:t>1. Минимум общих затрат как </a:t>
            </a:r>
            <a:r>
              <a:rPr lang="ru-RU" sz="4000" dirty="0"/>
              <a:t>критерий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60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Экономичный </a:t>
            </a:r>
            <a:r>
              <a:rPr lang="ru-RU" sz="4000" dirty="0"/>
              <a:t>объем заказа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3886200"/>
          </a:xfrm>
        </p:spPr>
        <p:txBody>
          <a:bodyPr/>
          <a:lstStyle/>
          <a:p>
            <a:pPr marL="0" indent="441325">
              <a:spcBef>
                <a:spcPct val="0"/>
              </a:spcBef>
              <a:buClrTx/>
              <a:buSzTx/>
              <a:buFontTx/>
              <a:buNone/>
            </a:pPr>
            <a:r>
              <a:rPr lang="ru-RU"/>
              <a:t>В качестве критерия оптимальности размера заказываемой партии выбирают минимум общих затрат, т.е. суммы транспортно-заготовительных расходов и расходов на хранение.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53605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692150"/>
            <a:ext cx="8713787" cy="5832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</a:t>
            </a:r>
            <a:r>
              <a:rPr lang="en-US" b="1"/>
              <a:t>sQ + MtCQ + K(Q/S) + MC(S/2) +</a:t>
            </a:r>
            <a:r>
              <a:rPr lang="ru-RU" b="1"/>
              <a:t> </a:t>
            </a:r>
            <a:r>
              <a:rPr lang="en-US" b="1"/>
              <a:t>MdCQ</a:t>
            </a:r>
            <a:endParaRPr lang="ru-RU" b="1"/>
          </a:p>
          <a:p>
            <a:pPr>
              <a:buFont typeface="Wingdings" pitchFamily="2" charset="2"/>
              <a:buNone/>
            </a:pPr>
            <a:endParaRPr lang="ru-RU" sz="1000" b="1"/>
          </a:p>
          <a:p>
            <a:pPr>
              <a:buFont typeface="Wingdings" pitchFamily="2" charset="2"/>
              <a:buNone/>
            </a:pPr>
            <a:r>
              <a:rPr lang="ru-RU" sz="2400"/>
              <a:t>где </a:t>
            </a:r>
            <a:r>
              <a:rPr lang="en-US" sz="2400"/>
              <a:t>s – </a:t>
            </a:r>
            <a:r>
              <a:rPr lang="ru-RU" sz="2400"/>
              <a:t>тарифная ставка на перевозку грузов;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Q – </a:t>
            </a:r>
            <a:r>
              <a:rPr lang="ru-RU" sz="2400"/>
              <a:t>годовой спрос на данный товар;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 – </a:t>
            </a:r>
            <a:r>
              <a:rPr lang="ru-RU" sz="2400"/>
              <a:t>доля издержек на хранение в стоимости среднего запаса;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t – </a:t>
            </a:r>
            <a:r>
              <a:rPr lang="ru-RU" sz="2400"/>
              <a:t>время доставки товаров (как доля от 365 дней);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С – цена единицы изделия;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S – </a:t>
            </a:r>
            <a:r>
              <a:rPr lang="ru-RU" sz="2400"/>
              <a:t>размер одной партии;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K – </a:t>
            </a:r>
            <a:r>
              <a:rPr lang="ru-RU" sz="2400"/>
              <a:t>расходы, связанные с оформлением и исполнением одного заказа;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d – </a:t>
            </a:r>
            <a:r>
              <a:rPr lang="ru-RU" sz="2400"/>
              <a:t>длительность страхового запаса (как доля от 365 дней).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22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51022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С</a:t>
            </a:r>
            <a:r>
              <a:rPr lang="ru-RU" b="1" baseline="-25000"/>
              <a:t>хран </a:t>
            </a:r>
            <a:r>
              <a:rPr lang="en-US" b="1"/>
              <a:t>+ </a:t>
            </a:r>
            <a:r>
              <a:rPr lang="ru-RU" b="1"/>
              <a:t>С</a:t>
            </a:r>
            <a:r>
              <a:rPr lang="ru-RU" b="1" baseline="-25000"/>
              <a:t>трансп</a:t>
            </a:r>
          </a:p>
          <a:p>
            <a:pPr>
              <a:buFont typeface="Wingdings" pitchFamily="2" charset="2"/>
              <a:buNone/>
            </a:pPr>
            <a:endParaRPr lang="ru-RU" b="1" baseline="-25000"/>
          </a:p>
          <a:p>
            <a:pPr>
              <a:buFontTx/>
              <a:buNone/>
            </a:pPr>
            <a:r>
              <a:rPr lang="ru-RU" i="1"/>
              <a:t>С</a:t>
            </a:r>
            <a:r>
              <a:rPr lang="ru-RU" i="1" baseline="-25000"/>
              <a:t>хран</a:t>
            </a:r>
            <a:r>
              <a:rPr lang="ru-RU"/>
              <a:t> − затраты на хранение запаса; </a:t>
            </a:r>
          </a:p>
          <a:p>
            <a:pPr>
              <a:buFontTx/>
              <a:buNone/>
            </a:pPr>
            <a:r>
              <a:rPr lang="ru-RU"/>
              <a:t>С</a:t>
            </a:r>
            <a:r>
              <a:rPr lang="ru-RU" i="1" baseline="-25000"/>
              <a:t>трансп</a:t>
            </a:r>
            <a:r>
              <a:rPr lang="ru-RU"/>
              <a:t> − транспортно-заготовительные расходы. </a:t>
            </a:r>
          </a:p>
        </p:txBody>
      </p:sp>
    </p:spTree>
    <p:extLst>
      <p:ext uri="{BB962C8B-B14F-4D97-AF65-F5344CB8AC3E}">
        <p14:creationId xmlns="" xmlns:p14="http://schemas.microsoft.com/office/powerpoint/2010/main" val="242304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2. Графический </a:t>
            </a:r>
            <a:r>
              <a:rPr lang="ru-RU" sz="4000" dirty="0"/>
              <a:t>метод решения задачи определения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649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800225"/>
          </a:xfrm>
        </p:spPr>
        <p:txBody>
          <a:bodyPr/>
          <a:lstStyle/>
          <a:p>
            <a:r>
              <a:rPr lang="ru-RU" sz="2800"/>
              <a:t>Транспортно-заготовительные расходы при увеличении заказа уменьшаются, так как закупки и товаров осуществляются более крупными партиями и, следовательно, реже. </a:t>
            </a:r>
          </a:p>
        </p:txBody>
      </p:sp>
      <p:graphicFrame>
        <p:nvGraphicFramePr>
          <p:cNvPr id="5007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5288" y="2420938"/>
          <a:ext cx="8229600" cy="3886200"/>
        </p:xfrm>
        <a:graphic>
          <a:graphicData uri="http://schemas.openxmlformats.org/presentationml/2006/ole">
            <p:oleObj spid="_x0000_s1029" name="Диаграмма" r:id="rId3" imgW="8229687" imgH="3886234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52391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66838"/>
          </a:xfrm>
        </p:spPr>
        <p:txBody>
          <a:bodyPr/>
          <a:lstStyle/>
          <a:p>
            <a:r>
              <a:rPr lang="ru-RU" sz="3200"/>
              <a:t>Расходы на хранение растут прямо пропорционально размеру партии. </a:t>
            </a:r>
          </a:p>
        </p:txBody>
      </p:sp>
      <p:graphicFrame>
        <p:nvGraphicFramePr>
          <p:cNvPr id="5017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presentationml/2006/ole">
            <p:oleObj spid="_x0000_s2053" name="Диаграмма" r:id="rId3" imgW="8229687" imgH="3886234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72246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66838"/>
          </a:xfrm>
        </p:spPr>
        <p:txBody>
          <a:bodyPr/>
          <a:lstStyle/>
          <a:p>
            <a:r>
              <a:rPr lang="ru-RU" sz="2800"/>
              <a:t>Кривая суммарных издержек имеет точку минимума, в которой суммарные расходы будут минимальны. Абсцисса этой точки </a:t>
            </a:r>
            <a:r>
              <a:rPr lang="en-US" sz="2800"/>
              <a:t>S</a:t>
            </a:r>
            <a:r>
              <a:rPr lang="ru-RU" sz="2800" baseline="-25000"/>
              <a:t>опт</a:t>
            </a:r>
            <a:r>
              <a:rPr lang="ru-RU" sz="2800"/>
              <a:t>  дает значение оптимального размера заказа.</a:t>
            </a:r>
          </a:p>
        </p:txBody>
      </p:sp>
      <p:graphicFrame>
        <p:nvGraphicFramePr>
          <p:cNvPr id="5027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presentationml/2006/ole">
            <p:oleObj spid="_x0000_s3077" name="Диаграмма" r:id="rId3" imgW="8229687" imgH="3886234" progId="MSGraph.Chart.8">
              <p:embed followColorScheme="full"/>
            </p:oleObj>
          </a:graphicData>
        </a:graphic>
      </p:graphicFrame>
      <p:sp>
        <p:nvSpPr>
          <p:cNvPr id="502788" name="Line 4"/>
          <p:cNvSpPr>
            <a:spLocks noChangeShapeType="1"/>
          </p:cNvSpPr>
          <p:nvPr/>
        </p:nvSpPr>
        <p:spPr bwMode="auto">
          <a:xfrm flipH="1">
            <a:off x="3702050" y="4229100"/>
            <a:ext cx="635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2789" name="Text Box 5"/>
          <p:cNvSpPr txBox="1">
            <a:spLocks noChangeArrowheads="1"/>
          </p:cNvSpPr>
          <p:nvPr/>
        </p:nvSpPr>
        <p:spPr bwMode="auto">
          <a:xfrm>
            <a:off x="3235325" y="5022850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</a:t>
            </a:r>
            <a:r>
              <a:rPr lang="ru-RU" sz="2000" baseline="-25000"/>
              <a:t>опт</a:t>
            </a:r>
            <a:endParaRPr lang="ru-RU" sz="2000"/>
          </a:p>
        </p:txBody>
      </p:sp>
    </p:spTree>
    <p:extLst>
      <p:ext uri="{BB962C8B-B14F-4D97-AF65-F5344CB8AC3E}">
        <p14:creationId xmlns="" xmlns:p14="http://schemas.microsoft.com/office/powerpoint/2010/main" val="1480247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         3. Аналитический </a:t>
            </a:r>
            <a:r>
              <a:rPr lang="ru-RU" sz="4000" dirty="0"/>
              <a:t>метод решения задачи определения оптимального размера заказываемой партии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939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765175"/>
            <a:ext cx="8229600" cy="5472113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Задача определения оптимального размера заказа наряду с графическим методом может быть решена и аналитически. Для этого необходимо минимизировать функцию, представляющую сумму транспортно-заготовительных расходов и расходов на хранение от размера заказа, т.е. определить условия, при которых: </a:t>
            </a:r>
          </a:p>
          <a:p>
            <a:pPr marL="0" indent="441325" algn="ctr">
              <a:buFont typeface="Wingdings" pitchFamily="2" charset="2"/>
              <a:buNone/>
            </a:pPr>
            <a:r>
              <a:rPr lang="ru-RU" b="1"/>
              <a:t>С</a:t>
            </a:r>
            <a:r>
              <a:rPr lang="ru-RU" b="1" baseline="-25000"/>
              <a:t>общ </a:t>
            </a:r>
            <a:r>
              <a:rPr lang="ru-RU" b="1"/>
              <a:t>= С</a:t>
            </a:r>
            <a:r>
              <a:rPr lang="ru-RU" b="1" baseline="-25000"/>
              <a:t>хран </a:t>
            </a:r>
            <a:r>
              <a:rPr lang="en-US" b="1"/>
              <a:t>+ </a:t>
            </a:r>
            <a:r>
              <a:rPr lang="ru-RU" b="1"/>
              <a:t>С</a:t>
            </a:r>
            <a:r>
              <a:rPr lang="ru-RU" b="1" baseline="-25000"/>
              <a:t>трансп </a:t>
            </a:r>
            <a:r>
              <a:rPr lang="ru-RU" b="1">
                <a:cs typeface="Arial" charset="0"/>
              </a:rPr>
              <a:t>→ </a:t>
            </a:r>
            <a:r>
              <a:rPr lang="en-US" b="1">
                <a:cs typeface="Arial" charset="0"/>
              </a:rPr>
              <a:t>min</a:t>
            </a:r>
            <a:endParaRPr lang="ru-RU" b="1">
              <a:cs typeface="Arial" charset="0"/>
            </a:endParaRPr>
          </a:p>
          <a:p>
            <a:pPr marL="0" indent="441325">
              <a:buFont typeface="Wingdings" pitchFamily="2" charset="2"/>
              <a:buNone/>
            </a:pPr>
            <a:endParaRPr lang="ru-RU" b="1"/>
          </a:p>
        </p:txBody>
      </p:sp>
    </p:spTree>
    <p:extLst>
      <p:ext uri="{BB962C8B-B14F-4D97-AF65-F5344CB8AC3E}">
        <p14:creationId xmlns="" xmlns:p14="http://schemas.microsoft.com/office/powerpoint/2010/main" val="151777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r>
              <a:rPr lang="ru-RU" b="1" dirty="0" smtClean="0"/>
              <a:t>5.1. Определение длительности цикла заказа для товаров сезонного и несезонного спроса.</a:t>
            </a:r>
            <a:endParaRPr lang="ru-RU" dirty="0" smtClean="0"/>
          </a:p>
          <a:p>
            <a:r>
              <a:rPr lang="ru-RU" b="1" dirty="0" smtClean="0"/>
              <a:t>5.2. Экспертная оценка длительности цикла заказа.</a:t>
            </a:r>
            <a:endParaRPr lang="ru-RU" dirty="0" smtClean="0"/>
          </a:p>
          <a:p>
            <a:r>
              <a:rPr lang="ru-RU" b="1" dirty="0" smtClean="0"/>
              <a:t>5.3. Экономичный объем заказа.</a:t>
            </a:r>
            <a:endParaRPr lang="ru-RU" dirty="0" smtClean="0"/>
          </a:p>
          <a:p>
            <a:r>
              <a:rPr lang="ru-RU" b="1" dirty="0" smtClean="0"/>
              <a:t>5.4. Максимальные запасы и пополнение «точно вовремя».</a:t>
            </a:r>
            <a:endParaRPr lang="ru-RU" dirty="0" smtClean="0"/>
          </a:p>
          <a:p>
            <a:r>
              <a:rPr lang="ru-RU" b="1" dirty="0" smtClean="0"/>
              <a:t>5.5. Новые товары.</a:t>
            </a:r>
            <a:endParaRPr lang="ru-RU" dirty="0" smtClean="0"/>
          </a:p>
          <a:p>
            <a:r>
              <a:rPr lang="ru-RU" b="1" dirty="0" smtClean="0"/>
              <a:t>5.6. Скидка в расчете на товарную единицу и скидки на закупку товарной линии.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4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37" name="Object 5"/>
          <p:cNvGraphicFramePr>
            <a:graphicFrameLocks noChangeAspect="1"/>
          </p:cNvGraphicFramePr>
          <p:nvPr/>
        </p:nvGraphicFramePr>
        <p:xfrm>
          <a:off x="755650" y="2060575"/>
          <a:ext cx="2951163" cy="1260475"/>
        </p:xfrm>
        <a:graphic>
          <a:graphicData uri="http://schemas.openxmlformats.org/presentationml/2006/ole">
            <p:oleObj spid="_x0000_s4107" name="Формула" r:id="rId3" imgW="914400" imgH="393700" progId="Equation.3">
              <p:embed/>
            </p:oleObj>
          </a:graphicData>
        </a:graphic>
      </p:graphicFrame>
      <p:sp>
        <p:nvSpPr>
          <p:cNvPr id="50483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39" name="Object 7"/>
          <p:cNvGraphicFramePr>
            <a:graphicFrameLocks noChangeAspect="1"/>
          </p:cNvGraphicFramePr>
          <p:nvPr/>
        </p:nvGraphicFramePr>
        <p:xfrm>
          <a:off x="4859338" y="2060575"/>
          <a:ext cx="3313112" cy="1223963"/>
        </p:xfrm>
        <a:graphic>
          <a:graphicData uri="http://schemas.openxmlformats.org/presentationml/2006/ole">
            <p:oleObj spid="_x0000_s4108" name="Формула" r:id="rId4" imgW="1054100" imgH="393700" progId="Equation.3">
              <p:embed/>
            </p:oleObj>
          </a:graphicData>
        </a:graphic>
      </p:graphicFrame>
      <p:sp>
        <p:nvSpPr>
          <p:cNvPr id="50484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4841" name="Object 9"/>
          <p:cNvGraphicFramePr>
            <a:graphicFrameLocks noChangeAspect="1"/>
          </p:cNvGraphicFramePr>
          <p:nvPr/>
        </p:nvGraphicFramePr>
        <p:xfrm>
          <a:off x="2339975" y="3860800"/>
          <a:ext cx="4156075" cy="1143000"/>
        </p:xfrm>
        <a:graphic>
          <a:graphicData uri="http://schemas.openxmlformats.org/presentationml/2006/ole">
            <p:oleObj spid="_x0000_s4109" name="Формула" r:id="rId5" imgW="1422400" imgH="3937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43464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Минимум </a:t>
            </a:r>
            <a:r>
              <a:rPr lang="ru-RU" i="1"/>
              <a:t>С</a:t>
            </a:r>
            <a:r>
              <a:rPr lang="ru-RU" i="1" baseline="-25000"/>
              <a:t>общ</a:t>
            </a:r>
            <a:r>
              <a:rPr lang="ru-RU"/>
              <a:t> имеет в точке, в которой ее первая производная по </a:t>
            </a:r>
            <a:r>
              <a:rPr lang="ru-RU" i="1"/>
              <a:t>S</a:t>
            </a:r>
            <a:r>
              <a:rPr lang="ru-RU"/>
              <a:t> равна нулю, а вторая производная больше нуля. Найдем первую производную: </a:t>
            </a:r>
          </a:p>
        </p:txBody>
      </p:sp>
      <p:sp>
        <p:nvSpPr>
          <p:cNvPr id="505859" name="Rectangle 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2555875" y="2852738"/>
          <a:ext cx="4259263" cy="1265237"/>
        </p:xfrm>
        <a:graphic>
          <a:graphicData uri="http://schemas.openxmlformats.org/presentationml/2006/ole">
            <p:oleObj spid="_x0000_s5128" name="Формула" r:id="rId3" imgW="1663700" imgH="495300" progId="Equation.3">
              <p:embed/>
            </p:oleObj>
          </a:graphicData>
        </a:graphic>
      </p:graphicFrame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5862" name="Object 6"/>
          <p:cNvGraphicFramePr>
            <a:graphicFrameLocks noChangeAspect="1"/>
          </p:cNvGraphicFramePr>
          <p:nvPr/>
        </p:nvGraphicFramePr>
        <p:xfrm>
          <a:off x="2771775" y="4365625"/>
          <a:ext cx="3824288" cy="1144588"/>
        </p:xfrm>
        <a:graphic>
          <a:graphicData uri="http://schemas.openxmlformats.org/presentationml/2006/ole">
            <p:oleObj spid="_x0000_s5129" name="Формула" r:id="rId4" imgW="1307532" imgH="393529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31232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/>
              <a:t>Найдем значение </a:t>
            </a:r>
            <a:r>
              <a:rPr lang="ru-RU" i="1"/>
              <a:t>S</a:t>
            </a:r>
            <a:r>
              <a:rPr lang="ru-RU"/>
              <a:t>, обращающее производную целевой функции в ноль: </a:t>
            </a: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6886" name="Object 6"/>
          <p:cNvGraphicFramePr>
            <a:graphicFrameLocks noChangeAspect="1"/>
          </p:cNvGraphicFramePr>
          <p:nvPr/>
        </p:nvGraphicFramePr>
        <p:xfrm>
          <a:off x="2555875" y="1989138"/>
          <a:ext cx="4060825" cy="1473200"/>
        </p:xfrm>
        <a:graphic>
          <a:graphicData uri="http://schemas.openxmlformats.org/presentationml/2006/ole">
            <p:oleObj spid="_x0000_s6152" name="Формула" r:id="rId3" imgW="1180588" imgH="431613" progId="Equation.3">
              <p:embed/>
            </p:oleObj>
          </a:graphicData>
        </a:graphic>
      </p:graphicFrame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6888" name="Object 8"/>
          <p:cNvGraphicFramePr>
            <a:graphicFrameLocks noChangeAspect="1"/>
          </p:cNvGraphicFramePr>
          <p:nvPr/>
        </p:nvGraphicFramePr>
        <p:xfrm>
          <a:off x="2339975" y="3789363"/>
          <a:ext cx="3890963" cy="1487487"/>
        </p:xfrm>
        <a:graphic>
          <a:graphicData uri="http://schemas.openxmlformats.org/presentationml/2006/ole">
            <p:oleObj spid="_x0000_s6153" name="Формула" r:id="rId4" imgW="1167893" imgH="444307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26221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2856"/>
            <a:ext cx="7493913" cy="2209800"/>
          </a:xfrm>
        </p:spPr>
        <p:txBody>
          <a:bodyPr/>
          <a:lstStyle/>
          <a:p>
            <a:pPr lvl="0"/>
            <a:r>
              <a:rPr lang="ru-RU" sz="4000" dirty="0" smtClean="0"/>
              <a:t>         4. Формула Уилсона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8819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Формула Уилсона</a:t>
            </a:r>
          </a:p>
        </p:txBody>
      </p:sp>
      <p:graphicFrame>
        <p:nvGraphicFramePr>
          <p:cNvPr id="50790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771775" y="1700213"/>
          <a:ext cx="3470275" cy="1306512"/>
        </p:xfrm>
        <a:graphic>
          <a:graphicData uri="http://schemas.openxmlformats.org/presentationml/2006/ole">
            <p:oleObj spid="_x0000_s7173" name="Формула" r:id="rId3" imgW="1180588" imgH="444307" progId="Equation.3">
              <p:embed/>
            </p:oleObj>
          </a:graphicData>
        </a:graphic>
      </p:graphicFrame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574675" y="3357563"/>
            <a:ext cx="8245475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K</a:t>
            </a:r>
            <a:r>
              <a:rPr lang="en-US" sz="2400"/>
              <a:t> – </a:t>
            </a:r>
            <a:r>
              <a:rPr lang="ru-RU" sz="2400"/>
              <a:t>затраты на оформление заказа;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Q</a:t>
            </a:r>
            <a:r>
              <a:rPr lang="en-US" sz="2400" i="1">
                <a:cs typeface="Arial" charset="0"/>
              </a:rPr>
              <a:t>´</a:t>
            </a:r>
            <a:r>
              <a:rPr lang="en-US" sz="2400"/>
              <a:t> - </a:t>
            </a:r>
            <a:r>
              <a:rPr lang="ru-RU" sz="2400"/>
              <a:t>годовой спрос или расход (кол-во ед.);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M</a:t>
            </a:r>
            <a:r>
              <a:rPr lang="ru-RU" sz="2400"/>
              <a:t> – годовые затраты на содержание запасов (как процент от себестоимости или цены товара);</a:t>
            </a:r>
          </a:p>
          <a:p>
            <a:pPr>
              <a:spcBef>
                <a:spcPct val="50000"/>
              </a:spcBef>
            </a:pPr>
            <a:r>
              <a:rPr lang="en-US" sz="2400" i="1"/>
              <a:t>C</a:t>
            </a:r>
            <a:r>
              <a:rPr lang="en-US" sz="2400"/>
              <a:t> – </a:t>
            </a:r>
            <a:r>
              <a:rPr lang="ru-RU" sz="2400"/>
              <a:t>средняя себестоимость или цена единицы в запасе.</a:t>
            </a:r>
          </a:p>
        </p:txBody>
      </p:sp>
    </p:spTree>
    <p:extLst>
      <p:ext uri="{BB962C8B-B14F-4D97-AF65-F5344CB8AC3E}">
        <p14:creationId xmlns="" xmlns:p14="http://schemas.microsoft.com/office/powerpoint/2010/main" val="6880019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8931" name="Object 3"/>
          <p:cNvGraphicFramePr>
            <a:graphicFrameLocks noChangeAspect="1"/>
          </p:cNvGraphicFramePr>
          <p:nvPr/>
        </p:nvGraphicFramePr>
        <p:xfrm>
          <a:off x="2268538" y="4221163"/>
          <a:ext cx="3586162" cy="1468437"/>
        </p:xfrm>
        <a:graphic>
          <a:graphicData uri="http://schemas.openxmlformats.org/presentationml/2006/ole">
            <p:oleObj spid="_x0000_s8200" name="Формула" r:id="rId3" imgW="1205977" imgH="495085" progId="Equation.3">
              <p:embed/>
            </p:oleObj>
          </a:graphicData>
        </a:graphic>
      </p:graphicFrame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8933" name="Object 5"/>
          <p:cNvGraphicFramePr>
            <a:graphicFrameLocks noChangeAspect="1"/>
          </p:cNvGraphicFramePr>
          <p:nvPr/>
        </p:nvGraphicFramePr>
        <p:xfrm>
          <a:off x="1131888" y="620713"/>
          <a:ext cx="7027862" cy="1565275"/>
        </p:xfrm>
        <a:graphic>
          <a:graphicData uri="http://schemas.openxmlformats.org/presentationml/2006/ole">
            <p:oleObj spid="_x0000_s8201" name="Формула" r:id="rId4" imgW="2095500" imgH="469900" progId="Equation.3">
              <p:embed/>
            </p:oleObj>
          </a:graphicData>
        </a:graphic>
      </p:graphicFrame>
      <p:sp>
        <p:nvSpPr>
          <p:cNvPr id="508934" name="Text Box 6"/>
          <p:cNvSpPr txBox="1">
            <a:spLocks noChangeArrowheads="1"/>
          </p:cNvSpPr>
          <p:nvPr/>
        </p:nvSpPr>
        <p:spPr bwMode="auto">
          <a:xfrm>
            <a:off x="395288" y="2492375"/>
            <a:ext cx="84978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L</a:t>
            </a:r>
            <a:r>
              <a:rPr lang="ru-RU" sz="2400" i="1" baseline="-25000"/>
              <a:t>пок</a:t>
            </a:r>
            <a:r>
              <a:rPr lang="ru-RU" sz="2400" i="1"/>
              <a:t> − </a:t>
            </a:r>
            <a:r>
              <a:rPr lang="ru-RU" sz="2400"/>
              <a:t>затраты на управление запасами в единицу времени при покупке изделий.</a:t>
            </a:r>
            <a:endParaRPr lang="en-US" sz="2400"/>
          </a:p>
          <a:p>
            <a:r>
              <a:rPr lang="ru-RU" sz="2400" i="1"/>
              <a:t>ν</a:t>
            </a:r>
            <a:r>
              <a:rPr lang="ru-RU" sz="2400"/>
              <a:t> − интенсивность потребления запаса (ед.товара/ед.вр.);</a:t>
            </a:r>
            <a:endParaRPr lang="en-US" sz="2400" i="1"/>
          </a:p>
          <a:p>
            <a:r>
              <a:rPr lang="en-US" sz="2400" i="1"/>
              <a:t>M</a:t>
            </a:r>
            <a:r>
              <a:rPr lang="ru-RU" sz="2400" i="1" baseline="-25000"/>
              <a:t>ед.вр.</a:t>
            </a:r>
            <a:r>
              <a:rPr lang="ru-RU" sz="2400"/>
              <a:t> − затраты на хранение в единицу времени (ден.ед. (ед. товара) / ед.времени);</a:t>
            </a:r>
          </a:p>
        </p:txBody>
      </p:sp>
    </p:spTree>
    <p:extLst>
      <p:ext uri="{BB962C8B-B14F-4D97-AF65-F5344CB8AC3E}">
        <p14:creationId xmlns="" xmlns:p14="http://schemas.microsoft.com/office/powerpoint/2010/main" val="483069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395288" y="2205038"/>
            <a:ext cx="84978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L</a:t>
            </a:r>
            <a:r>
              <a:rPr lang="ru-RU" sz="2400" i="1" baseline="-25000"/>
              <a:t>пр</a:t>
            </a:r>
            <a:r>
              <a:rPr lang="ru-RU" sz="2400" i="1"/>
              <a:t> − </a:t>
            </a:r>
            <a:r>
              <a:rPr lang="ru-RU" sz="2400"/>
              <a:t>затраты на управление запасами в единицу времени</a:t>
            </a:r>
            <a:r>
              <a:rPr lang="en-US" sz="2400"/>
              <a:t> </a:t>
            </a:r>
            <a:r>
              <a:rPr lang="ru-RU" sz="2400"/>
              <a:t>при производстве изделия.</a:t>
            </a:r>
            <a:endParaRPr lang="en-US" sz="2400"/>
          </a:p>
          <a:p>
            <a:r>
              <a:rPr lang="ru-RU" sz="2400" i="1"/>
              <a:t>λ − </a:t>
            </a:r>
            <a:r>
              <a:rPr lang="ru-RU" sz="2400"/>
              <a:t>интенсивность производства</a:t>
            </a:r>
          </a:p>
          <a:p>
            <a:r>
              <a:rPr lang="en-US" sz="2400" i="1"/>
              <a:t>K</a:t>
            </a:r>
            <a:r>
              <a:rPr lang="ru-RU" sz="2400" i="1" baseline="-25000"/>
              <a:t>пр</a:t>
            </a:r>
            <a:r>
              <a:rPr lang="en-US" sz="2400"/>
              <a:t> – </a:t>
            </a:r>
            <a:r>
              <a:rPr lang="ru-RU" sz="2400"/>
              <a:t>затраты на подготовку производства партии изделий.</a:t>
            </a:r>
            <a:endParaRPr lang="en-US" sz="2400"/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9958" name="Object 6"/>
          <p:cNvGraphicFramePr>
            <a:graphicFrameLocks noChangeAspect="1"/>
          </p:cNvGraphicFramePr>
          <p:nvPr/>
        </p:nvGraphicFramePr>
        <p:xfrm>
          <a:off x="1042988" y="692150"/>
          <a:ext cx="7292975" cy="1333500"/>
        </p:xfrm>
        <a:graphic>
          <a:graphicData uri="http://schemas.openxmlformats.org/presentationml/2006/ole">
            <p:oleObj spid="_x0000_s9224" name="Формула" r:id="rId3" imgW="2552700" imgH="469900" progId="Equation.3">
              <p:embed/>
            </p:oleObj>
          </a:graphicData>
        </a:graphic>
      </p:graphicFrame>
      <p:sp>
        <p:nvSpPr>
          <p:cNvPr id="509959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9960" name="Object 8"/>
          <p:cNvGraphicFramePr>
            <a:graphicFrameLocks noChangeAspect="1"/>
          </p:cNvGraphicFramePr>
          <p:nvPr/>
        </p:nvGraphicFramePr>
        <p:xfrm>
          <a:off x="1674813" y="4419600"/>
          <a:ext cx="5105400" cy="1503363"/>
        </p:xfrm>
        <a:graphic>
          <a:graphicData uri="http://schemas.openxmlformats.org/presentationml/2006/ole">
            <p:oleObj spid="_x0000_s9225" name="Формула" r:id="rId4" imgW="1727200" imgH="508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404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/>
            <a:r>
              <a:rPr lang="ru-RU" sz="3600" b="1" dirty="0" smtClean="0"/>
              <a:t>Ограничения для формулы экономичного объема заказа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1. При необходимости уменьшается ЭОЗ до максимального, кратного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</a:t>
            </a:r>
            <a:r>
              <a:rPr lang="ru-RU" sz="2400" dirty="0" smtClean="0"/>
              <a:t>объема спроса на прогнозный период или ожидаемого спроса на следующие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</a:t>
            </a:r>
            <a:r>
              <a:rPr lang="ru-RU" sz="2400" dirty="0" smtClean="0"/>
              <a:t>периодов.</a:t>
            </a:r>
          </a:p>
          <a:p>
            <a:pPr algn="just">
              <a:buNone/>
            </a:pPr>
            <a:r>
              <a:rPr lang="ru-RU" sz="2400" dirty="0" smtClean="0"/>
              <a:t>	2. При необходимости ЭОЗ увеличивается до минимальной доли спроса на прогнозный период.</a:t>
            </a:r>
          </a:p>
          <a:p>
            <a:pPr algn="just">
              <a:buNone/>
            </a:pPr>
            <a:r>
              <a:rPr lang="ru-RU" sz="2400" dirty="0" smtClean="0"/>
              <a:t>	3. При необходимости можно увеличить ЭОЗ до размера спроса на грядущий цикл заказа.</a:t>
            </a:r>
          </a:p>
          <a:p>
            <a:pPr algn="just">
              <a:buNone/>
            </a:pPr>
            <a:r>
              <a:rPr lang="ru-RU" sz="2400" dirty="0" smtClean="0"/>
              <a:t>	4. Ограничивается ЭОЗ размером запаса, которого хватит на период срока годности товара.</a:t>
            </a:r>
          </a:p>
          <a:p>
            <a:pPr algn="just">
              <a:buNone/>
            </a:pPr>
            <a:r>
              <a:rPr lang="ru-RU" sz="2400" dirty="0" smtClean="0"/>
              <a:t>	5. ЭОЗ округляется до объема наиболее подходящей стандартной партии. </a:t>
            </a: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74"/>
          </a:xfrm>
        </p:spPr>
        <p:txBody>
          <a:bodyPr/>
          <a:lstStyle/>
          <a:p>
            <a:pPr algn="ctr"/>
            <a:r>
              <a:rPr lang="ru-RU" sz="3200" b="1" dirty="0" smtClean="0"/>
              <a:t>5.4. Максимальные запасы и пополнение «точно вовремя»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Создание максимальных запасов и пополнение «точно вовремя» подходят для товаров, запасы которых пополняются регулярно — </a:t>
            </a:r>
            <a:r>
              <a:rPr lang="ru-RU" sz="2800" u="sng" dirty="0" smtClean="0"/>
              <a:t>частыми и надежными поставками</a:t>
            </a:r>
            <a:r>
              <a:rPr lang="ru-RU" sz="28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Когда пополнение производится до достижения максимального уровня запасов, заказ формируется с таким расчетом, чтобы относительный объем запаса при его прибытии оказался максимальным (причем производится округление до объема, кратного стандартной партии).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/>
            <a:r>
              <a:rPr lang="ru-RU" sz="3600" dirty="0" smtClean="0"/>
              <a:t>Пополнение «точно вовремя» (концерн </a:t>
            </a:r>
            <a:r>
              <a:rPr lang="ru-RU" sz="3600" dirty="0" err="1" smtClean="0"/>
              <a:t>Toyota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algn="just"/>
            <a:r>
              <a:rPr lang="ru-RU" dirty="0" smtClean="0"/>
              <a:t>Изначально предназначалась для готовых изделий и конвейерного производства.</a:t>
            </a:r>
          </a:p>
          <a:p>
            <a:pPr algn="ctr">
              <a:buNone/>
            </a:pPr>
            <a:r>
              <a:rPr lang="ru-RU" i="1" dirty="0" smtClean="0"/>
              <a:t>Алгоритм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Для каждого компонента производимого изделия задается стандартный объем потребления.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Как только запас уменьшается на этот объем потребления, соответствующее количество заказывается из обычного источника снабжения.</a:t>
            </a:r>
            <a:endParaRPr lang="ru-RU" i="1" dirty="0" smtClean="0"/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5.1. Определение длительности цикла заказа для товаров сезонного и несезонного спроса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just"/>
            <a:r>
              <a:rPr lang="ru-RU" b="1" i="1" dirty="0" smtClean="0"/>
              <a:t>Цикл заказа </a:t>
            </a:r>
            <a:r>
              <a:rPr lang="ru-RU" dirty="0" smtClean="0"/>
              <a:t>— это среднее количество времени (обычно выраженное в днях), необходимое для продажи, перемещения и иного использования товаров в том объеме, которого достаточно для получения целевого раз мера заказа от основного поставщика этой товарной линии.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just"/>
            <a:r>
              <a:rPr lang="ru-RU" dirty="0" smtClean="0"/>
              <a:t>Источником может служить отдел комплектации этого же завода или внешний поставщик.</a:t>
            </a:r>
          </a:p>
          <a:p>
            <a:pPr algn="just"/>
            <a:r>
              <a:rPr lang="ru-RU" dirty="0" smtClean="0"/>
              <a:t>В результате необходимые для производственного процесса компоненты прибывают точно тогда, когда они нужны (вовремя).</a:t>
            </a:r>
          </a:p>
          <a:p>
            <a:pPr algn="just"/>
            <a:r>
              <a:rPr lang="ru-RU" dirty="0" smtClean="0"/>
              <a:t>Преимущество системы «точно вовремя» —продукция поставляется по мере необходимости, а частично собранные или переработанные изделия не скапливаются на промежуточных стадиях производства.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Из-за задержки поставки одного компонента может не поступить в срок нужная деталь. Так один единственный несделанный запас может целиком остановить производственный процесс.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/>
          <a:lstStyle/>
          <a:p>
            <a:pPr algn="ctr"/>
            <a:r>
              <a:rPr lang="ru-RU" sz="3600" b="1" dirty="0" smtClean="0"/>
              <a:t>5.5. Новые товары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Анализ продаж нового товара</a:t>
            </a:r>
          </a:p>
          <a:p>
            <a:pPr algn="just">
              <a:buNone/>
            </a:pPr>
            <a:r>
              <a:rPr lang="ru-RU" sz="2800" b="1" dirty="0" smtClean="0"/>
              <a:t>Минимальная информация о товаре (Справка):</a:t>
            </a:r>
          </a:p>
          <a:p>
            <a:r>
              <a:rPr lang="ru-RU" sz="2000" dirty="0" smtClean="0"/>
              <a:t>Код и описание товара.</a:t>
            </a:r>
          </a:p>
          <a:p>
            <a:r>
              <a:rPr lang="ru-RU" sz="2000" dirty="0" smtClean="0"/>
              <a:t>Сколько единиц продано в текущем месяце.</a:t>
            </a:r>
          </a:p>
          <a:p>
            <a:r>
              <a:rPr lang="ru-RU" sz="2000" dirty="0" smtClean="0"/>
              <a:t>Прогноз продаж на текущий месяц, предоставленный менеджером до того, как товар был включен в номенклатуру.</a:t>
            </a:r>
          </a:p>
          <a:p>
            <a:r>
              <a:rPr lang="ru-RU" sz="2000" dirty="0" smtClean="0"/>
              <a:t>Сколько всего единиц продано к текущей дате.</a:t>
            </a:r>
          </a:p>
          <a:p>
            <a:r>
              <a:rPr lang="ru-RU" sz="2000" dirty="0" smtClean="0"/>
              <a:t>Сколько предполагалось продать к текущей дате (информация, предоставленная менеджером до того, как товар был включен в номенклатуру).</a:t>
            </a:r>
          </a:p>
          <a:p>
            <a:r>
              <a:rPr lang="ru-RU" sz="2000" dirty="0" smtClean="0"/>
              <a:t>Текущий доступный объем запаса.</a:t>
            </a:r>
          </a:p>
          <a:p>
            <a:r>
              <a:rPr lang="ru-RU" sz="2000" dirty="0" smtClean="0"/>
              <a:t>Заданный вручную минимальный объем запаса.</a:t>
            </a:r>
          </a:p>
          <a:p>
            <a:r>
              <a:rPr lang="ru-RU" sz="2000" dirty="0" smtClean="0"/>
              <a:t>Заданный вручную максимальный объем запаса.</a:t>
            </a:r>
          </a:p>
          <a:p>
            <a:r>
              <a:rPr lang="ru-RU" sz="2000" dirty="0" smtClean="0"/>
              <a:t>Имя менеджера, который инициировал включение товара в номенклатуру.</a:t>
            </a:r>
          </a:p>
          <a:p>
            <a:r>
              <a:rPr lang="ru-RU" sz="2000" dirty="0" smtClean="0"/>
              <a:t>Причина включения товара в номенклатуру.</a:t>
            </a:r>
            <a:endParaRPr lang="ru-RU" sz="2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pPr algn="ctr"/>
            <a:r>
              <a:rPr lang="ru-RU" sz="3200" i="1" dirty="0" smtClean="0"/>
              <a:t>Бюджет для нового товара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algn="just"/>
            <a:r>
              <a:rPr lang="ru-RU" dirty="0" smtClean="0"/>
              <a:t>определенная сумма, которую отдел продаж или маркетинга может инвестировать в новые товары.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5.6. Скидка в расчете на товарную единицу и скидки на закупку товарной линии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r>
              <a:rPr lang="ru-RU" i="1" dirty="0" smtClean="0"/>
              <a:t>Скидка в расчете на товарную единицу</a:t>
            </a:r>
          </a:p>
          <a:p>
            <a:pPr>
              <a:buNone/>
            </a:pPr>
            <a:r>
              <a:rPr lang="ru-RU" sz="2800" i="1" dirty="0" smtClean="0"/>
              <a:t>Пример:</a:t>
            </a:r>
          </a:p>
          <a:p>
            <a:r>
              <a:rPr lang="ru-RU" b="1" i="1" dirty="0" smtClean="0"/>
              <a:t>Стоимость одной единицы</a:t>
            </a:r>
            <a:r>
              <a:rPr lang="ru-RU" dirty="0" smtClean="0"/>
              <a:t>10,00</a:t>
            </a:r>
          </a:p>
          <a:p>
            <a:r>
              <a:rPr lang="ru-RU" b="1" i="1" dirty="0" smtClean="0"/>
              <a:t>100 </a:t>
            </a:r>
            <a:r>
              <a:rPr lang="ru-RU" dirty="0" smtClean="0"/>
              <a:t>9,50</a:t>
            </a:r>
          </a:p>
          <a:p>
            <a:r>
              <a:rPr lang="ru-RU" b="1" i="1" dirty="0" smtClean="0"/>
              <a:t>500 </a:t>
            </a:r>
            <a:r>
              <a:rPr lang="ru-RU" dirty="0" smtClean="0"/>
              <a:t>9,25</a:t>
            </a:r>
          </a:p>
          <a:p>
            <a:r>
              <a:rPr lang="ru-RU" b="1" i="1" dirty="0" smtClean="0"/>
              <a:t>1000 </a:t>
            </a:r>
            <a:r>
              <a:rPr lang="ru-RU" dirty="0" smtClean="0"/>
              <a:t>9,00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pPr algn="just"/>
            <a:r>
              <a:rPr lang="ru-RU" dirty="0" smtClean="0"/>
              <a:t>Чтобы определить, при каком объеме закупки минимизируется общая себестоимость запаса, нужно сравнить чистую экономию при каждом уровне скидки со стоимостью хранения на складе каждого варианта объема запаса.</a:t>
            </a:r>
          </a:p>
          <a:p>
            <a:r>
              <a:rPr lang="ru-RU" b="1" dirty="0" smtClean="0"/>
              <a:t>Себестоимость на входе (ваша плата поставщику)</a:t>
            </a:r>
            <a:endParaRPr lang="ru-RU" dirty="0" smtClean="0"/>
          </a:p>
          <a:p>
            <a:r>
              <a:rPr lang="ru-RU" b="1" dirty="0" smtClean="0"/>
              <a:t>+ Стоимость пополнения</a:t>
            </a:r>
            <a:endParaRPr lang="ru-RU" dirty="0" smtClean="0"/>
          </a:p>
          <a:p>
            <a:r>
              <a:rPr lang="ru-RU" b="1" dirty="0" smtClean="0"/>
              <a:t>+ Стоимость хранения</a:t>
            </a:r>
            <a:endParaRPr lang="ru-RU" dirty="0" smtClean="0"/>
          </a:p>
          <a:p>
            <a:r>
              <a:rPr lang="ru-RU" b="1" dirty="0" smtClean="0"/>
              <a:t>= Общая себестоимость запаса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000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3600" i="1" dirty="0" smtClean="0"/>
              <a:t>Скидки на закупку товарной линии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Пример:</a:t>
            </a:r>
          </a:p>
          <a:p>
            <a:pPr algn="just">
              <a:buNone/>
            </a:pPr>
            <a:r>
              <a:rPr lang="ru-RU" sz="2800" dirty="0" smtClean="0"/>
              <a:t>Поставщик предлагает три варианта скидки:</a:t>
            </a:r>
          </a:p>
          <a:p>
            <a:pPr algn="just">
              <a:buNone/>
            </a:pPr>
            <a:r>
              <a:rPr lang="ru-RU" sz="2800" dirty="0" smtClean="0"/>
              <a:t>При закупке на 1000 долл. — скидка 5%.</a:t>
            </a:r>
          </a:p>
          <a:p>
            <a:pPr algn="just">
              <a:buNone/>
            </a:pPr>
            <a:r>
              <a:rPr lang="ru-RU" sz="2800" dirty="0" smtClean="0"/>
              <a:t>При закупке на 2500 долл. — скидка 6,5%.</a:t>
            </a:r>
          </a:p>
          <a:p>
            <a:pPr algn="just">
              <a:buNone/>
            </a:pPr>
            <a:r>
              <a:rPr lang="ru-RU" sz="2800" dirty="0" smtClean="0"/>
              <a:t>При закупке на 5000 долл. — скидка 7,5%.</a:t>
            </a:r>
          </a:p>
          <a:p>
            <a:pPr algn="just"/>
            <a:r>
              <a:rPr lang="ru-RU" sz="2800" dirty="0" smtClean="0"/>
              <a:t>Рассчитаем чистую стоимость полного объема закупки при каждом уровне скидки:</a:t>
            </a:r>
          </a:p>
          <a:p>
            <a:pPr algn="just">
              <a:buNone/>
            </a:pPr>
            <a:r>
              <a:rPr lang="ru-RU" sz="2800" b="1" i="1" dirty="0" smtClean="0"/>
              <a:t>1 000 при </a:t>
            </a:r>
            <a:r>
              <a:rPr lang="ru-RU" sz="2800" dirty="0" smtClean="0"/>
              <a:t>5,0% =950,0</a:t>
            </a:r>
          </a:p>
          <a:p>
            <a:pPr algn="just">
              <a:buNone/>
            </a:pPr>
            <a:r>
              <a:rPr lang="ru-RU" sz="2800" b="1" i="1" dirty="0" smtClean="0"/>
              <a:t>2 500 при </a:t>
            </a:r>
            <a:r>
              <a:rPr lang="ru-RU" sz="2800" dirty="0" smtClean="0"/>
              <a:t>6,5 % = 2 337,5</a:t>
            </a:r>
          </a:p>
          <a:p>
            <a:pPr algn="just">
              <a:buNone/>
            </a:pPr>
            <a:r>
              <a:rPr lang="ru-RU" sz="2800" b="1" i="1" dirty="0" smtClean="0"/>
              <a:t>5 000 при </a:t>
            </a:r>
            <a:r>
              <a:rPr lang="ru-RU" sz="2800" dirty="0" smtClean="0"/>
              <a:t>7,5 % = 4 625,0</a:t>
            </a:r>
            <a:endParaRPr lang="ru-RU" sz="2800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just"/>
            <a:r>
              <a:rPr lang="ru-RU" dirty="0" smtClean="0"/>
              <a:t>Прежде чем закупать, надо понять, «выгодно» ли приобретать больший объем ради большей скидки.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Задача — определить, при какой скидке общая </a:t>
            </a:r>
            <a:r>
              <a:rPr lang="ru-RU" u="sng" dirty="0" smtClean="0"/>
              <a:t>себестоимость</a:t>
            </a:r>
            <a:r>
              <a:rPr lang="ru-RU" dirty="0" smtClean="0"/>
              <a:t> будет минимальной.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Не всегда выгодно закупать товар максимальными объемами. Иными словами, не всегда выгодно покупать у поставщика крупную партию с самой большой скидкой.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00032"/>
          </a:xfrm>
        </p:spPr>
        <p:txBody>
          <a:bodyPr/>
          <a:lstStyle/>
          <a:p>
            <a:pPr algn="ctr"/>
            <a:r>
              <a:rPr lang="ru-RU" sz="3600" b="1" i="1" dirty="0" smtClean="0"/>
              <a:t>Сезонный спрос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algn="just"/>
            <a:r>
              <a:rPr lang="ru-RU" dirty="0" smtClean="0"/>
              <a:t>Определяется среднее время, необходимое для формирования спроса, достаточного, чтобы выставить основному поставщику целевой размер заказа на пополнение запасов.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sz="2000" i="1" dirty="0" smtClean="0"/>
              <a:t>	Например, если в течение последних 12 месяцев приобрели товаров одной линии на 12 000 долл., а минимальным для получения лучших условий поставки будет заказ на 1000 долл., то за год заказ целевого размера можно выставить 12 раз, т. е. примерно раз в месяц.</a:t>
            </a:r>
          </a:p>
          <a:p>
            <a:pPr algn="just">
              <a:buNone/>
            </a:pPr>
            <a:r>
              <a:rPr lang="ru-RU" sz="2000" i="1" dirty="0" smtClean="0"/>
              <a:t>	Но если товары данной линии сезонные, то 80% их расхода приходится всего, например, на три месяца в году.</a:t>
            </a:r>
            <a:endParaRPr lang="ru-RU" sz="2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just"/>
            <a:r>
              <a:rPr lang="ru-RU" dirty="0" smtClean="0"/>
              <a:t>Для товарных линий сезонного спроса нужно рассчитывать </a:t>
            </a:r>
            <a:r>
              <a:rPr lang="ru-RU" u="sng" dirty="0" smtClean="0"/>
              <a:t>два цикла заказа</a:t>
            </a:r>
            <a:r>
              <a:rPr lang="ru-RU" dirty="0" smtClean="0"/>
              <a:t>: для сезона и для обычного времени.</a:t>
            </a:r>
          </a:p>
          <a:p>
            <a:pPr algn="ctr"/>
            <a:r>
              <a:rPr lang="ru-RU" i="1" dirty="0" smtClean="0"/>
              <a:t>Алгоритм расчета цикла заказа для товарной линии сезонного спроса</a:t>
            </a:r>
          </a:p>
          <a:p>
            <a:pPr algn="just">
              <a:buNone/>
            </a:pPr>
            <a:r>
              <a:rPr lang="ru-RU" sz="2400" dirty="0" smtClean="0"/>
              <a:t>1. Суммируются все поставки номенклатурных и </a:t>
            </a:r>
            <a:r>
              <a:rPr lang="ru-RU" sz="2400" dirty="0" err="1" smtClean="0"/>
              <a:t>неноменклатурных</a:t>
            </a:r>
            <a:r>
              <a:rPr lang="ru-RU" sz="2400" dirty="0" smtClean="0"/>
              <a:t> товаров одной товарной линии, полученные в период сезона в прошлом году.</a:t>
            </a:r>
          </a:p>
          <a:p>
            <a:pPr algn="just">
              <a:buNone/>
            </a:pPr>
            <a:r>
              <a:rPr lang="ru-RU" sz="2400" dirty="0" smtClean="0"/>
              <a:t>2. Разделяется результат на целевой размер заказа, чтобы получить примерное количество заказов целевого размера, которое можно выставить во время сезона.</a:t>
            </a:r>
          </a:p>
          <a:p>
            <a:pPr algn="just">
              <a:buNone/>
            </a:pPr>
            <a:r>
              <a:rPr lang="ru-RU" sz="2400" dirty="0" smtClean="0"/>
              <a:t>3. Разделяется число рабочих дней сезона на 18 поставок, чтобы определить длительность периода между ними.</a:t>
            </a:r>
            <a:endParaRPr lang="ru-RU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4346"/>
          </a:xfrm>
        </p:spPr>
        <p:txBody>
          <a:bodyPr/>
          <a:lstStyle/>
          <a:p>
            <a:pPr algn="ctr"/>
            <a:r>
              <a:rPr lang="ru-RU" sz="3600" b="1" i="1" dirty="0" smtClean="0"/>
              <a:t>Несезонный спрос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 algn="ctr"/>
            <a:r>
              <a:rPr lang="ru-RU" i="1" dirty="0" smtClean="0"/>
              <a:t>Алгоритм расчета цикла заказа для товарной линии сезонного спроса</a:t>
            </a:r>
          </a:p>
          <a:p>
            <a:pPr algn="just">
              <a:buNone/>
            </a:pPr>
            <a:r>
              <a:rPr lang="ru-RU" dirty="0" smtClean="0"/>
              <a:t>	1. </a:t>
            </a:r>
            <a:r>
              <a:rPr lang="ru-RU" sz="2800" dirty="0" smtClean="0"/>
              <a:t>Суммируются все поставки номенклатурных и </a:t>
            </a:r>
            <a:r>
              <a:rPr lang="ru-RU" sz="2800" dirty="0" err="1" smtClean="0"/>
              <a:t>неноменклатурных</a:t>
            </a:r>
            <a:r>
              <a:rPr lang="ru-RU" sz="2800" dirty="0" smtClean="0"/>
              <a:t> товаров одной товарной линии, полученные за последние 12 месяцев вне сезона.</a:t>
            </a:r>
          </a:p>
          <a:p>
            <a:pPr algn="just">
              <a:buNone/>
            </a:pPr>
            <a:r>
              <a:rPr lang="ru-RU" sz="2800" i="1" dirty="0" smtClean="0"/>
              <a:t>	2. </a:t>
            </a:r>
            <a:r>
              <a:rPr lang="ru-RU" sz="2800" dirty="0" smtClean="0"/>
              <a:t>Делится результат на целевой размер заказа, чтобы получить примерное количество таких заказов в год.</a:t>
            </a:r>
          </a:p>
          <a:p>
            <a:pPr algn="just">
              <a:buNone/>
            </a:pPr>
            <a:r>
              <a:rPr lang="ru-RU" sz="2800" i="1" dirty="0" smtClean="0"/>
              <a:t>	3. </a:t>
            </a:r>
            <a:r>
              <a:rPr lang="ru-RU" sz="2800" dirty="0" smtClean="0"/>
              <a:t>Делится число рабочих дней за внесезонный период на 6 поставок, чтобы определить длительность периода между ними.</a:t>
            </a:r>
            <a:endParaRPr lang="ru-RU" sz="2800" i="1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pPr algn="ctr"/>
            <a:r>
              <a:rPr lang="ru-RU" sz="3600" b="1" dirty="0" smtClean="0"/>
              <a:t>5.2. Экспертная оценка длительности цикла заказа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Если объемы поставок от какого-либо поставщика сильно варьируют или предполагается, что они будут сильно варьировать, </a:t>
            </a:r>
            <a:r>
              <a:rPr lang="ru-RU" smtClean="0"/>
              <a:t>то </a:t>
            </a:r>
            <a:r>
              <a:rPr lang="ru-RU" smtClean="0"/>
              <a:t>необходимо </a:t>
            </a:r>
            <a:r>
              <a:rPr lang="ru-RU" dirty="0" smtClean="0"/>
              <a:t>вручную задать необходимый цикл — то число дней, которое будет разделять даты выставления заказов на товарную линию в пределах горизонта прогноза.</a:t>
            </a:r>
          </a:p>
          <a:p>
            <a:pPr algn="just">
              <a:buNone/>
            </a:pPr>
            <a:r>
              <a:rPr lang="ru-RU" dirty="0" smtClean="0"/>
              <a:t>	Так же вручную необходимо задавать и циклы запасов новых товарных линий.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pPr algn="ctr"/>
            <a:r>
              <a:rPr lang="ru-RU" sz="3600" b="1" dirty="0" smtClean="0"/>
              <a:t>5.3 Экономичный объем заказа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102696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dirty="0"/>
              <a:t>Минимум общих затрат как критерий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Графический метод решения задачи определения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Аналитический метод решения задачи определения оптимального размера заказываемой партии</a:t>
            </a:r>
          </a:p>
          <a:p>
            <a:pPr marL="0" lvl="0">
              <a:spcBef>
                <a:spcPts val="0"/>
              </a:spcBef>
            </a:pPr>
            <a:r>
              <a:rPr lang="ru-RU" dirty="0"/>
              <a:t>Формула </a:t>
            </a:r>
            <a:r>
              <a:rPr lang="ru-RU" dirty="0" smtClean="0"/>
              <a:t>Уилсона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8272903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126</TotalTime>
  <Words>1205</Words>
  <Application>Microsoft Office PowerPoint</Application>
  <PresentationFormat>Экран (4:3)</PresentationFormat>
  <Paragraphs>132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37</vt:i4>
      </vt:variant>
    </vt:vector>
  </HeadingPairs>
  <TitlesOfParts>
    <vt:vector size="40" baseType="lpstr">
      <vt:lpstr>Пиксел</vt:lpstr>
      <vt:lpstr>Диаграмма</vt:lpstr>
      <vt:lpstr>Формула</vt:lpstr>
      <vt:lpstr>  ТЕМА 5.  ЦИКЛ ЗАКАЗА И МЕТОДЫ ПЛАНИРОВАНИЯ ПОПОЛНЕНИЯ ЗАПАСОВ</vt:lpstr>
      <vt:lpstr>Слайд 2</vt:lpstr>
      <vt:lpstr>5.1. Определение длительности цикла заказа для товаров сезонного и несезонного спроса</vt:lpstr>
      <vt:lpstr>Сезонный спрос</vt:lpstr>
      <vt:lpstr>Слайд 5</vt:lpstr>
      <vt:lpstr>Несезонный спрос</vt:lpstr>
      <vt:lpstr>5.2. Экспертная оценка длительности цикла заказа</vt:lpstr>
      <vt:lpstr>5.3 Экономичный объем заказа</vt:lpstr>
      <vt:lpstr>Слайд 9</vt:lpstr>
      <vt:lpstr>1. Минимум общих затрат как критерий оптимального размера заказываемой партии  </vt:lpstr>
      <vt:lpstr>Экономичный объем заказа</vt:lpstr>
      <vt:lpstr>Слайд 12</vt:lpstr>
      <vt:lpstr>Слайд 13</vt:lpstr>
      <vt:lpstr>2. Графический метод решения задачи определения оптимального размера заказываемой партии  </vt:lpstr>
      <vt:lpstr>Транспортно-заготовительные расходы при увеличении заказа уменьшаются, так как закупки и товаров осуществляются более крупными партиями и, следовательно, реже. </vt:lpstr>
      <vt:lpstr>Расходы на хранение растут прямо пропорционально размеру партии. </vt:lpstr>
      <vt:lpstr>Кривая суммарных издержек имеет точку минимума, в которой суммарные расходы будут минимальны. Абсцисса этой точки Sопт  дает значение оптимального размера заказа.</vt:lpstr>
      <vt:lpstr>         3. Аналитический метод решения задачи определения оптимального размера заказываемой партии  </vt:lpstr>
      <vt:lpstr>Слайд 19</vt:lpstr>
      <vt:lpstr>Слайд 20</vt:lpstr>
      <vt:lpstr>Слайд 21</vt:lpstr>
      <vt:lpstr>Слайд 22</vt:lpstr>
      <vt:lpstr>         4. Формула Уилсона </vt:lpstr>
      <vt:lpstr>Формула Уилсона</vt:lpstr>
      <vt:lpstr>Слайд 25</vt:lpstr>
      <vt:lpstr>Слайд 26</vt:lpstr>
      <vt:lpstr>Ограничения для формулы экономичного объема заказа</vt:lpstr>
      <vt:lpstr>5.4. Максимальные запасы и пополнение «точно вовремя»</vt:lpstr>
      <vt:lpstr>Пополнение «точно вовремя» (концерн Toyota)</vt:lpstr>
      <vt:lpstr>Слайд 30</vt:lpstr>
      <vt:lpstr>Риск системы</vt:lpstr>
      <vt:lpstr>5.5. Новые товары</vt:lpstr>
      <vt:lpstr>Бюджет для нового товара</vt:lpstr>
      <vt:lpstr>5.6. Скидка в расчете на товарную единицу и скидки на закупку товарной линии</vt:lpstr>
      <vt:lpstr>Слайд 35</vt:lpstr>
      <vt:lpstr>Скидки на закупку товарной линии</vt:lpstr>
      <vt:lpstr>Слайд 37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17</cp:revision>
  <dcterms:created xsi:type="dcterms:W3CDTF">2013-11-18T15:08:18Z</dcterms:created>
  <dcterms:modified xsi:type="dcterms:W3CDTF">2017-09-09T14:29:19Z</dcterms:modified>
</cp:coreProperties>
</file>