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6"/>
  </p:notesMasterIdLst>
  <p:sldIdLst>
    <p:sldId id="256" r:id="rId2"/>
    <p:sldId id="396" r:id="rId3"/>
    <p:sldId id="358" r:id="rId4"/>
    <p:sldId id="397" r:id="rId5"/>
    <p:sldId id="398" r:id="rId6"/>
    <p:sldId id="399" r:id="rId7"/>
    <p:sldId id="400" r:id="rId8"/>
    <p:sldId id="402" r:id="rId9"/>
    <p:sldId id="403" r:id="rId10"/>
    <p:sldId id="404" r:id="rId11"/>
    <p:sldId id="405" r:id="rId12"/>
    <p:sldId id="407" r:id="rId13"/>
    <p:sldId id="406" r:id="rId14"/>
    <p:sldId id="401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660033"/>
    <a:srgbClr val="FFCC99"/>
    <a:srgbClr val="663300"/>
    <a:srgbClr val="FFFF66"/>
    <a:srgbClr val="0033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6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857364"/>
            <a:ext cx="7086600" cy="1625602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200" b="1" dirty="0" smtClean="0">
                <a:solidFill>
                  <a:srgbClr val="000066"/>
                </a:solidFill>
              </a:rPr>
              <a:t>ТЕМА 6. ИНВЕСТИРОВАНИЕ В ЗАПАСЫ И ПРОЦЕСС ИХ ПОПОЛНЕНИЯ</a:t>
            </a:r>
            <a:endParaRPr lang="ru-RU" sz="3200" dirty="0" smtClean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357554" y="1000108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Тема 6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6957312" cy="12144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Мотивы образования запасов на предприятии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857232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1. Сглаживание колебаний объема производства</a:t>
            </a:r>
            <a:r>
              <a:rPr lang="ru-RU" sz="2000" dirty="0" smtClean="0"/>
              <a:t>. </a:t>
            </a:r>
          </a:p>
          <a:p>
            <a:pPr algn="just"/>
            <a:r>
              <a:rPr lang="ru-RU" dirty="0" smtClean="0"/>
              <a:t>Когда объем продаж высок, предприятие производит меньше, чем продает и извлекает товары из запаса. Такой мотив образования запасов получил название </a:t>
            </a:r>
            <a:r>
              <a:rPr lang="ru-RU" b="1" dirty="0" smtClean="0"/>
              <a:t>предотвращения колебаний производства.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4311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2. Запасы могут позволить </a:t>
            </a:r>
            <a:r>
              <a:rPr lang="ru-RU" b="1" dirty="0" smtClean="0"/>
              <a:t>эффективнее распродать товар</a:t>
            </a:r>
            <a:r>
              <a:rPr lang="ru-RU" dirty="0" smtClean="0"/>
              <a:t>, когда мы непосредственно располагаем товаром, который можно показать потребителю.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6733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3. </a:t>
            </a:r>
            <a:r>
              <a:rPr lang="ru-RU" b="1" dirty="0" smtClean="0"/>
              <a:t>Возможность избежать нехватки товаров </a:t>
            </a:r>
            <a:r>
              <a:rPr lang="ru-RU" dirty="0" smtClean="0"/>
              <a:t>при неожиданно большом объеме продаж.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71475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</a:t>
            </a:r>
            <a:r>
              <a:rPr lang="ru-RU" b="1" dirty="0" smtClean="0"/>
              <a:t>Незавершенное производство (НЗП)</a:t>
            </a:r>
          </a:p>
          <a:p>
            <a:r>
              <a:rPr lang="ru-RU" dirty="0" smtClean="0"/>
              <a:t>Когда производство товара не закончено, его компоненты учитываются как часть запасов организации.</a:t>
            </a:r>
            <a:endParaRPr lang="ru-RU" b="1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347713" cy="819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6.3. Эффективность инвестирования в запасы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28735"/>
          <a:ext cx="9144000" cy="3616067"/>
        </p:xfrm>
        <a:graphic>
          <a:graphicData uri="http://schemas.openxmlformats.org/drawingml/2006/table">
            <a:tbl>
              <a:tblPr/>
              <a:tblGrid>
                <a:gridCol w="4713805"/>
                <a:gridCol w="4430195"/>
              </a:tblGrid>
              <a:tr h="30790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</a:rPr>
                        <a:t>Расчетная формула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2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</a:rPr>
                        <a:t>TEI - модель совокупного экономического эффекта)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</a:rPr>
                        <a:t>Скорость товарооборота * Рентабельность продаж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146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</a:rPr>
                        <a:t>GMROII - возврат валовой прибыли от вложений в товарно-материальные запасы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</a:rPr>
                        <a:t>Валовая прибыль / Средняя стоимость инвестиций в товарный запас за 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38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</a:rPr>
                        <a:t>Затраты на связанный капитал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(Средний товарный запас за период * Период времени, в течение которого хранится запас * Процентная ставка на капитал) / 100%</a:t>
                      </a:r>
                      <a:endParaRPr lang="ru-RU" sz="2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071546"/>
            <a:ext cx="9001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Таблица – Показатели эффективности инвестирования в запасы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38067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Связанным капиталом </a:t>
            </a:r>
            <a:r>
              <a:rPr lang="ru-RU" sz="1600" dirty="0" smtClean="0"/>
              <a:t>называют совокупность всех денежных средств организации, вложенных ею в любые товары, имущественные объекты, оборудование, сырье и материалы, которая не может быть предоставлена в распоряжение собственников, но в последствие, могут быть проданы. В организации представлены в виде денежного потока.</a:t>
            </a:r>
            <a:endParaRPr lang="ru-RU" sz="1600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347713" cy="7476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Чистый приведенный доход (ЧПД)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mlconvd-eZ12mr_html_m4af92ca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57232"/>
            <a:ext cx="342424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mlconvd-eZ12mr_html_m7a6bdb4b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857232"/>
            <a:ext cx="333692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доход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году (т.е. чистая прибыль и амортизационные отчисления);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инвестиции (капитальные вложения)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b="0" i="1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коэффициент дисконтирования при соответствующей ставке процента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иt-го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ставка дисконтирования (ставка процента), выраженная в долях единицы;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год вложения инвестиций или получения дохода;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количество лет жизни проекта.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5005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величина показателя ЧПД положительна, то вложение инвестиций выгодно. Величина этого показателя является основой для определения других измерителей эффективности.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2858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Внутренняя норма доходности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mlconvd-eZ12mr_html_7e1eb2d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1285860"/>
            <a:ext cx="464347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mlconvd-eZ12mr_html_689bea8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786058"/>
            <a:ext cx="936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80" name="Рисунок 5" descr="htmlconvd-eZ12mr_html_689bea8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504825" cy="190500"/>
          </a:xfrm>
          <a:prstGeom prst="rect">
            <a:avLst/>
          </a:prstGeom>
          <a:noFill/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142976" y="2857496"/>
            <a:ext cx="8001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ставка процента, соответственно более низкая и более высокая;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8" name="Рисунок 17" descr="htmlconvd-eZ12mr_html_6333aa2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571876"/>
            <a:ext cx="83344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mlconvd-eZ12mr_html_4480f55d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3571876"/>
            <a:ext cx="7858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071670" y="3429000"/>
            <a:ext cx="7072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чистый приведенный доход, соответственно при более низкой и при более высокой ставке процента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6347713" cy="7476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Рентабельность инвестиций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928670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соотношение между всеми дисконтированными доходами от проекта и всеми дисконтированными расходами на проект</a:t>
            </a:r>
            <a:endParaRPr lang="ru-RU" dirty="0"/>
          </a:p>
        </p:txBody>
      </p:sp>
      <p:pic>
        <p:nvPicPr>
          <p:cNvPr id="6" name="Рисунок 5" descr="htmlconvd-eZ12mr_html_421fd34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643050"/>
            <a:ext cx="36433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10583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Чем выше этот показатель, тем более выгоден проект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62061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6.4. Определение планируемой стоимости запасов</a:t>
            </a: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028343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Материально-технические запасы имеют зависимый и независимый спрос: </a:t>
            </a:r>
          </a:p>
          <a:p>
            <a:pPr marL="342900" indent="-342900">
              <a:buAutoNum type="arabicParenR"/>
            </a:pPr>
            <a:r>
              <a:rPr lang="ru-RU" sz="2800" i="1" dirty="0" smtClean="0"/>
              <a:t>зависимый</a:t>
            </a:r>
            <a:r>
              <a:rPr lang="ru-RU" sz="2800" dirty="0" smtClean="0"/>
              <a:t> (если его использование прямо связано с планами производства других изделий). </a:t>
            </a:r>
          </a:p>
          <a:p>
            <a:pPr marL="342900" indent="-342900"/>
            <a:r>
              <a:rPr lang="ru-RU" sz="2800" dirty="0" smtClean="0"/>
              <a:t>2) </a:t>
            </a:r>
            <a:r>
              <a:rPr lang="ru-RU" sz="2800" i="1" dirty="0" smtClean="0"/>
              <a:t>независимый</a:t>
            </a:r>
            <a:r>
              <a:rPr lang="ru-RU" sz="2800" dirty="0" smtClean="0"/>
              <a:t> (который не обусловлен планами производства других изделий).</a:t>
            </a:r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3634"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  <p:pic>
        <p:nvPicPr>
          <p:cNvPr id="5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6858016" cy="1320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Оценку товарных запасов можно проводить не только в сумме, но и в днях оборота, для чего используют следующую формулу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ТЗд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(ТЗ / ТО)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ТЗд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товарные запасы, дней;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ТЗ - величина товарных запасов за анализируемый период, руб.;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- объем розничного товарооборота за изучаемый период, руб.;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дни периода.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57200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определения товарных запасов в сопоставимых ценах необходимо их фактическое значение на конец периода разделить на индекс розничных цен.</a:t>
            </a:r>
            <a:endParaRPr lang="ru-RU" sz="2400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000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Запасы сырья и материалов на предприятии колеблются между их минимальным значением и наибольшим значением необходимых запасов.</a:t>
            </a:r>
            <a:endParaRPr lang="ru-RU" sz="2400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00024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Минимальное количество запасов состоит из: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календарного запаса (этот запас служит для преодоления отрезка времени от доставки сырья и материалов до их складирования, т. е. отрезка времени, необходимого для разгрузки, проверки и регистрации поступивших сырья и материалов),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запаса, необходимого для складирования (так называемый запас сырья и материалов, который требует выполнения определенных правил хранения и только через определенное заданное время приобретает свою производственную ценность, например, изделия из дерева или литье из чугуна),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6.1. Теоретические основы инвестирования.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6.2. Особенности инвестирования в запасы.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6.3. Эффективность инвестирования в запасы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6.4. Определение планируемой стоимости запасов.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6.5. Определение потенциальной оборачиваемости запасов.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6.6. Максимальные запасы и запасы, пополняемые «точно вовремя».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6.7. Запасы новых товаров.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6.8. Планирование объема запаса (DRP).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6.9.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Предупреждающие отчеты.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обусловленного технологическим процессом запаса сырья и материалов (запас, который предусмотрен для поддержания необходимого режима или рабочего состояния технологического процесса производства),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аварийного запаса (запас, который должен всегда быть в наличии для выравнивания непредвиденных изменений от поставок сырья и материалов до их потребления, а также от потерь сырья и материалов).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347713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Технико-экономический метод нормирования товарных запасов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857232"/>
            <a:ext cx="1928826" cy="1000132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57161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Н — норма товарного запаса в днях;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— рабочий запас;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П/2 — запас текущего пополнения; 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— страховой запас.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357562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Рабочий запас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минимальный запас.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Запас текущего пополнения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 для регулярной торговли в период между очередными поставками товаров. Этот запас зависит от периодичности завоза, комплектности поставок. 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Страховой запас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создается на случай нарушения графика завоза товаров и непредвиденных колебаний спроса по дням, его размер определяется с учетом данных анализа.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72764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6.5. Определение потенциальной оборачиваемости запасов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07154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Оборачиваемость оборотных средств характеризуется рядом взаимосвязанных показателей: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длительностью одного оборота в днях,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количеством оборотов за определенный период - год, полугодие, квартал (коэффициент оборачиваемости),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суммой занятых на предприятии оборотных средств на единицу продукции (коэффициент загрузки).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71475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u="sng" dirty="0" smtClean="0"/>
              <a:t>Коэффициент оборачиваемости </a:t>
            </a:r>
            <a:endParaRPr lang="ru-RU" sz="2800" i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800" i="1" dirty="0" smtClean="0"/>
              <a:t>определяет сколько раз за анализируемый период, предприятие использовало свои запасы,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i="1" dirty="0" smtClean="0"/>
              <a:t>показывает скорость, с которой товарные запасы производятся и отпускаются со склада предприятия, характеризует эффективность работы отдела закупок (склад) и отдела продаж.</a:t>
            </a:r>
            <a:endParaRPr lang="ru-RU" sz="2800" i="1" dirty="0"/>
          </a:p>
        </p:txBody>
      </p:sp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13208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Коэффициент оборачиваемости запасов </a:t>
            </a:r>
            <a:r>
              <a:rPr lang="ru-RU" sz="2800" dirty="0" smtClean="0">
                <a:solidFill>
                  <a:schemeClr val="tx1"/>
                </a:solidFill>
              </a:rPr>
              <a:t>=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Выручка от продаж/Средняя величина запасов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1431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Коэффициент оборачиваемости материально-производственных запасов</a:t>
            </a:r>
            <a:endParaRPr lang="ru-RU" sz="2800" i="1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214686"/>
            <a:ext cx="2000264" cy="1071570"/>
          </a:xfrm>
          <a:prstGeom prst="rect">
            <a:avLst/>
          </a:prstGeom>
          <a:noFill/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5769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где </a:t>
            </a:r>
          </a:p>
          <a:p>
            <a:r>
              <a:rPr lang="ru-RU" sz="2400" b="1" dirty="0" smtClean="0"/>
              <a:t>К</a:t>
            </a:r>
            <a:r>
              <a:rPr lang="ru-RU" sz="2400" b="1" baseline="30000" dirty="0" smtClean="0"/>
              <a:t>МПЗ</a:t>
            </a:r>
            <a:r>
              <a:rPr lang="ru-RU" sz="2400" dirty="0" smtClean="0"/>
              <a:t> – коэффициент оборачиваемости материально-производственных запасов, обороты; </a:t>
            </a:r>
          </a:p>
          <a:p>
            <a:r>
              <a:rPr lang="ru-RU" sz="2400" b="1" dirty="0" smtClean="0"/>
              <a:t>S </a:t>
            </a:r>
            <a:r>
              <a:rPr lang="ru-RU" sz="2400" dirty="0" smtClean="0"/>
              <a:t>– себестоимость продаж;</a:t>
            </a:r>
            <a:r>
              <a:rPr lang="ru-RU" sz="2400" b="1" dirty="0" smtClean="0"/>
              <a:t> </a:t>
            </a:r>
          </a:p>
          <a:p>
            <a:r>
              <a:rPr lang="ru-RU" sz="2400" b="1" dirty="0" err="1" smtClean="0"/>
              <a:t>Е</a:t>
            </a:r>
            <a:r>
              <a:rPr lang="ru-RU" sz="2400" b="1" baseline="30000" dirty="0" err="1" smtClean="0"/>
              <a:t>МПЗ</a:t>
            </a:r>
            <a:r>
              <a:rPr lang="ru-RU" sz="2400" b="1" baseline="-25000" dirty="0" err="1" smtClean="0"/>
              <a:t>ср</a:t>
            </a:r>
            <a:r>
              <a:rPr lang="ru-RU" sz="2400" dirty="0" smtClean="0"/>
              <a:t> - среднегодовая стоимость материально-производственных запасов</a:t>
            </a:r>
            <a:endParaRPr lang="ru-RU" sz="2400" dirty="0"/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14290"/>
            <a:ext cx="1971680" cy="1143008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35729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/>
              <a:t>Е</a:t>
            </a:r>
            <a:r>
              <a:rPr lang="ru-RU" sz="2400" b="1" baseline="30000" dirty="0" err="1" smtClean="0"/>
              <a:t>МПЗ</a:t>
            </a:r>
            <a:r>
              <a:rPr lang="ru-RU" sz="2400" b="1" baseline="-25000" dirty="0" err="1" smtClean="0"/>
              <a:t>нач</a:t>
            </a:r>
            <a:r>
              <a:rPr lang="ru-RU" sz="2400" b="1" dirty="0" smtClean="0"/>
              <a:t>, </a:t>
            </a:r>
            <a:r>
              <a:rPr lang="ru-RU" sz="2400" b="1" dirty="0" err="1" smtClean="0"/>
              <a:t>Е</a:t>
            </a:r>
            <a:r>
              <a:rPr lang="ru-RU" sz="2400" b="1" baseline="30000" dirty="0" err="1" smtClean="0"/>
              <a:t>МПЗ</a:t>
            </a:r>
            <a:r>
              <a:rPr lang="ru-RU" sz="2400" b="1" baseline="-25000" dirty="0" err="1" smtClean="0"/>
              <a:t>кон</a:t>
            </a:r>
            <a:r>
              <a:rPr lang="ru-RU" sz="2400" dirty="0" smtClean="0"/>
              <a:t> – стоимость материально-производственных запасов соответственно на начало и конец года.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50030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/>
              <a:t>Срок хранения материально-производственных запасов</a:t>
            </a:r>
            <a:endParaRPr lang="ru-RU" sz="2400" i="1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214686"/>
            <a:ext cx="1495429" cy="1071570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336704" cy="9269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6.1. Теоретические основы инвестирования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150017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/>
              <a:t>Инвестиции</a:t>
            </a:r>
            <a:r>
              <a:rPr lang="ru-RU" sz="2800" dirty="0" smtClean="0"/>
              <a:t> - размещение капитала с целью получения прибыли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64318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/>
              <a:t>Инвестиции</a:t>
            </a:r>
            <a:r>
              <a:rPr lang="ru-RU" sz="2800" dirty="0" smtClean="0"/>
              <a:t> - денежные средства, ценные бумаги, иное имущество, в том числе имущественные права, иные права, имеющие денежную оценку, вкладываемые в объекты предпринимательской и (или) иной деятельности в целях получения прибыли и (или) достижения иного полезного эффекта 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инвестиций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реальные инвестиции;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финансовые (портфельные) инвестиции;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инвестиции в нематериальные активы.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4035" name="Picture 3" descr="Картинки по запросу виды инвестиций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3092"/>
            <a:ext cx="9144000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5058" name="Picture 2" descr="Картинки по запросу источники инвестиций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929454" cy="2928934"/>
          </a:xfrm>
          <a:prstGeom prst="rect">
            <a:avLst/>
          </a:prstGeom>
          <a:noFill/>
        </p:spPr>
      </p:pic>
      <p:pic>
        <p:nvPicPr>
          <p:cNvPr id="5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 descr="Картинки по запросу источники инвестиций картинки"/>
          <p:cNvPicPr>
            <a:picLocks noChangeAspect="1" noChangeArrowheads="1"/>
          </p:cNvPicPr>
          <p:nvPr/>
        </p:nvPicPr>
        <p:blipFill>
          <a:blip r:embed="rId5"/>
          <a:srcRect b="15032"/>
          <a:stretch>
            <a:fillRect/>
          </a:stretch>
        </p:blipFill>
        <p:spPr bwMode="auto">
          <a:xfrm>
            <a:off x="1428728" y="2928934"/>
            <a:ext cx="5715000" cy="392906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347713" cy="8905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6.2. Особенности инвестирования в запасы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 descr="Картинки по запросу инвестиции в запасы картин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 descr="Картинки по запросу инвестиции в запасы картинки"/>
          <p:cNvPicPr>
            <a:picLocks noChangeAspect="1" noChangeArrowheads="1"/>
          </p:cNvPicPr>
          <p:nvPr/>
        </p:nvPicPr>
        <p:blipFill>
          <a:blip r:embed="rId4"/>
          <a:srcRect r="23437" b="14548"/>
          <a:stretch>
            <a:fillRect/>
          </a:stretch>
        </p:blipFill>
        <p:spPr bwMode="auto">
          <a:xfrm>
            <a:off x="0" y="285728"/>
            <a:ext cx="7143768" cy="4643470"/>
          </a:xfrm>
          <a:prstGeom prst="rect">
            <a:avLst/>
          </a:prstGeom>
          <a:noFill/>
        </p:spPr>
      </p:pic>
      <p:pic>
        <p:nvPicPr>
          <p:cNvPr id="47108" name="Picture 4" descr="Похожее изображе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357694"/>
            <a:ext cx="7643834" cy="250030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 descr="Картинки по запросу инвестиции в запасы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72330" cy="4714852"/>
          </a:xfrm>
          <a:prstGeom prst="rect">
            <a:avLst/>
          </a:prstGeom>
          <a:noFill/>
        </p:spPr>
      </p:pic>
      <p:pic>
        <p:nvPicPr>
          <p:cNvPr id="5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0"/>
            <a:ext cx="6136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Сущность инвестирования в запасы</a:t>
            </a:r>
            <a:endParaRPr lang="ru-RU" sz="2800" dirty="0"/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m590734d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0042"/>
            <a:ext cx="69294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1573</TotalTime>
  <Words>932</Words>
  <Application>Microsoft Office PowerPoint</Application>
  <PresentationFormat>Экран (4:3)</PresentationFormat>
  <Paragraphs>99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  ТЕМА 6. ИНВЕСТИРОВАНИЕ В ЗАПАСЫ И ПРОЦЕСС ИХ ПОПОЛНЕНИЯ</vt:lpstr>
      <vt:lpstr>Слайд 2</vt:lpstr>
      <vt:lpstr>6.1. Теоретические основы инвестирования  </vt:lpstr>
      <vt:lpstr>Слайд 4</vt:lpstr>
      <vt:lpstr>Слайд 5</vt:lpstr>
      <vt:lpstr>6.2. Особенности инвестирования в запасы</vt:lpstr>
      <vt:lpstr>Слайд 7</vt:lpstr>
      <vt:lpstr>Слайд 8</vt:lpstr>
      <vt:lpstr>Слайд 9</vt:lpstr>
      <vt:lpstr>Мотивы образования запасов на предприятии</vt:lpstr>
      <vt:lpstr>6.3. Эффективность инвестирования в запасы</vt:lpstr>
      <vt:lpstr>Чистый приведенный доход (ЧПД)</vt:lpstr>
      <vt:lpstr>Внутренняя норма доходности  </vt:lpstr>
      <vt:lpstr>Рентабельность инвестиций</vt:lpstr>
      <vt:lpstr>6.4. Определение планируемой стоимости запасов</vt:lpstr>
      <vt:lpstr>Слайд 16</vt:lpstr>
      <vt:lpstr>Слайд 17</vt:lpstr>
      <vt:lpstr>Оценку товарных запасов можно проводить не только в сумме, но и в днях оборота, для чего используют следующую формулу</vt:lpstr>
      <vt:lpstr>Слайд 19</vt:lpstr>
      <vt:lpstr>Слайд 20</vt:lpstr>
      <vt:lpstr>Технико-экономический метод нормирования товарных запасов</vt:lpstr>
      <vt:lpstr>6.5. Определение потенциальной оборачиваемости запасов</vt:lpstr>
      <vt:lpstr>Коэффициент оборачиваемости запасов =  Выручка от продаж/Средняя величина запасов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187</cp:revision>
  <cp:lastPrinted>1601-01-01T00:00:00Z</cp:lastPrinted>
  <dcterms:created xsi:type="dcterms:W3CDTF">1601-01-01T00:00:00Z</dcterms:created>
  <dcterms:modified xsi:type="dcterms:W3CDTF">2018-09-27T19:22:11Z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