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3" r:id="rId2"/>
    <p:sldId id="293" r:id="rId3"/>
    <p:sldId id="294" r:id="rId4"/>
    <p:sldId id="284" r:id="rId5"/>
    <p:sldId id="295" r:id="rId6"/>
    <p:sldId id="296" r:id="rId7"/>
    <p:sldId id="286" r:id="rId8"/>
    <p:sldId id="307" r:id="rId9"/>
    <p:sldId id="302" r:id="rId10"/>
    <p:sldId id="303" r:id="rId11"/>
    <p:sldId id="304" r:id="rId12"/>
    <p:sldId id="305" r:id="rId13"/>
    <p:sldId id="287" r:id="rId14"/>
    <p:sldId id="288" r:id="rId15"/>
    <p:sldId id="300" r:id="rId16"/>
    <p:sldId id="301" r:id="rId17"/>
    <p:sldId id="297" r:id="rId18"/>
    <p:sldId id="298" r:id="rId19"/>
    <p:sldId id="308" r:id="rId20"/>
    <p:sldId id="313" r:id="rId21"/>
    <p:sldId id="309" r:id="rId22"/>
    <p:sldId id="310" r:id="rId23"/>
    <p:sldId id="311" r:id="rId24"/>
    <p:sldId id="312" r:id="rId25"/>
    <p:sldId id="314" r:id="rId26"/>
    <p:sldId id="315" r:id="rId27"/>
    <p:sldId id="316" r:id="rId28"/>
    <p:sldId id="317" r:id="rId29"/>
    <p:sldId id="318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15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7715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7715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17715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17715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7715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7716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7716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7716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7716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7716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7716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7716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7716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177168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53F9A72-3EAD-4EF5-B0C8-65FBF5AAEACE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177169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77170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2E66258-8FFC-4B9F-813B-B3C4B64171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717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7717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2E66258-8FFC-4B9F-813B-B3C4B64171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53F9A72-3EAD-4EF5-B0C8-65FBF5AAEACE}" type="datetimeFigureOut">
              <a:rPr lang="ru-RU" smtClean="0"/>
              <a:pPr/>
              <a:t>20.10.2017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11697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2E66258-8FFC-4B9F-813B-B3C4B64171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53F9A72-3EAD-4EF5-B0C8-65FBF5AAEACE}" type="datetimeFigureOut">
              <a:rPr lang="ru-RU" smtClean="0"/>
              <a:pPr/>
              <a:t>20.10.2017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23645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2E66258-8FFC-4B9F-813B-B3C4B64171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53F9A72-3EAD-4EF5-B0C8-65FBF5AAEACE}" type="datetimeFigureOut">
              <a:rPr lang="ru-RU" smtClean="0"/>
              <a:pPr/>
              <a:t>20.10.2017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49213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2E66258-8FFC-4B9F-813B-B3C4B64171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53F9A72-3EAD-4EF5-B0C8-65FBF5AAEACE}" type="datetimeFigureOut">
              <a:rPr lang="ru-RU" smtClean="0"/>
              <a:pPr/>
              <a:t>20.10.2017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569280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2E66258-8FFC-4B9F-813B-B3C4B64171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53F9A72-3EAD-4EF5-B0C8-65FBF5AAEACE}" type="datetimeFigureOut">
              <a:rPr lang="ru-RU" smtClean="0"/>
              <a:pPr/>
              <a:t>20.10.2017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25412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2E66258-8FFC-4B9F-813B-B3C4B64171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Дата 7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53F9A72-3EAD-4EF5-B0C8-65FBF5AAEACE}" type="datetimeFigureOut">
              <a:rPr lang="ru-RU" smtClean="0"/>
              <a:pPr/>
              <a:t>20.10.2017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647574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3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2E66258-8FFC-4B9F-813B-B3C4B64171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Дата 7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53F9A72-3EAD-4EF5-B0C8-65FBF5AAEACE}" type="datetimeFigureOut">
              <a:rPr lang="ru-RU" smtClean="0"/>
              <a:pPr/>
              <a:t>20.10.2017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5568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2E66258-8FFC-4B9F-813B-B3C4B64171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Дата 7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53F9A72-3EAD-4EF5-B0C8-65FBF5AAEACE}" type="datetimeFigureOut">
              <a:rPr lang="ru-RU" smtClean="0"/>
              <a:pPr/>
              <a:t>20.10.2017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654271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2E66258-8FFC-4B9F-813B-B3C4B64171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53F9A72-3EAD-4EF5-B0C8-65FBF5AAEACE}" type="datetimeFigureOut">
              <a:rPr lang="ru-RU" smtClean="0"/>
              <a:pPr/>
              <a:t>20.10.2017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985552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2E66258-8FFC-4B9F-813B-B3C4B64171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53F9A72-3EAD-4EF5-B0C8-65FBF5AAEACE}" type="datetimeFigureOut">
              <a:rPr lang="ru-RU" smtClean="0"/>
              <a:pPr/>
              <a:t>20.10.2017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30501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2E66258-8FFC-4B9F-813B-B3C4B64171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53F9A72-3EAD-4EF5-B0C8-65FBF5AAEACE}" type="datetimeFigureOut">
              <a:rPr lang="ru-RU" smtClean="0"/>
              <a:pPr/>
              <a:t>20.10.2017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85959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2E66258-8FFC-4B9F-813B-B3C4B64171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53F9A72-3EAD-4EF5-B0C8-65FBF5AAEACE}" type="datetimeFigureOut">
              <a:rPr lang="ru-RU" smtClean="0"/>
              <a:pPr/>
              <a:t>20.10.2017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9241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2E66258-8FFC-4B9F-813B-B3C4B64171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53F9A72-3EAD-4EF5-B0C8-65FBF5AAEACE}" type="datetimeFigureOut">
              <a:rPr lang="ru-RU" smtClean="0"/>
              <a:pPr/>
              <a:t>20.10.2017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865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2E66258-8FFC-4B9F-813B-B3C4B64171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53F9A72-3EAD-4EF5-B0C8-65FBF5AAEACE}" type="datetimeFigureOut">
              <a:rPr lang="ru-RU" smtClean="0"/>
              <a:pPr/>
              <a:t>20.10.2017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45414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2E66258-8FFC-4B9F-813B-B3C4B64171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53F9A72-3EAD-4EF5-B0C8-65FBF5AAEACE}" type="datetimeFigureOut">
              <a:rPr lang="ru-RU" smtClean="0"/>
              <a:pPr/>
              <a:t>20.10.2017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59237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2E66258-8FFC-4B9F-813B-B3C4B64171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53F9A72-3EAD-4EF5-B0C8-65FBF5AAEACE}" type="datetimeFigureOut">
              <a:rPr lang="ru-RU" smtClean="0"/>
              <a:pPr/>
              <a:t>20.10.2017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0279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2E66258-8FFC-4B9F-813B-B3C4B64171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53F9A72-3EAD-4EF5-B0C8-65FBF5AAEACE}" type="datetimeFigureOut">
              <a:rPr lang="ru-RU" smtClean="0"/>
              <a:pPr/>
              <a:t>20.10.2017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4585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2E66258-8FFC-4B9F-813B-B3C4B64171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53F9A72-3EAD-4EF5-B0C8-65FBF5AAEACE}" type="datetimeFigureOut">
              <a:rPr lang="ru-RU" smtClean="0"/>
              <a:pPr/>
              <a:t>20.10.2017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27516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ru-RU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fld id="{52E66258-8FFC-4B9F-813B-B3C4B641717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613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7613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76134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76135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176136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176137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176138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176139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76140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176141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</p:grpSp>
      <p:sp>
        <p:nvSpPr>
          <p:cNvPr id="17614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7614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614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653F9A72-3EAD-4EF5-B0C8-65FBF5AAEACE}" type="datetimeFigureOut">
              <a:rPr lang="ru-RU" smtClean="0"/>
              <a:pPr/>
              <a:t>20.10.2017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500174"/>
          </a:xfrm>
        </p:spPr>
        <p:txBody>
          <a:bodyPr/>
          <a:lstStyle/>
          <a:p>
            <a:pPr algn="ctr"/>
            <a:r>
              <a:rPr lang="ru-RU" sz="3200" b="1" dirty="0" smtClean="0"/>
              <a:t>6.6. Максимальные запасы и пополнение «точно вовремя»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500702"/>
          </a:xfrm>
        </p:spPr>
        <p:txBody>
          <a:bodyPr/>
          <a:lstStyle/>
          <a:p>
            <a:pPr marL="514350" indent="-514350" algn="just">
              <a:buFont typeface="+mj-lt"/>
              <a:buAutoNum type="arabicPeriod"/>
            </a:pPr>
            <a:r>
              <a:rPr lang="ru-RU" sz="2800" dirty="0" smtClean="0"/>
              <a:t>Создание максимальных запасов и пополнение «точно вовремя» подходят для товаров, запасы которых пополняются регулярно — </a:t>
            </a:r>
            <a:r>
              <a:rPr lang="ru-RU" sz="2800" u="sng" dirty="0" smtClean="0"/>
              <a:t>частыми и надежными поставками</a:t>
            </a:r>
            <a:r>
              <a:rPr lang="ru-RU" sz="2800" dirty="0" smtClean="0"/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800" dirty="0" smtClean="0"/>
              <a:t>Когда пополнение производится до достижения максимального уровня запасов, заказ формируется с таким расчетом, чтобы относительный объем запаса при его прибытии оказался максимальным.</a:t>
            </a:r>
            <a:endParaRPr lang="ru-RU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/>
              <a:t>Карточки «</a:t>
            </a:r>
            <a:r>
              <a:rPr lang="ru-RU" sz="2400" dirty="0" err="1" smtClean="0"/>
              <a:t>Канбан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Картинки по запросу карточки &quot;канбан&quot; картин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00240"/>
            <a:ext cx="9144000" cy="50577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Картинки по запросу карточки &quot;канбан&quot; картин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Картинки по запросу карточки &quot;канбан&quot; картин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35834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14380"/>
          </a:xfrm>
        </p:spPr>
        <p:txBody>
          <a:bodyPr/>
          <a:lstStyle/>
          <a:p>
            <a:pPr algn="ctr"/>
            <a:r>
              <a:rPr lang="ru-RU" sz="3600" b="1" dirty="0" smtClean="0"/>
              <a:t>6.7. Новые товары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072206"/>
          </a:xfrm>
        </p:spPr>
        <p:txBody>
          <a:bodyPr/>
          <a:lstStyle/>
          <a:p>
            <a:pPr algn="ctr">
              <a:buNone/>
            </a:pPr>
            <a:r>
              <a:rPr lang="ru-RU" i="1" dirty="0" smtClean="0"/>
              <a:t>Анализ продаж нового товара</a:t>
            </a:r>
          </a:p>
          <a:p>
            <a:pPr algn="just">
              <a:buNone/>
            </a:pPr>
            <a:r>
              <a:rPr lang="ru-RU" sz="2800" b="1" dirty="0" smtClean="0"/>
              <a:t>Минимальная информация о товаре (Справка):</a:t>
            </a:r>
          </a:p>
          <a:p>
            <a:r>
              <a:rPr lang="ru-RU" sz="2000" dirty="0" smtClean="0"/>
              <a:t>Код и описание товара.</a:t>
            </a:r>
          </a:p>
          <a:p>
            <a:r>
              <a:rPr lang="ru-RU" sz="2000" dirty="0" smtClean="0"/>
              <a:t>Сколько единиц продано в текущем месяце.</a:t>
            </a:r>
          </a:p>
          <a:p>
            <a:r>
              <a:rPr lang="ru-RU" sz="2000" dirty="0" smtClean="0"/>
              <a:t>Прогноз продаж на текущий месяц, предоставленный менеджером до того, как товар был включен в номенклатуру.</a:t>
            </a:r>
          </a:p>
          <a:p>
            <a:r>
              <a:rPr lang="ru-RU" sz="2000" dirty="0" smtClean="0"/>
              <a:t>Сколько всего единиц продано к текущей дате.</a:t>
            </a:r>
          </a:p>
          <a:p>
            <a:r>
              <a:rPr lang="ru-RU" sz="2000" dirty="0" smtClean="0"/>
              <a:t>Сколько предполагалось продать к текущей дате (информация, предоставленная менеджером до того, как товар был включен в номенклатуру).</a:t>
            </a:r>
          </a:p>
          <a:p>
            <a:r>
              <a:rPr lang="ru-RU" sz="2000" dirty="0" smtClean="0"/>
              <a:t>Текущий доступный объем запаса.</a:t>
            </a:r>
          </a:p>
          <a:p>
            <a:r>
              <a:rPr lang="ru-RU" sz="2000" dirty="0" smtClean="0"/>
              <a:t>Заданный вручную минимальный объем запаса.</a:t>
            </a:r>
          </a:p>
          <a:p>
            <a:r>
              <a:rPr lang="ru-RU" sz="2000" dirty="0" smtClean="0"/>
              <a:t>Заданный вручную максимальный объем запаса.</a:t>
            </a:r>
          </a:p>
          <a:p>
            <a:r>
              <a:rPr lang="ru-RU" sz="2000" dirty="0" smtClean="0"/>
              <a:t>Имя менеджера, который инициировал включение товара в номенклатуру.</a:t>
            </a:r>
          </a:p>
          <a:p>
            <a:r>
              <a:rPr lang="ru-RU" sz="2000" dirty="0" smtClean="0"/>
              <a:t>Причина включения товара в номенклатуру.</a:t>
            </a:r>
            <a:endParaRPr lang="ru-RU" sz="20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57222"/>
          </a:xfrm>
        </p:spPr>
        <p:txBody>
          <a:bodyPr/>
          <a:lstStyle/>
          <a:p>
            <a:pPr algn="ctr"/>
            <a:r>
              <a:rPr lang="ru-RU" sz="3200" i="1" dirty="0" smtClean="0"/>
              <a:t>Бюджет для нового товара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</p:spPr>
        <p:txBody>
          <a:bodyPr/>
          <a:lstStyle/>
          <a:p>
            <a:pPr algn="just"/>
            <a:r>
              <a:rPr lang="ru-RU" dirty="0" smtClean="0"/>
              <a:t>определенная сумма, которую отдел продаж или маркетинга может инвестировать в новые товары.</a:t>
            </a:r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7586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9634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 b="137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4514" name="Picture 2" descr="Картинки по запросу бюджет запасов для новых товаров картин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6562" name="Picture 2" descr="Картинки по запросу бюджет запасов для новых товаров картин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28660"/>
          </a:xfrm>
        </p:spPr>
        <p:txBody>
          <a:bodyPr/>
          <a:lstStyle/>
          <a:p>
            <a:pPr algn="ctr"/>
            <a:r>
              <a:rPr lang="ru-RU" sz="3200" b="1" dirty="0" smtClean="0"/>
              <a:t>6.8. Планирование объема запаса (DRP)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571612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err="1" smtClean="0"/>
              <a:t>Distribution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Requirements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Planning</a:t>
            </a:r>
            <a:r>
              <a:rPr lang="ru-RU" sz="2800" b="1" dirty="0" smtClean="0"/>
              <a:t>, DRP</a:t>
            </a:r>
            <a:r>
              <a:rPr lang="ru-RU" sz="2800" dirty="0" smtClean="0"/>
              <a:t> - толкающая система управления распределением продукции.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2967335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DRP базируется на потребительском спросе, который не контролируется изготовителем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4000504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DRP (планирование потребностей в распределении) координирует спрос, предложение и ресурсы между подразделениями одной или нескольких компаний. </a:t>
            </a:r>
            <a:r>
              <a:rPr lang="ru-RU" sz="2800" u="sng" dirty="0" smtClean="0"/>
              <a:t>То есть является методом планирования запасов в распределительной логистике.</a:t>
            </a:r>
            <a:endParaRPr lang="ru-RU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0" name="Picture 2" descr="Картинки по запросу максимизация запасов картинки"/>
          <p:cNvPicPr>
            <a:picLocks noChangeAspect="1" noChangeArrowheads="1"/>
          </p:cNvPicPr>
          <p:nvPr/>
        </p:nvPicPr>
        <p:blipFill>
          <a:blip r:embed="rId2"/>
          <a:srcRect b="1374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42908"/>
          </a:xfrm>
        </p:spPr>
        <p:txBody>
          <a:bodyPr/>
          <a:lstStyle/>
          <a:p>
            <a:pPr algn="ctr"/>
            <a:r>
              <a:rPr lang="ru-RU" sz="3200" dirty="0" smtClean="0"/>
              <a:t>Задачи, решаемые системой DRP </a:t>
            </a:r>
            <a:endParaRPr lang="ru-RU" sz="3200" dirty="0"/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214282" y="1142984"/>
            <a:ext cx="892971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 планирование и координацию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логистических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маркетинговых функций;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 прогнозирование конъюнктуры рынка;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 планирование величины и места поставок и уровней запасов на центральном и региональных складах завода-изготовителя;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 оптимизацию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логистических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издержек хранения и управления запасами готовой продукции;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 сокращение времени доставки готовой продукции;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 планирование транспортных перевозок и др.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/>
              <a:t>Планируемые потоки распределительной логистики для применения метода DRP</a:t>
            </a:r>
            <a:endParaRPr lang="ru-RU" sz="3200" dirty="0"/>
          </a:p>
        </p:txBody>
      </p:sp>
      <p:pic>
        <p:nvPicPr>
          <p:cNvPr id="4" name="Рисунок 3" descr="http://www.cfin.ru/vernikov/mrp/images/mrp2-2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000240"/>
            <a:ext cx="800105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по запросу DRP управление запасами картинки"/>
          <p:cNvPicPr>
            <a:picLocks noChangeAspect="1" noChangeArrowheads="1"/>
          </p:cNvPicPr>
          <p:nvPr/>
        </p:nvPicPr>
        <p:blipFill>
          <a:blip r:embed="rId2"/>
          <a:srcRect b="5208"/>
          <a:stretch>
            <a:fillRect/>
          </a:stretch>
        </p:blipFill>
        <p:spPr bwMode="auto">
          <a:xfrm>
            <a:off x="0" y="0"/>
            <a:ext cx="9144000" cy="6500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471470"/>
          </a:xfrm>
        </p:spPr>
        <p:txBody>
          <a:bodyPr/>
          <a:lstStyle/>
          <a:p>
            <a:pPr algn="ctr"/>
            <a:r>
              <a:rPr lang="ru-RU" sz="3200" dirty="0" smtClean="0"/>
              <a:t>ЭТАПЫ РАБОТЫ С СИСТЕМОЙ DRP </a:t>
            </a:r>
            <a:endParaRPr lang="ru-RU" sz="3200" dirty="0"/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0" y="1071546"/>
            <a:ext cx="914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первом этапе осуществляется агрегированное планирование с использованием прогнозов и данных о фактически поступивших заказах;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втором этапе осуществляется формирование графика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производствава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дезагрегирование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плана производства с указанием конкретных дат, кол-ва комплектующих изделий, готовой продукции;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третьем этапе с помощью системы МРП производится расчет потребности в ресурсах материальных и производственных мощностях под график производства.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28660"/>
          </a:xfrm>
        </p:spPr>
        <p:txBody>
          <a:bodyPr/>
          <a:lstStyle/>
          <a:p>
            <a:pPr algn="ctr"/>
            <a:r>
              <a:rPr lang="ru-RU" sz="3200" dirty="0" smtClean="0"/>
              <a:t>Важной функцией DRP является планирование транспортных перевозок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428736"/>
            <a:ext cx="9144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3200" dirty="0" smtClean="0"/>
              <a:t>обрабатываются заявки на транспортно-экспедиторское обслуживание,</a:t>
            </a:r>
          </a:p>
          <a:p>
            <a:pPr algn="just">
              <a:buFont typeface="Arial" pitchFamily="34" charset="0"/>
              <a:buChar char="•"/>
            </a:pPr>
            <a:r>
              <a:rPr lang="ru-RU" sz="3200" dirty="0" smtClean="0"/>
              <a:t>составляются и корректируются в реальном масштабе времени графики перевозок,</a:t>
            </a:r>
          </a:p>
          <a:p>
            <a:pPr algn="just">
              <a:buFont typeface="Arial" pitchFamily="34" charset="0"/>
              <a:buChar char="•"/>
            </a:pPr>
            <a:r>
              <a:rPr lang="ru-RU" sz="3200" dirty="0" smtClean="0"/>
              <a:t> графики работы складов служат основой для расчета потребности в продукции транспорта;</a:t>
            </a:r>
          </a:p>
          <a:p>
            <a:pPr algn="just">
              <a:buFont typeface="Arial" pitchFamily="34" charset="0"/>
              <a:buChar char="•"/>
            </a:pPr>
            <a:r>
              <a:rPr lang="ru-RU" sz="3200" dirty="0" smtClean="0"/>
              <a:t> корректировка потребности осуществляется с учетом оперативной обстановки.</a:t>
            </a:r>
            <a:endParaRPr lang="ru-RU" sz="32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371600"/>
          </a:xfrm>
        </p:spPr>
        <p:txBody>
          <a:bodyPr/>
          <a:lstStyle/>
          <a:p>
            <a:pPr algn="ctr"/>
            <a:r>
              <a:rPr lang="ru-RU" sz="2800" dirty="0" smtClean="0"/>
              <a:t>Обоснованность применения Системы DRP при различных вариантах создания запасов в распределительной логистике</a:t>
            </a:r>
            <a:endParaRPr lang="ru-RU" sz="2800" dirty="0"/>
          </a:p>
        </p:txBody>
      </p:sp>
      <p:pic>
        <p:nvPicPr>
          <p:cNvPr id="4" name="Рисунок 3" descr="http://www.cfin.ru/vernikov/mrp/images/mrp2-3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000240"/>
            <a:ext cx="642942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00298" y="3500438"/>
            <a:ext cx="47044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Вариант продажи товара со склада</a:t>
            </a:r>
            <a:endParaRPr lang="ru-RU" sz="2000" b="1" dirty="0"/>
          </a:p>
        </p:txBody>
      </p:sp>
      <p:pic>
        <p:nvPicPr>
          <p:cNvPr id="6" name="Рисунок 5" descr="http://www.cfin.ru/vernikov/mrp/images/mrp2-4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3857628"/>
            <a:ext cx="650085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357422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Вариант продажи товара через центр дистрибуции</a:t>
            </a:r>
            <a:endParaRPr lang="ru-RU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cfin.ru/vernikov/mrp/images/mrp2-5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57166"/>
            <a:ext cx="742955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86000" y="3105835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/>
              <a:t>Вариант продажи товара через точки реализации в двух городах</a:t>
            </a:r>
            <a:endParaRPr lang="ru-RU" sz="2000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00098"/>
          </a:xfrm>
        </p:spPr>
        <p:txBody>
          <a:bodyPr/>
          <a:lstStyle/>
          <a:p>
            <a:pPr algn="ctr"/>
            <a:r>
              <a:rPr lang="ru-RU" b="1" dirty="0" smtClean="0"/>
              <a:t>6.9 Предупреждающие отчеты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714488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Это </a:t>
            </a:r>
            <a:r>
              <a:rPr lang="ru-RU" sz="2800" b="1" i="1" dirty="0" smtClean="0"/>
              <a:t>отчеты о дефиците</a:t>
            </a:r>
            <a:r>
              <a:rPr lang="ru-RU" sz="2800" dirty="0" smtClean="0"/>
              <a:t>, где перечислены товарные позиции, по которым нет доступных запасов, не могут быть выполнены заказы, т. е. торговый персонал не может оказать покупателям ожидаемых ими услуг и поставить необходимый товар.</a:t>
            </a:r>
            <a:endParaRPr lang="ru-RU" sz="28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57222"/>
          </a:xfrm>
        </p:spPr>
        <p:txBody>
          <a:bodyPr/>
          <a:lstStyle/>
          <a:p>
            <a:pPr algn="ctr"/>
            <a:r>
              <a:rPr lang="ru-RU" sz="2800" i="1" dirty="0" smtClean="0"/>
              <a:t>Алгоритм действий составления предупреждающих отчетов</a:t>
            </a:r>
            <a:endParaRPr lang="ru-RU" sz="28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357298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1. Заранее предупреждается менеджер о приближении кризиса (нехватки запасов и товаров на складе).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2413338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2. Генерирование отчетов-«предупреждений» с помощью программного обеспечения относительно популярных товаров с рангом А и тех, что важны для поддержания высокого уровня обслуживания покупателей.</a:t>
            </a:r>
          </a:p>
          <a:p>
            <a:pPr algn="ctr"/>
            <a:r>
              <a:rPr lang="ru-RU" sz="2400" dirty="0" smtClean="0"/>
              <a:t>Методический подход:</a:t>
            </a:r>
          </a:p>
          <a:p>
            <a:pPr algn="just"/>
            <a:r>
              <a:rPr lang="ru-RU" sz="2400" i="1" dirty="0" smtClean="0"/>
              <a:t>Доступный объем запаса = (Наличный объем – Обещанный покупателям на данный момент) должен быть меньше страхового.</a:t>
            </a:r>
            <a:endParaRPr lang="ru-RU" sz="2400" i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7148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3. Создание необходимого страхового запаса — это запас на всякий случай, призванный удовлетворить непредвиденный спрос в период ожидания пополнения или использоваться при задержке поступления пополнения.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28660"/>
          </a:xfrm>
        </p:spPr>
        <p:txBody>
          <a:bodyPr/>
          <a:lstStyle/>
          <a:p>
            <a:pPr algn="ctr"/>
            <a:r>
              <a:rPr lang="ru-RU" sz="2400" dirty="0" smtClean="0"/>
              <a:t>Схематическое изображение эффекта максимизации запасов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0418" name="Picture 2" descr="Картинки по запросу максимизация запасов картин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9144000" cy="5357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071570"/>
          </a:xfrm>
        </p:spPr>
        <p:txBody>
          <a:bodyPr/>
          <a:lstStyle/>
          <a:p>
            <a:pPr algn="ctr"/>
            <a:r>
              <a:rPr lang="ru-RU" sz="3600" dirty="0" smtClean="0"/>
              <a:t>Пополнение «точно вовремя» (концерн </a:t>
            </a:r>
            <a:r>
              <a:rPr lang="ru-RU" sz="3600" dirty="0" err="1" smtClean="0"/>
              <a:t>Toyota</a:t>
            </a:r>
            <a:r>
              <a:rPr lang="ru-RU" sz="3600" dirty="0" smtClean="0"/>
              <a:t>)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</p:spPr>
        <p:txBody>
          <a:bodyPr/>
          <a:lstStyle/>
          <a:p>
            <a:pPr algn="just"/>
            <a:r>
              <a:rPr lang="ru-RU" dirty="0" smtClean="0"/>
              <a:t>Изначально предназначалась для готовых изделий и конвейерного производства.</a:t>
            </a:r>
          </a:p>
          <a:p>
            <a:pPr algn="ctr">
              <a:buNone/>
            </a:pPr>
            <a:r>
              <a:rPr lang="ru-RU" i="1" dirty="0" smtClean="0"/>
              <a:t>Алгоритм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Для каждого компонента производимого изделия задается стандартный объем потребления.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Как только запас уменьшается на этот объем потребления, соответствующее количество заказывается из обычного источника снабжения.</a:t>
            </a:r>
            <a:endParaRPr lang="ru-RU" i="1" dirty="0" smtClean="0"/>
          </a:p>
          <a:p>
            <a:pPr algn="ctr"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42" name="Picture 2" descr="Картинки по запросу пополнение &quot;точно во время&quot; картинки"/>
          <p:cNvPicPr>
            <a:picLocks noChangeAspect="1" noChangeArrowheads="1"/>
          </p:cNvPicPr>
          <p:nvPr/>
        </p:nvPicPr>
        <p:blipFill>
          <a:blip r:embed="rId2"/>
          <a:srcRect b="51042"/>
          <a:stretch>
            <a:fillRect/>
          </a:stretch>
        </p:blipFill>
        <p:spPr bwMode="auto">
          <a:xfrm>
            <a:off x="0" y="0"/>
            <a:ext cx="9144000" cy="3357562"/>
          </a:xfrm>
          <a:prstGeom prst="rect">
            <a:avLst/>
          </a:prstGeom>
          <a:noFill/>
        </p:spPr>
      </p:pic>
      <p:pic>
        <p:nvPicPr>
          <p:cNvPr id="61446" name="Picture 6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 b="10714"/>
          <a:stretch>
            <a:fillRect/>
          </a:stretch>
        </p:blipFill>
        <p:spPr bwMode="auto">
          <a:xfrm>
            <a:off x="0" y="3286100"/>
            <a:ext cx="9144000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3490" name="Picture 2" descr="Картинки по запросу пополнение &quot;точно во время&quot; картин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Риск системы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Из-за задержки поставки одного компонента может не поступить в срок нужная деталь. Так один единственный несделанный запас может целиком остановить производственный процесс.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по запросу пример задачи &quot;точно во время&quot; картин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Обобщенная лекция</Template>
  <TotalTime>229</TotalTime>
  <Words>615</Words>
  <Application>Microsoft Office PowerPoint</Application>
  <PresentationFormat>Экран (4:3)</PresentationFormat>
  <Paragraphs>60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Пиксел</vt:lpstr>
      <vt:lpstr>6.6. Максимальные запасы и пополнение «точно вовремя»</vt:lpstr>
      <vt:lpstr>Слайд 2</vt:lpstr>
      <vt:lpstr>Схематическое изображение эффекта максимизации запасов</vt:lpstr>
      <vt:lpstr>Пополнение «точно вовремя» (концерн Toyota)</vt:lpstr>
      <vt:lpstr>Слайд 5</vt:lpstr>
      <vt:lpstr>Слайд 6</vt:lpstr>
      <vt:lpstr>Риск системы</vt:lpstr>
      <vt:lpstr>Слайд 8</vt:lpstr>
      <vt:lpstr>Слайд 9</vt:lpstr>
      <vt:lpstr>Карточки «Канбан»</vt:lpstr>
      <vt:lpstr>Слайд 11</vt:lpstr>
      <vt:lpstr>Слайд 12</vt:lpstr>
      <vt:lpstr>6.7. Новые товары</vt:lpstr>
      <vt:lpstr>Бюджет для нового товара</vt:lpstr>
      <vt:lpstr>Слайд 15</vt:lpstr>
      <vt:lpstr>Слайд 16</vt:lpstr>
      <vt:lpstr>Слайд 17</vt:lpstr>
      <vt:lpstr>Слайд 18</vt:lpstr>
      <vt:lpstr>6.8. Планирование объема запаса (DRP)</vt:lpstr>
      <vt:lpstr>Задачи, решаемые системой DRP </vt:lpstr>
      <vt:lpstr>Планируемые потоки распределительной логистики для применения метода DRP</vt:lpstr>
      <vt:lpstr>Слайд 22</vt:lpstr>
      <vt:lpstr>ЭТАПЫ РАБОТЫ С СИСТЕМОЙ DRP </vt:lpstr>
      <vt:lpstr>Важной функцией DRP является планирование транспортных перевозок</vt:lpstr>
      <vt:lpstr>Обоснованность применения Системы DRP при различных вариантах создания запасов в распределительной логистике</vt:lpstr>
      <vt:lpstr>Слайд 26</vt:lpstr>
      <vt:lpstr>6.9 Предупреждающие отчеты</vt:lpstr>
      <vt:lpstr>Алгоритм действий составления предупреждающих отчетов</vt:lpstr>
      <vt:lpstr>Слайд 29</vt:lpstr>
    </vt:vector>
  </TitlesOfParts>
  <Company>SPecialiST RePack, SanBuild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asus</cp:lastModifiedBy>
  <cp:revision>34</cp:revision>
  <dcterms:created xsi:type="dcterms:W3CDTF">2013-11-18T15:08:18Z</dcterms:created>
  <dcterms:modified xsi:type="dcterms:W3CDTF">2017-10-20T14:13:27Z</dcterms:modified>
</cp:coreProperties>
</file>