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4" r:id="rId3"/>
    <p:sldId id="287" r:id="rId4"/>
    <p:sldId id="285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  <p:sldId id="32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169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364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921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69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5412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475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56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54271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8555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501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8595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24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0865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541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9237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27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585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751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2E66258-8FFC-4B9F-813B-B3C4B641717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53F9A72-3EAD-4EF5-B0C8-65FBF5AAEACE}" type="datetimeFigureOut">
              <a:rPr lang="ru-RU" smtClean="0"/>
              <a:pPr/>
              <a:t>01.11.2017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ogramsmarket.ru/index.php?art_id=77&amp;cat_id=208" TargetMode="External"/><Relationship Id="rId7" Type="http://schemas.openxmlformats.org/officeDocument/2006/relationships/image" Target="../media/image2.jpeg"/><Relationship Id="rId2" Type="http://schemas.openxmlformats.org/officeDocument/2006/relationships/hyperlink" Target="http://programsmarket.ru/index.php?art_id=7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://programsmarket.ru/index.php?programsbydev=73296" TargetMode="External"/><Relationship Id="rId4" Type="http://schemas.openxmlformats.org/officeDocument/2006/relationships/hyperlink" Target="http://programsmarket.ru/index.php?program=7329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excelfin.ru/images/stories/221/setup2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excelfin.ru/images/stories/227/enablemacro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excelfin.ru/images/stories/227/main1.jp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celfin.ru/index.php/home/39-applications/227-soft-mrp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excelfin.ru/images/stories/227/params1.jp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excelfin.ru/images/stories/227/setperiods1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celfin.ru/index.php/download/category/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excelfin.ru/images/stories/221/setup1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4422"/>
          </a:xfrm>
        </p:spPr>
        <p:txBody>
          <a:bodyPr/>
          <a:lstStyle/>
          <a:p>
            <a:pPr algn="ctr"/>
            <a:r>
              <a:rPr lang="ru-RU" sz="3200" b="1" dirty="0" smtClean="0"/>
              <a:t>ТЕМА 7</a:t>
            </a:r>
            <a:br>
              <a:rPr lang="ru-RU" sz="3200" b="1" dirty="0" smtClean="0"/>
            </a:b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3327463"/>
          <a:ext cx="6096000" cy="203073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225"/>
                        </a:spcAft>
                      </a:pPr>
                      <a:r>
                        <a:rPr lang="ru-RU" sz="1050" b="1" i="1" u="sng">
                          <a:solidFill>
                            <a:srgbClr val="4D067E"/>
                          </a:solidFill>
                          <a:latin typeface="Calibri"/>
                          <a:ea typeface="Times New Roman"/>
                          <a:cs typeface="Times New Roman"/>
                          <a:hlinkClick r:id="rId2"/>
                        </a:rPr>
                        <a:t>Управление бизнесом, CRM/ERP</a:t>
                      </a:r>
                      <a:endParaRPr lang="ru-RU" sz="1100" b="1" i="1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225"/>
                        </a:spcAft>
                      </a:pPr>
                      <a:r>
                        <a:rPr lang="ru-RU" sz="1050" b="1" i="1" u="sng">
                          <a:solidFill>
                            <a:srgbClr val="4D067E"/>
                          </a:solidFill>
                          <a:latin typeface="Calibri"/>
                          <a:ea typeface="Times New Roman"/>
                          <a:cs typeface="Times New Roman"/>
                          <a:hlinkClick r:id="rId3"/>
                        </a:rPr>
                        <a:t>Системы автоматизации</a:t>
                      </a:r>
                      <a:endParaRPr lang="ru-RU" sz="1100" b="1" i="1">
                        <a:solidFill>
                          <a:srgbClr val="4F81B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000240"/>
          <a:ext cx="9144000" cy="3305955"/>
        </p:xfrm>
        <a:graphic>
          <a:graphicData uri="http://schemas.openxmlformats.org/drawingml/2006/table">
            <a:tbl>
              <a:tblPr/>
              <a:tblGrid>
                <a:gridCol w="71406"/>
                <a:gridCol w="9072594"/>
              </a:tblGrid>
              <a:tr h="33059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25"/>
                        </a:spcAft>
                      </a:pPr>
                      <a:r>
                        <a:rPr lang="ru-RU" sz="2800" b="1" u="sng" dirty="0">
                          <a:solidFill>
                            <a:srgbClr val="4D067E"/>
                          </a:solidFill>
                          <a:latin typeface="Calibri"/>
                          <a:ea typeface="Times New Roman"/>
                          <a:hlinkClick r:id="rId4"/>
                        </a:rPr>
                        <a:t>Мастер MRP II </a:t>
                      </a:r>
                      <a:r>
                        <a:rPr lang="ru-RU" sz="2800" b="1" u="sng" dirty="0" err="1">
                          <a:solidFill>
                            <a:srgbClr val="4D067E"/>
                          </a:solidFill>
                          <a:latin typeface="Calibri"/>
                          <a:ea typeface="Times New Roman"/>
                          <a:hlinkClick r:id="rId4"/>
                        </a:rPr>
                        <a:t>Excel</a:t>
                      </a:r>
                      <a:r>
                        <a:rPr lang="ru-RU" sz="2800" b="1" u="sng" dirty="0">
                          <a:solidFill>
                            <a:srgbClr val="4D067E"/>
                          </a:solidFill>
                          <a:latin typeface="Calibri"/>
                          <a:ea typeface="Times New Roman"/>
                          <a:hlinkClick r:id="rId4"/>
                        </a:rPr>
                        <a:t> (электронная версия)</a:t>
                      </a:r>
                      <a:endParaRPr lang="ru-RU" sz="2800" b="1" dirty="0">
                        <a:latin typeface="Calibri"/>
                        <a:ea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2800" dirty="0">
                          <a:latin typeface="Calibri"/>
                          <a:ea typeface="Times New Roman"/>
                          <a:cs typeface="Times New Roman"/>
                        </a:rPr>
                      </a:b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190500" algn="just">
                        <a:lnSpc>
                          <a:spcPct val="115000"/>
                        </a:lnSpc>
                        <a:spcAft>
                          <a:spcPts val="500"/>
                        </a:spcAft>
                      </a:pPr>
                      <a:r>
                        <a:rPr lang="ru-RU" sz="2800" b="1" u="none" strike="noStrike" dirty="0">
                          <a:solidFill>
                            <a:srgbClr val="FF7618"/>
                          </a:solidFill>
                          <a:latin typeface="Calibri"/>
                          <a:ea typeface="Times New Roman"/>
                          <a:hlinkClick r:id="rId5" tooltip="Показать все программы разработчика Консультационная группа «Воронов и Максимов»"/>
                        </a:rPr>
                        <a:t>Разработчик: Консультационная группа «Воронов и Максимов»</a:t>
                      </a:r>
                      <a:endParaRPr lang="ru-RU" sz="2800" dirty="0">
                        <a:latin typeface="Calibri"/>
                        <a:ea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8434" name="Рисунок 61" descr="Где можно купить программы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457200"/>
            <a:ext cx="6667500" cy="9525"/>
          </a:xfrm>
          <a:prstGeom prst="rect">
            <a:avLst/>
          </a:prstGeom>
          <a:noFill/>
        </p:spPr>
      </p:pic>
      <p:pic>
        <p:nvPicPr>
          <p:cNvPr id="18433" name="Рисунок 62" descr="Мастер MRP II Excel (электронная версия) Купить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762000" cy="43815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357298"/>
            <a:ext cx="7118102" cy="80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2856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/>
              </a:rPr>
              <a:t>http://programsmarket.ru/index.php?program=73296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357290" y="4929198"/>
          <a:ext cx="6096000" cy="195072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428760">
                <a:tc>
                  <a:txBody>
                    <a:bodyPr/>
                    <a:lstStyle/>
                    <a:p>
                      <a:pPr algn="just"/>
                      <a:r>
                        <a:rPr lang="ru-RU" sz="3200" b="1" dirty="0">
                          <a:solidFill>
                            <a:srgbClr val="91087E"/>
                          </a:solidFill>
                          <a:latin typeface="Tahoma"/>
                          <a:ea typeface="Times New Roman"/>
                        </a:rPr>
                        <a:t>цена за копию 18000.00 руб.</a:t>
                      </a:r>
                      <a:br>
                        <a:rPr lang="ru-RU" sz="3200" b="1" dirty="0">
                          <a:solidFill>
                            <a:srgbClr val="91087E"/>
                          </a:solidFill>
                          <a:latin typeface="Tahoma"/>
                          <a:ea typeface="Times New Roman"/>
                        </a:rPr>
                      </a:br>
                      <a:r>
                        <a:rPr lang="ru-RU" sz="3200" b="1" dirty="0">
                          <a:solidFill>
                            <a:srgbClr val="91087E"/>
                          </a:solidFill>
                          <a:latin typeface="Tahoma"/>
                          <a:ea typeface="Times New Roman"/>
                        </a:rPr>
                        <a:t>Лицензия: Электронная версия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28575" marR="2857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Установка. Версия Excel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5380672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По умолчанию демонстрационный файл устанавливается в папку в каталог документов текущего пользователя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Windows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User\Мои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документы\ExcelFin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User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 имя пользователя).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В дальнейшем рабочие файлы могут располагаться на любых дисковых ресурсах.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42942"/>
          </a:xfrm>
        </p:spPr>
        <p:txBody>
          <a:bodyPr/>
          <a:lstStyle/>
          <a:p>
            <a:pPr algn="ctr"/>
            <a:r>
              <a:rPr lang="ru-RU" b="1" i="1" dirty="0" smtClean="0"/>
              <a:t>Запуск программы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71546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Запуск программы осуществляется через открытие демонстрационного (или другого рабочего) файла в среде </a:t>
            </a:r>
            <a:r>
              <a:rPr lang="ru-RU" sz="2400" dirty="0" err="1" smtClean="0"/>
              <a:t>Excel</a:t>
            </a:r>
            <a:r>
              <a:rPr lang="ru-RU" sz="2400" dirty="0" smtClean="0"/>
              <a:t>.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Для упрощения вызова демонстрационного файла его ярлык сохранен в меню </a:t>
            </a:r>
            <a:r>
              <a:rPr lang="ru-RU" sz="2400" b="1" dirty="0" err="1" smtClean="0"/>
              <a:t>Windows</a:t>
            </a:r>
            <a:r>
              <a:rPr lang="ru-RU" sz="2400" b="1" dirty="0" smtClean="0"/>
              <a:t> \ Все программы \ Финансы в </a:t>
            </a:r>
            <a:r>
              <a:rPr lang="ru-RU" sz="2400" b="1" dirty="0" err="1" smtClean="0"/>
              <a:t>Excel</a:t>
            </a:r>
            <a:r>
              <a:rPr lang="ru-RU" sz="2400" b="1" dirty="0" smtClean="0"/>
              <a:t> \ Планирование производства (MRP)</a:t>
            </a:r>
            <a:r>
              <a:rPr lang="ru-RU" sz="2400" dirty="0" smtClean="0"/>
              <a:t> (только Windows-версия).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14752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800" u="sng" dirty="0" smtClean="0"/>
              <a:t>Запрещено добавление и удаление строк в основную таблицу планирования (она же справочники ресурсов)</a:t>
            </a:r>
            <a:r>
              <a:rPr lang="ru-RU" sz="2800" dirty="0" smtClean="0"/>
              <a:t>, а также </a:t>
            </a:r>
            <a:r>
              <a:rPr lang="ru-RU" sz="2800" u="sng" dirty="0" smtClean="0"/>
              <a:t>в справочник спецификаций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657671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После успешного запуска программы откроется Excel-файл программы. Для нормальной работы программы необходимо подключить макросы </a:t>
            </a:r>
            <a:r>
              <a:rPr lang="ru-RU" sz="2400" dirty="0" err="1" smtClean="0"/>
              <a:t>Excel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Включение макросов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00032"/>
          </a:xfrm>
        </p:spPr>
        <p:txBody>
          <a:bodyPr/>
          <a:lstStyle/>
          <a:p>
            <a:pPr algn="ctr"/>
            <a:r>
              <a:rPr lang="ru-RU" b="1" i="1" dirty="0" smtClean="0"/>
              <a:t>Порядок работы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07154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u="sng" dirty="0" smtClean="0"/>
              <a:t>В систему должна вноситься вся имеющаяся информация о размещенных заказах, фактическом поступлении ресурсов, отгрузках, расходе и пр.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357430"/>
            <a:ext cx="91440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При первом открытии программы активизируется лист </a:t>
            </a:r>
            <a:r>
              <a:rPr lang="ru-RU" sz="2400" b="1" dirty="0" err="1" smtClean="0"/>
              <a:t>Main</a:t>
            </a:r>
            <a:r>
              <a:rPr lang="ru-RU" sz="2400" b="1" dirty="0" smtClean="0"/>
              <a:t> </a:t>
            </a:r>
            <a:r>
              <a:rPr lang="ru-RU" sz="2400" dirty="0" smtClean="0"/>
              <a:t>- главная страница с кратким описанием и информацией об авторских правах. Ниже расположен блок гиперссылок для навигации по страницам файла. </a:t>
            </a:r>
          </a:p>
          <a:p>
            <a:pPr algn="just"/>
            <a:r>
              <a:rPr lang="ru-RU" sz="2400" dirty="0" smtClean="0"/>
              <a:t>Возврат на </a:t>
            </a:r>
            <a:r>
              <a:rPr lang="ru-RU" sz="2400" b="1" dirty="0" smtClean="0"/>
              <a:t>Главную</a:t>
            </a:r>
            <a:r>
              <a:rPr lang="ru-RU" sz="2400" dirty="0" smtClean="0"/>
              <a:t> страницу можно произвести из любого места программы через кнопку </a:t>
            </a:r>
            <a:r>
              <a:rPr lang="ru-RU" sz="4000" dirty="0" smtClean="0"/>
              <a:t>•</a:t>
            </a:r>
            <a:r>
              <a:rPr lang="ru-RU" sz="2400" dirty="0" smtClean="0"/>
              <a:t> в заголовке окна. </a:t>
            </a:r>
          </a:p>
          <a:p>
            <a:pPr algn="just"/>
            <a:r>
              <a:rPr lang="ru-RU" sz="2400" dirty="0" smtClean="0"/>
              <a:t>Для навигации также можно использовать стандартные ярлыки листов </a:t>
            </a:r>
            <a:r>
              <a:rPr lang="ru-RU" sz="2400" dirty="0" err="1" smtClean="0"/>
              <a:t>Excel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900098"/>
          </a:xfrm>
        </p:spPr>
        <p:txBody>
          <a:bodyPr/>
          <a:lstStyle/>
          <a:p>
            <a:pPr algn="ctr"/>
            <a:r>
              <a:rPr lang="ru-RU" sz="3200" b="1" u="sng" dirty="0" smtClean="0"/>
              <a:t>Файл включает следующие обязательные страницы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Params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параметры расчета, справочники групп ресурсов, контрагентов и статусов.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MRP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главная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планирования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Material Requirements Planning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Она же является справочником ресурсов, используемых в спецификациях.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BOMs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спецификации производимых изделий, продуктов, полуфабрикатов и пр.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англ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Bill of Materials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заказов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продажу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Sales Orders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таблицы заказов на производство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Manufacturing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Orders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таблицы заказов на закупку (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Purchase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Orders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RepRes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– отчет с полными данными планирования по выбранному ресурсу.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ChartRes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– соответствующая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RepRes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диаграмма ресурса.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71479"/>
          <a:ext cx="9144000" cy="6712628"/>
        </p:xfrm>
        <a:graphic>
          <a:graphicData uri="http://schemas.openxmlformats.org/drawingml/2006/table">
            <a:tbl>
              <a:tblPr/>
              <a:tblGrid>
                <a:gridCol w="1866635"/>
                <a:gridCol w="2895884"/>
                <a:gridCol w="2642158"/>
                <a:gridCol w="1739323"/>
              </a:tblGrid>
              <a:tr h="400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Функция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Описание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Работа в системе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Периодичность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059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Начало работы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Создание нового файла, настройка дат и периодов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Params \ Настройка перидов</a:t>
                      </a: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Добавление, удаление, заполнение строк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Можно добавлять периоды с течением времени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89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Настройка контрагентов заказов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Добавление элементов в справочники контрагентов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Noto Sans"/>
                          <a:ea typeface="Times New Roman"/>
                          <a:cs typeface="Times New Roman"/>
                        </a:rPr>
                        <a:t>Params</a:t>
                      </a: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 \ Поставщики, Производители, Покупатели</a:t>
                      </a: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Добавление, удаление, заполнение строк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Начало работы.</a:t>
                      </a:r>
                      <a:b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При появлении новых контрагентов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Настройка ресурсов планирования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Добавление элементов в MRP-таблицу и справочник Групп ресурсов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Noto Sans"/>
                          <a:ea typeface="Times New Roman"/>
                          <a:cs typeface="Times New Roman"/>
                        </a:rPr>
                        <a:t>Params</a:t>
                      </a: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 \ Группы ресурсов</a:t>
                      </a: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MRP</a:t>
                      </a: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Добавление, удаление строк. Заполнение параметров ресурса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Начало работы.</a:t>
                      </a:r>
                      <a:b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При появлении новых продуктов, полуфабрикатов, материалов и пр.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8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Создание спецификаций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Заполнение справочника вхождения компонентов друг в друга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latin typeface="Noto Sans"/>
                          <a:ea typeface="Times New Roman"/>
                          <a:cs typeface="Times New Roman"/>
                        </a:rPr>
                        <a:t>BOMs</a:t>
                      </a: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Добавление, удаление, заполнение строк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Начало работы.</a:t>
                      </a:r>
                      <a:b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При появлении новых продуктов или замене компонентов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" y="285728"/>
          <a:ext cx="9144000" cy="6754753"/>
        </p:xfrm>
        <a:graphic>
          <a:graphicData uri="http://schemas.openxmlformats.org/drawingml/2006/table">
            <a:tbl>
              <a:tblPr/>
              <a:tblGrid>
                <a:gridCol w="1866635"/>
                <a:gridCol w="2895884"/>
                <a:gridCol w="2642158"/>
                <a:gridCol w="1739323"/>
              </a:tblGrid>
              <a:tr h="1254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Планирование продаж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Внесение плановых данных в таблицу заказов на отгрузку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SO</a:t>
                      </a:r>
                      <a:b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Добавление и заполнение строк со статусом "план"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Ежемесячное формирование плановых данных об отгрузках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52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Получение заказа от покупателя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Создание заказа на отгрузку от покупателя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SO</a:t>
                      </a:r>
                      <a:b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Добавление и заполнение строк.</a:t>
                      </a:r>
                      <a:b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Корректировка плановых заказов на отгрузку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При появлении заказа от покупателя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4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Отгрузка продукции покупателям 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Корректировка заказа на отгрузку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SO</a:t>
                      </a:r>
                      <a:b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Внесение фактических данных в имеющийся заказ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При появлении данных о фактических отгрузках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4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Заказ сырья и материалов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Создание и отправка заказа на закупку поставщику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PO</a:t>
                      </a:r>
                      <a:b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Добавление и заполнение строк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Регулярная работа на основе рекомендаций программы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54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Поступление сырья и материалов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Фактическое поступление ресурсов на склад по заказу на закупку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PO</a:t>
                      </a: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Внесение фактических данных в заказ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При появлении данных о фактических закупках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343" marR="35343" marT="17671" marB="1767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28605"/>
          <a:ext cx="9144000" cy="8855976"/>
        </p:xfrm>
        <a:graphic>
          <a:graphicData uri="http://schemas.openxmlformats.org/drawingml/2006/table">
            <a:tbl>
              <a:tblPr/>
              <a:tblGrid>
                <a:gridCol w="1866635"/>
                <a:gridCol w="2895883"/>
                <a:gridCol w="2642158"/>
                <a:gridCol w="1739324"/>
              </a:tblGrid>
              <a:tr h="1476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Планирование производства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Формирование и корректировка календарного плана производства (MPS)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MO</a:t>
                      </a: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Добавление и заполнение строк плановых заказов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Регулярная (еженедельная) работа по созданию и изменению плана производтсва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Производство изделий и полуфабрикатов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Поступление данных о фактическом выпуске изделий и полуфабрикатов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MO</a:t>
                      </a:r>
                      <a:b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Внесение информации о фактическом производстве изделий и полуфабрикатов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Регулярная (ежедневная) работа по данным производственных участков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8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Фактический расхода материалов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Заполнение данных на основе производственных отчетов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MRP \ Расход </a:t>
                      </a: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(ввод поверх формулы)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Регулярная работа при обновлении факта через расход (см.MRP-таблица)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76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Инвентаризация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Заполнение фактических остатков всех русурсов планирования на основе данных инвентаризации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MRP \ Остаток на дату </a:t>
                      </a: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(ввод поверх формулы)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Начало работы.</a:t>
                      </a:r>
                      <a:b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Регулярная работа при обновлении факта через остатки (см.MRP-таблица)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0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Noto Sans"/>
                          <a:ea typeface="Times New Roman"/>
                          <a:cs typeface="Times New Roman"/>
                        </a:rPr>
                        <a:t>Отслеживание заказов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Noto Sans"/>
                          <a:ea typeface="Times New Roman"/>
                          <a:cs typeface="Times New Roman"/>
                        </a:rPr>
                        <a:t>Корректировка параметров заказов при появлении актуальной информации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Noto Sans"/>
                          <a:ea typeface="Times New Roman"/>
                          <a:cs typeface="Times New Roman"/>
                        </a:rPr>
                        <a:t>SO, PO, MO</a:t>
                      </a: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Перенос сроков выполнения, объемов, цен и пр.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Noto Sans"/>
                          <a:ea typeface="Times New Roman"/>
                          <a:cs typeface="Times New Roman"/>
                        </a:rPr>
                        <a:t>Регулярная (ежедневная) работа по контролю  заказов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2616" marR="32616" marT="16308" marB="1630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42908"/>
          </a:xfrm>
        </p:spPr>
        <p:txBody>
          <a:bodyPr/>
          <a:lstStyle/>
          <a:p>
            <a:pPr algn="ctr"/>
            <a:r>
              <a:rPr lang="ru-RU" b="1" i="1" dirty="0" smtClean="0"/>
              <a:t>Состав файла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4291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u="sng" dirty="0" smtClean="0"/>
              <a:t>Файл формата </a:t>
            </a:r>
            <a:r>
              <a:rPr lang="ru-RU" u="sng" dirty="0" err="1" smtClean="0"/>
              <a:t>Excel</a:t>
            </a:r>
            <a:r>
              <a:rPr lang="ru-RU" dirty="0" smtClean="0"/>
              <a:t> с набором макросов (программой на VBA).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Редактирование данных возможно и без подключенных макросов (ручное копирование формул в строках (при добавлении). 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/>
              <a:t>Настройка параметров и расчет таблицы планирования работает только с подключенными макросами.</a:t>
            </a:r>
            <a:endParaRPr lang="ru-RU" dirty="0"/>
          </a:p>
        </p:txBody>
      </p:sp>
      <p:pic>
        <p:nvPicPr>
          <p:cNvPr id="5" name="Рисунок 4" descr="Планирование производства MRP. Главная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071679"/>
            <a:ext cx="6500858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28660"/>
          </a:xfrm>
        </p:spPr>
        <p:txBody>
          <a:bodyPr/>
          <a:lstStyle/>
          <a:p>
            <a:pPr algn="ctr"/>
            <a:r>
              <a:rPr lang="ru-RU" b="1" i="1" dirty="0" smtClean="0"/>
              <a:t>Параметры (</a:t>
            </a:r>
            <a:r>
              <a:rPr lang="ru-RU" b="1" i="1" dirty="0" err="1" smtClean="0"/>
              <a:t>Params</a:t>
            </a:r>
            <a:r>
              <a:rPr lang="ru-RU" b="1" i="1" dirty="0" smtClean="0"/>
              <a:t>)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153044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/>
              <a:t>Параметры влияют на расчетные механизмы, а также используются для корректного отображения заголовков таблиц и полей.</a:t>
            </a:r>
          </a:p>
          <a:p>
            <a:pPr lvl="0"/>
            <a:r>
              <a:rPr lang="ru-RU" sz="2800" b="1" dirty="0" smtClean="0"/>
              <a:t>Организации</a:t>
            </a:r>
            <a:r>
              <a:rPr lang="ru-RU" sz="2800" dirty="0" smtClean="0"/>
              <a:t> - произвольное название организации</a:t>
            </a:r>
          </a:p>
          <a:p>
            <a:pPr lvl="0"/>
            <a:r>
              <a:rPr lang="ru-RU" sz="2800" b="1" dirty="0" smtClean="0"/>
              <a:t>Дата начала учета</a:t>
            </a:r>
            <a:endParaRPr lang="ru-RU" sz="2800" dirty="0" smtClean="0"/>
          </a:p>
          <a:p>
            <a:pPr lvl="0"/>
            <a:r>
              <a:rPr lang="ru-RU" sz="2800" b="1" dirty="0" smtClean="0"/>
              <a:t>Количество периодов</a:t>
            </a:r>
            <a:endParaRPr lang="ru-RU" sz="2800" dirty="0" smtClean="0"/>
          </a:p>
          <a:p>
            <a:pPr lvl="0"/>
            <a:r>
              <a:rPr lang="ru-RU" sz="2800" b="1" dirty="0" smtClean="0"/>
              <a:t>Длительность планового периода, </a:t>
            </a:r>
            <a:r>
              <a:rPr lang="ru-RU" sz="2800" b="1" dirty="0" err="1" smtClean="0"/>
              <a:t>дн</a:t>
            </a:r>
            <a:endParaRPr lang="ru-RU" sz="2800" dirty="0" smtClean="0"/>
          </a:p>
          <a:p>
            <a:pPr lvl="0"/>
            <a:r>
              <a:rPr lang="ru-RU" sz="2800" b="1" dirty="0" smtClean="0"/>
              <a:t>Сегодня</a:t>
            </a:r>
            <a:r>
              <a:rPr lang="ru-RU" sz="2800" dirty="0" smtClean="0"/>
              <a:t> (дата)</a:t>
            </a:r>
          </a:p>
          <a:p>
            <a:pPr lvl="0"/>
            <a:r>
              <a:rPr lang="ru-RU" sz="2800" b="1" dirty="0" smtClean="0"/>
              <a:t>Фиксированный период, </a:t>
            </a:r>
            <a:r>
              <a:rPr lang="ru-RU" sz="2800" b="1" dirty="0" err="1" smtClean="0"/>
              <a:t>дн</a:t>
            </a:r>
            <a:endParaRPr lang="ru-RU" sz="2800" dirty="0" smtClean="0"/>
          </a:p>
          <a:p>
            <a:pPr lvl="0"/>
            <a:r>
              <a:rPr lang="ru-RU" sz="2800" b="1" dirty="0" smtClean="0"/>
              <a:t>Начало плана</a:t>
            </a:r>
            <a:r>
              <a:rPr lang="ru-RU" sz="2800" dirty="0" smtClean="0"/>
              <a:t> (дата, вычисляемое)</a:t>
            </a:r>
          </a:p>
          <a:p>
            <a:r>
              <a:rPr lang="ru-RU" sz="2800" b="1" dirty="0" smtClean="0"/>
              <a:t>Конец плана</a:t>
            </a:r>
            <a:r>
              <a:rPr lang="ru-RU" sz="2800" dirty="0" smtClean="0"/>
              <a:t> (дата, вычисляемое)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</a:t>
            </a:r>
            <a:r>
              <a:rPr lang="ru-RU" b="1" dirty="0" smtClean="0">
                <a:latin typeface="+mn-lt"/>
                <a:hlinkClick r:id="rId2"/>
              </a:rPr>
              <a:t>Планирование производства MRP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071678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предназначена для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поддержки процесса оперативного планирования производства и закупки ресурсов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предприятиях малого бизнеса.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35756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Из-за </a:t>
            </a:r>
            <a:r>
              <a:rPr lang="ru-RU" sz="2400" u="sng" dirty="0" smtClean="0"/>
              <a:t>высокой стоимости внедрения</a:t>
            </a:r>
            <a:r>
              <a:rPr lang="ru-RU" sz="2400" dirty="0" smtClean="0"/>
              <a:t> и владения подобные системы на практике финансово недоступны для организаций малого бизнеса и для предприятий с убыточной деятельностью, или вновь созданных. Кроме того, </a:t>
            </a:r>
            <a:r>
              <a:rPr lang="ru-RU" sz="2400" u="sng" dirty="0" smtClean="0"/>
              <a:t>для небольших производственных или сборочных предприятий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35782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3200" u="sng" dirty="0" smtClean="0"/>
              <a:t>Программа рекомендуется в качестве обучающего инструмента для </a:t>
            </a:r>
            <a:r>
              <a:rPr lang="ru-RU" sz="3200" b="1" u="sng" dirty="0" smtClean="0"/>
              <a:t>понимания принципов работы MRP-алгоритмов</a:t>
            </a:r>
            <a:r>
              <a:rPr lang="ru-RU" sz="3200" b="1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Параметры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471470"/>
          </a:xfrm>
        </p:spPr>
        <p:txBody>
          <a:bodyPr/>
          <a:lstStyle/>
          <a:p>
            <a:pPr algn="ctr"/>
            <a:r>
              <a:rPr lang="ru-RU" b="1" i="1" dirty="0" smtClean="0"/>
              <a:t>Настройка периодов</a:t>
            </a:r>
            <a:endParaRPr lang="ru-RU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2918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Программа поддерживает работу с плановыми и фактическими данными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. Информация разбивается по периодам.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Программа разбивает календарные данные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на три типа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факт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фиксированный период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план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42900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/>
              <a:t>Фактический</a:t>
            </a:r>
            <a:r>
              <a:rPr lang="ru-RU" sz="2400" b="1" dirty="0" smtClean="0"/>
              <a:t> и </a:t>
            </a:r>
            <a:r>
              <a:rPr lang="ru-RU" sz="2400" b="1" i="1" dirty="0" smtClean="0"/>
              <a:t>фиксированный</a:t>
            </a:r>
            <a:r>
              <a:rPr lang="ru-RU" sz="2400" dirty="0" smtClean="0"/>
              <a:t> периоды имеют неизменную длительность равную одному календарному дню, длительность </a:t>
            </a:r>
            <a:r>
              <a:rPr lang="ru-RU" sz="2400" b="1" i="1" dirty="0" smtClean="0"/>
              <a:t>плановых периодов </a:t>
            </a:r>
            <a:r>
              <a:rPr lang="ru-RU" sz="2400" dirty="0" smtClean="0"/>
              <a:t>можно настраивать через параметр </a:t>
            </a:r>
            <a:r>
              <a:rPr lang="ru-RU" sz="2400" b="1" dirty="0" smtClean="0"/>
              <a:t>Длительность планового периода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2860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Фактический период</a:t>
            </a:r>
            <a:r>
              <a:rPr lang="ru-RU" sz="2400" dirty="0" smtClean="0"/>
              <a:t> определяется как интервал от </a:t>
            </a:r>
            <a:r>
              <a:rPr lang="ru-RU" sz="2400" b="1" dirty="0" smtClean="0"/>
              <a:t>Даты начала учета</a:t>
            </a:r>
            <a:r>
              <a:rPr lang="ru-RU" sz="2400" dirty="0" smtClean="0"/>
              <a:t> до </a:t>
            </a:r>
            <a:r>
              <a:rPr lang="ru-RU" sz="2400" b="1" dirty="0" smtClean="0"/>
              <a:t>Сегодня</a:t>
            </a:r>
            <a:r>
              <a:rPr lang="ru-RU" sz="2400" dirty="0" smtClean="0"/>
              <a:t>. </a:t>
            </a:r>
            <a:endParaRPr lang="ru-RU" sz="2400" dirty="0" smtClean="0"/>
          </a:p>
          <a:p>
            <a:pPr algn="just"/>
            <a:r>
              <a:rPr lang="ru-RU" sz="2400" i="1" dirty="0" smtClean="0"/>
              <a:t>Плановый </a:t>
            </a:r>
            <a:r>
              <a:rPr lang="ru-RU" sz="2400" i="1" dirty="0" smtClean="0"/>
              <a:t>интервал </a:t>
            </a:r>
            <a:r>
              <a:rPr lang="ru-RU" sz="2400" dirty="0" smtClean="0"/>
              <a:t>соответственно от даты окончания фиксированного периода до параметра </a:t>
            </a:r>
            <a:r>
              <a:rPr lang="ru-RU" sz="2400" b="1" dirty="0" smtClean="0"/>
              <a:t>Конец плана</a:t>
            </a:r>
            <a:r>
              <a:rPr lang="ru-RU" sz="2400" dirty="0" smtClean="0"/>
              <a:t> (вычисляется автоматически через количество периодов). </a:t>
            </a:r>
            <a:endParaRPr lang="ru-RU" sz="2400" dirty="0" smtClean="0"/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 smtClean="0"/>
              <a:t>фактических (и фиксированных) периодах система не формирует рекомендаций на размещение заказов (см "план"). Плановый интервал полностью поддерживает MRP-алгоритм.  Перед началом использования программы устанавливается </a:t>
            </a:r>
            <a:r>
              <a:rPr lang="ru-RU" sz="2400" b="1" dirty="0" smtClean="0"/>
              <a:t>Дата начала учета</a:t>
            </a:r>
            <a:r>
              <a:rPr lang="ru-RU" sz="2400" dirty="0" smtClean="0"/>
              <a:t> (</a:t>
            </a:r>
            <a:r>
              <a:rPr lang="ru-RU" sz="2400" b="1" dirty="0" smtClean="0"/>
              <a:t>С7</a:t>
            </a:r>
            <a:r>
              <a:rPr lang="ru-RU" sz="2400" dirty="0" smtClean="0"/>
              <a:t>) 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004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/>
              <a:t>Фиксированный период</a:t>
            </a:r>
            <a:r>
              <a:rPr lang="ru-RU" sz="2400" dirty="0" smtClean="0"/>
              <a:t> отсчитывается вперед по времени от параметра </a:t>
            </a:r>
            <a:r>
              <a:rPr lang="ru-RU" sz="2400" b="1" dirty="0" smtClean="0"/>
              <a:t>Сегодня</a:t>
            </a:r>
            <a:r>
              <a:rPr lang="ru-RU" sz="2400" dirty="0" smtClean="0"/>
              <a:t> на количество дней определенное в параметре </a:t>
            </a:r>
            <a:r>
              <a:rPr lang="ru-RU" sz="2400" b="1" dirty="0" err="1" smtClean="0"/>
              <a:t>Фикс.период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дн</a:t>
            </a:r>
            <a:r>
              <a:rPr lang="ru-RU" sz="2400" dirty="0" smtClean="0"/>
              <a:t>. </a:t>
            </a:r>
            <a:endParaRPr lang="ru-RU" sz="2400" dirty="0" smtClean="0"/>
          </a:p>
          <a:p>
            <a:pPr algn="just"/>
            <a:r>
              <a:rPr lang="ru-RU" sz="2400" dirty="0" smtClean="0"/>
              <a:t>В </a:t>
            </a:r>
            <a:r>
              <a:rPr lang="ru-RU" sz="2400" dirty="0" smtClean="0"/>
              <a:t>фиксированных периодах хранится информация о будущих поступлениях и заказах, но плановые заказы (рекомендации) здесь не формируются. </a:t>
            </a:r>
            <a:endParaRPr lang="ru-RU" sz="2400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2928934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Количество периодов можно изменить в любой момент времени.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Поддерживается два варианта настройки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изменения общего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Количества периодов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введите число в ячейку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D6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новое значение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), затем нажмите кнопку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√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справа от ячейки.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этом случае добавления или удаления периодов будут происходить в конце горизонта планирования.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Настройка периодов 1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42908"/>
          </a:xfrm>
        </p:spPr>
        <p:txBody>
          <a:bodyPr/>
          <a:lstStyle/>
          <a:p>
            <a:pPr algn="ctr"/>
            <a:r>
              <a:rPr lang="ru-RU" b="1" i="1" dirty="0" smtClean="0"/>
              <a:t>Справочники группировок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Принцип работы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64291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Представляет собой рабочую книгу </a:t>
            </a:r>
            <a:r>
              <a:rPr lang="ru-RU" sz="2400" dirty="0" err="1" smtClean="0"/>
              <a:t>Excel</a:t>
            </a:r>
            <a:r>
              <a:rPr lang="ru-RU" sz="2400" dirty="0" smtClean="0"/>
              <a:t>, расчеты реализованы на уровне формул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50017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u="sng" dirty="0" err="1" smtClean="0"/>
              <a:t>Excel</a:t>
            </a:r>
            <a:r>
              <a:rPr lang="ru-RU" sz="2400" u="sng" dirty="0" smtClean="0"/>
              <a:t> не является базой данных</a:t>
            </a:r>
            <a:r>
              <a:rPr lang="ru-RU" sz="2400" dirty="0" smtClean="0"/>
              <a:t>. В программе учтены и, насколько возможно, минимизированы недостатки расчетов в электронных таблицах.</a:t>
            </a:r>
            <a:endParaRPr lang="ru-RU" sz="24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857496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Позволяет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Noto Sans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Оптимизировать цепочку поставки сырья и материалов для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бесперебойного процесса производства и своевременного удовлетворения спроса на готовую продукцию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оптимизация расчетов построена на следующих принципах:</a:t>
            </a: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2571744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Алгоритм планирования реализован только при помощи формул рабочего листа. Это позволяет максимально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увеличить скорость расчетов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Большинство формул не хранится постоянно в диапазонах, что обеспечивает нормальную работу с заказами (добавление, удаление, редактирование), файл не замедляется на обработке связей.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oto Sans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u="sng" dirty="0" smtClean="0">
                <a:latin typeface="Noto Sans"/>
                <a:ea typeface="Times New Roman" pitchFamily="18" charset="0"/>
                <a:cs typeface="Times New Roman" pitchFamily="18" charset="0"/>
              </a:rPr>
              <a:t>Запуск основного MRP-расчета осуществляется при помощи макроса</a:t>
            </a:r>
            <a:r>
              <a:rPr lang="ru-RU" sz="2800" dirty="0" smtClean="0">
                <a:latin typeface="Noto Sans"/>
                <a:ea typeface="Times New Roman" pitchFamily="18" charset="0"/>
                <a:cs typeface="Times New Roman" pitchFamily="18" charset="0"/>
              </a:rPr>
              <a:t>, который сначала </a:t>
            </a:r>
            <a:r>
              <a:rPr lang="ru-RU" sz="2800" dirty="0" err="1" smtClean="0">
                <a:latin typeface="Noto Sans"/>
                <a:ea typeface="Times New Roman" pitchFamily="18" charset="0"/>
                <a:cs typeface="Times New Roman" pitchFamily="18" charset="0"/>
              </a:rPr>
              <a:t>восстанавливет</a:t>
            </a:r>
            <a:r>
              <a:rPr lang="ru-RU" sz="2800" dirty="0" smtClean="0">
                <a:latin typeface="Noto Sans"/>
                <a:ea typeface="Times New Roman" pitchFamily="18" charset="0"/>
                <a:cs typeface="Times New Roman" pitchFamily="18" charset="0"/>
              </a:rPr>
              <a:t> формулы, затем пересчитывает электронные таблицы, после чего вновь заменяет формулы на рассчитанные значения.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Noto Sans"/>
                <a:ea typeface="Times New Roman" pitchFamily="18" charset="0"/>
                <a:cs typeface="Times New Roman" pitchFamily="18" charset="0"/>
              </a:rPr>
              <a:t>Данные поступают в </a:t>
            </a:r>
            <a:r>
              <a:rPr lang="ru-RU" sz="2800" u="sng" dirty="0" smtClean="0">
                <a:latin typeface="Noto Sans"/>
                <a:ea typeface="Times New Roman" pitchFamily="18" charset="0"/>
                <a:cs typeface="Times New Roman" pitchFamily="18" charset="0"/>
              </a:rPr>
              <a:t>план из таблиц заказов различных типов</a:t>
            </a:r>
            <a:r>
              <a:rPr lang="ru-RU" sz="2800" dirty="0" smtClean="0">
                <a:latin typeface="Noto Sans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800" dirty="0" smtClean="0">
                <a:latin typeface="Noto Sans"/>
                <a:ea typeface="Times New Roman" pitchFamily="18" charset="0"/>
                <a:cs typeface="Times New Roman" pitchFamily="18" charset="0"/>
              </a:rPr>
              <a:t>Корректность </a:t>
            </a:r>
            <a:r>
              <a:rPr lang="ru-RU" sz="2800" i="1" dirty="0" smtClean="0">
                <a:latin typeface="Noto Sans"/>
                <a:ea typeface="Times New Roman" pitchFamily="18" charset="0"/>
                <a:cs typeface="Times New Roman" pitchFamily="18" charset="0"/>
              </a:rPr>
              <a:t>скользящего планирования</a:t>
            </a:r>
            <a:r>
              <a:rPr lang="ru-RU" sz="2800" dirty="0" smtClean="0">
                <a:latin typeface="Noto Sans"/>
                <a:ea typeface="Times New Roman" pitchFamily="18" charset="0"/>
                <a:cs typeface="Times New Roman" pitchFamily="18" charset="0"/>
              </a:rPr>
              <a:t> обеспечена через </a:t>
            </a:r>
            <a:r>
              <a:rPr lang="ru-RU" sz="2800" u="sng" dirty="0" smtClean="0">
                <a:latin typeface="Noto Sans"/>
                <a:ea typeface="Times New Roman" pitchFamily="18" charset="0"/>
                <a:cs typeface="Times New Roman" pitchFamily="18" charset="0"/>
              </a:rPr>
              <a:t>возможность изменения данных</a:t>
            </a:r>
            <a:r>
              <a:rPr lang="ru-RU" sz="2800" dirty="0" smtClean="0">
                <a:latin typeface="Noto Sans"/>
                <a:ea typeface="Times New Roman" pitchFamily="18" charset="0"/>
                <a:cs typeface="Times New Roman" pitchFamily="18" charset="0"/>
              </a:rPr>
              <a:t> об остатках и расходе в каждом периоде </a:t>
            </a:r>
            <a:r>
              <a:rPr lang="ru-RU" sz="2800" u="sng" dirty="0" smtClean="0">
                <a:latin typeface="Noto Sans"/>
                <a:ea typeface="Times New Roman" pitchFamily="18" charset="0"/>
                <a:cs typeface="Times New Roman" pitchFamily="18" charset="0"/>
              </a:rPr>
              <a:t>"поверх формул".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smtClean="0"/>
              <a:t>Ограничения и возможности использования MRP-алгоритмов в электронных таблицах </a:t>
            </a:r>
            <a:r>
              <a:rPr lang="ru-RU" sz="3200" b="1" i="1" dirty="0" err="1" smtClean="0"/>
              <a:t>Excel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Электронные таблицы </a:t>
            </a:r>
            <a:r>
              <a:rPr lang="ru-RU" dirty="0" err="1" smtClean="0"/>
              <a:t>Excel</a:t>
            </a:r>
            <a:r>
              <a:rPr lang="ru-RU" dirty="0" smtClean="0"/>
              <a:t> имеют </a:t>
            </a:r>
            <a:r>
              <a:rPr lang="ru-RU" u="sng" dirty="0" smtClean="0"/>
              <a:t>внутренние ограничения на объем обрабатываемой информации</a:t>
            </a:r>
          </a:p>
          <a:p>
            <a:pPr algn="just"/>
            <a:r>
              <a:rPr lang="ru-RU" dirty="0" smtClean="0"/>
              <a:t>Программа </a:t>
            </a:r>
            <a:r>
              <a:rPr lang="ru-RU" u="sng" dirty="0" smtClean="0"/>
              <a:t>не предназначена для замены больших систем учета </a:t>
            </a:r>
            <a:r>
              <a:rPr lang="ru-RU" b="1" u="sng" dirty="0" smtClean="0"/>
              <a:t>сотен тысяч</a:t>
            </a:r>
            <a:r>
              <a:rPr lang="ru-RU" u="sng" dirty="0" smtClean="0"/>
              <a:t> номенклатурных позиций, спецификаций и заказов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371600"/>
          </a:xfrm>
        </p:spPr>
        <p:txBody>
          <a:bodyPr/>
          <a:lstStyle/>
          <a:p>
            <a:pPr algn="ctr"/>
            <a:r>
              <a:rPr lang="ru-RU" sz="2800" b="1" dirty="0" smtClean="0"/>
              <a:t>рекомендуется придерживаться следующих ограничений: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886200"/>
          </a:xfrm>
        </p:spPr>
        <p:txBody>
          <a:bodyPr/>
          <a:lstStyle/>
          <a:p>
            <a:pPr lvl="0"/>
            <a:r>
              <a:rPr lang="ru-RU" sz="2400" dirty="0" smtClean="0"/>
              <a:t>Количество ресурсов (номенклатура) - </a:t>
            </a:r>
            <a:r>
              <a:rPr lang="ru-RU" sz="2400" b="1" dirty="0" smtClean="0"/>
              <a:t>до 2000 ед.</a:t>
            </a:r>
            <a:endParaRPr lang="ru-RU" sz="2400" dirty="0" smtClean="0"/>
          </a:p>
          <a:p>
            <a:pPr lvl="0"/>
            <a:r>
              <a:rPr lang="ru-RU" sz="2400" dirty="0" smtClean="0"/>
              <a:t>Количество строк спецификаций (вхождения компонентов) - </a:t>
            </a:r>
            <a:r>
              <a:rPr lang="ru-RU" sz="2400" b="1" dirty="0" smtClean="0"/>
              <a:t>до 10 000 строк</a:t>
            </a:r>
            <a:endParaRPr lang="ru-RU" sz="2400" dirty="0" smtClean="0"/>
          </a:p>
          <a:p>
            <a:pPr lvl="0"/>
            <a:r>
              <a:rPr lang="ru-RU" sz="2400" dirty="0" smtClean="0"/>
              <a:t>Количество уровней вложенности спецификаций - </a:t>
            </a:r>
            <a:r>
              <a:rPr lang="ru-RU" sz="2400" b="1" dirty="0" smtClean="0"/>
              <a:t>до 5ти</a:t>
            </a:r>
            <a:endParaRPr lang="ru-RU" sz="2400" dirty="0" smtClean="0"/>
          </a:p>
          <a:p>
            <a:pPr lvl="0"/>
            <a:r>
              <a:rPr lang="ru-RU" sz="2400" dirty="0" smtClean="0"/>
              <a:t>Количество периодов - </a:t>
            </a:r>
            <a:r>
              <a:rPr lang="ru-RU" sz="2400" b="1" dirty="0" smtClean="0"/>
              <a:t>до 53х</a:t>
            </a:r>
            <a:endParaRPr lang="ru-RU" sz="2400" dirty="0" smtClean="0"/>
          </a:p>
          <a:p>
            <a:pPr lvl="0"/>
            <a:r>
              <a:rPr lang="ru-RU" sz="2400" dirty="0" smtClean="0"/>
              <a:t>Общее количество заказов различных типов - </a:t>
            </a:r>
            <a:r>
              <a:rPr lang="ru-RU" sz="2400" b="1" dirty="0" smtClean="0"/>
              <a:t>до 10 000 ед.</a:t>
            </a:r>
            <a:endParaRPr lang="ru-RU" sz="2400" dirty="0" smtClean="0"/>
          </a:p>
          <a:p>
            <a:r>
              <a:rPr lang="ru-RU" sz="2400" dirty="0" smtClean="0"/>
              <a:t>Размер рабочего файла  - </a:t>
            </a:r>
            <a:r>
              <a:rPr lang="ru-RU" sz="2400" b="1" dirty="0" smtClean="0"/>
              <a:t>до 30Мб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35782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400" dirty="0" smtClean="0"/>
              <a:t>При данных ограничениях скорость MRP-расчета не должна превышать </a:t>
            </a:r>
            <a:r>
              <a:rPr lang="ru-RU" sz="2400" b="1" dirty="0" smtClean="0"/>
              <a:t>10 минут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Установка программы (</a:t>
            </a:r>
            <a:r>
              <a:rPr lang="ru-RU" b="1" i="1" dirty="0" err="1" smtClean="0"/>
              <a:t>Windows</a:t>
            </a:r>
            <a:r>
              <a:rPr lang="ru-RU" b="1" i="1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В разделе </a:t>
            </a:r>
            <a:r>
              <a:rPr lang="ru-RU" sz="2400" b="1" dirty="0" smtClean="0">
                <a:hlinkClick r:id="rId2"/>
              </a:rPr>
              <a:t>Загрузки</a:t>
            </a:r>
            <a:r>
              <a:rPr lang="ru-RU" sz="2400" dirty="0" smtClean="0"/>
              <a:t> </a:t>
            </a:r>
            <a:r>
              <a:rPr lang="ru-RU" sz="2400" dirty="0" err="1" smtClean="0"/>
              <a:t>доступнен</a:t>
            </a:r>
            <a:r>
              <a:rPr lang="ru-RU" sz="2400" dirty="0" smtClean="0"/>
              <a:t> для скачивания файл установки:</a:t>
            </a:r>
          </a:p>
          <a:p>
            <a:pPr lvl="0" algn="just"/>
            <a:r>
              <a:rPr lang="ru-RU" sz="2400" b="1" dirty="0" err="1" smtClean="0"/>
              <a:t>setup_demo.exe</a:t>
            </a:r>
            <a:r>
              <a:rPr lang="ru-RU" sz="2400" dirty="0" smtClean="0"/>
              <a:t> - рабочий файл в формате </a:t>
            </a:r>
            <a:r>
              <a:rPr lang="ru-RU" sz="2400" dirty="0" err="1" smtClean="0"/>
              <a:t>Excel</a:t>
            </a:r>
            <a:r>
              <a:rPr lang="ru-RU" sz="2400" dirty="0" smtClean="0"/>
              <a:t> 2007-2013 (.</a:t>
            </a:r>
            <a:r>
              <a:rPr lang="ru-RU" sz="2400" dirty="0" err="1" smtClean="0"/>
              <a:t>xlsm</a:t>
            </a:r>
            <a:r>
              <a:rPr lang="ru-RU" sz="2400" dirty="0" smtClean="0"/>
              <a:t>)</a:t>
            </a:r>
          </a:p>
          <a:p>
            <a:pPr algn="just"/>
            <a:r>
              <a:rPr lang="ru-RU" sz="2400" u="sng" dirty="0" smtClean="0"/>
              <a:t>Демонстрационная версия для </a:t>
            </a:r>
            <a:r>
              <a:rPr lang="ru-RU" sz="2400" u="sng" dirty="0" err="1" smtClean="0"/>
              <a:t>Excel</a:t>
            </a:r>
            <a:r>
              <a:rPr lang="ru-RU" sz="2400" u="sng" dirty="0" smtClean="0"/>
              <a:t> версий 2000-2003 (.</a:t>
            </a:r>
            <a:r>
              <a:rPr lang="ru-RU" sz="2400" u="sng" dirty="0" err="1" smtClean="0"/>
              <a:t>xls</a:t>
            </a:r>
            <a:r>
              <a:rPr lang="ru-RU" sz="2400" u="sng" dirty="0" smtClean="0"/>
              <a:t>) не поддерживается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dirty="0" smtClean="0"/>
              <a:t>Программа </a:t>
            </a:r>
            <a:r>
              <a:rPr lang="ru-RU" sz="2400" u="sng" dirty="0" smtClean="0"/>
              <a:t>не использует надстройку Excelfin.AddIn2</a:t>
            </a:r>
            <a:r>
              <a:rPr lang="ru-RU" sz="2400" dirty="0" smtClean="0"/>
              <a:t>, вся автоматизация работы поддерживается на уровне макросов VBA, встроенных непосредственно в рабочую книгу.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инансы в Excel. Выбор компонентов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914400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357</TotalTime>
  <Words>774</Words>
  <Application>Microsoft Office PowerPoint</Application>
  <PresentationFormat>Экран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Пиксел</vt:lpstr>
      <vt:lpstr>ТЕМА 7 </vt:lpstr>
      <vt:lpstr>«Планирование производства MRP»</vt:lpstr>
      <vt:lpstr>Слайд 3</vt:lpstr>
      <vt:lpstr>оптимизация расчетов построена на следующих принципах:</vt:lpstr>
      <vt:lpstr>Слайд 5</vt:lpstr>
      <vt:lpstr>Ограничения и возможности использования MRP-алгоритмов в электронных таблицах Excel</vt:lpstr>
      <vt:lpstr>рекомендуется придерживаться следующих ограничений:</vt:lpstr>
      <vt:lpstr>Установка программы (Windows)</vt:lpstr>
      <vt:lpstr>Слайд 9</vt:lpstr>
      <vt:lpstr>Слайд 10</vt:lpstr>
      <vt:lpstr>Запуск программы</vt:lpstr>
      <vt:lpstr>Слайд 12</vt:lpstr>
      <vt:lpstr>Порядок работы</vt:lpstr>
      <vt:lpstr>Файл включает следующие обязательные страницы:</vt:lpstr>
      <vt:lpstr>Слайд 15</vt:lpstr>
      <vt:lpstr>Слайд 16</vt:lpstr>
      <vt:lpstr>Слайд 17</vt:lpstr>
      <vt:lpstr>Состав файла</vt:lpstr>
      <vt:lpstr>Параметры (Params)</vt:lpstr>
      <vt:lpstr>Слайд 20</vt:lpstr>
      <vt:lpstr>Настройка периодов</vt:lpstr>
      <vt:lpstr>Слайд 22</vt:lpstr>
      <vt:lpstr>Слайд 23</vt:lpstr>
      <vt:lpstr>Слайд 24</vt:lpstr>
      <vt:lpstr>Справочники группировок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55</cp:revision>
  <dcterms:created xsi:type="dcterms:W3CDTF">2013-11-18T15:08:18Z</dcterms:created>
  <dcterms:modified xsi:type="dcterms:W3CDTF">2017-11-01T18:09:14Z</dcterms:modified>
</cp:coreProperties>
</file>