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4" r:id="rId3"/>
    <p:sldId id="265" r:id="rId4"/>
    <p:sldId id="266" r:id="rId5"/>
    <p:sldId id="267" r:id="rId6"/>
    <p:sldId id="261" r:id="rId7"/>
    <p:sldId id="269" r:id="rId8"/>
    <p:sldId id="270" r:id="rId9"/>
    <p:sldId id="271" r:id="rId10"/>
    <p:sldId id="262" r:id="rId11"/>
    <p:sldId id="26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57" r:id="rId32"/>
    <p:sldId id="258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26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444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898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13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9761FE-70B9-4AD2-82D6-2883D471D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47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174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485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52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5271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41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87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96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3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48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1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68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19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CD0A27A4-D2F8-4E05-A2BE-94449FB5D1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F54DD88-9A2B-4F25-AE75-2AE0F5BB0840}" type="datetimeFigureOut">
              <a:rPr lang="ru-RU" smtClean="0"/>
              <a:pPr/>
              <a:t>04.09.2016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/>
              <a:t>Уровень обслуживания клиентов и страховой запас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09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692150"/>
            <a:ext cx="8568952" cy="5905202"/>
          </a:xfrm>
        </p:spPr>
        <p:txBody>
          <a:bodyPr>
            <a:noAutofit/>
          </a:bodyPr>
          <a:lstStyle/>
          <a:p>
            <a:pPr marL="0" indent="441325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/>
              <a:t>У</a:t>
            </a:r>
            <a:r>
              <a:rPr lang="en-US" sz="4000" b="1" dirty="0" smtClean="0"/>
              <a:t>OK</a:t>
            </a:r>
            <a:r>
              <a:rPr lang="ru-RU" sz="4000" b="1" dirty="0"/>
              <a:t>1 </a:t>
            </a:r>
            <a:r>
              <a:rPr lang="ru-RU" sz="4000" dirty="0"/>
              <a:t>используется в тех случаях, когда важен не столько размер недостающего запаса, а сам факт появления недостатка запасов. </a:t>
            </a:r>
            <a:r>
              <a:rPr lang="ru-RU" sz="4000" dirty="0" smtClean="0"/>
              <a:t>Это </a:t>
            </a:r>
            <a:r>
              <a:rPr lang="ru-RU" sz="4000" dirty="0"/>
              <a:t>касается материально-технического снабжения производства, снабжения запасными частями, а также таких поставок, где важно не потерять клиента (например, клиента группы А).   </a:t>
            </a:r>
          </a:p>
        </p:txBody>
      </p:sp>
    </p:spTree>
    <p:extLst>
      <p:ext uri="{BB962C8B-B14F-4D97-AF65-F5344CB8AC3E}">
        <p14:creationId xmlns="" xmlns:p14="http://schemas.microsoft.com/office/powerpoint/2010/main" val="7393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692150"/>
            <a:ext cx="8640960" cy="5905202"/>
          </a:xfrm>
        </p:spPr>
        <p:txBody>
          <a:bodyPr>
            <a:noAutofit/>
          </a:bodyPr>
          <a:lstStyle/>
          <a:p>
            <a:pPr marL="0" indent="441325">
              <a:lnSpc>
                <a:spcPct val="90000"/>
              </a:lnSpc>
              <a:buFont typeface="Wingdings" pitchFamily="2" charset="2"/>
              <a:buNone/>
            </a:pPr>
            <a:r>
              <a:rPr lang="ru-RU" sz="4800" b="1" dirty="0" smtClean="0"/>
              <a:t>У</a:t>
            </a:r>
            <a:r>
              <a:rPr lang="en-US" sz="4800" b="1" dirty="0" smtClean="0"/>
              <a:t>OK</a:t>
            </a:r>
            <a:r>
              <a:rPr lang="ru-RU" sz="4800" b="1" dirty="0"/>
              <a:t>2 </a:t>
            </a:r>
            <a:r>
              <a:rPr lang="ru-RU" sz="4800" dirty="0"/>
              <a:t>имеет значение там, где на результат деятельности влияет каждый реализованный заказ, например в торговле и распределении, где каждая недостача в запасах приводит к потере дохода от товарооборота.  </a:t>
            </a:r>
          </a:p>
        </p:txBody>
      </p:sp>
    </p:spTree>
    <p:extLst>
      <p:ext uri="{BB962C8B-B14F-4D97-AF65-F5344CB8AC3E}">
        <p14:creationId xmlns="" xmlns:p14="http://schemas.microsoft.com/office/powerpoint/2010/main" val="26698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b="1" dirty="0" smtClean="0"/>
              <a:t>Пример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3886200"/>
          </a:xfrm>
        </p:spPr>
        <p:txBody>
          <a:bodyPr/>
          <a:lstStyle/>
          <a:p>
            <a:pPr marL="0" indent="457200">
              <a:buNone/>
            </a:pPr>
            <a:r>
              <a:rPr lang="ru-RU" sz="3600" dirty="0"/>
              <a:t>В таблице представлены данные о частоте спроса на </a:t>
            </a:r>
            <a:r>
              <a:rPr lang="en-US" sz="3600" dirty="0"/>
              <a:t>CD</a:t>
            </a:r>
            <a:r>
              <a:rPr lang="ru-RU" sz="3600" dirty="0"/>
              <a:t> диски в цикле пополнения запаса, который составляет 2 дня. Данные представлены по результатам 78 наблюдений. Размер поставки составляет 500 дисков. Заказ осуществляется, когда уровень запаса составит 60 штук. </a:t>
            </a:r>
            <a:endParaRPr lang="ru-RU" sz="3600" dirty="0" smtClean="0"/>
          </a:p>
          <a:p>
            <a:pPr marL="0" indent="457200">
              <a:buNone/>
            </a:pPr>
            <a:r>
              <a:rPr lang="ru-RU" sz="3600" dirty="0" smtClean="0"/>
              <a:t>Необходимо </a:t>
            </a:r>
            <a:r>
              <a:rPr lang="ru-RU" sz="3600" dirty="0"/>
              <a:t>определить показатели уровня обслуживания клиентов. </a:t>
            </a:r>
          </a:p>
          <a:p>
            <a:pPr indent="45720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6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40960" cy="920080"/>
          </a:xfrm>
        </p:spPr>
        <p:txBody>
          <a:bodyPr/>
          <a:lstStyle/>
          <a:p>
            <a:pPr algn="ctr"/>
            <a:r>
              <a:rPr lang="ru-RU" b="1" dirty="0"/>
              <a:t>Распределение частоты спроса на </a:t>
            </a:r>
            <a:r>
              <a:rPr lang="en-US" b="1" dirty="0"/>
              <a:t>CD</a:t>
            </a:r>
            <a:r>
              <a:rPr lang="ru-RU" b="1" dirty="0"/>
              <a:t> диски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8207298"/>
              </p:ext>
            </p:extLst>
          </p:nvPr>
        </p:nvGraphicFramePr>
        <p:xfrm>
          <a:off x="251519" y="2348880"/>
          <a:ext cx="8640964" cy="26376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17208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  <a:gridCol w="617212"/>
              </a:tblGrid>
              <a:tr h="848984"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</a:rPr>
                        <a:t>Интервалы размера спроса</a:t>
                      </a:r>
                      <a:endParaRPr lang="ru-RU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15-19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20-24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25-29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30-34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35-39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40-44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45-49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50-54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55-59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60-64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65-69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70-74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75-79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80-84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21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9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9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10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7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00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Эмпирическое распределение спроса на </a:t>
            </a:r>
            <a:r>
              <a:rPr lang="en-US" dirty="0"/>
              <a:t>CD</a:t>
            </a:r>
            <a:r>
              <a:rPr lang="ru-RU" dirty="0"/>
              <a:t> диски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4029"/>
            <a:ext cx="8892479" cy="5056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078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Число периодов, в которых спрос превышал 60 единиц:</a:t>
            </a:r>
          </a:p>
          <a:p>
            <a:pPr marL="0" indent="0" algn="ctr">
              <a:buNone/>
            </a:pPr>
            <a:r>
              <a:rPr lang="ru-RU" sz="4400" dirty="0" smtClean="0"/>
              <a:t>7+5+4+2+1=19</a:t>
            </a:r>
            <a:endParaRPr lang="ru-RU" sz="4400" dirty="0"/>
          </a:p>
          <a:p>
            <a:pPr marL="0" indent="457200">
              <a:buNone/>
            </a:pPr>
            <a:r>
              <a:rPr lang="ru-RU" sz="4000" dirty="0" smtClean="0"/>
              <a:t>Число </a:t>
            </a:r>
            <a:r>
              <a:rPr lang="ru-RU" sz="4000" dirty="0"/>
              <a:t>всех периодов: </a:t>
            </a:r>
            <a:r>
              <a:rPr lang="ru-RU" sz="4400" dirty="0"/>
              <a:t>78</a:t>
            </a:r>
          </a:p>
          <a:p>
            <a:pPr marL="0" indent="0">
              <a:buNone/>
            </a:pPr>
            <a:r>
              <a:rPr lang="ru-RU" sz="4000" dirty="0" smtClean="0"/>
              <a:t>Вероятность </a:t>
            </a:r>
            <a:r>
              <a:rPr lang="ru-RU" sz="4000" dirty="0"/>
              <a:t>появления недостатка запасов </a:t>
            </a:r>
            <a:r>
              <a:rPr lang="ru-RU" sz="4400" dirty="0"/>
              <a:t>19/78=0,244</a:t>
            </a:r>
          </a:p>
          <a:p>
            <a:pPr marL="0" indent="0" algn="ctr">
              <a:buNone/>
            </a:pPr>
            <a:r>
              <a:rPr lang="ru-RU" sz="4400" dirty="0" smtClean="0"/>
              <a:t>У</a:t>
            </a:r>
            <a:r>
              <a:rPr lang="pl-PL" sz="4400" dirty="0"/>
              <a:t>OK</a:t>
            </a:r>
            <a:r>
              <a:rPr lang="ru-RU" sz="4400" dirty="0"/>
              <a:t>1=1-0,244=75,6%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2839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904656"/>
          </a:xfrm>
        </p:spPr>
        <p:txBody>
          <a:bodyPr/>
          <a:lstStyle/>
          <a:p>
            <a:pPr marL="0" indent="457200">
              <a:buNone/>
            </a:pPr>
            <a:r>
              <a:rPr lang="ru-RU" sz="3600" dirty="0"/>
              <a:t>Спрос будет находиться в интервале (60-64) с вероятностью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7 </a:t>
            </a:r>
            <a:r>
              <a:rPr lang="ru-RU" sz="3600" dirty="0"/>
              <a:t>/ 78 = 0,0897. </a:t>
            </a:r>
            <a:r>
              <a:rPr lang="ru-RU" sz="3600" dirty="0" smtClean="0"/>
              <a:t>Для </a:t>
            </a:r>
            <a:r>
              <a:rPr lang="ru-RU" sz="3600" dirty="0"/>
              <a:t>упрощения примем, что эта цифра соответствует вероятности спроса </a:t>
            </a:r>
            <a:r>
              <a:rPr lang="en-US" sz="3600" dirty="0"/>
              <a:t>q</a:t>
            </a:r>
            <a:r>
              <a:rPr lang="ru-RU" sz="3600" baseline="-25000" dirty="0"/>
              <a:t>1</a:t>
            </a:r>
            <a:r>
              <a:rPr lang="ru-RU" sz="3600" dirty="0"/>
              <a:t> - 62 штуки (середина интервала 60-64). При таком спросе размер неудовлетворенного спроса составит </a:t>
            </a:r>
            <a:r>
              <a:rPr lang="pl-PL" sz="3600" dirty="0"/>
              <a:t>x</a:t>
            </a:r>
            <a:r>
              <a:rPr lang="ru-RU" sz="3600" baseline="-25000" dirty="0"/>
              <a:t>1</a:t>
            </a:r>
            <a:r>
              <a:rPr lang="ru-RU" sz="3600" dirty="0"/>
              <a:t> = 62 - 60 = 2 единицы. Аналогично рассчитаем для остальных </a:t>
            </a:r>
            <a:r>
              <a:rPr lang="ru-RU" sz="3600" dirty="0" smtClean="0"/>
              <a:t>интервалов.</a:t>
            </a:r>
            <a:endParaRPr lang="ru-RU" sz="3600" dirty="0"/>
          </a:p>
          <a:p>
            <a:pPr marL="0" indent="45720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0255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273628"/>
              </p:ext>
            </p:extLst>
          </p:nvPr>
        </p:nvGraphicFramePr>
        <p:xfrm>
          <a:off x="457200" y="836712"/>
          <a:ext cx="8229599" cy="365760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396746"/>
                <a:gridCol w="2075920"/>
                <a:gridCol w="1835568"/>
                <a:gridCol w="1827336"/>
                <a:gridCol w="2094029"/>
              </a:tblGrid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i="1" dirty="0">
                          <a:effectLst/>
                        </a:rPr>
                        <a:t>i</a:t>
                      </a:r>
                      <a:endParaRPr lang="ru-RU" sz="2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Интервал спроса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i="1" dirty="0">
                          <a:effectLst/>
                        </a:rPr>
                        <a:t>q</a:t>
                      </a:r>
                      <a:r>
                        <a:rPr lang="pl-PL" sz="2400" i="1" baseline="-25000" dirty="0">
                          <a:effectLst/>
                        </a:rPr>
                        <a:t>i</a:t>
                      </a:r>
                      <a:r>
                        <a:rPr lang="pl-PL" sz="2400" i="1" dirty="0">
                          <a:effectLst/>
                        </a:rPr>
                        <a:t> </a:t>
                      </a:r>
                      <a:r>
                        <a:rPr lang="pl-PL" sz="2400" dirty="0">
                          <a:effectLst/>
                        </a:rPr>
                        <a:t>(</a:t>
                      </a:r>
                      <a:r>
                        <a:rPr lang="ru-RU" sz="2400" dirty="0">
                          <a:effectLst/>
                        </a:rPr>
                        <a:t>середина интервала</a:t>
                      </a:r>
                      <a:r>
                        <a:rPr lang="pl-PL" sz="2400" dirty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Число </a:t>
                      </a:r>
                      <a:r>
                        <a:rPr lang="ru-RU" sz="2400" dirty="0" err="1" smtClean="0">
                          <a:effectLst/>
                        </a:rPr>
                        <a:t>недостаю-щих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единиц </a:t>
                      </a:r>
                      <a:r>
                        <a:rPr lang="pl-PL" sz="2800" dirty="0">
                          <a:effectLst/>
                        </a:rPr>
                        <a:t>q</a:t>
                      </a:r>
                      <a:r>
                        <a:rPr lang="pl-PL" sz="2800" baseline="-25000" dirty="0">
                          <a:effectLst/>
                        </a:rPr>
                        <a:t>i</a:t>
                      </a:r>
                      <a:r>
                        <a:rPr lang="pl-PL" sz="2800" dirty="0">
                          <a:effectLst/>
                        </a:rPr>
                        <a:t>-60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Вероятность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3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1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(60-64)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62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 / 78 = 0,0897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0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2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(65-69)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67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 / 78 = 0,0641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0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3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(70-74)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72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12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 / 78 = 0,0513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0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4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(75-79)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77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17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 / 78 = 0,0256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22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5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(80-84)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82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22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 / 78 = 0,0128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58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Ожидаемое число недостач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7166655"/>
              </p:ext>
            </p:extLst>
          </p:nvPr>
        </p:nvGraphicFramePr>
        <p:xfrm>
          <a:off x="0" y="1844824"/>
          <a:ext cx="9144000" cy="781050"/>
        </p:xfrm>
        <a:graphic>
          <a:graphicData uri="http://schemas.openxmlformats.org/presentationml/2006/ole">
            <p:oleObj spid="_x0000_s5125" name="Формула" r:id="rId3" imgW="4572000" imgH="3937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231847"/>
            <a:ext cx="8533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4000" dirty="0"/>
              <a:t>Это означает, что ожидаемое число недостач в запасе, приходящихся на один цикл пополнения запаса составляет 1,97 дисков.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18139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86800" cy="5544616"/>
          </a:xfrm>
        </p:spPr>
        <p:txBody>
          <a:bodyPr/>
          <a:lstStyle/>
          <a:p>
            <a:pPr marL="0" indent="457200">
              <a:buNone/>
            </a:pPr>
            <a:r>
              <a:rPr lang="ru-RU" sz="4000" dirty="0"/>
              <a:t>Если поставка равна 500 штук (в этом случае это означает, что она покрывает потребность чуть более чем 20 дней) то 500-1,97 = 498,03.</a:t>
            </a:r>
          </a:p>
          <a:p>
            <a:pPr marL="0" indent="457200">
              <a:buNone/>
            </a:pPr>
            <a:r>
              <a:rPr lang="ru-RU" sz="4000" dirty="0"/>
              <a:t>Уровень обслуживания клиентов, как доля реализованных заказов:</a:t>
            </a:r>
          </a:p>
          <a:p>
            <a:pPr marL="0" indent="457200">
              <a:buNone/>
            </a:pPr>
            <a:r>
              <a:rPr lang="ru-RU" sz="4000" dirty="0"/>
              <a:t>У</a:t>
            </a:r>
            <a:r>
              <a:rPr lang="pl-PL" sz="4000" dirty="0"/>
              <a:t>OK</a:t>
            </a:r>
            <a:r>
              <a:rPr lang="ru-RU" sz="4000" dirty="0"/>
              <a:t>2 = 498,03 / 500 = 0,9961 </a:t>
            </a:r>
            <a:r>
              <a:rPr lang="ru-RU" sz="4000" i="1" dirty="0"/>
              <a:t>= </a:t>
            </a:r>
            <a:r>
              <a:rPr lang="ru-RU" sz="4000" dirty="0"/>
              <a:t>99,6%</a:t>
            </a:r>
          </a:p>
          <a:p>
            <a:pPr indent="457200"/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2651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Слонимская М.А. Логистика. – Минск: БГЭУ, 2011 – С. 90-95. </a:t>
            </a:r>
            <a:endParaRPr lang="en-US" dirty="0" smtClean="0"/>
          </a:p>
          <a:p>
            <a:pPr algn="just"/>
            <a:r>
              <a:rPr lang="en-US" dirty="0" err="1" smtClean="0"/>
              <a:t>Krzyżaniak</a:t>
            </a:r>
            <a:r>
              <a:rPr lang="en-US" dirty="0" smtClean="0"/>
              <a:t> S. </a:t>
            </a:r>
            <a:r>
              <a:rPr lang="en-US" dirty="0" err="1" smtClean="0"/>
              <a:t>Podstawy</a:t>
            </a:r>
            <a:r>
              <a:rPr lang="en-US" dirty="0" smtClean="0"/>
              <a:t> </a:t>
            </a:r>
            <a:r>
              <a:rPr lang="en-US" dirty="0" err="1" smtClean="0"/>
              <a:t>zarządzania</a:t>
            </a:r>
            <a:r>
              <a:rPr lang="en-US" dirty="0" smtClean="0"/>
              <a:t> </a:t>
            </a:r>
            <a:r>
              <a:rPr lang="en-US" dirty="0" err="1" smtClean="0"/>
              <a:t>zapasami</a:t>
            </a:r>
            <a:r>
              <a:rPr lang="en-US" dirty="0" smtClean="0"/>
              <a:t> w </a:t>
            </a:r>
            <a:r>
              <a:rPr lang="en-US" dirty="0" err="1" smtClean="0"/>
              <a:t>przykładach</a:t>
            </a:r>
            <a:r>
              <a:rPr lang="en-US" dirty="0" smtClean="0"/>
              <a:t>. – </a:t>
            </a:r>
            <a:r>
              <a:rPr lang="en-US" dirty="0" err="1" smtClean="0"/>
              <a:t>Poznań</a:t>
            </a:r>
            <a:r>
              <a:rPr lang="ru-RU" dirty="0" smtClean="0"/>
              <a:t>: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logistyka</a:t>
            </a:r>
            <a:r>
              <a:rPr lang="ru-RU" dirty="0" smtClean="0"/>
              <a:t>, </a:t>
            </a:r>
            <a:r>
              <a:rPr lang="en-US" dirty="0" smtClean="0"/>
              <a:t>2005 - C. 19-39.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3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ru-RU" b="1" dirty="0" smtClean="0"/>
              <a:t>Пример 2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978" y="148478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4000" dirty="0"/>
              <a:t>Для данных из примера 9 определить У</a:t>
            </a:r>
            <a:r>
              <a:rPr lang="pl-PL" sz="4000" dirty="0"/>
              <a:t>OK</a:t>
            </a:r>
            <a:r>
              <a:rPr lang="ru-RU" sz="4000" dirty="0"/>
              <a:t>1 и У</a:t>
            </a:r>
            <a:r>
              <a:rPr lang="pl-PL" sz="4000" dirty="0"/>
              <a:t>OK</a:t>
            </a:r>
            <a:r>
              <a:rPr lang="ru-RU" sz="4000" dirty="0"/>
              <a:t>2 приняв, что распределение спроса подчинено нормальному закону распределения, используя параметры этого </a:t>
            </a:r>
            <a:r>
              <a:rPr lang="ru-RU" sz="4000" dirty="0" smtClean="0"/>
              <a:t>распределения.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941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9" y="850662"/>
            <a:ext cx="906448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603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457200">
              <a:buNone/>
            </a:pPr>
            <a:r>
              <a:rPr lang="ru-RU" sz="4400" dirty="0"/>
              <a:t>Для данного примера средний размер спроса в цикле пополнения составляет 48,3, или около 24,15 диска в день, а стандартное отклонение длительности цикла пополнения составляет </a:t>
            </a:r>
            <a:r>
              <a:rPr lang="ru-RU" sz="4400" i="1" dirty="0"/>
              <a:t>σ</a:t>
            </a:r>
            <a:r>
              <a:rPr lang="en-US" sz="4400" i="1" baseline="-25000" dirty="0" err="1"/>
              <a:t>qT</a:t>
            </a:r>
            <a:r>
              <a:rPr lang="en-US" sz="4400" i="1" baseline="-25000" dirty="0"/>
              <a:t> </a:t>
            </a:r>
            <a:r>
              <a:rPr lang="ru-RU" sz="4400" dirty="0"/>
              <a:t>= 15,05. </a:t>
            </a:r>
          </a:p>
          <a:p>
            <a:pPr indent="457200"/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8831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r>
              <a:rPr lang="ru-RU" b="1" dirty="0"/>
              <a:t>Расчет У</a:t>
            </a:r>
            <a:r>
              <a:rPr lang="pl-PL" b="1" dirty="0"/>
              <a:t>OK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316835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Определим отклонение спроса в размере 60 единиц (размер запасов в момент осуществления заказа) от среднего спроса в цикле пополнения запаса, равного 48,3 единицы в стандартных отклонениях спроса в цикле пополнения.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21333942"/>
              </p:ext>
            </p:extLst>
          </p:nvPr>
        </p:nvGraphicFramePr>
        <p:xfrm>
          <a:off x="2366695" y="5229200"/>
          <a:ext cx="4410609" cy="1338392"/>
        </p:xfrm>
        <a:graphic>
          <a:graphicData uri="http://schemas.openxmlformats.org/presentationml/2006/ole">
            <p:oleObj spid="_x0000_s7172" name="Формула" r:id="rId3" imgW="1384300" imgH="4191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473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83264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Из таблицы </a:t>
            </a:r>
            <a:r>
              <a:rPr lang="pl-PL" sz="4400" dirty="0"/>
              <a:t>A</a:t>
            </a:r>
            <a:r>
              <a:rPr lang="ru-RU" sz="4400" dirty="0"/>
              <a:t> определяем УО</a:t>
            </a:r>
            <a:r>
              <a:rPr lang="pl-PL" sz="4400" dirty="0"/>
              <a:t>K</a:t>
            </a:r>
            <a:r>
              <a:rPr lang="ru-RU" sz="4400" dirty="0"/>
              <a:t>1 ≈ 78%.</a:t>
            </a:r>
          </a:p>
          <a:p>
            <a:pPr marL="0" indent="457200">
              <a:buNone/>
            </a:pPr>
            <a:r>
              <a:rPr lang="ru-RU" sz="4400" dirty="0"/>
              <a:t>Точный размер УО</a:t>
            </a:r>
            <a:r>
              <a:rPr lang="pl-PL" sz="4400" dirty="0"/>
              <a:t>K</a:t>
            </a:r>
            <a:r>
              <a:rPr lang="ru-RU" sz="4400" dirty="0"/>
              <a:t>1 можно рассчитать, используя, например, </a:t>
            </a:r>
            <a:r>
              <a:rPr lang="pl-PL" sz="4400" dirty="0"/>
              <a:t>EXCEL</a:t>
            </a:r>
            <a:r>
              <a:rPr lang="ru-RU" sz="4400" dirty="0"/>
              <a:t>.</a:t>
            </a:r>
          </a:p>
          <a:p>
            <a:pPr marL="0" indent="0">
              <a:buNone/>
            </a:pPr>
            <a:r>
              <a:rPr lang="ru-RU" sz="4400" dirty="0"/>
              <a:t>НОРМСТРАСП (0,777) = 0,781 (78,1%) 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41587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332656"/>
            <a:ext cx="8229600" cy="883568"/>
          </a:xfrm>
        </p:spPr>
        <p:txBody>
          <a:bodyPr/>
          <a:lstStyle/>
          <a:p>
            <a:r>
              <a:rPr lang="ru-RU" b="1" dirty="0"/>
              <a:t>Расчет У</a:t>
            </a:r>
            <a:r>
              <a:rPr lang="pl-PL" b="1" dirty="0"/>
              <a:t>OK</a:t>
            </a:r>
            <a:r>
              <a:rPr lang="ru-RU" b="1" dirty="0"/>
              <a:t>2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264" y="1124744"/>
            <a:ext cx="8435280" cy="3456384"/>
          </a:xfrm>
        </p:spPr>
        <p:txBody>
          <a:bodyPr/>
          <a:lstStyle/>
          <a:p>
            <a:pPr marL="0" indent="457200">
              <a:buNone/>
            </a:pPr>
            <a:r>
              <a:rPr lang="ru-RU" sz="3600" dirty="0"/>
              <a:t>Для рассчитанного коэффициента </a:t>
            </a:r>
            <a:r>
              <a:rPr lang="ru-RU" sz="3600" i="1" dirty="0"/>
              <a:t>ω </a:t>
            </a:r>
            <a:r>
              <a:rPr lang="ru-RU" sz="3600" dirty="0"/>
              <a:t>= 0,777 из таблицы </a:t>
            </a:r>
            <a:r>
              <a:rPr lang="ru-RU" sz="3600" dirty="0" smtClean="0"/>
              <a:t>значение </a:t>
            </a:r>
            <a:r>
              <a:rPr lang="ru-RU" sz="3600" dirty="0"/>
              <a:t>показателя </a:t>
            </a:r>
            <a:r>
              <a:rPr lang="en-US" sz="3600" i="1" dirty="0"/>
              <a:t>I</a:t>
            </a:r>
            <a:r>
              <a:rPr lang="ru-RU" sz="3600" dirty="0"/>
              <a:t>(</a:t>
            </a:r>
            <a:r>
              <a:rPr lang="ru-RU" sz="3600" i="1" dirty="0"/>
              <a:t>ω)≈0,12 </a:t>
            </a:r>
            <a:r>
              <a:rPr lang="ru-RU" sz="3600" dirty="0"/>
              <a:t>(так называемое стандартизированное число недостач). </a:t>
            </a:r>
            <a:endParaRPr lang="ru-RU" sz="3600" dirty="0" smtClean="0"/>
          </a:p>
          <a:p>
            <a:pPr marL="0" indent="457200">
              <a:buNone/>
            </a:pPr>
            <a:r>
              <a:rPr lang="ru-RU" sz="3600" dirty="0" smtClean="0"/>
              <a:t>Далее </a:t>
            </a:r>
            <a:r>
              <a:rPr lang="ru-RU" sz="3600" dirty="0"/>
              <a:t>определяем ожидаемое число недостач в запасе для одного цикла пополнения:</a:t>
            </a:r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79307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err="1"/>
              <a:t>чн</a:t>
            </a:r>
            <a:r>
              <a:rPr lang="ru-RU" sz="4000" i="1" dirty="0"/>
              <a:t> = </a:t>
            </a:r>
            <a:r>
              <a:rPr lang="en-US" sz="4000" i="1" dirty="0"/>
              <a:t>I</a:t>
            </a:r>
            <a:r>
              <a:rPr lang="ru-RU" sz="4000" i="1" dirty="0"/>
              <a:t>(ω)·σ</a:t>
            </a:r>
            <a:r>
              <a:rPr lang="en-US" sz="4000" i="1" baseline="-25000" dirty="0"/>
              <a:t>PT </a:t>
            </a:r>
            <a:r>
              <a:rPr lang="ru-RU" sz="4000" i="1" dirty="0"/>
              <a:t>= </a:t>
            </a:r>
            <a:r>
              <a:rPr lang="ru-RU" sz="4000" dirty="0"/>
              <a:t>0,12·15,05 = 1,806</a:t>
            </a:r>
          </a:p>
        </p:txBody>
      </p:sp>
    </p:spTree>
    <p:extLst>
      <p:ext uri="{BB962C8B-B14F-4D97-AF65-F5344CB8AC3E}">
        <p14:creationId xmlns="" xmlns:p14="http://schemas.microsoft.com/office/powerpoint/2010/main" val="4073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710" y="415117"/>
            <a:ext cx="838842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 средний размер партии равен 500 штук, то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39993896"/>
              </p:ext>
            </p:extLst>
          </p:nvPr>
        </p:nvGraphicFramePr>
        <p:xfrm>
          <a:off x="312865" y="2492896"/>
          <a:ext cx="8605834" cy="1440160"/>
        </p:xfrm>
        <a:graphic>
          <a:graphicData uri="http://schemas.openxmlformats.org/presentationml/2006/ole">
            <p:oleObj spid="_x0000_s8198" name="Формула" r:id="rId3" imgW="2336800" imgH="3937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023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828800"/>
            <a:ext cx="7277120" cy="2209800"/>
          </a:xfrm>
        </p:spPr>
        <p:txBody>
          <a:bodyPr/>
          <a:lstStyle/>
          <a:p>
            <a:r>
              <a:rPr lang="ru-RU" sz="5400" b="1" dirty="0" smtClean="0"/>
              <a:t>Страховой запас</a:t>
            </a:r>
            <a:endParaRPr lang="ru-RU" sz="5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2590800"/>
          </a:xfrm>
        </p:spPr>
        <p:txBody>
          <a:bodyPr/>
          <a:lstStyle/>
          <a:p>
            <a:pPr algn="ctr"/>
            <a:r>
              <a:rPr lang="ru-RU" sz="4000" b="1" dirty="0" smtClean="0"/>
              <a:t>3.2. Различные подходы к определению необходимого уровня страховых запасов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9840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371600"/>
          </a:xfrm>
        </p:spPr>
        <p:txBody>
          <a:bodyPr/>
          <a:lstStyle/>
          <a:p>
            <a:r>
              <a:rPr lang="ru-RU" b="1" dirty="0" smtClean="0"/>
              <a:t>Для расчета необходимого размера страхового запаса необходима следующая информация: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1) Стандартное отклонение ошибки прогнозируемого спроса в цикле пополнения запаса 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654838411"/>
              </p:ext>
            </p:extLst>
          </p:nvPr>
        </p:nvGraphicFramePr>
        <p:xfrm>
          <a:off x="611560" y="4941168"/>
          <a:ext cx="7078832" cy="1368152"/>
        </p:xfrm>
        <a:graphic>
          <a:graphicData uri="http://schemas.openxmlformats.org/presentationml/2006/ole">
            <p:oleObj spid="_x0000_s9222" name="Формула" r:id="rId3" imgW="1447800" imgH="279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410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102696"/>
          </a:xfrm>
        </p:spPr>
        <p:txBody>
          <a:bodyPr/>
          <a:lstStyle/>
          <a:p>
            <a:pPr marL="0" indent="457200">
              <a:buNone/>
            </a:pPr>
            <a:r>
              <a:rPr lang="ru-RU" sz="3600" dirty="0" smtClean="0"/>
              <a:t>2) требуемый уровень обслуживания клиентов (УОК1 или УОК2), который можно определить на основании опыта, сравнения с конкурентами (</a:t>
            </a:r>
            <a:r>
              <a:rPr lang="ru-RU" sz="3600" dirty="0" err="1" smtClean="0"/>
              <a:t>бенчмаркинг</a:t>
            </a:r>
            <a:r>
              <a:rPr lang="ru-RU" sz="3600" dirty="0" smtClean="0"/>
              <a:t>), определения требований потребителей, оптимизационного расчета, если известны издержки хранения запаса и издержки недостатка запасов;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7305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3.1. Обеспечение необходимого уровня обслуживания клиентов как основная цель формирования и содержания страхового запаса.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3.2. Различные подходы к определению необходимого уровня страховых запасов.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3.3. Формирование страхового запаса для ассортиментных групп.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3.4. Запасы нерегулярно потребляемых товаров, товаров с непостоянным временем выполнения заказа, высокорентабельных товаров.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3.5. Анализ остатков для расчета объема страхового запаса.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6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30688"/>
          </a:xfrm>
        </p:spPr>
        <p:txBody>
          <a:bodyPr/>
          <a:lstStyle/>
          <a:p>
            <a:pPr marL="0" indent="457200">
              <a:buNone/>
            </a:pPr>
            <a:r>
              <a:rPr lang="ru-RU" sz="4400" dirty="0" smtClean="0"/>
              <a:t>3) принятую систему управления запасами – с непрерывным или периодическим контролем состояния запасов.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5223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>
          <a:xfrm>
            <a:off x="482213" y="620688"/>
            <a:ext cx="8640960" cy="4687887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 sz="3600" dirty="0"/>
              <a:t>При вычислении объема страхового запаса следует рассмотреть совместное влияние неустойчивого спроса и нестабильного времени пополнения запаса. </a:t>
            </a:r>
          </a:p>
          <a:p>
            <a:pPr marL="0" indent="441325">
              <a:buFont typeface="Wingdings" pitchFamily="2" charset="2"/>
              <a:buNone/>
            </a:pPr>
            <a:r>
              <a:rPr lang="ru-RU" sz="3600" dirty="0"/>
              <a:t>Это можно сделать, если выбрать статистически достоверные выборки данных по последним объемам продаж и времени пополнения. </a:t>
            </a:r>
          </a:p>
          <a:p>
            <a:pPr marL="0" indent="441325">
              <a:buFont typeface="Wingdings" pitchFamily="2" charset="2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5874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/>
              <a:t>После того как эти данные получены, можно определить требуемый </a:t>
            </a:r>
            <a:r>
              <a:rPr lang="ru-RU" sz="2800" b="1"/>
              <a:t>страховой запас</a:t>
            </a:r>
            <a:r>
              <a:rPr lang="ru-RU" sz="2800"/>
              <a:t>, используя следующую формулу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141663"/>
            <a:ext cx="8642350" cy="3481387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en-US" sz="2400" i="1" dirty="0"/>
              <a:t>T</a:t>
            </a:r>
            <a:r>
              <a:rPr lang="ru-RU" sz="2400" dirty="0"/>
              <a:t> – среднее время пополнения;</a:t>
            </a:r>
          </a:p>
          <a:p>
            <a:pPr marL="0" indent="365125">
              <a:buFont typeface="Wingdings" pitchFamily="2" charset="2"/>
              <a:buNone/>
            </a:pPr>
            <a:r>
              <a:rPr lang="ru-RU" sz="2400" dirty="0"/>
              <a:t>        –</a:t>
            </a:r>
            <a:r>
              <a:rPr lang="ru-RU" sz="2400" i="1" dirty="0"/>
              <a:t> </a:t>
            </a:r>
            <a:r>
              <a:rPr lang="ru-RU" sz="2400" dirty="0"/>
              <a:t>дисперсия объема продаж в единицу времени;</a:t>
            </a:r>
            <a:endParaRPr lang="en-US" sz="2400" i="1" dirty="0"/>
          </a:p>
          <a:p>
            <a:pPr marL="0" indent="365125">
              <a:buFont typeface="Wingdings" pitchFamily="2" charset="2"/>
              <a:buNone/>
            </a:pPr>
            <a:r>
              <a:rPr lang="en-US" sz="2400" i="1" dirty="0"/>
              <a:t>P </a:t>
            </a:r>
            <a:r>
              <a:rPr lang="ru-RU" sz="2400" dirty="0"/>
              <a:t>– средний объем продаж в единицу времени;</a:t>
            </a:r>
            <a:endParaRPr lang="ru-RU" sz="2400" i="1" dirty="0"/>
          </a:p>
          <a:p>
            <a:pPr marL="0" indent="365125">
              <a:buFont typeface="Wingdings" pitchFamily="2" charset="2"/>
              <a:buNone/>
            </a:pPr>
            <a:r>
              <a:rPr lang="ru-RU" sz="2400" i="1" dirty="0"/>
              <a:t>        </a:t>
            </a:r>
            <a:r>
              <a:rPr lang="ru-RU" sz="2400" dirty="0"/>
              <a:t>– дисперсия длительности цикла пополнения;</a:t>
            </a:r>
            <a:endParaRPr lang="en-US" sz="2400" dirty="0"/>
          </a:p>
          <a:p>
            <a:pPr marL="0" indent="365125">
              <a:buFont typeface="Wingdings" pitchFamily="2" charset="2"/>
              <a:buNone/>
            </a:pPr>
            <a:r>
              <a:rPr lang="en-US" sz="2400" i="1" dirty="0"/>
              <a:t>w </a:t>
            </a:r>
            <a:r>
              <a:rPr lang="en-US" sz="2400" dirty="0"/>
              <a:t>– </a:t>
            </a:r>
            <a:r>
              <a:rPr lang="ru-RU" sz="2400" dirty="0"/>
              <a:t>коэффициент безопасности, который зависит от требуемого уровня обслуживания клиентов.</a:t>
            </a:r>
          </a:p>
        </p:txBody>
      </p:sp>
      <p:graphicFrame>
        <p:nvGraphicFramePr>
          <p:cNvPr id="492555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286418910"/>
              </p:ext>
            </p:extLst>
          </p:nvPr>
        </p:nvGraphicFramePr>
        <p:xfrm>
          <a:off x="2082800" y="2281238"/>
          <a:ext cx="3751263" cy="723900"/>
        </p:xfrm>
        <a:graphic>
          <a:graphicData uri="http://schemas.openxmlformats.org/presentationml/2006/ole">
            <p:oleObj spid="_x0000_s1046" name="Формула" r:id="rId3" imgW="1447800" imgH="279400" progId="Equation.3">
              <p:embed/>
            </p:oleObj>
          </a:graphicData>
        </a:graphic>
      </p:graphicFrame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25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367735"/>
              </p:ext>
            </p:extLst>
          </p:nvPr>
        </p:nvGraphicFramePr>
        <p:xfrm>
          <a:off x="666750" y="3435350"/>
          <a:ext cx="520874" cy="595284"/>
        </p:xfrm>
        <a:graphic>
          <a:graphicData uri="http://schemas.openxmlformats.org/presentationml/2006/ole">
            <p:oleObj spid="_x0000_s1047" name="Формула" r:id="rId4" imgW="203112" imgH="228501" progId="Equation.3">
              <p:embed/>
            </p:oleObj>
          </a:graphicData>
        </a:graphic>
      </p:graphicFrame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2554" name="Object 10"/>
          <p:cNvGraphicFramePr>
            <a:graphicFrameLocks noChangeAspect="1"/>
          </p:cNvGraphicFramePr>
          <p:nvPr/>
        </p:nvGraphicFramePr>
        <p:xfrm>
          <a:off x="611188" y="4349750"/>
          <a:ext cx="544512" cy="612775"/>
        </p:xfrm>
        <a:graphic>
          <a:graphicData uri="http://schemas.openxmlformats.org/presentationml/2006/ole">
            <p:oleObj spid="_x0000_s1048" name="Формула" r:id="rId5" imgW="203112" imgH="228501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97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7288"/>
          </a:xfrm>
        </p:spPr>
        <p:txBody>
          <a:bodyPr/>
          <a:lstStyle/>
          <a:p>
            <a:pPr algn="ctr"/>
            <a:r>
              <a:rPr lang="ru-RU" sz="3600" b="1" dirty="0" smtClean="0"/>
              <a:t>3.3. Формирование страхового запаса для ассортиментных групп</a:t>
            </a:r>
            <a:endParaRPr lang="ru-RU" sz="3600" dirty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Методы анализа и формирования ассортимента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централизованный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когда ассортимент подразделений, входящих в структуру предприятия, формируется в центральном офисе, и на его основании делаются запасы на центральном складе сети;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децентрализованный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— ассортимент формируется непосредственно в подразделениях предприятия, товарные запасы на центральном складе составляются в результате наблюдения за динамикой продаж всех подразделений.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/>
            <a:r>
              <a:rPr lang="ru-RU" sz="2800" u="sng" dirty="0" smtClean="0"/>
              <a:t>Требования к формированию и поддержанию ассортимента сети</a:t>
            </a:r>
            <a:endParaRPr lang="ru-RU" sz="2800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формирование гибкого и актуального ассортимента с минимальными финансовыми, трудовыми и временными затратами;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сокращение финансовых затрат и снижение рисков финансовых потерь, связанных с формированием «неправильного» ассортимента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дефектурой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затовариванием), негативным влиянием человеческого фактора, потерей потенциальных клиентов;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управляемость ассортиментной политики за счет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планируемости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ассортимента;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поддержание лояльности клиентов благодаря наличию необходимых товаров.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85776"/>
            <a:ext cx="8229600" cy="1214446"/>
          </a:xfrm>
        </p:spPr>
        <p:txBody>
          <a:bodyPr/>
          <a:lstStyle/>
          <a:p>
            <a:pPr algn="ctr"/>
            <a:r>
              <a:rPr lang="ru-RU" sz="2800" u="sng" dirty="0" smtClean="0"/>
              <a:t>Показатели </a:t>
            </a:r>
            <a:r>
              <a:rPr lang="ru-RU" sz="2800" u="sng" dirty="0" smtClean="0"/>
              <a:t>формирования ассортимента товаров и анализа состояния товарных запасов</a:t>
            </a:r>
            <a:endParaRPr lang="ru-RU" sz="2800" u="sng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487025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длительность (в месяцах, годах) нахождения товара на конкретной стадии жизненного цикла,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коэффициент широты, насыщенности, глубины товарной номенклатуры и ассортиментной группы,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уровень наличия товара в соответствии с утвержденными "Перечнями",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коэффициент качества ассортиментной структуры,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доля импортных товаров в общем объеме товарных ресурсов,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коэффициент обновления ассортимента, как отношение новых товаров по определенной группе к общему числу их разновидностей,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средние цены отдельных товаров в запасах и при поступлении;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отклонение фактического объема поставок от оптимального объема одной партии и оценка влияния этого изменения на размер товарных запасов;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аномальные запасы по отдельным ассортиментным группам или отдельным товарам и причины их образования.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757486"/>
          </a:xfrm>
        </p:spPr>
        <p:txBody>
          <a:bodyPr/>
          <a:lstStyle/>
          <a:p>
            <a:pPr algn="ctr"/>
            <a:r>
              <a:rPr lang="ru-RU" sz="3600" b="1" dirty="0" smtClean="0"/>
              <a:t>3.4. Запасы нерегулярно потребляемых товаров, товаров с непостоянным временем выполнения заказа, высокорентабельных товаров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87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Запасы нерегулярно потребляемых товаров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Спрос на товар считают нерегулярным</a:t>
            </a:r>
            <a:r>
              <a:rPr lang="ru-RU" sz="2800" dirty="0" smtClean="0"/>
              <a:t>, если обычный объем поставки или единовременного расхода больше среднего объема поставки или расхода за отчетный период (день, неделю или месяц).</a:t>
            </a:r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pPr algn="ctr"/>
            <a:r>
              <a:rPr lang="ru-RU" sz="2800" i="1" dirty="0" smtClean="0"/>
              <a:t>Обычный объем продажи (потребления)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Обычный объем продажи (потребления) какого-либо товара равен наибольшей из трех величин:</a:t>
            </a:r>
          </a:p>
          <a:p>
            <a:pPr algn="just"/>
            <a:r>
              <a:rPr lang="ru-RU" sz="2400" dirty="0" smtClean="0"/>
              <a:t>• средний объем потребления за каждое обращение;</a:t>
            </a:r>
          </a:p>
          <a:p>
            <a:pPr algn="just"/>
            <a:r>
              <a:rPr lang="ru-RU" sz="2400" dirty="0" smtClean="0"/>
              <a:t>• скорректированное среднемесячное потребление;</a:t>
            </a:r>
          </a:p>
          <a:p>
            <a:pPr algn="just"/>
            <a:r>
              <a:rPr lang="ru-RU" sz="2400" dirty="0" smtClean="0"/>
              <a:t>• среднее месячное потребление.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7146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Средний объем потребления за обращение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07181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рассчитывается как отношение суммарного потребления товара за прошедший год к количеству обращений или поступивших на этот товар </a:t>
            </a:r>
            <a:r>
              <a:rPr lang="ru-RU" sz="2400" dirty="0" smtClean="0"/>
              <a:t>запросов.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57200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Обычный объем потребления </a:t>
            </a:r>
            <a:endParaRPr lang="ru-RU" sz="2800" i="1" dirty="0" smtClean="0"/>
          </a:p>
          <a:p>
            <a:r>
              <a:rPr lang="ru-RU" sz="2400" dirty="0" smtClean="0"/>
              <a:t>максимум </a:t>
            </a:r>
            <a:r>
              <a:rPr lang="ru-RU" sz="2400" dirty="0" smtClean="0"/>
              <a:t>от среднего потребления за обращение, скорректированного среднего потребления или среднего потребления за период.</a:t>
            </a: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algn="ctr"/>
            <a:r>
              <a:rPr lang="ru-RU" sz="2800" b="1" dirty="0" smtClean="0"/>
              <a:t>Запасы с непостоянным временем выполнения заказа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Один из компонент формулы расчета точки заказа в этом </a:t>
            </a:r>
            <a:r>
              <a:rPr lang="ru-RU" sz="2400" dirty="0" smtClean="0"/>
              <a:t>случае "</a:t>
            </a:r>
            <a:r>
              <a:rPr lang="ru-RU" sz="2400" i="1" dirty="0" smtClean="0"/>
              <a:t>планируемое </a:t>
            </a:r>
            <a:r>
              <a:rPr lang="ru-RU" sz="2400" i="1" dirty="0" smtClean="0"/>
              <a:t>время выполнения заказа</a:t>
            </a:r>
            <a:r>
              <a:rPr lang="ru-RU" sz="2400" dirty="0" smtClean="0"/>
              <a:t>" рассчитывается следующим образом:</a:t>
            </a:r>
          </a:p>
          <a:p>
            <a:pPr algn="just"/>
            <a:r>
              <a:rPr lang="ru-RU" sz="2400" i="1" u="sng" dirty="0" smtClean="0"/>
              <a:t>Точка заказа</a:t>
            </a:r>
            <a:r>
              <a:rPr lang="ru-RU" sz="2400" i="1" dirty="0" smtClean="0"/>
              <a:t> = (Дневной спрос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 Планируемое время выполнения заказа) + Страховой запас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1442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Планируемое время выполнения заказа </a:t>
            </a:r>
            <a:endParaRPr lang="ru-RU" sz="2400" dirty="0" smtClean="0"/>
          </a:p>
          <a:p>
            <a:pPr algn="just"/>
            <a:r>
              <a:rPr lang="ru-RU" sz="2000" dirty="0" smtClean="0"/>
              <a:t>это </a:t>
            </a:r>
            <a:r>
              <a:rPr lang="ru-RU" sz="2000" dirty="0" smtClean="0"/>
              <a:t>время (обычно в днях), которое, по нашим оценкам, уходит на пополнение запаса какого-либо товара из основного источника </a:t>
            </a:r>
            <a:r>
              <a:rPr lang="ru-RU" sz="2000" dirty="0" smtClean="0"/>
              <a:t>снабжения;</a:t>
            </a:r>
          </a:p>
          <a:p>
            <a:pPr algn="just"/>
            <a:r>
              <a:rPr lang="ru-RU" sz="2000" dirty="0" smtClean="0"/>
              <a:t> время</a:t>
            </a:r>
            <a:r>
              <a:rPr lang="ru-RU" sz="2000" dirty="0" smtClean="0"/>
              <a:t>, которое ушло на пополнение запаса в прошлом, часто дает точное представление о том, сколько понадобится времени на получение товара от поставщика в будущем, если заказ сделан сегодня.</a:t>
            </a:r>
          </a:p>
          <a:p>
            <a:pPr algn="just"/>
            <a:r>
              <a:rPr lang="ru-RU" sz="2000" dirty="0" smtClean="0"/>
              <a:t>Планируемое время выполнения заказа на пополнение запаса - показатель, который </a:t>
            </a:r>
            <a:r>
              <a:rPr lang="ru-RU" sz="2000" u="sng" dirty="0" smtClean="0"/>
              <a:t>нужно рассчитывать для каждой товарной позиции на складе </a:t>
            </a:r>
            <a:r>
              <a:rPr lang="ru-RU" sz="2000" u="sng" dirty="0" smtClean="0"/>
              <a:t>отдельно.</a:t>
            </a:r>
          </a:p>
          <a:p>
            <a:pPr algn="just"/>
            <a:r>
              <a:rPr lang="ru-RU" sz="2000" u="sng" dirty="0" smtClean="0"/>
              <a:t>Может </a:t>
            </a:r>
            <a:r>
              <a:rPr lang="ru-RU" sz="2000" u="sng" dirty="0" smtClean="0"/>
              <a:t>быть рассчитано</a:t>
            </a:r>
            <a:r>
              <a:rPr lang="ru-RU" sz="2000" dirty="0" smtClean="0"/>
              <a:t> как средневзвешенная величина нескольких периодов поставки из основного </a:t>
            </a:r>
            <a:r>
              <a:rPr lang="ru-RU" sz="2000" dirty="0" smtClean="0"/>
              <a:t>источника.</a:t>
            </a:r>
            <a:endParaRPr lang="ru-RU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71600"/>
          </a:xfrm>
        </p:spPr>
        <p:txBody>
          <a:bodyPr/>
          <a:lstStyle/>
          <a:p>
            <a:pPr algn="ctr"/>
            <a:r>
              <a:rPr lang="ru-RU" sz="2400" dirty="0" smtClean="0"/>
              <a:t>Планируемое время выполнения заказа складывается из ряда </a:t>
            </a:r>
            <a:r>
              <a:rPr lang="ru-RU" sz="2400" dirty="0" smtClean="0"/>
              <a:t>компонент:</a:t>
            </a:r>
            <a:endParaRPr lang="ru-RU" sz="2400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Времени, необходимого для составления и подачи поставщику заказа на пополнение.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Времени, необходимого поставщику для производства, упаковки и отгрузки товара.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Времени транспортировки товара от поставщика до вашего склада.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Времени, необходимого для приемки товара, распаковки и подготовки к использованию или продаже.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 расчете планируемого времени выполнения заказа следует учитывать только поставки из основных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источников;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прямые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поставки (от вашего поставщика напрямую вашему клиенту)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рассматриваются.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00504"/>
            <a:ext cx="9144000" cy="2857496"/>
          </a:xfrm>
        </p:spPr>
        <p:txBody>
          <a:bodyPr/>
          <a:lstStyle/>
          <a:p>
            <a:pPr algn="just"/>
            <a:r>
              <a:rPr lang="ru-RU" sz="4400" b="1" dirty="0" smtClean="0">
                <a:solidFill>
                  <a:schemeClr val="tx1"/>
                </a:solidFill>
              </a:rPr>
              <a:t>3.1.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необходимого уровня обслуживания клиентов как основная цель формирования и содержания страхового запаса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3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71600"/>
          </a:xfrm>
        </p:spPr>
        <p:txBody>
          <a:bodyPr/>
          <a:lstStyle/>
          <a:p>
            <a:pPr algn="ctr"/>
            <a:r>
              <a:rPr lang="ru-RU" sz="2400" dirty="0" smtClean="0"/>
              <a:t>Методы расчете </a:t>
            </a:r>
            <a:r>
              <a:rPr lang="ru-RU" sz="2400" dirty="0" smtClean="0"/>
              <a:t>планируемого времени выполнения заказа </a:t>
            </a:r>
            <a:r>
              <a:rPr lang="ru-RU" sz="2400" dirty="0" smtClean="0"/>
              <a:t>на основе выбора </a:t>
            </a:r>
            <a:r>
              <a:rPr lang="ru-RU" sz="2400" dirty="0" smtClean="0"/>
              <a:t>объема страхового запаса</a:t>
            </a:r>
            <a:endParaRPr lang="ru-RU" sz="24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объема страхового запаса в виде процента от спроса во время выполнения заказа;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объема страхового запаса на основе дневного потребления;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объема страхового запаса вручную;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объема страхового запаса на основе среднего отклонения.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92906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Метод «Процент от спроса во время выполнения заказа»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357694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задание объема страхового запаса как процентной доли спроса за планируемое время выполнения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заказа.</a:t>
            </a:r>
          </a:p>
          <a:p>
            <a:pPr algn="ctr"/>
            <a:r>
              <a:rPr lang="ru-RU" sz="2400" u="sng" dirty="0" smtClean="0"/>
              <a:t>Касается </a:t>
            </a:r>
            <a:r>
              <a:rPr lang="ru-RU" sz="2400" u="sng" dirty="0" smtClean="0"/>
              <a:t>к следующих товаров</a:t>
            </a:r>
            <a:r>
              <a:rPr lang="ru-RU" sz="24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/>
              <a:t>с длительным, но постоянным временем выполнения заказа и довольно постоянным </a:t>
            </a:r>
            <a:r>
              <a:rPr lang="ru-RU" sz="2000" i="1" dirty="0" smtClean="0"/>
              <a:t>спросом;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/>
              <a:t>с очень коротким временем выполнения заказа и существенными колебаниями спроса от месяца к месяцу</a:t>
            </a:r>
            <a:r>
              <a:rPr lang="ru-RU" sz="2000" b="1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2908"/>
          </a:xfrm>
        </p:spPr>
        <p:txBody>
          <a:bodyPr/>
          <a:lstStyle/>
          <a:p>
            <a:pPr algn="ctr"/>
            <a:r>
              <a:rPr lang="ru-RU" sz="2400" i="1" dirty="0" smtClean="0"/>
              <a:t>Метод «На основе дневного потребления»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2867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иметь запас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дней - на крайний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страхового запаса определяется умножением заданного вручную в графе "количество дней, на которое рассчитан страх запас" числа на текущий дневной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спрос.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4288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Метод «Задание страхового запаса вручную»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78605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похож на метод расчета объема страхового запаса на основе дневного потребления, но в данном случае менеджер по закупкам сам устанавливает, какое количество товара должно лежать на полке в качестве резерва.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42913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Метод</a:t>
            </a:r>
            <a:r>
              <a:rPr lang="ru-RU" sz="2400" b="1" dirty="0" smtClean="0"/>
              <a:t> </a:t>
            </a:r>
            <a:r>
              <a:rPr lang="ru-RU" sz="2400" i="1" dirty="0" smtClean="0"/>
              <a:t>«Определение страхового запаса на основе среднего отклонения»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1435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страхового запаса - обеспечить высокий уровень обслуживания в случае необычного спроса во время выполнения заказа или при 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задержке.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08"/>
          </a:xfrm>
        </p:spPr>
        <p:txBody>
          <a:bodyPr/>
          <a:lstStyle/>
          <a:p>
            <a:pPr algn="ctr"/>
            <a:r>
              <a:rPr lang="ru-RU" sz="3600" b="1" dirty="0" smtClean="0"/>
              <a:t>3.5. Анализ остатков для расчета объема страхового запаса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0017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Остаточный запас</a:t>
            </a:r>
            <a:r>
              <a:rPr lang="ru-RU" sz="2800" dirty="0" smtClean="0"/>
              <a:t> — это доступное количество товара в момент получения </a:t>
            </a:r>
            <a:r>
              <a:rPr lang="ru-RU" sz="2800" dirty="0" smtClean="0"/>
              <a:t>пополнения.</a:t>
            </a:r>
            <a:endParaRPr lang="ru-RU" sz="2800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2500306"/>
            <a:ext cx="885828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Причины превышения объема остаточного запаса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спроса постоянно превышает фактическое потребление и требует уточнения.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Планируемое время выполнения заказа превышает фактическое.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страхового запаса превышает необходимый для поддержания нужного уровня обслуживания покупателя. Иными словами, время выполнения заказа или спрос мало меняются от месяца к месяцу.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/>
          <a:lstStyle/>
          <a:p>
            <a:pPr algn="ctr"/>
            <a:r>
              <a:rPr lang="ru-RU" sz="2400" u="sng" dirty="0" smtClean="0"/>
              <a:t>Причины меньшего объема </a:t>
            </a:r>
            <a:r>
              <a:rPr lang="ru-RU" sz="2400" u="sng" dirty="0" smtClean="0"/>
              <a:t>остаточного </a:t>
            </a:r>
            <a:r>
              <a:rPr lang="ru-RU" sz="2400" u="sng" dirty="0" smtClean="0"/>
              <a:t>запаса, рассчитанного </a:t>
            </a:r>
            <a:r>
              <a:rPr lang="ru-RU" sz="2400" u="sng" dirty="0" smtClean="0"/>
              <a:t>на </a:t>
            </a:r>
            <a:r>
              <a:rPr lang="ru-RU" sz="2400" i="1" u="sng" dirty="0" err="1" smtClean="0"/>
              <a:t>y</a:t>
            </a:r>
            <a:r>
              <a:rPr lang="ru-RU" sz="2400" i="1" u="sng" dirty="0" smtClean="0"/>
              <a:t> </a:t>
            </a:r>
            <a:r>
              <a:rPr lang="ru-RU" sz="2400" u="sng" dirty="0" smtClean="0"/>
              <a:t>дней при приемках пополнения:</a:t>
            </a:r>
            <a:endParaRPr lang="ru-RU" sz="2400" u="sng" dirty="0"/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спроса постоянно оказывается ниже фактического потребления и требует уточнения.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Предполагаемое время выполнения заказа меньше фактического.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Страховой запас недостаточен для поддержания нужного уровня обслуживания покупателя. Иными словами, время выполнения заказа и/или спрос сильно меняются от месяца к месяцу.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246712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4000" dirty="0" smtClean="0"/>
              <a:t>Обеспечение необходимого уровня обслуживания клиентов (потребителей) является основной целью формирования и поддержания запаса. </a:t>
            </a:r>
          </a:p>
          <a:p>
            <a:pPr marL="0" indent="457200" algn="just">
              <a:buNone/>
            </a:pPr>
            <a:r>
              <a:rPr lang="ru-RU" sz="4000" dirty="0" smtClean="0"/>
              <a:t>Без установления этого уровня невозможно определить необходимый размер запаса.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3196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/>
              <a:t>Показатели уровня обслуживания клиентов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1200"/>
            <a:ext cx="8363272" cy="4544144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/>
              <a:t>УОК1</a:t>
            </a:r>
            <a:r>
              <a:rPr lang="ru-RU" sz="4400" dirty="0" smtClean="0"/>
              <a:t> – вероятность отсутствия </a:t>
            </a:r>
            <a:r>
              <a:rPr lang="ru-RU" sz="4400" dirty="0"/>
              <a:t>недостатка запасов в цикле пополнения </a:t>
            </a:r>
            <a:r>
              <a:rPr lang="ru-RU" sz="4400" dirty="0" smtClean="0"/>
              <a:t>запаса</a:t>
            </a:r>
            <a:endParaRPr lang="en-US" sz="4400" dirty="0"/>
          </a:p>
          <a:p>
            <a:pPr marL="0" indent="0">
              <a:buNone/>
            </a:pPr>
            <a:r>
              <a:rPr lang="ru-RU" sz="4400" b="1" dirty="0" smtClean="0"/>
              <a:t>УОК2</a:t>
            </a:r>
            <a:r>
              <a:rPr lang="ru-RU" sz="4400" dirty="0" smtClean="0"/>
              <a:t> – доля реализованных </a:t>
            </a:r>
            <a:r>
              <a:rPr lang="ru-RU" sz="4400" dirty="0"/>
              <a:t>заказов в цикле пополнения </a:t>
            </a:r>
            <a:r>
              <a:rPr lang="ru-RU" sz="4400" dirty="0" smtClean="0"/>
              <a:t>запасов</a:t>
            </a:r>
            <a:endParaRPr lang="ru-RU" sz="4400" dirty="0"/>
          </a:p>
          <a:p>
            <a:pPr marL="609600" indent="-609600">
              <a:buFont typeface="Wingdings" pitchFamily="2" charset="2"/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7873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748464" cy="5174704"/>
          </a:xfrm>
        </p:spPr>
        <p:txBody>
          <a:bodyPr/>
          <a:lstStyle/>
          <a:p>
            <a:pPr marL="0" indent="457200">
              <a:buNone/>
            </a:pPr>
            <a:r>
              <a:rPr lang="ru-RU" sz="4000" dirty="0" smtClean="0"/>
              <a:t>Оба показателя выражаются в процентах. Например:</a:t>
            </a:r>
          </a:p>
          <a:p>
            <a:pPr marL="0" indent="457200">
              <a:buNone/>
            </a:pPr>
            <a:r>
              <a:rPr lang="ru-RU" sz="4000" dirty="0" smtClean="0"/>
              <a:t>УОК1=95% означает, что вероятность события «в данном цикле пополнения запаса весь прогнозируемый спрос будет удовлетворен» составляет 0,95, или иначе – риск появления недостатка в запасе составляет 0,05.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6338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174704"/>
          </a:xfrm>
        </p:spPr>
        <p:txBody>
          <a:bodyPr/>
          <a:lstStyle/>
          <a:p>
            <a:pPr marL="0" indent="457200">
              <a:buNone/>
            </a:pPr>
            <a:r>
              <a:rPr lang="ru-RU" sz="4400" dirty="0" smtClean="0"/>
              <a:t>УОК2=95% означает, что в данном цикле пополнения запаса будет удовлетворен 95% спроса, т.е. если спрос в данном цикле составил 1000 ед., то из запаса обеспечено 950 единиц. 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887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102696"/>
          </a:xfrm>
        </p:spPr>
        <p:txBody>
          <a:bodyPr/>
          <a:lstStyle/>
          <a:p>
            <a:pPr marL="0" indent="457200">
              <a:buNone/>
            </a:pPr>
            <a:r>
              <a:rPr lang="ru-RU" sz="4000" dirty="0" smtClean="0"/>
              <a:t>На практике для конкретного ассортимента используется один из показателей уровня обслуживания клиентов. </a:t>
            </a:r>
          </a:p>
          <a:p>
            <a:pPr marL="0" indent="457200">
              <a:buNone/>
            </a:pPr>
            <a:r>
              <a:rPr lang="ru-RU" sz="4000" dirty="0" smtClean="0"/>
              <a:t>Выбор показателя основывается на характеристиках товара, его назначении, а также последствиях, связанных с появлением недостатка в запасах.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336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378</TotalTime>
  <Words>1877</Words>
  <Application>Microsoft Office PowerPoint</Application>
  <PresentationFormat>Экран (4:3)</PresentationFormat>
  <Paragraphs>197</Paragraphs>
  <Slides>43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Пиксел</vt:lpstr>
      <vt:lpstr>Формула</vt:lpstr>
      <vt:lpstr>Уровень обслуживания клиентов и страховой запас</vt:lpstr>
      <vt:lpstr>Литература</vt:lpstr>
      <vt:lpstr>Слайд 3</vt:lpstr>
      <vt:lpstr>3.1. Обеспечение необходимого уровня обслуживания клиентов как основная цель формирования и содержания страхового запаса</vt:lpstr>
      <vt:lpstr>Слайд 5</vt:lpstr>
      <vt:lpstr>Показатели уровня обслуживания клиентов:</vt:lpstr>
      <vt:lpstr>Слайд 7</vt:lpstr>
      <vt:lpstr>Слайд 8</vt:lpstr>
      <vt:lpstr>Слайд 9</vt:lpstr>
      <vt:lpstr>Слайд 10</vt:lpstr>
      <vt:lpstr>Слайд 11</vt:lpstr>
      <vt:lpstr>Пример 1</vt:lpstr>
      <vt:lpstr>Распределение частоты спроса на CD диски </vt:lpstr>
      <vt:lpstr>Эмпирическое распределение спроса на CD диски</vt:lpstr>
      <vt:lpstr>Слайд 15</vt:lpstr>
      <vt:lpstr>Слайд 16</vt:lpstr>
      <vt:lpstr>Слайд 17</vt:lpstr>
      <vt:lpstr>Ожидаемое число недостач:</vt:lpstr>
      <vt:lpstr>Слайд 19</vt:lpstr>
      <vt:lpstr>Пример 2</vt:lpstr>
      <vt:lpstr>Слайд 21</vt:lpstr>
      <vt:lpstr>Слайд 22</vt:lpstr>
      <vt:lpstr>Расчет УOK1</vt:lpstr>
      <vt:lpstr>Слайд 24</vt:lpstr>
      <vt:lpstr>Расчет УOK2 </vt:lpstr>
      <vt:lpstr>Слайд 26</vt:lpstr>
      <vt:lpstr>Страховой запас</vt:lpstr>
      <vt:lpstr>Для расчета необходимого размера страхового запаса необходима следующая информация:</vt:lpstr>
      <vt:lpstr>Слайд 29</vt:lpstr>
      <vt:lpstr>Слайд 30</vt:lpstr>
      <vt:lpstr>Слайд 31</vt:lpstr>
      <vt:lpstr>После того как эти данные получены, можно определить требуемый страховой запас, используя следующую формулу</vt:lpstr>
      <vt:lpstr>3.3. Формирование страхового запаса для ассортиментных групп</vt:lpstr>
      <vt:lpstr>Требования к формированию и поддержанию ассортимента сети</vt:lpstr>
      <vt:lpstr>Показатели формирования ассортимента товаров и анализа состояния товарных запасов</vt:lpstr>
      <vt:lpstr>3.4. Запасы нерегулярно потребляемых товаров, товаров с непостоянным временем выполнения заказа, высокорентабельных товаров</vt:lpstr>
      <vt:lpstr>Обычный объем продажи (потребления)</vt:lpstr>
      <vt:lpstr>Запасы с непостоянным временем выполнения заказа</vt:lpstr>
      <vt:lpstr>Планируемое время выполнения заказа складывается из ряда компонент:</vt:lpstr>
      <vt:lpstr>Методы расчете планируемого времени выполнения заказа на основе выбора объема страхового запаса</vt:lpstr>
      <vt:lpstr>Метод «На основе дневного потребления»</vt:lpstr>
      <vt:lpstr>3.5. Анализ остатков для расчета объема страхового запаса</vt:lpstr>
      <vt:lpstr>Причины меньшего объема остаточного запаса, рассчитанного на y дней при приемках пополнения: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обслуживания клиентов и страховой запас</dc:title>
  <dc:creator>user</dc:creator>
  <cp:lastModifiedBy>asus</cp:lastModifiedBy>
  <cp:revision>38</cp:revision>
  <dcterms:created xsi:type="dcterms:W3CDTF">2013-10-01T11:32:09Z</dcterms:created>
  <dcterms:modified xsi:type="dcterms:W3CDTF">2016-09-04T10:36:04Z</dcterms:modified>
</cp:coreProperties>
</file>