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0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15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7715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715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7715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7715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5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7716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24.09.2016</a:t>
            </a:fld>
            <a:endParaRPr lang="ru-RU"/>
          </a:p>
        </p:txBody>
      </p:sp>
      <p:sp>
        <p:nvSpPr>
          <p:cNvPr id="17716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717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71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771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24.09.2016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9261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24.09.2016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4444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24.09.2016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589807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24.09.2016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131310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24.09.2016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4470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24.09.2016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1744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24.09.2016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248533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24.09.2016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285242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24.09.2016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52718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24.09.2016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411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24.09.2016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6877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24.09.2016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0967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24.09.2016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2351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24.09.2016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4823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24.09.2016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87143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24.09.2016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254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24.09.2016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86837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58F7A11-73A9-478F-A144-D53AF17EEFF2}" type="datetimeFigureOut">
              <a:rPr lang="ru-RU" smtClean="0"/>
              <a:pPr/>
              <a:t>24.09.2016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019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FDB94734-06A8-46C4-A292-D1B35406B7F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613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761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761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761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761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61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61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58F7A11-73A9-478F-A144-D53AF17EEFF2}" type="datetimeFigureOut">
              <a:rPr lang="ru-RU" smtClean="0"/>
              <a:pPr/>
              <a:t>24.09.2016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1828800"/>
            <a:ext cx="7705748" cy="2209800"/>
          </a:xfrm>
        </p:spPr>
        <p:txBody>
          <a:bodyPr/>
          <a:lstStyle/>
          <a:p>
            <a:pPr algn="ctr"/>
            <a:r>
              <a:rPr lang="ru-RU" sz="4000" b="1" dirty="0" smtClean="0"/>
              <a:t>ТЕМА 4. </a:t>
            </a:r>
            <a:br>
              <a:rPr lang="ru-RU" sz="4000" b="1" dirty="0" smtClean="0"/>
            </a:br>
            <a:r>
              <a:rPr lang="ru-RU" sz="4000" b="1" dirty="0" smtClean="0"/>
              <a:t>МОДЕЛИ УПРАВЛЕНИЯ ЗАПАСАМИ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399235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371600"/>
          </a:xfrm>
        </p:spPr>
        <p:txBody>
          <a:bodyPr/>
          <a:lstStyle/>
          <a:p>
            <a:pPr algn="ctr"/>
            <a:r>
              <a:rPr lang="ru-RU" b="1" dirty="0" smtClean="0"/>
              <a:t>4.3. Факторы, влияющие на выбор типа модели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i="1" dirty="0" smtClean="0"/>
              <a:t>Характер спроса – </a:t>
            </a:r>
            <a:r>
              <a:rPr lang="ru-RU" b="1" i="1" dirty="0" smtClean="0"/>
              <a:t>основной фактор</a:t>
            </a:r>
            <a:r>
              <a:rPr lang="ru-RU" i="1" dirty="0" smtClean="0"/>
              <a:t>!</a:t>
            </a:r>
          </a:p>
          <a:p>
            <a:pPr algn="just">
              <a:buFont typeface="Wingdings" pitchFamily="2" charset="2"/>
              <a:buChar char="Ø"/>
            </a:pPr>
            <a:r>
              <a:rPr lang="ru-RU" i="1" dirty="0" smtClean="0"/>
              <a:t> </a:t>
            </a:r>
            <a:r>
              <a:rPr lang="ru-RU" dirty="0" smtClean="0"/>
              <a:t>Запаздывание </a:t>
            </a:r>
            <a:r>
              <a:rPr lang="ru-RU" dirty="0" smtClean="0"/>
              <a:t>поставок или сроки выполнения </a:t>
            </a:r>
            <a:r>
              <a:rPr lang="ru-RU" dirty="0" smtClean="0"/>
              <a:t>заказов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Необходимость срочного пополнения запаса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Период времени </a:t>
            </a:r>
            <a:endParaRPr lang="ru-RU" dirty="0" smtClean="0"/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Число пунктов накопления </a:t>
            </a:r>
            <a:r>
              <a:rPr lang="ru-RU" dirty="0" smtClean="0"/>
              <a:t>запасов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Число видов продукции</a:t>
            </a:r>
            <a:endParaRPr lang="ru-RU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828792"/>
          </a:xfrm>
        </p:spPr>
        <p:txBody>
          <a:bodyPr/>
          <a:lstStyle/>
          <a:p>
            <a:pPr algn="ctr"/>
            <a:r>
              <a:rPr lang="ru-RU" b="1" dirty="0" smtClean="0"/>
              <a:t>4.4. Использование в управлении запасами детерминированных моделей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509970"/>
          </a:xfrm>
        </p:spPr>
        <p:txBody>
          <a:bodyPr/>
          <a:lstStyle/>
          <a:p>
            <a:pPr algn="ctr">
              <a:buFont typeface="Wingdings" pitchFamily="2" charset="2"/>
              <a:buChar char="v"/>
            </a:pPr>
            <a:r>
              <a:rPr lang="ru-RU" i="1" dirty="0" err="1" smtClean="0"/>
              <a:t>Однопродуктовая</a:t>
            </a:r>
            <a:r>
              <a:rPr lang="ru-RU" i="1" dirty="0" smtClean="0"/>
              <a:t> статическая </a:t>
            </a:r>
            <a:r>
              <a:rPr lang="ru-RU" i="1" dirty="0" smtClean="0"/>
              <a:t>модель</a:t>
            </a:r>
          </a:p>
          <a:p>
            <a:pPr algn="just">
              <a:buNone/>
            </a:pPr>
            <a:r>
              <a:rPr lang="ru-RU" dirty="0" smtClean="0"/>
              <a:t>характеризуется постоянным во времени спросом, мгновенным пополнением запаса и отсутствием дефицита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371600"/>
          </a:xfrm>
        </p:spPr>
        <p:txBody>
          <a:bodyPr/>
          <a:lstStyle/>
          <a:p>
            <a:pPr algn="ctr"/>
            <a:r>
              <a:rPr lang="ru-RU" sz="3600" i="1" dirty="0" smtClean="0"/>
              <a:t>Ситуации применения </a:t>
            </a:r>
            <a:r>
              <a:rPr lang="ru-RU" sz="3600" i="1" dirty="0" err="1" smtClean="0"/>
              <a:t>однопродуктовой</a:t>
            </a:r>
            <a:r>
              <a:rPr lang="ru-RU" sz="3600" i="1" dirty="0" smtClean="0"/>
              <a:t> статической модели</a:t>
            </a:r>
            <a:r>
              <a:rPr lang="ru-RU" sz="3600" i="1" dirty="0" smtClean="0"/>
              <a:t/>
            </a:r>
            <a:br>
              <a:rPr lang="ru-RU" sz="3600" i="1" dirty="0" smtClean="0"/>
            </a:br>
            <a:r>
              <a:rPr lang="ru-RU" sz="3600" i="1" dirty="0" smtClean="0"/>
              <a:t> 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 lvl="0" algn="just"/>
            <a:r>
              <a:rPr lang="ru-RU" dirty="0" smtClean="0"/>
              <a:t>использование осветительных ламп в здании;</a:t>
            </a:r>
          </a:p>
          <a:p>
            <a:pPr lvl="0" algn="just"/>
            <a:r>
              <a:rPr lang="ru-RU" dirty="0" smtClean="0"/>
              <a:t>использование канцелярских товаров (бумага, блокноты, карандаши) крупной фирмы;</a:t>
            </a:r>
          </a:p>
          <a:p>
            <a:pPr lvl="0" algn="just"/>
            <a:r>
              <a:rPr lang="ru-RU" dirty="0" smtClean="0"/>
              <a:t>использование некоторых промышленных изделий, таких как гайки и болты;</a:t>
            </a:r>
          </a:p>
          <a:p>
            <a:pPr algn="just"/>
            <a:r>
              <a:rPr lang="ru-RU" dirty="0" smtClean="0"/>
              <a:t>потребление основных продуктов питания (например, хлеба и молока).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2185982"/>
          </a:xfrm>
        </p:spPr>
        <p:txBody>
          <a:bodyPr/>
          <a:lstStyle/>
          <a:p>
            <a:pPr algn="ctr"/>
            <a:r>
              <a:rPr lang="ru-RU" b="1" dirty="0" smtClean="0"/>
              <a:t>4.5. </a:t>
            </a:r>
            <a:r>
              <a:rPr lang="ru-RU" b="1" dirty="0" err="1" smtClean="0"/>
              <a:t>Многопродуктовая</a:t>
            </a:r>
            <a:r>
              <a:rPr lang="ru-RU" b="1" dirty="0" smtClean="0"/>
              <a:t> статическая модель с ограничениями на емкость складских помещений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071810"/>
            <a:ext cx="9144000" cy="3786190"/>
          </a:xfrm>
        </p:spPr>
        <p:txBody>
          <a:bodyPr/>
          <a:lstStyle/>
          <a:p>
            <a:pPr algn="ctr"/>
            <a:r>
              <a:rPr lang="ru-RU" dirty="0" smtClean="0"/>
              <a:t>предназначена для системы управления запасами, включающей </a:t>
            </a:r>
            <a:r>
              <a:rPr lang="ru-RU" dirty="0" err="1" smtClean="0"/>
              <a:t>n</a:t>
            </a:r>
            <a:r>
              <a:rPr lang="ru-RU" dirty="0" smtClean="0"/>
              <a:t>&gt;1 видов продукции, которая хранится на одном складе ограниченной площади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</p:spPr>
        <p:txBody>
          <a:bodyPr/>
          <a:lstStyle/>
          <a:p>
            <a:r>
              <a:rPr lang="ru-RU" b="1" dirty="0" smtClean="0"/>
              <a:t>4.1. Обобщенная модель управления запасами.</a:t>
            </a:r>
            <a:endParaRPr lang="ru-RU" dirty="0" smtClean="0"/>
          </a:p>
          <a:p>
            <a:r>
              <a:rPr lang="ru-RU" b="1" dirty="0" smtClean="0"/>
              <a:t>4.2. Типы моделей управления запасами.</a:t>
            </a:r>
            <a:endParaRPr lang="ru-RU" dirty="0" smtClean="0"/>
          </a:p>
          <a:p>
            <a:r>
              <a:rPr lang="ru-RU" b="1" dirty="0" smtClean="0"/>
              <a:t>4.3. Факторы, влияющие на выбор типа модели.</a:t>
            </a:r>
            <a:endParaRPr lang="ru-RU" dirty="0" smtClean="0"/>
          </a:p>
          <a:p>
            <a:r>
              <a:rPr lang="ru-RU" b="1" dirty="0" smtClean="0"/>
              <a:t>4.4. Использование в управлении запасами детерминированных моделей. </a:t>
            </a:r>
            <a:r>
              <a:rPr lang="ru-RU" b="1" dirty="0" err="1" smtClean="0"/>
              <a:t>Однопродуктовая</a:t>
            </a:r>
            <a:r>
              <a:rPr lang="ru-RU" b="1" dirty="0" smtClean="0"/>
              <a:t> статическая модель. Объем заказа с учетом инфляции.</a:t>
            </a:r>
            <a:endParaRPr lang="ru-RU" dirty="0" smtClean="0"/>
          </a:p>
          <a:p>
            <a:r>
              <a:rPr lang="ru-RU" b="1" dirty="0" smtClean="0"/>
              <a:t>4.5. </a:t>
            </a:r>
            <a:r>
              <a:rPr lang="ru-RU" b="1" dirty="0" err="1" smtClean="0"/>
              <a:t>Многопродуктовая</a:t>
            </a:r>
            <a:r>
              <a:rPr lang="ru-RU" b="1" dirty="0" smtClean="0"/>
              <a:t> статическая модель с ограничениями на емкость складских помещений.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4.1. Обобщенная модель управления запасами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9144000" cy="5143512"/>
          </a:xfrm>
        </p:spPr>
        <p:txBody>
          <a:bodyPr/>
          <a:lstStyle/>
          <a:p>
            <a:pPr algn="just"/>
            <a:endParaRPr lang="ru-RU" i="1" dirty="0" smtClean="0"/>
          </a:p>
          <a:p>
            <a:pPr algn="ctr">
              <a:buNone/>
            </a:pPr>
            <a:r>
              <a:rPr lang="ru-RU" i="1" dirty="0" smtClean="0"/>
              <a:t>Концептуальные положения построения модели управления запасами</a:t>
            </a:r>
          </a:p>
          <a:p>
            <a:pPr algn="ctr">
              <a:buNone/>
            </a:pPr>
            <a:endParaRPr lang="ru-RU" i="1" dirty="0" smtClean="0"/>
          </a:p>
          <a:p>
            <a:pPr algn="just"/>
            <a:r>
              <a:rPr lang="ru-RU" i="1" dirty="0" smtClean="0"/>
              <a:t>1. Размер заказа</a:t>
            </a:r>
            <a:r>
              <a:rPr lang="ru-RU" dirty="0" smtClean="0"/>
              <a:t> определяет оптимальное количество ресурсов, которое необходимо поставлять всякий раз, когда происходит размещение заказа.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2. 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В случае периодического контроля состояния запаса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 следует обеспечивать поставку нового количества ресурсов в объеме размера заказа через равные промежутки времени.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Arial" pitchFamily="34" charset="0"/>
            </a:endParaRPr>
          </a:p>
          <a:p>
            <a:pPr lvl="0" algn="just" eaLnBrk="0" hangingPunct="0"/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3. 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В случае непрерывного контроля состояния запаса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 необходимо размещать новый заказ в размере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объема запаса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, когда его уровень достигает 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точки заказа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 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>4. </a:t>
            </a:r>
            <a:r>
              <a:rPr lang="ru-RU" sz="2400" dirty="0" smtClean="0"/>
              <a:t>Размер и точка заказа обычно определяются из условий минимизации суммарных затрат системы управления запасами, которые можно выразить в виде функции этих двух переменных.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71600"/>
          </a:xfrm>
        </p:spPr>
        <p:txBody>
          <a:bodyPr/>
          <a:lstStyle/>
          <a:p>
            <a:pPr algn="ctr"/>
            <a:r>
              <a:rPr lang="ru-RU" sz="2800" i="1" dirty="0" smtClean="0"/>
              <a:t>Функция определения  суммарных затрат в системе управления запасами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9144000" cy="5286388"/>
          </a:xfrm>
        </p:spPr>
        <p:txBody>
          <a:bodyPr/>
          <a:lstStyle/>
          <a:p>
            <a:r>
              <a:rPr lang="ru-RU" i="1" dirty="0" smtClean="0"/>
              <a:t>Суммарные затраты системы управления запасами =</a:t>
            </a:r>
            <a:endParaRPr lang="ru-RU" dirty="0" smtClean="0"/>
          </a:p>
          <a:p>
            <a:r>
              <a:rPr lang="ru-RU" i="1" dirty="0" smtClean="0"/>
              <a:t>Затраты на приобретение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+</a:t>
            </a:r>
            <a:endParaRPr lang="ru-RU" dirty="0" smtClean="0"/>
          </a:p>
          <a:p>
            <a:r>
              <a:rPr lang="ru-RU" i="1" dirty="0" smtClean="0"/>
              <a:t>Затраты на оформление заказа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+</a:t>
            </a:r>
            <a:endParaRPr lang="ru-RU" dirty="0" smtClean="0"/>
          </a:p>
          <a:p>
            <a:r>
              <a:rPr lang="ru-RU" i="1" dirty="0" smtClean="0"/>
              <a:t>Затраты на хранение заказа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+</a:t>
            </a:r>
            <a:endParaRPr lang="ru-RU" dirty="0" smtClean="0"/>
          </a:p>
          <a:p>
            <a:r>
              <a:rPr lang="ru-RU" i="1" dirty="0" smtClean="0"/>
              <a:t>Потери от дефицита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</p:spPr>
        <p:txBody>
          <a:bodyPr/>
          <a:lstStyle/>
          <a:p>
            <a:pPr algn="just"/>
            <a:r>
              <a:rPr lang="ru-RU" i="1" dirty="0" smtClean="0"/>
              <a:t>Затраты на приобретение</a:t>
            </a:r>
            <a:r>
              <a:rPr lang="ru-RU" dirty="0" smtClean="0"/>
              <a:t> </a:t>
            </a:r>
            <a:r>
              <a:rPr lang="ru-RU" sz="2800" dirty="0" smtClean="0"/>
              <a:t>определяют зависимость цены единицы продукции от размера заказа в виде </a:t>
            </a:r>
            <a:r>
              <a:rPr lang="ru-RU" sz="2800" i="1" dirty="0" smtClean="0"/>
              <a:t>оптовых скидок</a:t>
            </a:r>
            <a:r>
              <a:rPr lang="ru-RU" sz="2800" dirty="0" smtClean="0"/>
              <a:t>, когда цена единицы продукции убывает с возрастанием размера заказа.</a:t>
            </a:r>
          </a:p>
          <a:p>
            <a:pPr algn="just"/>
            <a:r>
              <a:rPr lang="ru-RU" i="1" dirty="0" smtClean="0"/>
              <a:t>Затраты на оформление заказа</a:t>
            </a:r>
            <a:r>
              <a:rPr lang="ru-RU" dirty="0" smtClean="0"/>
              <a:t> </a:t>
            </a:r>
            <a:r>
              <a:rPr lang="ru-RU" sz="2800" dirty="0" smtClean="0"/>
              <a:t>представляют собой постоянные расходы, связанные с его размещением. </a:t>
            </a:r>
          </a:p>
          <a:p>
            <a:r>
              <a:rPr lang="ru-RU" i="1" dirty="0" smtClean="0"/>
              <a:t>Затраты на хранение запаса </a:t>
            </a:r>
            <a:r>
              <a:rPr lang="ru-RU" sz="2800" dirty="0" smtClean="0"/>
              <a:t>представляют собой расходы на содержание запаса на складе.</a:t>
            </a:r>
          </a:p>
          <a:p>
            <a:r>
              <a:rPr lang="ru-RU" i="1" dirty="0" smtClean="0"/>
              <a:t>Потери от дефицита</a:t>
            </a:r>
            <a:r>
              <a:rPr lang="ru-RU" dirty="0" smtClean="0"/>
              <a:t> </a:t>
            </a:r>
            <a:r>
              <a:rPr lang="ru-RU" sz="2800" dirty="0" smtClean="0"/>
              <a:t>представляют собой расходы, обусловленные отсутствием запаса необходимой продукции.</a:t>
            </a:r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371600"/>
          </a:xfrm>
        </p:spPr>
        <p:txBody>
          <a:bodyPr/>
          <a:lstStyle/>
          <a:p>
            <a:pPr algn="ctr"/>
            <a:r>
              <a:rPr lang="ru-RU" b="1" dirty="0" smtClean="0"/>
              <a:t>4.2. Типы моделей управления запасами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71678"/>
            <a:ext cx="9144000" cy="4786322"/>
          </a:xfrm>
        </p:spPr>
        <p:txBody>
          <a:bodyPr/>
          <a:lstStyle/>
          <a:p>
            <a:pPr algn="just"/>
            <a:r>
              <a:rPr lang="ru-RU" dirty="0" smtClean="0"/>
              <a:t>Разнообразие моделей определяется характером спроса, который может быть </a:t>
            </a:r>
            <a:r>
              <a:rPr lang="ru-RU" i="1" dirty="0" smtClean="0"/>
              <a:t>детерминированным</a:t>
            </a:r>
            <a:r>
              <a:rPr lang="ru-RU" dirty="0" smtClean="0"/>
              <a:t> (достоверно известным) или </a:t>
            </a:r>
            <a:r>
              <a:rPr lang="ru-RU" i="1" dirty="0" smtClean="0"/>
              <a:t>вероятностным</a:t>
            </a:r>
            <a:r>
              <a:rPr lang="ru-RU" dirty="0" smtClean="0"/>
              <a:t> (задаваемым плотностью вероятности)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</p:spPr>
        <p:txBody>
          <a:bodyPr/>
          <a:lstStyle/>
          <a:p>
            <a:r>
              <a:rPr lang="ru-RU" i="1" dirty="0" smtClean="0"/>
              <a:t>Детерминированный спрос: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b="1" dirty="0" smtClean="0"/>
              <a:t>статический </a:t>
            </a:r>
          </a:p>
          <a:p>
            <a:pPr>
              <a:buNone/>
            </a:pPr>
            <a:r>
              <a:rPr lang="ru-RU" dirty="0" smtClean="0"/>
              <a:t> </a:t>
            </a:r>
            <a:r>
              <a:rPr lang="ru-RU" b="1" dirty="0" smtClean="0"/>
              <a:t>динамический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r>
              <a:rPr lang="ru-RU" i="1" dirty="0" smtClean="0"/>
              <a:t>Вероятностный спрос: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b="1" dirty="0" smtClean="0"/>
              <a:t>стационарный</a:t>
            </a:r>
          </a:p>
          <a:p>
            <a:pPr>
              <a:buNone/>
            </a:pPr>
            <a:r>
              <a:rPr lang="ru-RU" b="1" dirty="0" smtClean="0"/>
              <a:t>нестационарный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/>
          <a:lstStyle/>
          <a:p>
            <a:pPr algn="ctr"/>
            <a:r>
              <a:rPr lang="ru-RU" sz="3600" i="1" dirty="0" smtClean="0"/>
              <a:t>Уровни абстракции описания спроса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42918"/>
            <a:ext cx="9144000" cy="6000768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ru-RU" sz="2800" i="1" dirty="0" smtClean="0"/>
              <a:t>Первый</a:t>
            </a:r>
            <a:r>
              <a:rPr lang="ru-RU" dirty="0" smtClean="0"/>
              <a:t> 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400" dirty="0" smtClean="0"/>
              <a:t>для описания спроса в течение всех исследуемых периодов времени используется одна и та же функция распределения вероятностей; влияние сезонных колебаний спроса в модели не учитывается.</a:t>
            </a:r>
          </a:p>
          <a:p>
            <a:pPr algn="ctr">
              <a:spcBef>
                <a:spcPts val="0"/>
              </a:spcBef>
            </a:pPr>
            <a:r>
              <a:rPr lang="ru-RU" sz="2800" i="1" dirty="0" smtClean="0"/>
              <a:t>Второй 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400" dirty="0" smtClean="0"/>
              <a:t>учитываются изменения от одного периода к другому, но при этом функции распределения не применяются, а потребности в каждом периоде описываются средней величиной спроса; элемент риска в управлении запасами не учитывается. </a:t>
            </a:r>
          </a:p>
          <a:p>
            <a:pPr algn="ctr">
              <a:spcBef>
                <a:spcPts val="0"/>
              </a:spcBef>
            </a:pPr>
            <a:r>
              <a:rPr lang="ru-RU" sz="2800" i="1" dirty="0" smtClean="0"/>
              <a:t>Третий</a:t>
            </a:r>
            <a:endParaRPr lang="ru-RU" sz="2800" dirty="0" smtClean="0"/>
          </a:p>
          <a:p>
            <a:pPr algn="just">
              <a:spcBef>
                <a:spcPts val="0"/>
              </a:spcBef>
              <a:buNone/>
            </a:pPr>
            <a:r>
              <a:rPr lang="ru-RU" sz="2400" dirty="0" smtClean="0"/>
              <a:t>исключаются как элементы риска, так и изменения спроса; спрос в течение любого периода предполагается равным среднему значению известного (по предположению) спроса по всем рассматриваемым периодам.</a:t>
            </a:r>
            <a:endParaRPr lang="ru-R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3. Уровень обслуживания клиентов и страховой запас</Template>
  <TotalTime>530</TotalTime>
  <Words>269</Words>
  <Application>Microsoft Office PowerPoint</Application>
  <PresentationFormat>Экран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Пиксел</vt:lpstr>
      <vt:lpstr>ТЕМА 4.  МОДЕЛИ УПРАВЛЕНИЯ ЗАПАСАМИ</vt:lpstr>
      <vt:lpstr>Слайд 2</vt:lpstr>
      <vt:lpstr>4.1. Обобщенная модель управления запасами</vt:lpstr>
      <vt:lpstr>2. В случае периодического контроля состояния запаса следует обеспечивать поставку нового количества ресурсов в объеме размера заказа через равные промежутки времени. 3. В случае непрерывного контроля состояния запаса необходимо размещать новый заказ в размере объема запаса, когда его уровень достигает точки заказа.  4. Размер и точка заказа обычно определяются из условий минимизации суммарных затрат системы управления запасами, которые можно выразить в виде функции этих двух переменных.</vt:lpstr>
      <vt:lpstr>Функция определения  суммарных затрат в системе управления запасами</vt:lpstr>
      <vt:lpstr>Слайд 6</vt:lpstr>
      <vt:lpstr>4.2. Типы моделей управления запасами</vt:lpstr>
      <vt:lpstr>Слайд 8</vt:lpstr>
      <vt:lpstr>Уровни абстракции описания спроса</vt:lpstr>
      <vt:lpstr>4.3. Факторы, влияющие на выбор типа модели</vt:lpstr>
      <vt:lpstr>4.4. Использование в управлении запасами детерминированных моделей</vt:lpstr>
      <vt:lpstr>Ситуации применения однопродуктовой статической модели  </vt:lpstr>
      <vt:lpstr>4.5. Многопродуктовая статическая модель с ограничениями на емкость складских помещений</vt:lpstr>
    </vt:vector>
  </TitlesOfParts>
  <Company>SPecialiST RePack, SanBuild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asus</cp:lastModifiedBy>
  <cp:revision>42</cp:revision>
  <dcterms:created xsi:type="dcterms:W3CDTF">2013-10-29T15:05:41Z</dcterms:created>
  <dcterms:modified xsi:type="dcterms:W3CDTF">2016-09-24T16:39:58Z</dcterms:modified>
</cp:coreProperties>
</file>