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926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444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898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313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4470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174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4853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524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5271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411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877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96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235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482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714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25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68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019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58F7A11-73A9-478F-A144-D53AF17EEFF2}" type="datetimeFigureOut">
              <a:rPr lang="ru-RU" smtClean="0"/>
              <a:pPr/>
              <a:t>09.05.2017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828800"/>
            <a:ext cx="7705748" cy="2209800"/>
          </a:xfrm>
        </p:spPr>
        <p:txBody>
          <a:bodyPr/>
          <a:lstStyle/>
          <a:p>
            <a:pPr algn="ctr"/>
            <a:r>
              <a:rPr lang="ru-RU" sz="4000" b="1" dirty="0" smtClean="0"/>
              <a:t>ТЕМА 4. </a:t>
            </a:r>
            <a:br>
              <a:rPr lang="ru-RU" sz="4000" b="1" dirty="0" smtClean="0"/>
            </a:br>
            <a:r>
              <a:rPr lang="ru-RU" sz="4000" b="1" dirty="0" smtClean="0"/>
              <a:t>МОДЕЛИ УПРАВЛЕНИЯ ЗАПАСАМИ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4214818"/>
            <a:ext cx="6019800" cy="1752600"/>
          </a:xfrm>
        </p:spPr>
        <p:txBody>
          <a:bodyPr/>
          <a:lstStyle/>
          <a:p>
            <a:pPr algn="ctr"/>
            <a:r>
              <a:rPr lang="ru-RU" dirty="0" smtClean="0"/>
              <a:t>окончание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992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371600"/>
          </a:xfrm>
        </p:spPr>
        <p:txBody>
          <a:bodyPr/>
          <a:lstStyle/>
          <a:p>
            <a:pPr algn="ctr"/>
            <a:r>
              <a:rPr lang="ru-RU" sz="3200" b="1" dirty="0" smtClean="0"/>
              <a:t>Модель с фиксированной периодичностью и концепция уровня обслуживания</a:t>
            </a:r>
            <a:endParaRPr lang="ru-RU" sz="3200" dirty="0"/>
          </a:p>
        </p:txBody>
      </p:sp>
      <p:pic>
        <p:nvPicPr>
          <p:cNvPr id="4" name="Содержимое 3" descr="p1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614366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71600"/>
          </a:xfrm>
        </p:spPr>
        <p:txBody>
          <a:bodyPr/>
          <a:lstStyle/>
          <a:p>
            <a:pPr algn="ctr"/>
            <a:r>
              <a:rPr lang="ru-RU" sz="2800" dirty="0" smtClean="0"/>
              <a:t>Объемов заказов такой модели можно представить</a:t>
            </a:r>
            <a:endParaRPr lang="ru-RU" sz="2800" dirty="0"/>
          </a:p>
        </p:txBody>
      </p:sp>
      <p:pic>
        <p:nvPicPr>
          <p:cNvPr id="4" name="Содержимое 3" descr="p2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664373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leon4ik.ru/080801/6_EMM.files/image066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571744"/>
            <a:ext cx="392909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– промежуток времени между подачей заявок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Рисунок 52" descr="http://leon4ik.ru/080801/6_EMM.files/image06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172086"/>
            <a:ext cx="428628" cy="342902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отклонение спроса в период времени в течении цикла заказа и заготовительного периода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текущий уровень запаса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ru-RU" sz="3200" b="1" dirty="0" smtClean="0"/>
              <a:t>Модель, учитывающая количественные скидки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i="1" dirty="0" smtClean="0"/>
              <a:t>Количественные скидки</a:t>
            </a:r>
            <a:r>
              <a:rPr lang="ru-RU" sz="2400" dirty="0" smtClean="0"/>
              <a:t> – снижение закупочной цены при покупке более крупных партий товара.</a:t>
            </a:r>
          </a:p>
          <a:p>
            <a:pPr algn="just">
              <a:buNone/>
            </a:pPr>
            <a:r>
              <a:rPr lang="ru-RU" sz="2000" dirty="0" smtClean="0"/>
              <a:t>Когда условия предполагают наличие количественных скидок, для каждой закупочной цены имеется отдельная U-образная кривая общих расходов (рисунок).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Рисунок – Кривые общих затрат в модели количественных скидок</a:t>
            </a:r>
          </a:p>
          <a:p>
            <a:pPr algn="just">
              <a:buNone/>
            </a:pPr>
            <a:r>
              <a:rPr lang="ru-RU" sz="1800" dirty="0" smtClean="0"/>
              <a:t>Кривые подняты на разный уровень - меньшая закупочная цена поднимает кривую общий расходов на меньший уровень, большая - на больший.</a:t>
            </a:r>
          </a:p>
          <a:p>
            <a:pPr algn="just">
              <a:buNone/>
            </a:pPr>
            <a:r>
              <a:rPr lang="ru-RU" sz="1800" b="1" dirty="0" smtClean="0"/>
              <a:t>Цель модели количественных скидок </a:t>
            </a:r>
            <a:r>
              <a:rPr lang="ru-RU" sz="1800" dirty="0" smtClean="0"/>
              <a:t>– определение такого объема заказа, который даст минимальные общие расхода для всего набора кривых.</a:t>
            </a:r>
            <a:endParaRPr lang="ru-RU" sz="1800" dirty="0"/>
          </a:p>
        </p:txBody>
      </p:sp>
      <p:pic>
        <p:nvPicPr>
          <p:cNvPr id="4" name="Рисунок 3" descr="ris4-1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14686"/>
            <a:ext cx="514353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85860"/>
          </a:xfrm>
        </p:spPr>
        <p:txBody>
          <a:bodyPr/>
          <a:lstStyle/>
          <a:p>
            <a:pPr algn="ctr"/>
            <a:r>
              <a:rPr lang="ru-RU" sz="2400" b="1" i="1" dirty="0" smtClean="0"/>
              <a:t>Первый вариант</a:t>
            </a:r>
            <a:r>
              <a:rPr lang="ru-RU" sz="2400" dirty="0" smtClean="0"/>
              <a:t> - стоимость хранения (</a:t>
            </a:r>
            <a:r>
              <a:rPr lang="ru-RU" sz="2400" dirty="0" err="1" smtClean="0"/>
              <a:t>b</a:t>
            </a:r>
            <a:r>
              <a:rPr lang="ru-RU" sz="2400" dirty="0" smtClean="0"/>
              <a:t>) постоянна и не зависит от закупочной цены.</a:t>
            </a:r>
            <a:endParaRPr lang="ru-RU" sz="2400" dirty="0"/>
          </a:p>
        </p:txBody>
      </p:sp>
      <p:pic>
        <p:nvPicPr>
          <p:cNvPr id="4" name="Содержимое 3" descr="ris4-1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85860"/>
            <a:ext cx="442915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3500438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Рисунок – Первый вариант модели количественных скидок. Кривые общих затрат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7194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Кривые общих расходов отличаются лишь тем, что более низкие закупочные цены отражены на более низкой кривой общих расходов.</a:t>
            </a:r>
            <a:endParaRPr lang="ru-RU" sz="20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4929198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Процедура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оптимального объема партии состоит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следующем.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По формуле Уилсона рассчитать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 единую точку минимума для всех кривых.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Поскольку диапазоны цен не перекрываются, только одна закупочная цена будет иметь рассчитанную точку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в своём реальном диапазоне. Если реальный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находится в наименьшем диапазоне цен, то это и будет оптимальный объем заказа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algn="ctr"/>
            <a:r>
              <a:rPr lang="ru-RU" sz="2400" b="1" i="1" dirty="0" smtClean="0"/>
              <a:t>Второй вариант</a:t>
            </a:r>
            <a:r>
              <a:rPr lang="ru-RU" sz="2400" dirty="0" smtClean="0"/>
              <a:t> </a:t>
            </a:r>
            <a:r>
              <a:rPr lang="ru-RU" sz="2400" b="1" i="1" dirty="0" smtClean="0"/>
              <a:t>модели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стоимость хранения определяется как процент от закупочной цены.</a:t>
            </a:r>
            <a:endParaRPr lang="ru-RU" sz="2400" dirty="0"/>
          </a:p>
        </p:txBody>
      </p:sp>
      <p:pic>
        <p:nvPicPr>
          <p:cNvPr id="4" name="Содержимое 3" descr="ris4-1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71546"/>
            <a:ext cx="442915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385762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Каждая кривая будет иметь свою точку минимума;</a:t>
            </a:r>
          </a:p>
          <a:p>
            <a:pPr algn="just"/>
            <a:r>
              <a:rPr lang="ru-RU" dirty="0" smtClean="0"/>
              <a:t> по мере снижения закупочной цены каждая последующая точка минимума будет располагаться справа от предыдущей точки, находящейся на более высокой кривой.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3214686"/>
            <a:ext cx="92822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Второй вариант модели количественных скидок. Кривые общих затрат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500063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Процедура определения оптимального объема заказа: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1. Начиная с наименьшей цены, рассчитывать по формуле Уилсона точку минимума для каждого диапазона цен, пока не отыщется реальный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(т.е. пока полученное значение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не попадет в реальный диапазон объема партии для своей цены).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Если реален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для самой низкой цены, то он и будет оптимальным объемом заказа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pPr algn="ctr"/>
            <a:r>
              <a:rPr lang="ru-RU" sz="3200" b="1" i="1" dirty="0" smtClean="0"/>
              <a:t>Непрерывный спрос на товар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Определение оптимального уровня запаса базируется на понятии </a:t>
            </a:r>
            <a:r>
              <a:rPr lang="ru-RU" sz="2800" b="1" dirty="0" smtClean="0"/>
              <a:t>"вероятность </a:t>
            </a:r>
            <a:r>
              <a:rPr lang="ru-RU" sz="2800" b="1" dirty="0" err="1" smtClean="0"/>
              <a:t>неисчерпания</a:t>
            </a:r>
            <a:r>
              <a:rPr lang="ru-RU" sz="2800" b="1" dirty="0" smtClean="0"/>
              <a:t> запаса"</a:t>
            </a:r>
            <a:r>
              <a:rPr lang="ru-RU" sz="2800" dirty="0" smtClean="0"/>
              <a:t> (в некоторых источниках эта величина именуется "уровнем обслуживания").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"Вероятность </a:t>
            </a:r>
            <a:r>
              <a:rPr lang="ru-RU" sz="2800" b="1" dirty="0" err="1" smtClean="0"/>
              <a:t>неисчерпания</a:t>
            </a:r>
            <a:r>
              <a:rPr lang="ru-RU" sz="2800" b="1" dirty="0" smtClean="0"/>
              <a:t>"</a:t>
            </a:r>
            <a:r>
              <a:rPr lang="ru-RU" sz="2800" dirty="0" smtClean="0"/>
              <a:t> - это вероятность того, что спрос не превысит уровень запаса.</a:t>
            </a:r>
          </a:p>
          <a:p>
            <a:pPr algn="just">
              <a:buNone/>
            </a:pPr>
            <a:r>
              <a:rPr lang="ru-RU" sz="2400" dirty="0" smtClean="0"/>
              <a:t>В однопериодной модели оптимальным считается такой уровень запаса, при котором "вероятность </a:t>
            </a:r>
            <a:r>
              <a:rPr lang="ru-RU" sz="2400" dirty="0" err="1" smtClean="0"/>
              <a:t>неисчерпания</a:t>
            </a:r>
            <a:r>
              <a:rPr lang="ru-RU" sz="2400" dirty="0" smtClean="0"/>
              <a:t>" равна соотношению:</a:t>
            </a:r>
          </a:p>
          <a:p>
            <a:pPr algn="ctr">
              <a:buNone/>
            </a:pPr>
            <a:r>
              <a:rPr lang="ru-RU" sz="2400" dirty="0" smtClean="0"/>
              <a:t>P =  </a:t>
            </a:r>
          </a:p>
          <a:p>
            <a:pPr algn="just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1800" dirty="0" smtClean="0"/>
              <a:t>где P - "вероятность </a:t>
            </a:r>
            <a:r>
              <a:rPr lang="ru-RU" sz="1800" dirty="0" err="1" smtClean="0"/>
              <a:t>неисчерпания</a:t>
            </a:r>
            <a:r>
              <a:rPr lang="ru-RU" sz="1800" dirty="0" smtClean="0"/>
              <a:t> запаса";</a:t>
            </a:r>
          </a:p>
          <a:p>
            <a:pPr>
              <a:buNone/>
            </a:pPr>
            <a:r>
              <a:rPr lang="ru-RU" sz="1800" dirty="0" err="1" smtClean="0"/>
              <a:t>C</a:t>
            </a:r>
            <a:r>
              <a:rPr lang="ru-RU" sz="1800" baseline="-25000" dirty="0" err="1" smtClean="0"/>
              <a:t>s</a:t>
            </a:r>
            <a:r>
              <a:rPr lang="ru-RU" sz="1800" dirty="0" smtClean="0"/>
              <a:t> - издержки, связанные с недостаточным запасом, на единицу продукции;</a:t>
            </a:r>
          </a:p>
          <a:p>
            <a:pPr>
              <a:buNone/>
            </a:pPr>
            <a:r>
              <a:rPr lang="ru-RU" sz="1800" dirty="0" err="1" smtClean="0"/>
              <a:t>C</a:t>
            </a:r>
            <a:r>
              <a:rPr lang="ru-RU" sz="1800" baseline="-25000" dirty="0" err="1" smtClean="0"/>
              <a:t>e</a:t>
            </a:r>
            <a:r>
              <a:rPr lang="ru-RU" sz="1800" dirty="0" smtClean="0"/>
              <a:t> - издержки, связанные с избыточным запасом, на единицу продукции</a:t>
            </a:r>
            <a:endParaRPr lang="ru-RU" sz="1800" dirty="0"/>
          </a:p>
        </p:txBody>
      </p:sp>
      <p:pic>
        <p:nvPicPr>
          <p:cNvPr id="4" name="Рисунок 3" descr="pic4-4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572008"/>
            <a:ext cx="164307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algn="ctr"/>
            <a:r>
              <a:rPr lang="ru-RU" sz="2800" dirty="0" smtClean="0"/>
              <a:t>Оптимальный уровень запаса представляется для случая равномерного спроса: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i="1" dirty="0" smtClean="0"/>
              <a:t>Выбор уровня запаса </a:t>
            </a:r>
            <a:r>
              <a:rPr lang="ru-RU" sz="2400" dirty="0" smtClean="0"/>
              <a:t>– с одной стороны- издержки (</a:t>
            </a:r>
            <a:r>
              <a:rPr lang="ru-RU" sz="2400" dirty="0" err="1" smtClean="0"/>
              <a:t>C</a:t>
            </a:r>
            <a:r>
              <a:rPr lang="ru-RU" sz="2400" baseline="-25000" dirty="0" err="1" smtClean="0"/>
              <a:t>e</a:t>
            </a:r>
            <a:r>
              <a:rPr lang="ru-RU" sz="2400" dirty="0" smtClean="0"/>
              <a:t>) от избыточных запасов, с другой- издержки от недостатка </a:t>
            </a:r>
            <a:r>
              <a:rPr lang="ru-RU" sz="2400" dirty="0" err="1" smtClean="0"/>
              <a:t>C</a:t>
            </a:r>
            <a:r>
              <a:rPr lang="ru-RU" sz="2400" baseline="-25000" dirty="0" err="1" smtClean="0"/>
              <a:t>s</a:t>
            </a:r>
            <a:r>
              <a:rPr lang="ru-RU" sz="2400" dirty="0" smtClean="0"/>
              <a:t>. Оптимальный уровень запаса уравновешивает оба вида издержек, как это показано на рисунке.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 smtClean="0"/>
          </a:p>
          <a:p>
            <a:pPr algn="just">
              <a:buNone/>
            </a:pPr>
            <a:endParaRPr lang="ru-RU" sz="2400" dirty="0"/>
          </a:p>
        </p:txBody>
      </p:sp>
      <p:pic>
        <p:nvPicPr>
          <p:cNvPr id="4" name="Рисунок 3" descr="ris4-1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428868"/>
            <a:ext cx="485778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500063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Рисунок – "Вероятность </a:t>
            </a:r>
            <a:r>
              <a:rPr lang="ru-RU" i="1" dirty="0" err="1" smtClean="0"/>
              <a:t>неисчерпания</a:t>
            </a:r>
            <a:r>
              <a:rPr lang="ru-RU" i="1" dirty="0" smtClean="0"/>
              <a:t>" и оптимальный объем партии в однопериодной модели</a:t>
            </a:r>
            <a:endParaRPr lang="ru-RU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ctr"/>
            <a:r>
              <a:rPr lang="ru-RU" sz="2800" b="1" i="1" dirty="0" smtClean="0"/>
              <a:t>Дискретный спрос на товар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/>
          <a:lstStyle/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Когда спрос на хранимый товар скорее является дискретным, чем непрерывным, величина запаса обычно не совпадает с реально возможным уровнем запаса.</a:t>
            </a:r>
          </a:p>
          <a:p>
            <a:pPr algn="just"/>
            <a:r>
              <a:rPr lang="ru-RU" sz="2400" dirty="0" smtClean="0"/>
              <a:t>В этом случае выбирается большее из двух ближайших значений (рисунок).</a:t>
            </a:r>
          </a:p>
          <a:p>
            <a:pPr algn="just"/>
            <a:endParaRPr lang="ru-RU" sz="2400" dirty="0"/>
          </a:p>
        </p:txBody>
      </p:sp>
      <p:pic>
        <p:nvPicPr>
          <p:cNvPr id="4" name="Рисунок 3" descr="ris4-2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000372"/>
            <a:ext cx="492922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592933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Рисунок – Схема нахождения оптимального объема партии в однопериодной модели с дискретным характером спроса</a:t>
            </a:r>
            <a:endParaRPr lang="ru-RU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pPr algn="ctr"/>
            <a:r>
              <a:rPr lang="ru-RU" sz="3200" dirty="0" smtClean="0"/>
              <a:t>4.7.  </a:t>
            </a:r>
            <a:r>
              <a:rPr lang="ru-RU" sz="3200" b="1" dirty="0" smtClean="0"/>
              <a:t>Штраф по вероятности дефицита. Штраф по времени дефицита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i="1" smtClean="0"/>
              <a:t>САМОСТОЯТЕЛЬНАЯ ПОДГОТОВКА!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r>
              <a:rPr lang="ru-RU" b="1" dirty="0" smtClean="0"/>
              <a:t>4.6. Модели с вероятностным спросом. Непрерывный спрос. Дискретный спрос.</a:t>
            </a:r>
            <a:endParaRPr lang="ru-RU" dirty="0" smtClean="0"/>
          </a:p>
          <a:p>
            <a:r>
              <a:rPr lang="ru-RU" b="1" dirty="0" smtClean="0"/>
              <a:t>4.7. Штраф по вероятности дефицита. Штраф по времени дефицита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371600"/>
          </a:xfrm>
        </p:spPr>
        <p:txBody>
          <a:bodyPr/>
          <a:lstStyle/>
          <a:p>
            <a:pPr algn="ctr"/>
            <a:r>
              <a:rPr lang="ru-RU" sz="3600" b="1" dirty="0" smtClean="0"/>
              <a:t>4.6. Модели с вероятностным спросом. Непрерывный спрос. Дискретный спрос.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214686"/>
            <a:ext cx="8229600" cy="3386134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dirty="0" smtClean="0"/>
              <a:t>Типы моделей управления запасами зависят от характера спроса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Модель управления запасами классифицируется от характера спроса, который может быть детерминированным, либо вероятностным</a:t>
            </a:r>
            <a:endParaRPr lang="ru-RU" sz="2800" dirty="0"/>
          </a:p>
        </p:txBody>
      </p:sp>
      <p:pic>
        <p:nvPicPr>
          <p:cNvPr id="4" name="Содержимое 3" descr="p1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0240"/>
            <a:ext cx="800105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Вероятностные модели управления запасами, основания на пополнение уровня обслуживания.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Резервный запас </a:t>
            </a:r>
            <a:r>
              <a:rPr lang="ru-RU" dirty="0" smtClean="0"/>
              <a:t>– это величина постоянно поддерживаемая дополнительно к ожидаемой потребности.</a:t>
            </a:r>
          </a:p>
          <a:p>
            <a:pPr algn="just"/>
            <a:r>
              <a:rPr lang="ru-RU" b="1" dirty="0" smtClean="0"/>
              <a:t>Уровень обслуживания </a:t>
            </a:r>
            <a:r>
              <a:rPr lang="ru-RU" dirty="0" smtClean="0"/>
              <a:t>– это доля или процент от общей величины спроса, которые можно реально получить из резервного запаса.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pPr algn="ctr"/>
            <a:r>
              <a:rPr lang="ru-RU" sz="3200" u="sng" dirty="0" smtClean="0"/>
              <a:t>пример</a:t>
            </a:r>
            <a:endParaRPr lang="ru-RU" sz="32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Если наибольшая годовая потребность в каком-либо изделии составляет 1000 штук, то 95% уровень обслуживания будет означать, что 950 штук можно будет получить из наличного запаса, а 50 штук не хватит.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71600"/>
          </a:xfrm>
        </p:spPr>
        <p:txBody>
          <a:bodyPr/>
          <a:lstStyle/>
          <a:p>
            <a:pPr algn="ctr"/>
            <a:r>
              <a:rPr lang="ru-RU" sz="3200" b="1" dirty="0" smtClean="0"/>
              <a:t>Модель с фиксированным объёмом заказа и концепция уровня обслуживания</a:t>
            </a:r>
            <a:endParaRPr lang="ru-RU" sz="3200" dirty="0"/>
          </a:p>
        </p:txBody>
      </p:sp>
      <p:pic>
        <p:nvPicPr>
          <p:cNvPr id="4" name="Содержимое 3" descr="p1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3581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642910" y="5072074"/>
            <a:ext cx="74732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Точка заказа </a:t>
            </a:r>
            <a:r>
              <a:rPr lang="en-US" sz="2800" dirty="0" smtClean="0"/>
              <a:t>S</a:t>
            </a:r>
            <a:r>
              <a:rPr lang="ru-RU" sz="2800" dirty="0" smtClean="0"/>
              <a:t> определяется по формуле:</a:t>
            </a:r>
          </a:p>
          <a:p>
            <a:pPr algn="ctr">
              <a:buNone/>
            </a:pPr>
            <a:r>
              <a:rPr lang="ru-RU" sz="2800" dirty="0" smtClean="0"/>
              <a:t>     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>
              <a:buNone/>
            </a:pPr>
            <a:r>
              <a:rPr lang="ru-RU" sz="2800" dirty="0" smtClean="0"/>
              <a:t>			средняя потребность в единицу времени;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			средняя продолжительность заготовительного периода;</a:t>
            </a:r>
          </a:p>
          <a:p>
            <a:pPr algn="just">
              <a:buNone/>
            </a:pPr>
            <a:r>
              <a:rPr lang="ru-RU" sz="4000" i="1" dirty="0" smtClean="0"/>
              <a:t>    </a:t>
            </a:r>
            <a:r>
              <a:rPr lang="en-US" sz="4000" i="1" dirty="0" smtClean="0"/>
              <a:t>z</a:t>
            </a:r>
            <a:r>
              <a:rPr lang="ru-RU" sz="4000" i="1" dirty="0" smtClean="0"/>
              <a:t> - </a:t>
            </a:r>
            <a:r>
              <a:rPr lang="ru-RU" sz="2800" dirty="0" smtClean="0"/>
              <a:t>		число стандартных отклонений спроса в резервном запасе для заданного уровня обслуживания;</a:t>
            </a:r>
          </a:p>
          <a:p>
            <a:pPr algn="just">
              <a:buNone/>
            </a:pPr>
            <a:r>
              <a:rPr lang="ru-RU" sz="2800" dirty="0" smtClean="0"/>
              <a:t>      		 стандартное отклонение спроса в течение заготовительного периода.</a:t>
            </a:r>
            <a:endParaRPr lang="ru-RU" sz="2800" dirty="0"/>
          </a:p>
        </p:txBody>
      </p:sp>
      <p:pic>
        <p:nvPicPr>
          <p:cNvPr id="4" name="Рисунок 3" descr="http://leon4ik.ru/080801/6_EMM.files/image05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14422"/>
            <a:ext cx="271464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leon4ik.ru/080801/6_EMM.files/image056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14554"/>
            <a:ext cx="6429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leon4ik.ru/080801/6_EMM.files/image05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143248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leon4ik.ru/080801/6_EMM.files/image058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5715016"/>
            <a:ext cx="6429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u="sng" dirty="0" smtClean="0"/>
              <a:t>Значение </a:t>
            </a:r>
            <a:r>
              <a:rPr lang="ru-RU" sz="2400" u="sng" baseline="-25000" dirty="0" smtClean="0"/>
              <a:t> </a:t>
            </a:r>
            <a:r>
              <a:rPr lang="ru-RU" sz="2400" u="sng" dirty="0" smtClean="0"/>
              <a:t>    определяется в зависимости от условий задачи по одной из 3 формул:</a:t>
            </a:r>
            <a:endParaRPr lang="ru-RU" sz="2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Если изменяется только спрос, а продолжительность заготовительного периода постоянна.</a:t>
            </a:r>
          </a:p>
          <a:p>
            <a:pPr algn="ctr">
              <a:buNone/>
            </a:pPr>
            <a:r>
              <a:rPr lang="ru-RU" dirty="0" smtClean="0"/>
              <a:t>          </a:t>
            </a:r>
          </a:p>
          <a:p>
            <a:pPr>
              <a:buNone/>
            </a:pPr>
            <a:r>
              <a:rPr lang="ru-RU" dirty="0" smtClean="0"/>
              <a:t>     - </a:t>
            </a:r>
            <a:r>
              <a:rPr lang="ru-RU" sz="2000" dirty="0" smtClean="0"/>
              <a:t>стандартное отклонение спроса в единицу времени.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 Если изменяется только заготовительный период, а спрос постоянен, то:</a:t>
            </a:r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4" name="Рисунок 3" descr="http://leon4ik.ru/080801/6_EMM.files/image05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428868"/>
            <a:ext cx="17859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leon4ik.ru/080801/6_EMM.files/image060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28934"/>
            <a:ext cx="50006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leon4ik.ru/080801/6_EMM.files/image061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214818"/>
            <a:ext cx="164307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478632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3. Когда изменяется и спрос и заготовительный период, то: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8" name="Рисунок 7" descr="http://leon4ik.ru/080801/6_EMM.files/image062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5429264"/>
            <a:ext cx="214314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leon4ik.ru/080801/6_EMM.files/image058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714356"/>
            <a:ext cx="571504" cy="3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3. Уровень обслуживания клиентов и страховой запас</Template>
  <TotalTime>672</TotalTime>
  <Words>523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Пиксел</vt:lpstr>
      <vt:lpstr>ТЕМА 4.  МОДЕЛИ УПРАВЛЕНИЯ ЗАПАСАМИ</vt:lpstr>
      <vt:lpstr>Слайд 2</vt:lpstr>
      <vt:lpstr>4.6. Модели с вероятностным спросом. Непрерывный спрос. Дискретный спрос. </vt:lpstr>
      <vt:lpstr>Модель управления запасами классифицируется от характера спроса, который может быть детерминированным, либо вероятностным</vt:lpstr>
      <vt:lpstr>Вероятностные модели управления запасами, основания на пополнение уровня обслуживания.</vt:lpstr>
      <vt:lpstr>пример</vt:lpstr>
      <vt:lpstr>Модель с фиксированным объёмом заказа и концепция уровня обслуживания</vt:lpstr>
      <vt:lpstr>Слайд 8</vt:lpstr>
      <vt:lpstr>Значение      определяется в зависимости от условий задачи по одной из 3 формул:</vt:lpstr>
      <vt:lpstr>Модель с фиксированной периодичностью и концепция уровня обслуживания</vt:lpstr>
      <vt:lpstr>Объемов заказов такой модели можно представить</vt:lpstr>
      <vt:lpstr>Модель, учитывающая количественные скидки</vt:lpstr>
      <vt:lpstr>Первый вариант - стоимость хранения (b) постоянна и не зависит от закупочной цены.</vt:lpstr>
      <vt:lpstr>Второй вариант модели стоимость хранения определяется как процент от закупочной цены.</vt:lpstr>
      <vt:lpstr>Непрерывный спрос на товар</vt:lpstr>
      <vt:lpstr>Оптимальный уровень запаса представляется для случая равномерного спроса:</vt:lpstr>
      <vt:lpstr>Дискретный спрос на товар</vt:lpstr>
      <vt:lpstr>4.7.  Штраф по вероятности дефицита. Штраф по времени дефицита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</cp:lastModifiedBy>
  <cp:revision>62</cp:revision>
  <dcterms:created xsi:type="dcterms:W3CDTF">2013-10-29T15:05:41Z</dcterms:created>
  <dcterms:modified xsi:type="dcterms:W3CDTF">2017-05-09T09:40:43Z</dcterms:modified>
</cp:coreProperties>
</file>