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9" r:id="rId4"/>
    <p:sldId id="268" r:id="rId5"/>
    <p:sldId id="258" r:id="rId6"/>
    <p:sldId id="259" r:id="rId7"/>
    <p:sldId id="260" r:id="rId8"/>
    <p:sldId id="262" r:id="rId9"/>
    <p:sldId id="261" r:id="rId10"/>
    <p:sldId id="263" r:id="rId11"/>
    <p:sldId id="265" r:id="rId12"/>
    <p:sldId id="270" r:id="rId13"/>
    <p:sldId id="266" r:id="rId14"/>
    <p:sldId id="267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3977516332418E-2"/>
          <c:y val="3.1607974875794788E-2"/>
          <c:w val="0.89816897766901937"/>
          <c:h val="0.834877111587668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Лист1!$A$2:$A$23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</c:numCache>
            </c:num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200</c:v>
                </c:pt>
                <c:pt idx="1">
                  <c:v>180</c:v>
                </c:pt>
                <c:pt idx="2">
                  <c:v>170</c:v>
                </c:pt>
                <c:pt idx="3">
                  <c:v>160</c:v>
                </c:pt>
                <c:pt idx="4">
                  <c:v>150</c:v>
                </c:pt>
                <c:pt idx="5">
                  <c:v>90</c:v>
                </c:pt>
                <c:pt idx="6">
                  <c:v>80</c:v>
                </c:pt>
                <c:pt idx="7">
                  <c:v>180</c:v>
                </c:pt>
                <c:pt idx="8">
                  <c:v>140</c:v>
                </c:pt>
                <c:pt idx="9">
                  <c:v>100</c:v>
                </c:pt>
                <c:pt idx="10">
                  <c:v>90</c:v>
                </c:pt>
                <c:pt idx="11">
                  <c:v>80</c:v>
                </c:pt>
                <c:pt idx="12">
                  <c:v>180</c:v>
                </c:pt>
                <c:pt idx="13">
                  <c:v>100</c:v>
                </c:pt>
                <c:pt idx="14">
                  <c:v>80</c:v>
                </c:pt>
                <c:pt idx="15">
                  <c:v>70</c:v>
                </c:pt>
                <c:pt idx="16">
                  <c:v>170</c:v>
                </c:pt>
                <c:pt idx="17">
                  <c:v>140</c:v>
                </c:pt>
                <c:pt idx="18">
                  <c:v>130</c:v>
                </c:pt>
                <c:pt idx="19">
                  <c:v>120</c:v>
                </c:pt>
                <c:pt idx="20">
                  <c:v>110</c:v>
                </c:pt>
                <c:pt idx="2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8E-43AB-BE0B-410D36C757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2452864"/>
        <c:axId val="212454400"/>
      </c:barChart>
      <c:catAx>
        <c:axId val="212452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454400"/>
        <c:crosses val="autoZero"/>
        <c:auto val="1"/>
        <c:lblAlgn val="ctr"/>
        <c:lblOffset val="100"/>
        <c:noMultiLvlLbl val="0"/>
      </c:catAx>
      <c:valAx>
        <c:axId val="212454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2452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0.36649</cdr:x>
      <cdr:y>0.2683</cdr:y>
    </cdr:from>
    <cdr:to>
      <cdr:x>0.36649</cdr:x>
      <cdr:y>0.60182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2880320" y="1083940"/>
          <a:ext cx="0" cy="1347469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7715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7715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7715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17715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715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716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716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716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716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716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716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716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716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7716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17716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7717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17717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717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26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444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80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31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70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4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853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524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71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1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7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96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5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2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4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54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83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19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FDB94734-06A8-46C4-A292-D1B35406B7FE}" type="slidenum">
              <a:rPr lang="ru-RU" smtClean="0"/>
              <a:t>‹#›</a:t>
            </a:fld>
            <a:endParaRPr lang="ru-RU"/>
          </a:p>
        </p:txBody>
      </p:sp>
      <p:grpSp>
        <p:nvGrpSpPr>
          <p:cNvPr id="17613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761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7613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7613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7613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7613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7613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7613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7614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7614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7614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61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7614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358F7A11-73A9-478F-A144-D53AF17EEFF2}" type="datetimeFigureOut">
              <a:rPr lang="ru-RU" smtClean="0"/>
              <a:t>20.09.2018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Модель </a:t>
            </a:r>
            <a:r>
              <a:rPr lang="ru-RU" sz="4000" dirty="0"/>
              <a:t>управления запасами </a:t>
            </a:r>
            <a:r>
              <a:rPr lang="ru-RU" sz="4000" dirty="0" smtClean="0"/>
              <a:t>на основе точки заказа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2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03"/>
    </mc:Choice>
    <mc:Fallback>
      <p:transition spd="slow" advTm="23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936104"/>
          </a:xfrm>
        </p:spPr>
        <p:txBody>
          <a:bodyPr/>
          <a:lstStyle/>
          <a:p>
            <a:r>
              <a:rPr lang="ru-RU" sz="3200" b="1" dirty="0" smtClean="0"/>
              <a:t>Презентация процесса реализации заявок, заказов и поставок для примера 1 </a:t>
            </a:r>
            <a:endParaRPr lang="ru-RU" sz="32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855016"/>
              </p:ext>
            </p:extLst>
          </p:nvPr>
        </p:nvGraphicFramePr>
        <p:xfrm>
          <a:off x="457200" y="1556793"/>
          <a:ext cx="8229599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8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04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521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Период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Поставка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Начальный  склад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ской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запас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Спрос / заявка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Конеч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ный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склад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ской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запас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Распола-гаемый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запас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Заявка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/>
                        <a:t>Зн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/>
                        <a:t>Зк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/>
                        <a:t>Зр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Z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40/40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50/50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260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260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260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50/50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30/30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45/45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40/40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25/25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270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40/40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9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29"/>
    </mc:Choice>
    <mc:Fallback>
      <p:transition spd="slow" advTm="7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640960" cy="590465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/>
              <a:t>Периоды 1, 2 и 3 </a:t>
            </a:r>
            <a:r>
              <a:rPr lang="ru-RU" dirty="0" smtClean="0"/>
              <a:t>- заявка </a:t>
            </a:r>
            <a:r>
              <a:rPr lang="ru-RU" dirty="0"/>
              <a:t>равна 0 так как </a:t>
            </a:r>
            <a:r>
              <a:rPr lang="ru-RU" dirty="0" smtClean="0"/>
              <a:t>располагаемый запас (</a:t>
            </a:r>
            <a:r>
              <a:rPr lang="ru-RU" dirty="0" err="1" smtClean="0"/>
              <a:t>Зр</a:t>
            </a:r>
            <a:r>
              <a:rPr lang="ru-RU" dirty="0" smtClean="0"/>
              <a:t>) больше 200 единиц (</a:t>
            </a:r>
            <a:r>
              <a:rPr lang="en-US" dirty="0" smtClean="0"/>
              <a:t>ROP</a:t>
            </a:r>
            <a:r>
              <a:rPr lang="ru-RU" dirty="0" smtClean="0"/>
              <a:t>);</a:t>
            </a:r>
            <a:endParaRPr lang="ru-RU" dirty="0"/>
          </a:p>
          <a:p>
            <a:pPr marL="0" indent="0" algn="just">
              <a:buNone/>
            </a:pPr>
            <a:r>
              <a:rPr lang="ru-RU" b="1" dirty="0" smtClean="0"/>
              <a:t>Период 4</a:t>
            </a:r>
            <a:r>
              <a:rPr lang="ru-RU" dirty="0" smtClean="0"/>
              <a:t> – размещен заказ на поставку, так как </a:t>
            </a:r>
            <a:r>
              <a:rPr lang="ru-RU" dirty="0" err="1" smtClean="0"/>
              <a:t>Зр</a:t>
            </a:r>
            <a:r>
              <a:rPr lang="ru-RU" dirty="0" smtClean="0"/>
              <a:t>  </a:t>
            </a:r>
            <a:r>
              <a:rPr lang="en-US" dirty="0" smtClean="0"/>
              <a:t>&lt;</a:t>
            </a:r>
            <a:r>
              <a:rPr lang="ru-RU" dirty="0" smtClean="0"/>
              <a:t> </a:t>
            </a:r>
            <a:r>
              <a:rPr lang="en-US" dirty="0" smtClean="0"/>
              <a:t>ROP</a:t>
            </a:r>
            <a:r>
              <a:rPr lang="ru-RU" dirty="0" smtClean="0"/>
              <a:t>;</a:t>
            </a:r>
          </a:p>
          <a:p>
            <a:pPr marL="0" indent="0" algn="just">
              <a:buNone/>
            </a:pPr>
            <a:r>
              <a:rPr lang="ru-RU" b="1" dirty="0" smtClean="0"/>
              <a:t>Период 5</a:t>
            </a:r>
            <a:r>
              <a:rPr lang="ru-RU" dirty="0" smtClean="0"/>
              <a:t> – </a:t>
            </a:r>
            <a:r>
              <a:rPr lang="en-US" dirty="0" smtClean="0"/>
              <a:t>S = </a:t>
            </a:r>
            <a:r>
              <a:rPr lang="ru-RU" dirty="0" smtClean="0"/>
              <a:t>0 </a:t>
            </a:r>
            <a:r>
              <a:rPr lang="ru-RU" dirty="0"/>
              <a:t>так как </a:t>
            </a:r>
            <a:r>
              <a:rPr lang="ru-RU" dirty="0" err="1" smtClean="0"/>
              <a:t>Зр</a:t>
            </a:r>
            <a:r>
              <a:rPr lang="ru-RU" dirty="0" smtClean="0"/>
              <a:t> </a:t>
            </a:r>
            <a:r>
              <a:rPr lang="en-US" dirty="0" smtClean="0"/>
              <a:t>&lt; </a:t>
            </a:r>
            <a:r>
              <a:rPr lang="en-US" dirty="0"/>
              <a:t>ROP</a:t>
            </a:r>
            <a:r>
              <a:rPr lang="ru-RU" dirty="0" smtClean="0"/>
              <a:t>;</a:t>
            </a:r>
            <a:endParaRPr lang="en-US" dirty="0" smtClean="0"/>
          </a:p>
          <a:p>
            <a:pPr marL="0" indent="0" algn="just">
              <a:buNone/>
            </a:pPr>
            <a:r>
              <a:rPr lang="ru-RU" b="1" dirty="0" smtClean="0"/>
              <a:t>Период 6</a:t>
            </a:r>
            <a:r>
              <a:rPr lang="ru-RU" dirty="0" smtClean="0"/>
              <a:t> - </a:t>
            </a:r>
            <a:r>
              <a:rPr lang="ru-RU" dirty="0"/>
              <a:t>размещен заказ на поставку, так как </a:t>
            </a:r>
            <a:r>
              <a:rPr lang="ru-RU" dirty="0" err="1" smtClean="0"/>
              <a:t>Зр</a:t>
            </a:r>
            <a:r>
              <a:rPr lang="ru-RU" dirty="0" smtClean="0"/>
              <a:t>  </a:t>
            </a:r>
            <a:r>
              <a:rPr lang="en-US" dirty="0"/>
              <a:t>&lt;</a:t>
            </a:r>
            <a:r>
              <a:rPr lang="ru-RU" dirty="0"/>
              <a:t> </a:t>
            </a:r>
            <a:r>
              <a:rPr lang="en-US" dirty="0"/>
              <a:t>ROP</a:t>
            </a:r>
            <a:r>
              <a:rPr lang="ru-RU" dirty="0"/>
              <a:t>;</a:t>
            </a:r>
          </a:p>
          <a:p>
            <a:pPr marL="0" indent="0" algn="just">
              <a:buNone/>
            </a:pPr>
            <a:r>
              <a:rPr lang="ru-RU" b="1" dirty="0"/>
              <a:t>Период </a:t>
            </a:r>
            <a:r>
              <a:rPr lang="ru-RU" b="1" dirty="0" smtClean="0"/>
              <a:t>7 и 8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/>
              <a:t>S = </a:t>
            </a:r>
            <a:r>
              <a:rPr lang="ru-RU" dirty="0"/>
              <a:t>0 так как </a:t>
            </a:r>
            <a:r>
              <a:rPr lang="ru-RU" dirty="0" err="1" smtClean="0"/>
              <a:t>Зр</a:t>
            </a:r>
            <a:r>
              <a:rPr lang="ru-RU" dirty="0" smtClean="0"/>
              <a:t> </a:t>
            </a:r>
            <a:r>
              <a:rPr lang="en-US" dirty="0"/>
              <a:t>&lt; </a:t>
            </a:r>
            <a:r>
              <a:rPr lang="en-US" dirty="0" smtClean="0"/>
              <a:t>ROP</a:t>
            </a:r>
            <a:r>
              <a:rPr lang="ru-RU" dirty="0" smtClean="0"/>
              <a:t>.</a:t>
            </a:r>
            <a:endParaRPr lang="en-US" dirty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79"/>
    </mc:Choice>
    <mc:Fallback>
      <p:transition spd="slow" advTm="5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2. Порядок расчета размера точки заказа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5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8"/>
    </mc:Choice>
    <mc:Fallback>
      <p:transition spd="slow" advTm="9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48680"/>
                <a:ext cx="8229600" cy="53187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Основным параметром для модели управления запасами на основе точки заказа является размер точки заказа – </a:t>
                </a:r>
                <a:r>
                  <a:rPr lang="en-US" dirty="0" smtClean="0"/>
                  <a:t>ROP.</a:t>
                </a:r>
              </a:p>
              <a:p>
                <a:pPr marL="0" indent="0">
                  <a:buNone/>
                </a:pPr>
                <a:r>
                  <a:rPr lang="ru-RU" dirty="0" smtClean="0"/>
                  <a:t>Точка заказа (</a:t>
                </a:r>
                <a:r>
                  <a:rPr lang="en-US" dirty="0" smtClean="0"/>
                  <a:t>ROP</a:t>
                </a:r>
                <a:r>
                  <a:rPr lang="ru-RU" dirty="0" smtClean="0"/>
                  <a:t>)</a:t>
                </a:r>
                <a:r>
                  <a:rPr lang="en-US" dirty="0" smtClean="0"/>
                  <a:t> </a:t>
                </a:r>
                <a:r>
                  <a:rPr lang="ru-RU" dirty="0" smtClean="0"/>
                  <a:t>определяется следующим образом:</a:t>
                </a:r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/>
                        </a:rPr>
                        <m:t>𝑅𝑂𝑃</m:t>
                      </m:r>
                      <m:r>
                        <a:rPr lang="en-US" sz="4400" b="0" i="1" smtClean="0">
                          <a:latin typeface="Cambria Math"/>
                        </a:rPr>
                        <m:t>=</m:t>
                      </m:r>
                      <m:r>
                        <a:rPr lang="en-US" sz="4400" b="0" i="1" smtClean="0">
                          <a:latin typeface="Cambria Math"/>
                        </a:rPr>
                        <m:t>𝑃</m:t>
                      </m:r>
                      <m:r>
                        <a:rPr lang="en-US" sz="4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44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4400" b="0" i="1" smtClean="0">
                          <a:latin typeface="Cambria Math"/>
                          <a:ea typeface="Cambria Math"/>
                        </a:rPr>
                        <m:t>+Зс</m:t>
                      </m:r>
                    </m:oMath>
                  </m:oMathPara>
                </a14:m>
                <a:endParaRPr lang="ru-RU" sz="4400" i="1" baseline="-25000" dirty="0" smtClean="0"/>
              </a:p>
              <a:p>
                <a:pPr marL="0" indent="0" algn="ctr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48680"/>
                <a:ext cx="8229600" cy="5318720"/>
              </a:xfrm>
              <a:blipFill rotWithShape="1">
                <a:blip r:embed="rId4"/>
                <a:stretch>
                  <a:fillRect l="-1852" t="-14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1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14"/>
    </mc:Choice>
    <mc:Fallback>
      <p:transition spd="slow" advTm="37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83568"/>
          </a:xfrm>
        </p:spPr>
        <p:txBody>
          <a:bodyPr/>
          <a:lstStyle/>
          <a:p>
            <a:r>
              <a:rPr lang="ru-RU" b="1" dirty="0" smtClean="0"/>
              <a:t>Пример 2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663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Еженедельный спрос на молотый кофе в пачках по 100 г. в магазине составляет  240 упаковок со стандартным отклонением               пачки. Длительность цикла пополнения запаса составляет 3 рабочих дня, задержек поставки не наблюдается.  </a:t>
            </a:r>
          </a:p>
          <a:p>
            <a:pPr marL="0" indent="0">
              <a:buNone/>
            </a:pPr>
            <a:r>
              <a:rPr lang="ru-RU" sz="2800" dirty="0" smtClean="0"/>
              <a:t>Магазин работает с понедельника до субботы. При каком размере запаса кофе необходимо размещать заказ у производителя, чтобы обеспечить уровень обслуживания клиентов в размере 95%.             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073592"/>
              </p:ext>
            </p:extLst>
          </p:nvPr>
        </p:nvGraphicFramePr>
        <p:xfrm>
          <a:off x="7164288" y="2132856"/>
          <a:ext cx="1487488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Формула" r:id="rId5" imgW="533160" imgH="215640" progId="Equation.3">
                  <p:embed/>
                </p:oleObj>
              </mc:Choice>
              <mc:Fallback>
                <p:oleObj name="Формула" r:id="rId5" imgW="533160" imgH="215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2132856"/>
                        <a:ext cx="1487488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8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7"/>
    </mc:Choice>
    <mc:Fallback>
      <p:transition spd="slow" advTm="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7544"/>
          </a:xfrm>
        </p:spPr>
        <p:txBody>
          <a:bodyPr/>
          <a:lstStyle/>
          <a:p>
            <a:r>
              <a:rPr lang="ru-RU" dirty="0" smtClean="0"/>
              <a:t>Решение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8435280" cy="532859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За единицу времени пополнения запаса принимаем 1 неделю. Для шестидневной недели длительность цикла пополнения запаса составляет 0,5 недели.</a:t>
                </a:r>
              </a:p>
              <a:p>
                <a:pPr marL="0" indent="0">
                  <a:buNone/>
                </a:pPr>
                <a:r>
                  <a:rPr lang="ru-RU" dirty="0" smtClean="0"/>
                  <a:t>Для УОК1=95%, </a:t>
                </a:r>
                <a:r>
                  <a:rPr lang="en-US" i="1" dirty="0" smtClean="0"/>
                  <a:t>w</a:t>
                </a:r>
                <a:r>
                  <a:rPr lang="en-US" dirty="0" smtClean="0"/>
                  <a:t>=2,054. </a:t>
                </a:r>
                <a:endParaRPr lang="ru-RU" dirty="0" smtClean="0"/>
              </a:p>
              <a:p>
                <a:pPr marL="0" indent="0">
                  <a:buNone/>
                </a:pPr>
                <a:r>
                  <a:rPr lang="ru-RU" dirty="0" smtClean="0"/>
                  <a:t>Размер точки заказа определяем следующим образом: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𝑅𝑂𝑃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𝑃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+Зс=240∙0,5+2,0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5∙42∙</m:t>
                      </m:r>
                      <m:rad>
                        <m:radPr>
                          <m:degHide m:val="on"/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0,5</m:t>
                          </m:r>
                        </m:e>
                      </m:rad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=120+61=181 пачка</m:t>
                      </m:r>
                    </m:oMath>
                  </m:oMathPara>
                </a14:m>
                <a:endParaRPr lang="ru-RU" i="1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8435280" cy="5328592"/>
              </a:xfrm>
              <a:blipFill rotWithShape="1">
                <a:blip r:embed="rId4"/>
                <a:stretch>
                  <a:fillRect l="-1806" t="-1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2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0"/>
    </mc:Choice>
    <mc:Fallback>
      <p:transition spd="slow" advTm="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83568"/>
          </a:xfrm>
        </p:spPr>
        <p:txBody>
          <a:bodyPr/>
          <a:lstStyle/>
          <a:p>
            <a:r>
              <a:rPr lang="ru-RU" b="1" dirty="0" smtClean="0"/>
              <a:t>Пример 3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66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Какой должен быть размер точки заказа в примере 2 если уровень обслуживания клиентов определяется как допустимый недостаток нереализованных запасов на один цикл пополнения запасов в размере 0,2%? </a:t>
            </a:r>
          </a:p>
          <a:p>
            <a:pPr marL="0" indent="0">
              <a:buNone/>
            </a:pPr>
            <a:r>
              <a:rPr lang="ru-RU" dirty="0" smtClean="0"/>
              <a:t>Размер поставки составляет 400 пачек. 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5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"/>
    </mc:Choice>
    <mc:Fallback>
      <p:transition spd="slow" advTm="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476672"/>
                <a:ext cx="8229600" cy="5174704"/>
              </a:xfrm>
            </p:spPr>
            <p:txBody>
              <a:bodyPr/>
              <a:lstStyle/>
              <a:p>
                <a:pPr marL="0" indent="457200" algn="just">
                  <a:buNone/>
                </a:pPr>
                <a:r>
                  <a:rPr lang="ru-RU" dirty="0" smtClean="0"/>
                  <a:t>При спросе, равном 240 пачек в неделю годовой спрос составляет </a:t>
                </a:r>
                <a:r>
                  <a:rPr lang="en-US" dirty="0" smtClean="0"/>
                  <a:t>P</a:t>
                </a:r>
                <a:r>
                  <a:rPr lang="ru-RU" dirty="0" smtClean="0"/>
                  <a:t>год=240*52=12480 пачек</a:t>
                </a:r>
              </a:p>
              <a:p>
                <a:pPr marL="0" indent="457200" algn="just">
                  <a:buNone/>
                </a:pPr>
                <a:r>
                  <a:rPr lang="ru-RU" dirty="0" smtClean="0"/>
                  <a:t>Среднее число поставок в году составляет: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</a:rPr>
                        <m:t>чп=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12480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400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=31,2</m:t>
                      </m:r>
                    </m:oMath>
                  </m:oMathPara>
                </a14:m>
                <a:endParaRPr lang="ru-RU" dirty="0" smtClean="0"/>
              </a:p>
              <a:p>
                <a:pPr marL="0" indent="457200">
                  <a:buNone/>
                </a:pPr>
                <a:r>
                  <a:rPr lang="ru-RU" dirty="0" smtClean="0"/>
                  <a:t>В качестве единицы времени принимаем 1 неделю. </a:t>
                </a:r>
              </a:p>
              <a:p>
                <a:pPr marL="0" indent="45720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</a:rPr>
                        <m:t>чн=0,002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12480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31,2</m:t>
                          </m:r>
                        </m:den>
                      </m:f>
                      <m:r>
                        <a:rPr lang="ru-RU" b="0" i="0" smtClean="0">
                          <a:latin typeface="Cambria Math"/>
                          <a:ea typeface="Cambria Math"/>
                        </a:rPr>
                        <m:t>=0,8 пачки на один </m:t>
                      </m:r>
                    </m:oMath>
                    <m:oMath xmlns:m="http://schemas.openxmlformats.org/officeDocument/2006/math">
                      <m:r>
                        <a:rPr lang="ru-RU" b="0" i="0" smtClean="0">
                          <a:latin typeface="Cambria Math"/>
                          <a:ea typeface="Cambria Math"/>
                        </a:rPr>
                        <m:t>цикл пополнения запаса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476672"/>
                <a:ext cx="8229600" cy="5174704"/>
              </a:xfrm>
              <a:blipFill rotWithShape="1">
                <a:blip r:embed="rId4"/>
                <a:stretch>
                  <a:fillRect l="-1926" t="-1531" r="-1852" b="-160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9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"/>
    </mc:Choice>
    <mc:Fallback>
      <p:transition spd="slow" advTm="1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48680"/>
                <a:ext cx="8229600" cy="53187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Определяем стандартизированное число недостач: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чн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𝑃𝑇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0,8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17,1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b="0" i="0" smtClean="0">
                          <a:latin typeface="Cambria Math"/>
                        </a:rPr>
                        <m:t>=0,027</m:t>
                      </m:r>
                    </m:oMath>
                  </m:oMathPara>
                </a14:m>
                <a:endParaRPr lang="en-US" dirty="0" smtClean="0"/>
              </a:p>
              <a:p>
                <a:pPr marL="0" indent="457200">
                  <a:buNone/>
                </a:pPr>
                <a:r>
                  <a:rPr lang="ru-RU" dirty="0" smtClean="0"/>
                  <a:t>Для </a:t>
                </a:r>
                <a:r>
                  <a:rPr lang="en-US" i="1" dirty="0" smtClean="0"/>
                  <a:t>I(w)</a:t>
                </a:r>
                <a:r>
                  <a:rPr lang="en-US" dirty="0" smtClean="0"/>
                  <a:t>=0,027 </a:t>
                </a:r>
                <a:r>
                  <a:rPr lang="ru-RU" dirty="0" smtClean="0"/>
                  <a:t>коэффициент безопасности составляет </a:t>
                </a:r>
                <a:r>
                  <a:rPr lang="en-US" dirty="0" smtClean="0"/>
                  <a:t>w=1,54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𝑅𝑂𝑃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ra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=240∙0,5+1,54∙42∙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0,5</m:t>
                          </m:r>
                        </m:e>
                      </m:ra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=120+46=166 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пачек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48680"/>
                <a:ext cx="8229600" cy="5318720"/>
              </a:xfrm>
              <a:blipFill rotWithShape="1">
                <a:blip r:embed="rId4"/>
                <a:stretch>
                  <a:fillRect l="-1852" t="-1489" r="-11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5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"/>
    </mc:Choice>
    <mc:Fallback>
      <p:transition spd="slow" advTm="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83568"/>
          </a:xfrm>
        </p:spPr>
        <p:txBody>
          <a:bodyPr/>
          <a:lstStyle/>
          <a:p>
            <a:r>
              <a:rPr lang="ru-RU" b="1" dirty="0" smtClean="0"/>
              <a:t>Пример 4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/>
          <a:lstStyle/>
          <a:p>
            <a:pPr marL="0" indent="457200" algn="just">
              <a:buNone/>
            </a:pPr>
            <a:r>
              <a:rPr lang="ru-RU" sz="2800" dirty="0" smtClean="0"/>
              <a:t>Дневная потребность в сырье </a:t>
            </a:r>
            <a:r>
              <a:rPr lang="en-US" sz="2800" dirty="0" smtClean="0"/>
              <a:t>S </a:t>
            </a:r>
            <a:r>
              <a:rPr lang="ru-RU" sz="2800" dirty="0" smtClean="0"/>
              <a:t>составляет 3200 кг и является постоянной величиной.</a:t>
            </a:r>
          </a:p>
          <a:p>
            <a:pPr marL="0" indent="457200" algn="just">
              <a:buNone/>
            </a:pPr>
            <a:r>
              <a:rPr lang="ru-RU" sz="2800" dirty="0" smtClean="0"/>
              <a:t>Производство имеет длительный характер. Длительность цикла пополнения запаса составляет 3 недели со стандартным отклонением в размере 1 недели.</a:t>
            </a:r>
          </a:p>
          <a:p>
            <a:pPr marL="0" indent="457200" algn="just">
              <a:buNone/>
            </a:pPr>
            <a:r>
              <a:rPr lang="ru-RU" sz="2800" dirty="0" smtClean="0"/>
              <a:t>При каком размере запасов сырья необходимо размещать заказ у производителя для того, чтобы обеспечить вероятность непрерывности производства на уровне 99,9%.</a:t>
            </a:r>
            <a:endParaRPr lang="ru-RU" sz="28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7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"/>
    </mc:Choice>
    <mc:Fallback>
      <p:transition spd="slow" advTm="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Krzyżaniak</a:t>
            </a:r>
            <a:r>
              <a:rPr lang="en-US" dirty="0"/>
              <a:t> S. </a:t>
            </a:r>
            <a:r>
              <a:rPr lang="en-US" dirty="0" err="1"/>
              <a:t>Podstawy</a:t>
            </a:r>
            <a:r>
              <a:rPr lang="en-US" dirty="0"/>
              <a:t> </a:t>
            </a:r>
            <a:r>
              <a:rPr lang="en-US" dirty="0" err="1"/>
              <a:t>zarządzania</a:t>
            </a:r>
            <a:r>
              <a:rPr lang="en-US" dirty="0"/>
              <a:t> </a:t>
            </a:r>
            <a:r>
              <a:rPr lang="en-US" dirty="0" err="1"/>
              <a:t>zapasami</a:t>
            </a:r>
            <a:r>
              <a:rPr lang="en-US" dirty="0"/>
              <a:t> w </a:t>
            </a:r>
            <a:r>
              <a:rPr lang="en-US" dirty="0" err="1"/>
              <a:t>przykładach</a:t>
            </a:r>
            <a:r>
              <a:rPr lang="en-US" dirty="0"/>
              <a:t>. – </a:t>
            </a:r>
            <a:r>
              <a:rPr lang="en-US" dirty="0" err="1"/>
              <a:t>Poznań</a:t>
            </a:r>
            <a:r>
              <a:rPr lang="ru-RU" dirty="0"/>
              <a:t>: </a:t>
            </a:r>
            <a:r>
              <a:rPr lang="en-US" dirty="0" err="1"/>
              <a:t>Biblioteka</a:t>
            </a:r>
            <a:r>
              <a:rPr lang="en-US" dirty="0"/>
              <a:t> </a:t>
            </a:r>
            <a:r>
              <a:rPr lang="en-US" dirty="0" err="1"/>
              <a:t>logistyka</a:t>
            </a:r>
            <a:r>
              <a:rPr lang="ru-RU" dirty="0"/>
              <a:t>, </a:t>
            </a:r>
            <a:r>
              <a:rPr lang="en-US" dirty="0"/>
              <a:t>2005 - C. 19-39.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5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"/>
    </mc:Choice>
    <mc:Fallback>
      <p:transition spd="slow" advTm="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7544"/>
          </a:xfrm>
        </p:spPr>
        <p:txBody>
          <a:bodyPr/>
          <a:lstStyle/>
          <a:p>
            <a:r>
              <a:rPr lang="ru-RU" dirty="0" smtClean="0"/>
              <a:t>Решение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8435280" cy="532859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sz="2800" dirty="0" smtClean="0"/>
                  <a:t>За единицу времени пополнения запаса принимаем 1 день. Средний размер длительности цикла пополнения запаса составляет 21 день. Стандартное отклонение длительности цикла пополнения составляет 7 дней.</a:t>
                </a:r>
              </a:p>
              <a:p>
                <a:pPr marL="0" indent="0">
                  <a:buNone/>
                </a:pPr>
                <a:r>
                  <a:rPr lang="ru-RU" sz="2800" dirty="0" smtClean="0"/>
                  <a:t>Для УОК1=99%, </a:t>
                </a:r>
                <a:r>
                  <a:rPr lang="en-US" sz="2800" i="1" dirty="0" smtClean="0"/>
                  <a:t>w</a:t>
                </a:r>
                <a:r>
                  <a:rPr lang="en-US" sz="2800" dirty="0" smtClean="0"/>
                  <a:t>=</a:t>
                </a:r>
                <a:r>
                  <a:rPr lang="ru-RU" sz="2800" dirty="0" smtClean="0"/>
                  <a:t>3</a:t>
                </a:r>
                <a:r>
                  <a:rPr lang="en-US" sz="2800" dirty="0" smtClean="0"/>
                  <a:t>,0</a:t>
                </a:r>
                <a:r>
                  <a:rPr lang="ru-RU" sz="2800" dirty="0" smtClean="0"/>
                  <a:t>9</a:t>
                </a:r>
                <a:r>
                  <a:rPr lang="en-US" sz="2800" dirty="0" smtClean="0"/>
                  <a:t>. </a:t>
                </a:r>
                <a:endParaRPr lang="ru-RU" sz="2800" dirty="0" smtClean="0"/>
              </a:p>
              <a:p>
                <a:pPr marL="0" indent="0">
                  <a:buNone/>
                </a:pPr>
                <a:r>
                  <a:rPr lang="ru-RU" sz="2800" dirty="0" smtClean="0"/>
                  <a:t>Размер точки заказа определяем следующим образом: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𝑅𝑂𝑃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𝑃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+Зс=3200∙21+3,0</m:t>
                      </m:r>
                      <m:r>
                        <a:rPr lang="ru-RU" sz="2800" b="0" i="1" smtClean="0">
                          <a:latin typeface="Cambria Math"/>
                          <a:ea typeface="Cambria Math"/>
                        </a:rPr>
                        <m:t>9∙7∙3200=67200+69216=136416 кг или 136,4 т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8435280" cy="5328592"/>
              </a:xfrm>
              <a:blipFill rotWithShape="1">
                <a:blip r:embed="rId4"/>
                <a:stretch>
                  <a:fillRect l="-1445" t="-11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4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"/>
    </mc:Choice>
    <mc:Fallback>
      <p:transition spd="slow" advTm="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83568"/>
          </a:xfrm>
        </p:spPr>
        <p:txBody>
          <a:bodyPr/>
          <a:lstStyle/>
          <a:p>
            <a:r>
              <a:rPr lang="ru-RU" b="1" dirty="0" smtClean="0"/>
              <a:t>Пример 5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/>
          <a:lstStyle/>
          <a:p>
            <a:pPr marL="0" indent="457200" algn="just">
              <a:buNone/>
            </a:pPr>
            <a:r>
              <a:rPr lang="ru-RU" sz="2800" dirty="0" smtClean="0"/>
              <a:t>Цена сырья из примера 4 равна 5,1 долл. за 1 кг. Стоит ли менять поставщика, если новый поставщик гарантирует поставку также за 3 недели, но при стандартном отклонении 0,5 недели при цене 5,2 долл. за кг. Доля издержек на запасы составляет 25% (М).</a:t>
            </a:r>
          </a:p>
          <a:p>
            <a:pPr marL="0" indent="457200" algn="just">
              <a:buNone/>
            </a:pPr>
            <a:endParaRPr lang="ru-RU" sz="28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0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"/>
    </mc:Choice>
    <mc:Fallback>
      <p:transition spd="slow" advTm="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7544"/>
          </a:xfrm>
        </p:spPr>
        <p:txBody>
          <a:bodyPr/>
          <a:lstStyle/>
          <a:p>
            <a:r>
              <a:rPr lang="ru-RU" dirty="0" smtClean="0"/>
              <a:t>Решение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32859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3600" dirty="0" smtClean="0"/>
              <a:t>Рассчитываем рост стоимости закупаемого сырья:</a:t>
            </a:r>
          </a:p>
          <a:p>
            <a:pPr marL="0" indent="457200">
              <a:buNone/>
            </a:pPr>
            <a:r>
              <a:rPr lang="ru-RU" sz="3600" dirty="0" smtClean="0"/>
              <a:t>Годовая потребность: </a:t>
            </a:r>
          </a:p>
          <a:p>
            <a:pPr marL="0" indent="457200">
              <a:buNone/>
            </a:pPr>
            <a:r>
              <a:rPr lang="ru-RU" sz="3600" dirty="0" smtClean="0"/>
              <a:t>3200·365=1168000 кг</a:t>
            </a:r>
          </a:p>
          <a:p>
            <a:pPr marL="0" indent="457200">
              <a:buNone/>
            </a:pPr>
            <a:r>
              <a:rPr lang="ru-RU" sz="3600" dirty="0" smtClean="0"/>
              <a:t>Рост стоимости закупаемого сырья: </a:t>
            </a:r>
          </a:p>
          <a:p>
            <a:pPr marL="0" indent="457200">
              <a:buNone/>
            </a:pPr>
            <a:r>
              <a:rPr lang="ru-RU" sz="3600" dirty="0" smtClean="0"/>
              <a:t>1168000·(5,20-5,10)=116800 долл.</a:t>
            </a: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7"/>
    </mc:Choice>
    <mc:Fallback>
      <p:transition spd="slow" advTm="1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476672"/>
                <a:ext cx="8435280" cy="5832648"/>
              </a:xfrm>
            </p:spPr>
            <p:txBody>
              <a:bodyPr/>
              <a:lstStyle/>
              <a:p>
                <a:pPr marL="0" indent="457200">
                  <a:buNone/>
                </a:pPr>
                <a:r>
                  <a:rPr lang="ru-RU" sz="2800" dirty="0" smtClean="0"/>
                  <a:t>2. Рассчитываем изменение стоимости содержания страхового запаса: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b="0" i="1" smtClean="0">
                            <a:latin typeface="Cambria Math"/>
                          </a:rPr>
                          <m:t>З</m:t>
                        </m:r>
                      </m:e>
                      <m:sub>
                        <m:r>
                          <a:rPr lang="ru-RU" sz="2800" b="0" i="1" smtClean="0">
                            <a:latin typeface="Cambria Math"/>
                          </a:rPr>
                          <m:t>с</m:t>
                        </m:r>
                      </m:sub>
                    </m:sSub>
                  </m:oMath>
                </a14:m>
                <a:r>
                  <a:rPr lang="ru-RU" sz="2800" dirty="0" smtClean="0"/>
                  <a:t>=</a:t>
                </a:r>
                <a14:m>
                  <m:oMath xmlns:m="http://schemas.openxmlformats.org/officeDocument/2006/math">
                    <m:r>
                      <a:rPr lang="ru-RU" sz="2800" i="1" dirty="0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ru-RU" sz="2800" i="1" dirty="0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ru-RU" sz="280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ru-RU" sz="2800" i="1" dirty="0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sz="2800" b="0" i="1" dirty="0" smtClean="0"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a:rPr lang="en-US" sz="2800" b="0" i="1" dirty="0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ru-RU" sz="2800" i="1" dirty="0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b="0" i="1" dirty="0" smtClean="0">
                        <a:latin typeface="Cambria Math"/>
                        <a:ea typeface="Cambria Math"/>
                      </a:rPr>
                      <m:t>𝑃</m:t>
                    </m:r>
                    <m:r>
                      <a:rPr lang="en-US" sz="2800" b="0" i="1" dirty="0" smtClean="0">
                        <a:latin typeface="Cambria Math"/>
                        <a:ea typeface="Cambria Math"/>
                      </a:rPr>
                      <m:t>=3,09∙7∙3200=69216 кг</m:t>
                    </m:r>
                  </m:oMath>
                </a14:m>
                <a:endParaRPr lang="ru-RU" sz="2800" dirty="0" smtClean="0"/>
              </a:p>
              <a:p>
                <a:pPr marL="0" indent="0" algn="ctr">
                  <a:buNone/>
                </a:pPr>
                <a:r>
                  <a:rPr lang="ru-RU" sz="2800" dirty="0" smtClean="0"/>
                  <a:t>Размер годовых издержек на его содержание: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b="0" i="1" smtClean="0">
                              <a:latin typeface="Cambria Math"/>
                            </a:rPr>
                            <m:t>С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/>
                            </a:rPr>
                            <m:t>Зсгод</m:t>
                          </m:r>
                        </m:sub>
                      </m:sSub>
                      <m:r>
                        <a:rPr lang="ru-RU" sz="2800" b="0" i="1" smtClean="0">
                          <a:latin typeface="Cambria Math"/>
                        </a:rPr>
                        <m:t>=Зс</m:t>
                      </m:r>
                      <m:r>
                        <a:rPr lang="ru-RU" sz="2800" b="0" i="1" smtClean="0">
                          <a:latin typeface="Cambria Math"/>
                          <a:ea typeface="Cambria Math"/>
                        </a:rPr>
                        <m:t>∙С</m:t>
                      </m:r>
                      <m:r>
                        <a:rPr lang="ru-RU" sz="2800" b="0" i="1" baseline="-25000" smtClean="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ru-RU" sz="2800" b="0" i="1" smtClean="0">
                          <a:latin typeface="Cambria Math"/>
                          <a:ea typeface="Cambria Math"/>
                        </a:rPr>
                        <m:t>∙М=69216∙5,1∙0,25=88250 долл</m:t>
                      </m:r>
                    </m:oMath>
                  </m:oMathPara>
                </a14:m>
                <a:endParaRPr lang="ru-RU" sz="2800" b="0" dirty="0" smtClean="0">
                  <a:ea typeface="Cambria Math"/>
                </a:endParaRPr>
              </a:p>
              <a:p>
                <a:pPr marL="0" indent="0" algn="ctr">
                  <a:buNone/>
                </a:pPr>
                <a:r>
                  <a:rPr lang="ru-RU" sz="2800" dirty="0" smtClean="0"/>
                  <a:t>В случае изменения поставщика: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i="1">
                            <a:latin typeface="Cambria Math"/>
                          </a:rPr>
                          <m:t>З</m:t>
                        </m:r>
                      </m:e>
                      <m:sub>
                        <m:r>
                          <a:rPr lang="ru-RU" sz="2800" i="1">
                            <a:latin typeface="Cambria Math"/>
                          </a:rPr>
                          <m:t>с</m:t>
                        </m:r>
                      </m:sub>
                    </m:sSub>
                  </m:oMath>
                </a14:m>
                <a:r>
                  <a:rPr lang="ru-RU" sz="2800" baseline="-25000" dirty="0" smtClean="0"/>
                  <a:t>2</a:t>
                </a:r>
                <a:r>
                  <a:rPr lang="ru-RU" sz="2800" dirty="0"/>
                  <a:t>=</a:t>
                </a:r>
                <a14:m>
                  <m:oMath xmlns:m="http://schemas.openxmlformats.org/officeDocument/2006/math">
                    <m:r>
                      <a:rPr lang="ru-RU" sz="2800" i="1" dirty="0">
                        <a:latin typeface="Cambria Math"/>
                        <a:ea typeface="Cambria Math"/>
                      </a:rPr>
                      <m:t>𝜔</m:t>
                    </m:r>
                    <m:r>
                      <a:rPr lang="ru-RU" sz="2800" i="1" dirty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ru-RU" sz="28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ru-RU" sz="2800" i="1" dirty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sz="2800" i="1" dirty="0"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a:rPr lang="ru-RU" sz="2800" b="0" i="1" dirty="0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ru-RU" sz="2800" i="1" dirty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i="1" dirty="0">
                        <a:latin typeface="Cambria Math"/>
                        <a:ea typeface="Cambria Math"/>
                      </a:rPr>
                      <m:t>𝑃</m:t>
                    </m:r>
                    <m:r>
                      <a:rPr lang="en-US" sz="2800" i="1" dirty="0">
                        <a:latin typeface="Cambria Math"/>
                        <a:ea typeface="Cambria Math"/>
                      </a:rPr>
                      <m:t>=3,09∙3,5∙3200=34608 </m:t>
                    </m:r>
                    <m:r>
                      <a:rPr lang="ru-RU" sz="2800" b="0" i="1" dirty="0" smtClean="0">
                        <a:latin typeface="Cambria Math"/>
                        <a:ea typeface="Cambria Math"/>
                      </a:rPr>
                      <m:t>кг</m:t>
                    </m:r>
                  </m:oMath>
                </a14:m>
                <a:endParaRPr lang="ru-RU" sz="2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/>
                            </a:rPr>
                            <m:t>С</m:t>
                          </m:r>
                        </m:e>
                        <m:sub>
                          <m:r>
                            <a:rPr lang="ru-RU" sz="2800" i="1">
                              <a:latin typeface="Cambria Math"/>
                            </a:rPr>
                            <m:t>Зсгод</m:t>
                          </m:r>
                          <m:r>
                            <a:rPr lang="ru-RU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sz="2800" i="1">
                          <a:latin typeface="Cambria Math"/>
                        </a:rPr>
                        <m:t>=Зс</m:t>
                      </m:r>
                      <m:r>
                        <a:rPr lang="ru-RU" sz="2800" b="0" i="1" baseline="-25000" smtClean="0">
                          <a:latin typeface="Cambria Math"/>
                        </a:rPr>
                        <m:t>2</m:t>
                      </m:r>
                      <m:r>
                        <a:rPr lang="ru-RU" sz="2800" i="1">
                          <a:latin typeface="Cambria Math"/>
                          <a:ea typeface="Cambria Math"/>
                        </a:rPr>
                        <m:t>∙С</m:t>
                      </m:r>
                      <m:r>
                        <a:rPr lang="ru-RU" sz="2800" b="0" i="1" baseline="-25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ru-RU" sz="2800" i="1">
                          <a:latin typeface="Cambria Math"/>
                          <a:ea typeface="Cambria Math"/>
                        </a:rPr>
                        <m:t>∙М=</m:t>
                      </m:r>
                      <m:r>
                        <a:rPr lang="ru-RU" sz="2800" b="0" i="1" smtClean="0">
                          <a:latin typeface="Cambria Math"/>
                          <a:ea typeface="Cambria Math"/>
                        </a:rPr>
                        <m:t>34608</m:t>
                      </m:r>
                      <m:r>
                        <a:rPr lang="ru-RU" sz="2800" i="1">
                          <a:latin typeface="Cambria Math"/>
                          <a:ea typeface="Cambria Math"/>
                        </a:rPr>
                        <m:t>∙5,</m:t>
                      </m:r>
                      <m:r>
                        <a:rPr lang="ru-RU" sz="2800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ru-RU" sz="2800" i="1">
                          <a:latin typeface="Cambria Math"/>
                          <a:ea typeface="Cambria Math"/>
                        </a:rPr>
                        <m:t>∙0,25=</m:t>
                      </m:r>
                      <m:r>
                        <a:rPr lang="ru-RU" sz="2800" b="0" i="1" smtClean="0">
                          <a:latin typeface="Cambria Math"/>
                          <a:ea typeface="Cambria Math"/>
                        </a:rPr>
                        <m:t>44990</m:t>
                      </m:r>
                      <m:r>
                        <a:rPr lang="ru-RU" sz="2800" i="1">
                          <a:latin typeface="Cambria Math"/>
                          <a:ea typeface="Cambria Math"/>
                        </a:rPr>
                        <m:t> долл</m:t>
                      </m:r>
                    </m:oMath>
                  </m:oMathPara>
                </a14:m>
                <a:endParaRPr lang="ru-RU" sz="2800" dirty="0">
                  <a:ea typeface="Cambria Math"/>
                </a:endParaRPr>
              </a:p>
              <a:p>
                <a:pPr marL="0" indent="457200" algn="just">
                  <a:buNone/>
                </a:pPr>
                <a:r>
                  <a:rPr lang="ru-RU" sz="2800" dirty="0" smtClean="0"/>
                  <a:t>Таким образом, снижение издержек на хранение страхового запаса составит 88250-44990=43260 долл. и не компенсирует рост стоимости закупаемого сырья.</a:t>
                </a:r>
                <a:endParaRPr lang="ru-RU" sz="2800" dirty="0"/>
              </a:p>
              <a:p>
                <a:pPr marL="0" indent="0" algn="ctr">
                  <a:buNone/>
                </a:pPr>
                <a:r>
                  <a:rPr lang="ru-RU" sz="2800" dirty="0" smtClean="0"/>
                  <a:t> </a:t>
                </a:r>
              </a:p>
              <a:p>
                <a:pPr marL="0" indent="0">
                  <a:buNone/>
                </a:pPr>
                <a:endParaRPr lang="ru-RU" sz="28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476672"/>
                <a:ext cx="8435280" cy="5832648"/>
              </a:xfrm>
              <a:blipFill rotWithShape="1">
                <a:blip r:embed="rId4"/>
                <a:stretch>
                  <a:fillRect l="-1445" t="-1045" r="-1517" b="-77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"/>
    </mc:Choice>
    <mc:Fallback>
      <p:transition spd="slow" advTm="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246712"/>
          </a:xfrm>
        </p:spPr>
        <p:txBody>
          <a:bodyPr/>
          <a:lstStyle/>
          <a:p>
            <a:r>
              <a:rPr lang="ru-RU" dirty="0" smtClean="0"/>
              <a:t>Сущность и основные параметры модели управления запасами на основе точки заказа</a:t>
            </a:r>
          </a:p>
          <a:p>
            <a:r>
              <a:rPr lang="ru-RU" dirty="0" smtClean="0"/>
              <a:t>Порядок расчета размера точки заказа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5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92"/>
    </mc:Choice>
    <mc:Fallback>
      <p:transition spd="slow" advTm="1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1. Сущность и основные параметры модели управления запасами на основе точки заказа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3"/>
    </mc:Choice>
    <mc:Fallback>
      <p:transition spd="slow" advTm="14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является одной из основных моделей пополнения запасов.</a:t>
            </a:r>
          </a:p>
          <a:p>
            <a:pPr marL="0" indent="0" algn="just">
              <a:buNone/>
            </a:pPr>
            <a:r>
              <a:rPr lang="ru-RU" dirty="0" smtClean="0"/>
              <a:t>Ее основной чертой является то, что решение о размещении заказа принимается в момент времени, когда размер располагаемого запаса достигнет определенного уровня, называемого точкой заказа (</a:t>
            </a:r>
            <a:r>
              <a:rPr lang="en-US" dirty="0" smtClean="0"/>
              <a:t>Reorder Point)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Модель управления запасами на основе точки заказа</a:t>
            </a:r>
            <a:endParaRPr lang="ru-RU" sz="4000" b="1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8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13"/>
    </mc:Choice>
    <mc:Fallback>
      <p:transition spd="slow" advTm="5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435280" cy="1371600"/>
          </a:xfrm>
        </p:spPr>
        <p:txBody>
          <a:bodyPr/>
          <a:lstStyle/>
          <a:p>
            <a:r>
              <a:rPr lang="ru-RU" sz="4000" dirty="0" smtClean="0"/>
              <a:t>Условия реализации модели управления запасами на основе точки заказа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3886200"/>
          </a:xfrm>
        </p:spPr>
        <p:txBody>
          <a:bodyPr/>
          <a:lstStyle/>
          <a:p>
            <a:pPr algn="just"/>
            <a:r>
              <a:rPr lang="ru-RU" sz="3000" dirty="0" smtClean="0"/>
              <a:t>Поставщик принимает заявки на поставку товара в любой момент времени</a:t>
            </a:r>
          </a:p>
          <a:p>
            <a:pPr algn="just"/>
            <a:r>
              <a:rPr lang="ru-RU" sz="3000" dirty="0" smtClean="0"/>
              <a:t>Информация об актуальном располагаемом размере запаса доступна непрерывно</a:t>
            </a:r>
          </a:p>
          <a:p>
            <a:pPr algn="just"/>
            <a:r>
              <a:rPr lang="ru-RU" sz="3000" dirty="0" smtClean="0"/>
              <a:t>В классической модели размер заказа равен оптимальному размеру запаса, на практике – может быть разного размера</a:t>
            </a:r>
          </a:p>
          <a:p>
            <a:pPr algn="just"/>
            <a:endParaRPr lang="ru-RU" sz="3000" dirty="0" smtClean="0"/>
          </a:p>
          <a:p>
            <a:pPr marL="0" indent="0" algn="just">
              <a:buNone/>
            </a:pPr>
            <a:endParaRPr lang="en-US" sz="3000" dirty="0" smtClean="0"/>
          </a:p>
          <a:p>
            <a:pPr algn="just"/>
            <a:endParaRPr lang="ru-RU" sz="30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5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08"/>
    </mc:Choice>
    <mc:Fallback>
      <p:transition spd="slow" advTm="5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Располагаемый размер запаса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3600" dirty="0" smtClean="0"/>
              <a:t>рассчитывается как сумма размера запаса на складе и размера уже заказанной партии, уменьшенная на  размер зарезервированного запаса</a:t>
            </a:r>
            <a:endParaRPr lang="ru-RU" sz="36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65"/>
    </mc:Choice>
    <mc:Fallback>
      <p:transition spd="slow" advTm="3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21" y="620688"/>
            <a:ext cx="8229600" cy="1371600"/>
          </a:xfrm>
        </p:spPr>
        <p:txBody>
          <a:bodyPr/>
          <a:lstStyle/>
          <a:p>
            <a:r>
              <a:rPr lang="ru-RU" sz="4000" dirty="0" smtClean="0"/>
              <a:t>Графическая интерпретация модели управления запасами на основе точки заказа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316138"/>
              </p:ext>
            </p:extLst>
          </p:nvPr>
        </p:nvGraphicFramePr>
        <p:xfrm>
          <a:off x="395536" y="2489076"/>
          <a:ext cx="7859216" cy="404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V="1">
            <a:off x="4896036" y="3442901"/>
            <a:ext cx="0" cy="142723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6156176" y="3573016"/>
            <a:ext cx="0" cy="146714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043608" y="4701262"/>
            <a:ext cx="77048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08114" y="4156520"/>
            <a:ext cx="93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ROP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717649" y="3408221"/>
            <a:ext cx="377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</a:t>
            </a:r>
            <a:endParaRPr lang="ru-R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355976" y="3442901"/>
            <a:ext cx="377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649176" y="3573016"/>
            <a:ext cx="377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</a:t>
            </a:r>
            <a:endParaRPr lang="ru-RU" sz="28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627784" y="4608730"/>
            <a:ext cx="648072" cy="945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184884" y="4617468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478085" y="4639590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86096" y="404497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</a:t>
            </a:r>
            <a:endParaRPr lang="ru-RU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4313221" y="40855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</a:t>
            </a:r>
            <a:endParaRPr lang="ru-RU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699792" y="40850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</a:t>
            </a:r>
            <a:endParaRPr lang="ru-RU" sz="2800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3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10"/>
    </mc:Choice>
    <mc:Fallback>
      <p:transition spd="slow" advTm="9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83568"/>
          </a:xfrm>
        </p:spPr>
        <p:txBody>
          <a:bodyPr/>
          <a:lstStyle/>
          <a:p>
            <a:r>
              <a:rPr lang="ru-RU" b="1" dirty="0" smtClean="0"/>
              <a:t>Пример 1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66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Точка заказа составляет 200 единиц. Запас пополняется в среднем в течение 3-х периодов с момента размещения заказа. Размер заказа составляет 100 единиц.  В начале второго периода ожидается поставка ранее размещенного заказа. 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8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0"/>
    </mc:Choice>
    <mc:Fallback>
      <p:transition spd="slow" advTm="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3. Уровень обслуживания клиентов и страховой запас</Template>
  <TotalTime>339</TotalTime>
  <Words>811</Words>
  <Application>Microsoft Office PowerPoint</Application>
  <PresentationFormat>Экран (4:3)</PresentationFormat>
  <Paragraphs>149</Paragraphs>
  <Slides>23</Slides>
  <Notes>0</Notes>
  <HiddenSlides>0</HiddenSlides>
  <MMClips>23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Cambria Math</vt:lpstr>
      <vt:lpstr>Times New Roman</vt:lpstr>
      <vt:lpstr>Wingdings</vt:lpstr>
      <vt:lpstr>Пиксел</vt:lpstr>
      <vt:lpstr>Формула</vt:lpstr>
      <vt:lpstr>Модель управления запасами на основе точки заказа</vt:lpstr>
      <vt:lpstr>Литература </vt:lpstr>
      <vt:lpstr>Презентация PowerPoint</vt:lpstr>
      <vt:lpstr>1. Сущность и основные параметры модели управления запасами на основе точки заказа</vt:lpstr>
      <vt:lpstr>Модель управления запасами на основе точки заказа</vt:lpstr>
      <vt:lpstr>Условия реализации модели управления запасами на основе точки заказа</vt:lpstr>
      <vt:lpstr>Располагаемый размер запаса</vt:lpstr>
      <vt:lpstr>Графическая интерпретация модели управления запасами на основе точки заказа</vt:lpstr>
      <vt:lpstr>Пример 1</vt:lpstr>
      <vt:lpstr>Презентация процесса реализации заявок, заказов и поставок для примера 1 </vt:lpstr>
      <vt:lpstr>Презентация PowerPoint</vt:lpstr>
      <vt:lpstr>2. Порядок расчета размера точки заказа</vt:lpstr>
      <vt:lpstr>Презентация PowerPoint</vt:lpstr>
      <vt:lpstr>Пример 2</vt:lpstr>
      <vt:lpstr>Решение</vt:lpstr>
      <vt:lpstr>Пример 3</vt:lpstr>
      <vt:lpstr>Презентация PowerPoint</vt:lpstr>
      <vt:lpstr>Презентация PowerPoint</vt:lpstr>
      <vt:lpstr>Пример 4</vt:lpstr>
      <vt:lpstr>Решение</vt:lpstr>
      <vt:lpstr>Пример 5</vt:lpstr>
      <vt:lpstr>Решение</vt:lpstr>
      <vt:lpstr>Презентация PowerPoint</vt:lpstr>
    </vt:vector>
  </TitlesOfParts>
  <Company>SPecialiST RePack, SanBuild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31</cp:revision>
  <dcterms:created xsi:type="dcterms:W3CDTF">2013-10-29T15:05:41Z</dcterms:created>
  <dcterms:modified xsi:type="dcterms:W3CDTF">2018-09-20T13:59:13Z</dcterms:modified>
</cp:coreProperties>
</file>