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68" r:id="rId5"/>
    <p:sldId id="258" r:id="rId6"/>
    <p:sldId id="259" r:id="rId7"/>
    <p:sldId id="280" r:id="rId8"/>
    <p:sldId id="262" r:id="rId9"/>
    <p:sldId id="261" r:id="rId10"/>
    <p:sldId id="263" r:id="rId11"/>
    <p:sldId id="265" r:id="rId12"/>
    <p:sldId id="281" r:id="rId13"/>
    <p:sldId id="270" r:id="rId14"/>
    <p:sldId id="266" r:id="rId15"/>
    <p:sldId id="267" r:id="rId16"/>
    <p:sldId id="282" r:id="rId17"/>
    <p:sldId id="271" r:id="rId18"/>
    <p:sldId id="283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7" autoAdjust="0"/>
    <p:restoredTop sz="94660"/>
  </p:normalViewPr>
  <p:slideViewPr>
    <p:cSldViewPr>
      <p:cViewPr varScale="1">
        <p:scale>
          <a:sx n="59" d="100"/>
          <a:sy n="59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3977516332418E-2"/>
          <c:y val="4.1038462528538981E-2"/>
          <c:w val="0.89816897766901937"/>
          <c:h val="0.834877111587668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Лист1!$A$2:$A$12</c:f>
              <c:numCache>
                <c:formatCode>General</c:formatCode>
                <c:ptCount val="11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  <c:pt idx="7">
                  <c:v>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210</c:v>
                </c:pt>
                <c:pt idx="1">
                  <c:v>170</c:v>
                </c:pt>
                <c:pt idx="2">
                  <c:v>160</c:v>
                </c:pt>
                <c:pt idx="3">
                  <c:v>280</c:v>
                </c:pt>
                <c:pt idx="4">
                  <c:v>270</c:v>
                </c:pt>
                <c:pt idx="5">
                  <c:v>200</c:v>
                </c:pt>
                <c:pt idx="6">
                  <c:v>230</c:v>
                </c:pt>
                <c:pt idx="7">
                  <c:v>140</c:v>
                </c:pt>
                <c:pt idx="8">
                  <c:v>100</c:v>
                </c:pt>
                <c:pt idx="9">
                  <c:v>250</c:v>
                </c:pt>
                <c:pt idx="10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65949056"/>
        <c:axId val="44373120"/>
      </c:barChart>
      <c:catAx>
        <c:axId val="6594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373120"/>
        <c:crosses val="autoZero"/>
        <c:auto val="1"/>
        <c:lblAlgn val="ctr"/>
        <c:lblOffset val="100"/>
        <c:noMultiLvlLbl val="0"/>
      </c:catAx>
      <c:valAx>
        <c:axId val="44373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6594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0.57638</cdr:x>
      <cdr:y>0.23143</cdr:y>
    </cdr:from>
    <cdr:to>
      <cdr:x>0.5781</cdr:x>
      <cdr:y>0.57732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H="1" flipV="1">
          <a:off x="4529862" y="934999"/>
          <a:ext cx="13518" cy="139742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26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44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98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13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47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74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5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52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271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11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7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96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3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19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FDB94734-06A8-46C4-A292-D1B35406B7FE}" type="slidenum">
              <a:rPr lang="ru-RU" smtClean="0"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8F7A11-73A9-478F-A144-D53AF17EEFF2}" type="datetimeFigureOut">
              <a:rPr lang="ru-RU" smtClean="0"/>
              <a:t>13.11.2013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Модель управления запасами с фиксированным интервалом времени между заказами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2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401675"/>
              </p:ext>
            </p:extLst>
          </p:nvPr>
        </p:nvGraphicFramePr>
        <p:xfrm>
          <a:off x="683568" y="243840"/>
          <a:ext cx="8229599" cy="661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282959"/>
                <a:gridCol w="1068355"/>
                <a:gridCol w="1175657"/>
                <a:gridCol w="1175657"/>
                <a:gridCol w="1260851"/>
                <a:gridCol w="1090463"/>
              </a:tblGrid>
              <a:tr h="23890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Период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Поставка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Начальный  склад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ской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запас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Спрос / заявка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Конеч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ный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склад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ской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запас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</a:rPr>
                        <a:t>Распола-гаемый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запас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Заявка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Зн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Зк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Зр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Z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40/40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ru-RU" sz="2000" dirty="0" smtClean="0"/>
                        <a:t>5</a:t>
                      </a:r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50/50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50/50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30/30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ru-RU" sz="2000" dirty="0" smtClean="0"/>
                        <a:t>3</a:t>
                      </a:r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r>
                        <a:rPr lang="ru-RU" sz="2000" dirty="0" smtClean="0"/>
                        <a:t>3</a:t>
                      </a:r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r>
                        <a:rPr lang="ru-RU" sz="2000" dirty="0" smtClean="0"/>
                        <a:t>0</a:t>
                      </a:r>
                      <a:r>
                        <a:rPr lang="en-US" sz="2000" dirty="0" smtClean="0"/>
                        <a:t>/4</a:t>
                      </a:r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r>
                        <a:rPr lang="en-US" sz="2000" dirty="0" smtClean="0"/>
                        <a:t>3</a:t>
                      </a:r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40/40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r>
                        <a:rPr lang="en-US" sz="2000" dirty="0" smtClean="0"/>
                        <a:t>9</a:t>
                      </a:r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190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25/25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40/40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50/50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30/30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35/35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155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40/40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8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1 </a:t>
            </a:r>
            <a:r>
              <a:rPr lang="ru-RU" dirty="0" smtClean="0"/>
              <a:t>– заказ не размещается, так как на данный период не предусмотрен контроль состояния запасов;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2</a:t>
            </a:r>
            <a:r>
              <a:rPr lang="ru-RU" dirty="0" smtClean="0"/>
              <a:t> – поступает размещенный ранее заказ, </a:t>
            </a:r>
            <a:r>
              <a:rPr lang="ru-RU" dirty="0"/>
              <a:t>заказ не размещается, так как на данный период не предусмотрен контроль состояния запасов;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3</a:t>
            </a:r>
            <a:r>
              <a:rPr lang="ru-RU" dirty="0" smtClean="0"/>
              <a:t> – проводится контроль состояния запаса, размещается заказ в размере 140 единиц (З</a:t>
            </a:r>
            <a:r>
              <a:rPr lang="en-US" baseline="-25000" dirty="0" smtClean="0"/>
              <a:t>max</a:t>
            </a:r>
            <a:r>
              <a:rPr lang="en-US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Зр</a:t>
            </a:r>
            <a:r>
              <a:rPr lang="ru-RU" dirty="0" smtClean="0"/>
              <a:t> </a:t>
            </a:r>
            <a:r>
              <a:rPr lang="en-US" dirty="0" smtClean="0"/>
              <a:t>= 300 – 1</a:t>
            </a:r>
            <a:r>
              <a:rPr lang="ru-RU" dirty="0" smtClean="0"/>
              <a:t>6</a:t>
            </a:r>
            <a:r>
              <a:rPr lang="en-US" dirty="0" smtClean="0"/>
              <a:t>0 = 1</a:t>
            </a:r>
            <a:r>
              <a:rPr lang="ru-RU" dirty="0" smtClean="0"/>
              <a:t>4</a:t>
            </a:r>
            <a:r>
              <a:rPr lang="en-US" dirty="0" smtClean="0"/>
              <a:t>0)</a:t>
            </a:r>
            <a:r>
              <a:rPr lang="ru-RU" dirty="0" smtClean="0"/>
              <a:t>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05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640960" cy="590465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4 и 5 </a:t>
            </a:r>
            <a:r>
              <a:rPr lang="ru-RU" dirty="0" smtClean="0"/>
              <a:t>– заказ не размещается, так как на данный период не предусмотрен контроль состояния запасов;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6</a:t>
            </a:r>
            <a:r>
              <a:rPr lang="ru-RU" dirty="0" smtClean="0"/>
              <a:t> – поступает размещенный ранее заказ, </a:t>
            </a:r>
            <a:r>
              <a:rPr lang="ru-RU" dirty="0"/>
              <a:t>заказ не размещается, так как на данный период не предусмотрен контроль состояния запасов;</a:t>
            </a: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7</a:t>
            </a:r>
            <a:r>
              <a:rPr lang="ru-RU" dirty="0" smtClean="0"/>
              <a:t> – проводится контроль состояния запаса, размещается заказ в размере 135 единиц (З</a:t>
            </a:r>
            <a:r>
              <a:rPr lang="en-US" baseline="-25000" dirty="0" smtClean="0"/>
              <a:t>max</a:t>
            </a:r>
            <a:r>
              <a:rPr lang="en-US" dirty="0" smtClean="0"/>
              <a:t> -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baseline="-25000" dirty="0" err="1" smtClean="0"/>
              <a:t>р</a:t>
            </a:r>
            <a:r>
              <a:rPr lang="ru-RU" dirty="0" smtClean="0"/>
              <a:t> </a:t>
            </a:r>
            <a:r>
              <a:rPr lang="en-US" dirty="0" smtClean="0"/>
              <a:t>= 300 – 1</a:t>
            </a:r>
            <a:r>
              <a:rPr lang="ru-RU" dirty="0" smtClean="0"/>
              <a:t>65</a:t>
            </a:r>
            <a:r>
              <a:rPr lang="en-US" dirty="0" smtClean="0"/>
              <a:t> = 1</a:t>
            </a:r>
            <a:r>
              <a:rPr lang="ru-RU" dirty="0" smtClean="0"/>
              <a:t>35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 smtClean="0"/>
              <a:t>Период 8-11 </a:t>
            </a:r>
            <a:r>
              <a:rPr lang="ru-RU" dirty="0" smtClean="0"/>
              <a:t>– цикл повторяется.</a:t>
            </a:r>
            <a:r>
              <a:rPr lang="ru-RU" b="1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0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2. Порядок расчета максимального размера заказа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8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3187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Основным параметром для модели с фиксированным интервалом времени между заказами является размер максимального запаса – </a:t>
                </a:r>
                <a:r>
                  <a:rPr lang="ru-RU" dirty="0" err="1" smtClean="0"/>
                  <a:t>З</a:t>
                </a:r>
                <a:r>
                  <a:rPr lang="ru-RU" baseline="-25000" dirty="0" err="1" smtClean="0"/>
                  <a:t>мах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dirty="0" smtClean="0"/>
                  <a:t>Размер максимального </a:t>
                </a:r>
                <a:r>
                  <a:rPr lang="ru-RU" dirty="0"/>
                  <a:t>запаса (</a:t>
                </a:r>
                <a:r>
                  <a:rPr lang="ru-RU" dirty="0" err="1"/>
                  <a:t>З</a:t>
                </a:r>
                <a:r>
                  <a:rPr lang="ru-RU" baseline="-25000" dirty="0" err="1"/>
                  <a:t>мах</a:t>
                </a:r>
                <a:r>
                  <a:rPr lang="ru-RU" dirty="0" smtClean="0"/>
                  <a:t>)</a:t>
                </a:r>
                <a:r>
                  <a:rPr lang="en-US" dirty="0" smtClean="0"/>
                  <a:t> </a:t>
                </a:r>
                <a:r>
                  <a:rPr lang="ru-RU" dirty="0" smtClean="0"/>
                  <a:t>определяется следующим образом: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>
                          <a:latin typeface="Cambria Math"/>
                        </a:rPr>
                        <m:t>З</m:t>
                      </m:r>
                      <m:r>
                        <a:rPr lang="en-US" sz="4400" b="0" i="1" baseline="-25000" smtClean="0">
                          <a:latin typeface="Cambria Math"/>
                        </a:rPr>
                        <m:t>𝑚𝑎𝑥</m:t>
                      </m:r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r>
                        <a:rPr lang="en-US" sz="4400" b="0" i="1" smtClean="0">
                          <a:latin typeface="Cambria Math"/>
                        </a:rPr>
                        <m:t>𝑃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∙(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4400" b="0" i="1" baseline="-25000" smtClean="0">
                          <a:latin typeface="Cambria Math"/>
                          <a:ea typeface="Cambria Math"/>
                        </a:rPr>
                        <m:t>0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)+Зс</m:t>
                      </m:r>
                    </m:oMath>
                  </m:oMathPara>
                </a14:m>
                <a:endParaRPr lang="ru-RU" sz="4400" i="1" baseline="-25000" dirty="0" smtClean="0"/>
              </a:p>
              <a:p>
                <a:pPr marL="0" indent="0" algn="ctr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318720"/>
              </a:xfrm>
              <a:blipFill rotWithShape="1">
                <a:blip r:embed="rId2"/>
                <a:stretch>
                  <a:fillRect l="-1852" t="-14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30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b="1" dirty="0" smtClean="0"/>
              <a:t>Пример 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Еженедельный спрос в магазине на чай в пачках составляет  360 пачек со стандартным отклонением               пачек. Заказ у поставщика на поставку размещается в понедельник утром, а поставка осуществляется  в среду утром. Длительность цикла пополнения запаса составляет 3 рабочих дня, задержек поставки не наблюдается. 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467114"/>
              </p:ext>
            </p:extLst>
          </p:nvPr>
        </p:nvGraphicFramePr>
        <p:xfrm>
          <a:off x="5724128" y="2348880"/>
          <a:ext cx="145256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Формула" r:id="rId3" imgW="520560" imgH="215640" progId="Equation.3">
                  <p:embed/>
                </p:oleObj>
              </mc:Choice>
              <mc:Fallback>
                <p:oleObj name="Формула" r:id="rId3" imgW="52056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348880"/>
                        <a:ext cx="1452562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458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Магазин работает с понедельника до пятницы. Необходимо определить максимальный размер запаса, который позволяет рассчитать размер заказа, требуемый для обеспечения 95% уровня обслуживания клиентов.  </a:t>
            </a:r>
          </a:p>
          <a:p>
            <a:pPr marL="0" indent="0">
              <a:buNone/>
            </a:pPr>
            <a:r>
              <a:rPr lang="ru-RU" dirty="0" smtClean="0"/>
              <a:t>В каком размере необходимо разместить заказ, если на момент проверки складской запас составлял 160 пачек и при этом 20 пачек было зарезервировано для постоянного клиента.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2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435280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За единицу времени пополнения запаса принимаем 1 неделю. Для пятидневной недели длительность цикла пополнения запаса (2 дня) составляет 0,4 недели.</a:t>
                </a:r>
              </a:p>
              <a:p>
                <a:pPr marL="0" indent="0">
                  <a:buNone/>
                </a:pPr>
                <a:r>
                  <a:rPr lang="ru-RU" dirty="0" smtClean="0"/>
                  <a:t>Для УОК1=95%, </a:t>
                </a:r>
                <a:r>
                  <a:rPr lang="en-US" i="1" dirty="0" smtClean="0"/>
                  <a:t>w</a:t>
                </a:r>
                <a:r>
                  <a:rPr lang="en-US" dirty="0" smtClean="0"/>
                  <a:t>=</a:t>
                </a:r>
                <a:r>
                  <a:rPr lang="ru-RU" dirty="0" smtClean="0"/>
                  <a:t>1</a:t>
                </a:r>
                <a:r>
                  <a:rPr lang="en-US" dirty="0" smtClean="0"/>
                  <a:t>,</a:t>
                </a:r>
                <a:r>
                  <a:rPr lang="ru-RU" dirty="0" smtClean="0"/>
                  <a:t>6</a:t>
                </a:r>
                <a:r>
                  <a:rPr lang="en-US" dirty="0" smtClean="0"/>
                  <a:t>5.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Максимальный размер запаса определяем следующим образом: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З</m:t>
                      </m:r>
                      <m:r>
                        <a:rPr lang="en-US" b="0" i="1" baseline="-25000" smtClean="0">
                          <a:latin typeface="Cambria Math"/>
                        </a:rPr>
                        <m:t>𝑚𝑎𝑥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b="0" i="1" baseline="-2500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b="0" i="1" baseline="-25000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l-GR" b="0" i="1" smtClean="0">
                          <a:latin typeface="Cambria Math"/>
                          <a:ea typeface="Cambria Math"/>
                        </a:rPr>
                        <m:t>·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b="0" i="1" baseline="-25000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ra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=360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1+0,4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+1,64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80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0,4</m:t>
                          </m:r>
                        </m:e>
                      </m:rad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504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156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660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 пачек</m:t>
                      </m:r>
                    </m:oMath>
                  </m:oMathPara>
                </a14:m>
                <a:endParaRPr lang="ru-RU" i="1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435280" cy="5328592"/>
              </a:xfrm>
              <a:blipFill rotWithShape="1">
                <a:blip r:embed="rId2"/>
                <a:stretch>
                  <a:fillRect l="-1806" t="-1487" r="-23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02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58326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 складском запасе, равном 160 единиц и зарезервированном запасе, разном 20 единиц размер располагаемого запаса составит 140 единиц (160-20). Тогда размер заказа составит 520 пачек (660-140).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b="1" dirty="0" smtClean="0"/>
              <a:t>Пример 3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Какой должен быть </a:t>
            </a:r>
            <a:r>
              <a:rPr lang="ru-RU" dirty="0" smtClean="0"/>
              <a:t>максимальный запас в </a:t>
            </a:r>
            <a:r>
              <a:rPr lang="ru-RU" dirty="0" smtClean="0"/>
              <a:t>примере 2 если уровень обслуживания клиентов определяется как допустимый недостаток нереализованных запасов на один цикл пополнения запасов в размере 1%? </a:t>
            </a:r>
          </a:p>
        </p:txBody>
      </p:sp>
    </p:spTree>
    <p:extLst>
      <p:ext uri="{BB962C8B-B14F-4D97-AF65-F5344CB8AC3E}">
        <p14:creationId xmlns:p14="http://schemas.microsoft.com/office/powerpoint/2010/main" val="22205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Krzyżaniak</a:t>
            </a:r>
            <a:r>
              <a:rPr lang="en-US" dirty="0"/>
              <a:t> S. </a:t>
            </a:r>
            <a:r>
              <a:rPr lang="en-US" dirty="0" err="1"/>
              <a:t>Podstawy</a:t>
            </a:r>
            <a:r>
              <a:rPr lang="en-US" dirty="0"/>
              <a:t> </a:t>
            </a:r>
            <a:r>
              <a:rPr lang="en-US" dirty="0" err="1"/>
              <a:t>zarządzania</a:t>
            </a:r>
            <a:r>
              <a:rPr lang="en-US" dirty="0"/>
              <a:t> </a:t>
            </a:r>
            <a:r>
              <a:rPr lang="en-US" dirty="0" err="1"/>
              <a:t>zapasami</a:t>
            </a:r>
            <a:r>
              <a:rPr lang="en-US" dirty="0"/>
              <a:t> w </a:t>
            </a:r>
            <a:r>
              <a:rPr lang="en-US" dirty="0" err="1"/>
              <a:t>przykładach</a:t>
            </a:r>
            <a:r>
              <a:rPr lang="en-US" dirty="0"/>
              <a:t>. – </a:t>
            </a:r>
            <a:r>
              <a:rPr lang="en-US" dirty="0" err="1"/>
              <a:t>Poznań</a:t>
            </a:r>
            <a:r>
              <a:rPr lang="ru-RU" dirty="0"/>
              <a:t>: </a:t>
            </a:r>
            <a:r>
              <a:rPr lang="en-US" dirty="0" err="1"/>
              <a:t>Biblioteka</a:t>
            </a:r>
            <a:r>
              <a:rPr lang="en-US" dirty="0"/>
              <a:t> </a:t>
            </a:r>
            <a:r>
              <a:rPr lang="en-US" dirty="0" err="1"/>
              <a:t>logistyka</a:t>
            </a:r>
            <a:r>
              <a:rPr lang="ru-RU" dirty="0"/>
              <a:t>, </a:t>
            </a:r>
            <a:r>
              <a:rPr lang="en-US" dirty="0"/>
              <a:t>2005 - C. 19-39.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0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76672"/>
                <a:ext cx="8229600" cy="5174704"/>
              </a:xfrm>
            </p:spPr>
            <p:txBody>
              <a:bodyPr/>
              <a:lstStyle/>
              <a:p>
                <a:pPr marL="0" indent="457200">
                  <a:buNone/>
                </a:pPr>
                <a:r>
                  <a:rPr lang="ru-RU" dirty="0" smtClean="0"/>
                  <a:t>В качестве единицы времени принимаем 1 неделю. Для недельного цикла пополнения запасов: </a:t>
                </a:r>
              </a:p>
              <a:p>
                <a:pPr marL="0" indent="45720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чн=0,01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0" smtClean="0">
                          <a:latin typeface="Cambria Math"/>
                          <a:ea typeface="Cambria Math"/>
                        </a:rPr>
                        <m:t>360=3,6 пачки на один </m:t>
                      </m:r>
                    </m:oMath>
                    <m:oMath xmlns:m="http://schemas.openxmlformats.org/officeDocument/2006/math">
                      <m:r>
                        <a:rPr lang="ru-RU" b="0" i="0" smtClean="0">
                          <a:latin typeface="Cambria Math"/>
                          <a:ea typeface="Cambria Math"/>
                        </a:rPr>
                        <m:t>цикл пополнения запаса</m:t>
                      </m:r>
                    </m:oMath>
                  </m:oMathPara>
                </a14:m>
                <a:endParaRPr lang="ru-RU" b="0" i="0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ru-RU" dirty="0"/>
                  <a:t>Определяем стандартизированное число недостач: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i="1">
                              <a:latin typeface="Cambria Math"/>
                            </a:rPr>
                            <m:t>чн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𝑃𝑇</m:t>
                              </m:r>
                              <m:r>
                                <a:rPr lang="ru-RU" b="0" i="1" smtClean="0">
                                  <a:latin typeface="Cambria Math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en-US" b="0" i="1" baseline="-25000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80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1,4</m:t>
                              </m:r>
                            </m:e>
                          </m:rad>
                        </m:den>
                      </m:f>
                      <m:r>
                        <a:rPr lang="en-US">
                          <a:latin typeface="Cambria Math"/>
                        </a:rPr>
                        <m:t>=0,0</m:t>
                      </m:r>
                      <m:r>
                        <a:rPr lang="en-US" b="0" i="0" smtClean="0">
                          <a:latin typeface="Cambria Math"/>
                        </a:rPr>
                        <m:t>38</m:t>
                      </m:r>
                    </m:oMath>
                  </m:oMathPara>
                </a14:m>
                <a:endParaRPr lang="en-US" dirty="0"/>
              </a:p>
              <a:p>
                <a:pPr marL="0" indent="457200">
                  <a:buNone/>
                </a:pPr>
                <a:r>
                  <a:rPr lang="ru-RU" dirty="0"/>
                  <a:t>Для </a:t>
                </a:r>
                <a:r>
                  <a:rPr lang="en-US" i="1" dirty="0"/>
                  <a:t>I(w)</a:t>
                </a:r>
                <a:r>
                  <a:rPr lang="en-US" dirty="0"/>
                  <a:t>=</a:t>
                </a:r>
                <a:r>
                  <a:rPr lang="en-US" dirty="0" smtClean="0"/>
                  <a:t>0,038 </a:t>
                </a:r>
                <a:r>
                  <a:rPr lang="ru-RU" dirty="0"/>
                  <a:t>коэффициент безопасности составляет </a:t>
                </a:r>
                <a:r>
                  <a:rPr lang="en-US" dirty="0" smtClean="0"/>
                  <a:t>w=1,4</a:t>
                </a: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76672"/>
                <a:ext cx="8229600" cy="5174704"/>
              </a:xfrm>
              <a:blipFill rotWithShape="1">
                <a:blip r:embed="rId2"/>
                <a:stretch>
                  <a:fillRect l="-1926" t="-1531" r="-1185" b="-142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029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31872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З</m:t>
                      </m:r>
                      <m:r>
                        <a:rPr lang="en-US" i="1" baseline="-25000">
                          <a:latin typeface="Cambria Math"/>
                        </a:rPr>
                        <m:t>𝑚𝑎𝑥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i="1" baseline="-2500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·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σ</m:t>
                      </m:r>
                      <m:r>
                        <a:rPr lang="en-US" i="1" baseline="-2500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i="1" baseline="-2500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rad>
                      <m:r>
                        <a:rPr lang="en-US" i="1">
                          <a:latin typeface="Cambria Math"/>
                          <a:ea typeface="Cambria Math"/>
                        </a:rPr>
                        <m:t>=360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1+0,4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+1,4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80</m:t>
                      </m:r>
                      <m:r>
                        <a:rPr lang="el-GR" i="1">
                          <a:latin typeface="Cambria Math"/>
                          <a:ea typeface="Cambria Math"/>
                        </a:rPr>
                        <m:t>·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1+0,4</m:t>
                          </m:r>
                        </m:e>
                      </m:rad>
                      <m:r>
                        <a:rPr lang="en-US" i="1">
                          <a:latin typeface="Cambria Math"/>
                          <a:ea typeface="Cambria Math"/>
                        </a:rPr>
                        <m:t>=504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33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37</m:t>
                      </m:r>
                      <m:r>
                        <a:rPr lang="ru-RU" i="1">
                          <a:latin typeface="Cambria Math"/>
                          <a:ea typeface="Cambria Math"/>
                        </a:rPr>
                        <m:t> пачек</m:t>
                      </m:r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31872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78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b="1" dirty="0" smtClean="0"/>
              <a:t>Пример 4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800" dirty="0" smtClean="0"/>
              <a:t>Дневная потребность в сырье </a:t>
            </a:r>
            <a:r>
              <a:rPr lang="en-US" sz="2800" dirty="0" smtClean="0"/>
              <a:t>S </a:t>
            </a:r>
            <a:r>
              <a:rPr lang="ru-RU" sz="2800" dirty="0" smtClean="0"/>
              <a:t>составляет </a:t>
            </a:r>
            <a:r>
              <a:rPr lang="en-US" sz="2800" dirty="0" smtClean="0"/>
              <a:t>4500</a:t>
            </a:r>
            <a:r>
              <a:rPr lang="ru-RU" sz="2800" dirty="0" smtClean="0"/>
              <a:t> кг и является постоянной величиной.</a:t>
            </a:r>
          </a:p>
          <a:p>
            <a:pPr marL="0" indent="457200" algn="just">
              <a:buNone/>
            </a:pPr>
            <a:r>
              <a:rPr lang="ru-RU" sz="2800" dirty="0" smtClean="0"/>
              <a:t>Производство имеет длительный характер. Длительность цикла пополнения запаса составляет </a:t>
            </a:r>
            <a:r>
              <a:rPr lang="en-US" sz="2800" dirty="0" smtClean="0"/>
              <a:t>20</a:t>
            </a:r>
            <a:r>
              <a:rPr lang="ru-RU" sz="2800" dirty="0" smtClean="0"/>
              <a:t> дней со стандартным отклонением 3 дня.</a:t>
            </a:r>
          </a:p>
          <a:p>
            <a:pPr marL="0" indent="457200" algn="just">
              <a:buNone/>
            </a:pPr>
            <a:r>
              <a:rPr lang="ru-RU" sz="2800" dirty="0" smtClean="0"/>
              <a:t>Складской запас в день размещения заявки составляет 155 тонн. Сколько кг сырья</a:t>
            </a:r>
            <a:r>
              <a:rPr lang="en-US" sz="2800" dirty="0" smtClean="0"/>
              <a:t> S</a:t>
            </a:r>
            <a:r>
              <a:rPr lang="ru-RU" sz="2800" dirty="0" smtClean="0"/>
              <a:t> необходимо заказать у производителя для того, чтобы обеспечить вероятность непрерывности производства на уровне 99,9%. Размер заказа должен быть кратен 2 тоннам.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47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712968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2800" dirty="0" smtClean="0"/>
                  <a:t>За единицу времени пополнения запаса принимаем 1 день. Средний размер длительности цикла пополнения запаса составляет 30 дней. </a:t>
                </a:r>
              </a:p>
              <a:p>
                <a:pPr marL="0" indent="0">
                  <a:buNone/>
                </a:pPr>
                <a:r>
                  <a:rPr lang="ru-RU" sz="2800" dirty="0" smtClean="0"/>
                  <a:t>Для УОК1=99%, </a:t>
                </a:r>
                <a:r>
                  <a:rPr lang="en-US" sz="2800" i="1" dirty="0" smtClean="0"/>
                  <a:t>w</a:t>
                </a:r>
                <a:r>
                  <a:rPr lang="en-US" sz="2800" dirty="0" smtClean="0"/>
                  <a:t>=</a:t>
                </a:r>
                <a:r>
                  <a:rPr lang="ru-RU" sz="2800" dirty="0" smtClean="0"/>
                  <a:t>3</a:t>
                </a:r>
                <a:r>
                  <a:rPr lang="en-US" sz="2800" dirty="0" smtClean="0"/>
                  <a:t>,0</a:t>
                </a:r>
                <a:r>
                  <a:rPr lang="ru-RU" sz="2800" dirty="0" smtClean="0"/>
                  <a:t>9</a:t>
                </a:r>
                <a:r>
                  <a:rPr lang="en-US" sz="2800" dirty="0" smtClean="0"/>
                  <a:t>. </a:t>
                </a:r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Максимальный размер запаса определяем следующим образом:</a:t>
                </a:r>
              </a:p>
              <a:p>
                <a:pPr marL="0" indent="0">
                  <a:buNone/>
                </a:pPr>
                <a:r>
                  <a:rPr lang="ru-RU" sz="2800" i="1" dirty="0" smtClean="0"/>
                  <a:t>З</a:t>
                </a:r>
                <a:r>
                  <a:rPr lang="en-US" sz="2800" i="1" baseline="-25000" dirty="0" smtClean="0"/>
                  <a:t>max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𝑃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2800" b="0" i="1" baseline="-25000" smtClean="0"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en-US" sz="2800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·</m:t>
                    </m:r>
                    <m:r>
                      <m:rPr>
                        <m:sty m:val="p"/>
                      </m:rPr>
                      <a:rPr lang="el-GR" sz="2800" b="0" i="1" smtClean="0">
                        <a:latin typeface="Cambria Math"/>
                        <a:ea typeface="Cambria Math"/>
                      </a:rPr>
                      <m:t>σ</m:t>
                    </m:r>
                    <m:r>
                      <a:rPr lang="en-US" sz="2800" b="0" i="1" baseline="-25000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·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45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00∙</m:t>
                    </m:r>
                    <m:d>
                      <m:d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+30</m:t>
                        </m:r>
                      </m:e>
                    </m:d>
                    <m:r>
                      <a:rPr lang="en-US" sz="2800" b="0" i="1" smtClean="0">
                        <a:latin typeface="Cambria Math"/>
                        <a:ea typeface="Cambria Math"/>
                      </a:rPr>
                      <m:t>+3,09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45</m:t>
                    </m:r>
                    <m:r>
                      <a:rPr lang="en-US" sz="2800" i="1">
                        <a:latin typeface="Cambria Math"/>
                        <a:ea typeface="Cambria Math"/>
                      </a:rPr>
                      <m:t>00=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2250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00+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41715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266715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 кг или 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266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7</m:t>
                    </m:r>
                    <m:r>
                      <a:rPr lang="ru-RU" sz="2800" b="0" i="1" smtClean="0">
                        <a:latin typeface="Cambria Math"/>
                        <a:ea typeface="Cambria Math"/>
                      </a:rPr>
                      <m:t> т</m:t>
                    </m:r>
                  </m:oMath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Размер заказа составит 112 тонн (266,7-155=111,7)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712968" cy="5328592"/>
              </a:xfrm>
              <a:blipFill rotWithShape="1">
                <a:blip r:embed="rId2"/>
                <a:stretch>
                  <a:fillRect l="-1399" t="-1144" r="-11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34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b="1" dirty="0" smtClean="0"/>
              <a:t>Пример 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2800" dirty="0" smtClean="0"/>
              <a:t>Если в примере 4 дневная потребность в сырье при среднем спросе </a:t>
            </a:r>
            <a:r>
              <a:rPr lang="en-US" sz="2800" dirty="0" smtClean="0"/>
              <a:t>P=4500 </a:t>
            </a:r>
            <a:r>
              <a:rPr lang="ru-RU" sz="2800" dirty="0" smtClean="0"/>
              <a:t>кг подвержена колебаниям, характеризующимся стандартным отклонением </a:t>
            </a:r>
            <a:r>
              <a:rPr lang="el-GR" sz="2800" dirty="0" smtClean="0"/>
              <a:t>σ</a:t>
            </a:r>
            <a:r>
              <a:rPr lang="en-US" sz="2800" baseline="-25000" dirty="0" smtClean="0"/>
              <a:t>P </a:t>
            </a:r>
            <a:r>
              <a:rPr lang="en-US" sz="2800" dirty="0" smtClean="0"/>
              <a:t>=</a:t>
            </a:r>
            <a:r>
              <a:rPr lang="ru-RU" sz="2800" dirty="0" smtClean="0"/>
              <a:t> </a:t>
            </a:r>
            <a:r>
              <a:rPr lang="en-US" sz="2800" dirty="0" smtClean="0"/>
              <a:t>1000 </a:t>
            </a:r>
            <a:r>
              <a:rPr lang="ru-RU" sz="2800" dirty="0" smtClean="0"/>
              <a:t>кг, то в каким будет размер заказа?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810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67544"/>
          </a:xfrm>
        </p:spPr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435280" cy="532859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60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/>
                            </a:rPr>
                            <m:t>𝑃𝑇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en-US" sz="3600" b="0" i="1" baseline="-25000" smtClean="0">
                              <a:latin typeface="Cambria Math"/>
                            </a:rPr>
                            <m:t>0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en-US" sz="3600" b="0" i="1" baseline="-25000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en-US" sz="3600" b="0" i="1" baseline="3000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  <m:r>
                                <a:rPr lang="en-US" sz="3600" b="0" i="1" baseline="-25000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sz="3600" b="0" i="1" baseline="30000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𝑇</m:t>
                              </m:r>
                              <m:r>
                                <a:rPr lang="en-US" sz="3600" b="0" i="1" baseline="-25000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rad>
                        </m:sub>
                      </m:sSub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:r>
                  <a:rPr lang="ru-RU" sz="3600" dirty="0" smtClean="0"/>
                  <a:t>где </a:t>
                </a:r>
                <a:r>
                  <a:rPr lang="en-US" sz="3600" dirty="0" smtClean="0"/>
                  <a:t>P=4500 </a:t>
                </a:r>
                <a:r>
                  <a:rPr lang="ru-RU" sz="3600" dirty="0" smtClean="0"/>
                  <a:t>кг в день,</a:t>
                </a:r>
              </a:p>
              <a:p>
                <a:pPr marL="0" indent="0">
                  <a:buNone/>
                </a:pPr>
                <a:r>
                  <a:rPr lang="ru-RU" sz="3600" dirty="0" smtClean="0"/>
                  <a:t>σ</a:t>
                </a:r>
                <a:r>
                  <a:rPr lang="en-US" sz="3600" baseline="-25000" dirty="0" smtClean="0"/>
                  <a:t>p</a:t>
                </a:r>
                <a:r>
                  <a:rPr lang="en-US" sz="3600" dirty="0" smtClean="0"/>
                  <a:t>=1000 </a:t>
                </a:r>
                <a:r>
                  <a:rPr lang="ru-RU" sz="3600" dirty="0" smtClean="0"/>
                  <a:t>кг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𝑃𝑇</m:t>
                        </m:r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, </m:t>
                        </m:r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  <m:r>
                          <a:rPr lang="en-US" sz="3600" i="1" baseline="-2500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  <m:r>
                              <a:rPr lang="en-US" sz="3600" i="1" baseline="-2500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US" sz="3600" i="1" baseline="3000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𝜎</m:t>
                            </m:r>
                            <m:r>
                              <a:rPr lang="en-US" sz="3600" i="1" baseline="-2500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𝑃</m:t>
                            </m:r>
                            <m:r>
                              <a:rPr lang="en-US" sz="3600" i="1" baseline="3000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(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𝑇</m:t>
                            </m:r>
                            <m:r>
                              <a:rPr lang="en-US" sz="3600" i="1" baseline="-2500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0</m:t>
                            </m:r>
                            <m:r>
                              <a:rPr lang="en-US" sz="3600" i="1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</m:rad>
                      </m:sub>
                    </m:sSub>
                  </m:oMath>
                </a14:m>
                <a:r>
                  <a:rPr lang="ru-RU" sz="3600" dirty="0" smtClean="0"/>
                  <a:t> = 15240 кг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435280" cy="5328592"/>
              </a:xfrm>
              <a:blipFill rotWithShape="1">
                <a:blip r:embed="rId2"/>
                <a:stretch>
                  <a:fillRect l="-2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2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96752"/>
                <a:ext cx="8435280" cy="53285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sz="3600" dirty="0" smtClean="0"/>
                  <a:t>Максимальный запас составит:</a:t>
                </a:r>
              </a:p>
              <a:p>
                <a:pPr marL="0" lvl="0" indent="0" algn="ctr">
                  <a:buClr>
                    <a:srgbClr val="00007D"/>
                  </a:buClr>
                  <a:buNone/>
                </a:pPr>
                <a14:m>
                  <m:oMath xmlns:m="http://schemas.openxmlformats.org/officeDocument/2006/math">
                    <m:r>
                      <a:rPr lang="ru-RU" sz="4400" i="1">
                        <a:solidFill>
                          <a:srgbClr val="000000"/>
                        </a:solidFill>
                        <a:latin typeface="Cambria Math"/>
                      </a:rPr>
                      <m:t>З</m:t>
                    </m:r>
                    <m:r>
                      <a:rPr lang="en-US" sz="4400" i="1" baseline="-25000">
                        <a:solidFill>
                          <a:srgbClr val="000000"/>
                        </a:solidFill>
                        <a:latin typeface="Cambria Math"/>
                      </a:rPr>
                      <m:t>𝑚𝑎𝑥</m:t>
                    </m:r>
                    <m:r>
                      <a:rPr lang="en-US" sz="4400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sz="4400" i="1">
                        <a:solidFill>
                          <a:srgbClr val="000000"/>
                        </a:solidFill>
                        <a:latin typeface="Cambria Math"/>
                      </a:rPr>
                      <m:t>𝑃</m:t>
                    </m:r>
                    <m:r>
                      <a:rPr lang="en-US" sz="4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sz="4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4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4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4400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4400" i="1" baseline="-2500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e>
                    </m:d>
                    <m:r>
                      <a:rPr lang="en-US" sz="4400" i="1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44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sz="44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44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sz="4400" b="0" i="1" baseline="-2500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𝑃𝑇</m:t>
                    </m:r>
                    <m:r>
                      <a:rPr lang="en-US" sz="4400" b="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4400" b="0" i="1" baseline="-2500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sz="4400" b="0" i="1" baseline="-2500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3600" baseline="-25000" dirty="0" smtClean="0"/>
                  <a:t> </a:t>
                </a:r>
                <a:r>
                  <a:rPr lang="en-US" sz="3600" dirty="0" smtClean="0"/>
                  <a:t>= </a:t>
                </a:r>
                <a:r>
                  <a:rPr lang="ru-RU" sz="3600" dirty="0" smtClean="0"/>
                  <a:t>4500·50+3,09·</a:t>
                </a:r>
                <a:r>
                  <a:rPr lang="en-US" sz="3600" dirty="0" smtClean="0"/>
                  <a:t>15240 </a:t>
                </a:r>
                <a:r>
                  <a:rPr lang="ru-RU" sz="3600" dirty="0" smtClean="0"/>
                  <a:t>кг = 225000+47091=272091 единица</a:t>
                </a:r>
                <a:endParaRPr lang="ru-RU" sz="3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96752"/>
                <a:ext cx="8435280" cy="5328592"/>
              </a:xfrm>
              <a:blipFill rotWithShape="1">
                <a:blip r:embed="rId2"/>
                <a:stretch>
                  <a:fillRect l="-2168" t="-1716" r="-9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143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246712"/>
          </a:xfrm>
        </p:spPr>
        <p:txBody>
          <a:bodyPr/>
          <a:lstStyle/>
          <a:p>
            <a:r>
              <a:rPr lang="ru-RU" dirty="0" smtClean="0"/>
              <a:t>Сущность и основные параметры модели управления запасами с фиксированным интервалом времени между заказами</a:t>
            </a:r>
          </a:p>
          <a:p>
            <a:r>
              <a:rPr lang="ru-RU" dirty="0" smtClean="0"/>
              <a:t>Порядок расчета необходимого максимального размера запаса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45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1. Сущность и основные параметры модели управления запасами с фиксированным интервалом временем между заказами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0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 smtClean="0"/>
              <a:t>является второй из основных моделей пополнения запасов.</a:t>
            </a:r>
          </a:p>
          <a:p>
            <a:pPr marL="0" indent="0" algn="just">
              <a:buNone/>
            </a:pPr>
            <a:r>
              <a:rPr lang="ru-RU" sz="2800" dirty="0" smtClean="0"/>
              <a:t>Ее основной чертой является то, что заказы размещаются с определенной периодичностью через равные промежутки времени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. </a:t>
            </a:r>
            <a:r>
              <a:rPr lang="ru-RU" sz="2800" dirty="0" smtClean="0"/>
              <a:t>При этом размер заказа, а затем и поставки является переменной величиной и определяется как разница между определенным установленным размером запаса (З</a:t>
            </a:r>
            <a:r>
              <a:rPr lang="en-US" sz="2800" baseline="-25000" dirty="0" smtClean="0"/>
              <a:t>max</a:t>
            </a:r>
            <a:r>
              <a:rPr lang="en-US" sz="2800" dirty="0" smtClean="0"/>
              <a:t>) </a:t>
            </a:r>
            <a:r>
              <a:rPr lang="ru-RU" sz="2800" dirty="0" smtClean="0"/>
              <a:t>и располагаемым размером запаса (</a:t>
            </a:r>
            <a:r>
              <a:rPr lang="ru-RU" sz="2800" dirty="0" err="1" smtClean="0"/>
              <a:t>З</a:t>
            </a:r>
            <a:r>
              <a:rPr lang="ru-RU" sz="2800" baseline="-25000" dirty="0" err="1" smtClean="0"/>
              <a:t>р</a:t>
            </a:r>
            <a:r>
              <a:rPr lang="ru-RU" sz="2800" dirty="0" smtClean="0"/>
              <a:t>).</a:t>
            </a:r>
          </a:p>
          <a:p>
            <a:pPr marL="0" indent="0" algn="just">
              <a:buNone/>
            </a:pPr>
            <a:r>
              <a:rPr lang="ru-RU" sz="2800" dirty="0" smtClean="0"/>
              <a:t>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endParaRPr lang="ru-RU" sz="2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71600"/>
          </a:xfrm>
        </p:spPr>
        <p:txBody>
          <a:bodyPr/>
          <a:lstStyle/>
          <a:p>
            <a:r>
              <a:rPr lang="ru-RU" sz="3600" b="1" dirty="0" smtClean="0"/>
              <a:t>Модель управления запасами с фиксированным интервалом времени между заказами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2158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1371600"/>
          </a:xfrm>
        </p:spPr>
        <p:txBody>
          <a:bodyPr/>
          <a:lstStyle/>
          <a:p>
            <a:r>
              <a:rPr lang="ru-RU" sz="3600" b="1" dirty="0" smtClean="0"/>
              <a:t>Условия реализации модели управления запасами с фиксированным интервалом времени между заказами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564904"/>
            <a:ext cx="8445624" cy="3886200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dirty="0"/>
              <a:t>п</a:t>
            </a:r>
            <a:r>
              <a:rPr lang="ru-RU" dirty="0" smtClean="0"/>
              <a:t>роверка состояния запаса происходит с определенной заранее установленной периодичностью;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проверка состояния запасов и размещение заказа происходит одновременно;</a:t>
            </a:r>
          </a:p>
          <a:p>
            <a:pPr algn="just">
              <a:spcBef>
                <a:spcPts val="0"/>
              </a:spcBef>
            </a:pPr>
            <a:r>
              <a:rPr lang="ru-RU" dirty="0" smtClean="0"/>
              <a:t>в процессе проверки определяется размер располагаемого запаса З</a:t>
            </a:r>
            <a:r>
              <a:rPr lang="ru-RU" baseline="-25000" dirty="0" smtClean="0"/>
              <a:t>Р</a:t>
            </a:r>
            <a:r>
              <a:rPr lang="ru-RU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8645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445624" cy="5472608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ru-RU" sz="3000" dirty="0" smtClean="0"/>
              <a:t>в классической модели размер заказа</a:t>
            </a:r>
            <a:r>
              <a:rPr lang="en-US" sz="3000" dirty="0" smtClean="0"/>
              <a:t> (S)</a:t>
            </a:r>
            <a:r>
              <a:rPr lang="ru-RU" sz="3000" dirty="0" smtClean="0"/>
              <a:t> равен разности между размером максимального запаса (З</a:t>
            </a:r>
            <a:r>
              <a:rPr lang="en-US" sz="3000" baseline="-25000" dirty="0" smtClean="0"/>
              <a:t>max</a:t>
            </a:r>
            <a:r>
              <a:rPr lang="en-US" sz="3000" dirty="0" smtClean="0"/>
              <a:t>) </a:t>
            </a:r>
            <a:r>
              <a:rPr lang="ru-RU" sz="3000" dirty="0" smtClean="0"/>
              <a:t>и размером располагаемого запаса (</a:t>
            </a:r>
            <a:r>
              <a:rPr lang="ru-RU" sz="3000" dirty="0" err="1" smtClean="0"/>
              <a:t>З</a:t>
            </a:r>
            <a:r>
              <a:rPr lang="ru-RU" sz="3000" baseline="-25000" dirty="0" err="1" smtClean="0"/>
              <a:t>р</a:t>
            </a:r>
            <a:r>
              <a:rPr lang="ru-RU" sz="3000" dirty="0" smtClean="0"/>
              <a:t>) и является переменной величиной, на практике – может быть постоянной величиной, установленной по соглашению с поставщиком;</a:t>
            </a:r>
          </a:p>
          <a:p>
            <a:pPr algn="just">
              <a:spcBef>
                <a:spcPts val="0"/>
              </a:spcBef>
            </a:pPr>
            <a:r>
              <a:rPr lang="ru-RU" sz="3000" dirty="0" smtClean="0"/>
              <a:t>поставка в соответствии с заказом прибывает через определенный период времени (</a:t>
            </a:r>
            <a:r>
              <a:rPr lang="en-US" sz="3000" dirty="0" smtClean="0"/>
              <a:t>T</a:t>
            </a:r>
            <a:r>
              <a:rPr lang="ru-RU" sz="3000" dirty="0" smtClean="0"/>
              <a:t>)</a:t>
            </a:r>
            <a:r>
              <a:rPr lang="en-US" sz="3000" dirty="0" smtClean="0"/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83739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20" y="620688"/>
            <a:ext cx="8576175" cy="1371600"/>
          </a:xfrm>
        </p:spPr>
        <p:txBody>
          <a:bodyPr/>
          <a:lstStyle/>
          <a:p>
            <a:r>
              <a:rPr lang="ru-RU" sz="3200" b="1" dirty="0" smtClean="0"/>
              <a:t>Графическая интерпретация модели управления запасами с фиксированным интервалом времени между заказами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644819"/>
              </p:ext>
            </p:extLst>
          </p:nvPr>
        </p:nvGraphicFramePr>
        <p:xfrm>
          <a:off x="395536" y="2489076"/>
          <a:ext cx="7859216" cy="404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6820290" y="3186755"/>
            <a:ext cx="0" cy="8059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72970" y="2636912"/>
            <a:ext cx="770485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41940" y="2780928"/>
            <a:ext cx="935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</a:t>
            </a:r>
            <a:r>
              <a:rPr lang="en-US" sz="2400" baseline="-25000" dirty="0" smtClean="0"/>
              <a:t>max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519592" y="3181291"/>
            <a:ext cx="37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426609" y="3108794"/>
            <a:ext cx="37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291109" y="2909103"/>
            <a:ext cx="377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</a:t>
            </a:r>
            <a:endParaRPr lang="ru-RU" sz="2800" dirty="0"/>
          </a:p>
        </p:txBody>
      </p:sp>
      <p:grpSp>
        <p:nvGrpSpPr>
          <p:cNvPr id="75" name="Группа 74"/>
          <p:cNvGrpSpPr/>
          <p:nvPr/>
        </p:nvGrpSpPr>
        <p:grpSpPr>
          <a:xfrm>
            <a:off x="1698797" y="4041813"/>
            <a:ext cx="1262278" cy="597777"/>
            <a:chOff x="2019636" y="4041813"/>
            <a:chExt cx="648072" cy="597777"/>
          </a:xfrm>
        </p:grpSpPr>
        <p:cxnSp>
          <p:nvCxnSpPr>
            <p:cNvPr id="18" name="Прямая со стрелкой 17"/>
            <p:cNvCxnSpPr/>
            <p:nvPr/>
          </p:nvCxnSpPr>
          <p:spPr>
            <a:xfrm>
              <a:off x="2019636" y="4041813"/>
              <a:ext cx="648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087724" y="411637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endParaRPr lang="ru-RU" sz="2800" dirty="0"/>
            </a:p>
          </p:txBody>
        </p:sp>
      </p:grpSp>
      <p:cxnSp>
        <p:nvCxnSpPr>
          <p:cNvPr id="7" name="Прямая соединительная линия 6"/>
          <p:cNvCxnSpPr/>
          <p:nvPr/>
        </p:nvCxnSpPr>
        <p:spPr>
          <a:xfrm flipV="1">
            <a:off x="1691680" y="3704511"/>
            <a:ext cx="0" cy="23518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625442" y="4122788"/>
            <a:ext cx="0" cy="190491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5531986" y="3442901"/>
            <a:ext cx="15680" cy="2578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691680" y="2636916"/>
            <a:ext cx="0" cy="1067595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984376" y="2868689"/>
            <a:ext cx="0" cy="1067598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599892" y="2667773"/>
            <a:ext cx="0" cy="1448597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1698797" y="5288468"/>
            <a:ext cx="1910350" cy="604485"/>
            <a:chOff x="2019636" y="5416804"/>
            <a:chExt cx="941439" cy="604485"/>
          </a:xfrm>
        </p:grpSpPr>
        <p:cxnSp>
          <p:nvCxnSpPr>
            <p:cNvPr id="50" name="Прямая со стрелкой 49"/>
            <p:cNvCxnSpPr/>
            <p:nvPr/>
          </p:nvCxnSpPr>
          <p:spPr>
            <a:xfrm>
              <a:off x="2019636" y="5416804"/>
              <a:ext cx="9414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2240123" y="5498069"/>
              <a:ext cx="6664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r>
                <a:rPr lang="ru-RU" sz="2800" baseline="-25000" dirty="0"/>
                <a:t>0</a:t>
              </a:r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3619855" y="5289727"/>
            <a:ext cx="1912131" cy="604485"/>
            <a:chOff x="2019636" y="5416804"/>
            <a:chExt cx="941439" cy="604485"/>
          </a:xfrm>
        </p:grpSpPr>
        <p:cxnSp>
          <p:nvCxnSpPr>
            <p:cNvPr id="58" name="Прямая со стрелкой 57"/>
            <p:cNvCxnSpPr/>
            <p:nvPr/>
          </p:nvCxnSpPr>
          <p:spPr>
            <a:xfrm>
              <a:off x="2019636" y="5416804"/>
              <a:ext cx="9414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2240123" y="5498069"/>
              <a:ext cx="7209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r>
                <a:rPr lang="ru-RU" sz="2800" baseline="-25000" dirty="0"/>
                <a:t>0</a:t>
              </a:r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5547666" y="5289727"/>
            <a:ext cx="1976661" cy="604485"/>
            <a:chOff x="2019636" y="5416804"/>
            <a:chExt cx="941439" cy="604485"/>
          </a:xfrm>
        </p:grpSpPr>
        <p:cxnSp>
          <p:nvCxnSpPr>
            <p:cNvPr id="61" name="Прямая со стрелкой 60"/>
            <p:cNvCxnSpPr/>
            <p:nvPr/>
          </p:nvCxnSpPr>
          <p:spPr>
            <a:xfrm>
              <a:off x="2019636" y="5416804"/>
              <a:ext cx="94143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2240123" y="5498069"/>
              <a:ext cx="6664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r>
                <a:rPr lang="ru-RU" sz="2800" baseline="-25000" dirty="0"/>
                <a:t>0</a:t>
              </a: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3602504" y="4085509"/>
            <a:ext cx="1322894" cy="597777"/>
            <a:chOff x="2019636" y="4041813"/>
            <a:chExt cx="648072" cy="597777"/>
          </a:xfrm>
        </p:grpSpPr>
        <p:cxnSp>
          <p:nvCxnSpPr>
            <p:cNvPr id="77" name="Прямая со стрелкой 76"/>
            <p:cNvCxnSpPr/>
            <p:nvPr/>
          </p:nvCxnSpPr>
          <p:spPr>
            <a:xfrm>
              <a:off x="2019636" y="4041813"/>
              <a:ext cx="648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2087724" y="411637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endParaRPr lang="ru-RU" sz="2800" dirty="0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5547667" y="4071022"/>
            <a:ext cx="1230779" cy="597777"/>
            <a:chOff x="2019636" y="4041813"/>
            <a:chExt cx="648072" cy="597777"/>
          </a:xfrm>
        </p:grpSpPr>
        <p:cxnSp>
          <p:nvCxnSpPr>
            <p:cNvPr id="80" name="Прямая со стрелкой 79"/>
            <p:cNvCxnSpPr/>
            <p:nvPr/>
          </p:nvCxnSpPr>
          <p:spPr>
            <a:xfrm>
              <a:off x="2019636" y="4041813"/>
              <a:ext cx="64807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2087724" y="411637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</a:t>
              </a:r>
              <a:endParaRPr lang="ru-RU" sz="2800" dirty="0"/>
            </a:p>
          </p:txBody>
        </p:sp>
      </p:grpSp>
      <p:cxnSp>
        <p:nvCxnSpPr>
          <p:cNvPr id="36" name="Прямая соединительная линия 35"/>
          <p:cNvCxnSpPr/>
          <p:nvPr/>
        </p:nvCxnSpPr>
        <p:spPr>
          <a:xfrm flipV="1">
            <a:off x="5547666" y="2636912"/>
            <a:ext cx="1" cy="775129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3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3568"/>
          </a:xfrm>
        </p:spPr>
        <p:txBody>
          <a:bodyPr/>
          <a:lstStyle/>
          <a:p>
            <a:r>
              <a:rPr lang="ru-RU" b="1" dirty="0" smtClean="0"/>
              <a:t>Пример 1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Период проверки состояния запаса составляет </a:t>
            </a:r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r>
              <a:rPr lang="en-US" dirty="0" smtClean="0"/>
              <a:t>=4 </a:t>
            </a:r>
            <a:r>
              <a:rPr lang="ru-RU" dirty="0" smtClean="0"/>
              <a:t>периода. Максимальный размер запаса составляет З</a:t>
            </a:r>
            <a:r>
              <a:rPr lang="en-US" baseline="-25000" dirty="0" smtClean="0"/>
              <a:t>max</a:t>
            </a:r>
            <a:r>
              <a:rPr lang="en-US" dirty="0" smtClean="0"/>
              <a:t>=300 </a:t>
            </a:r>
            <a:r>
              <a:rPr lang="ru-RU" dirty="0" smtClean="0"/>
              <a:t>единиц. Запас пополняется в среднем в течение 2-х периодов с момента размещения заказа. В начале второго периода ожидается поставка ранее размещенного заказа в размере 150 единиц.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2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3. Уровень обслуживания клиентов и страховой запас</Template>
  <TotalTime>617</TotalTime>
  <Words>1182</Words>
  <Application>Microsoft Office PowerPoint</Application>
  <PresentationFormat>Экран (4:3)</PresentationFormat>
  <Paragraphs>157</Paragraphs>
  <Slides>26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Пиксел</vt:lpstr>
      <vt:lpstr>Формула</vt:lpstr>
      <vt:lpstr>Модель управления запасами с фиксированным интервалом времени между заказами</vt:lpstr>
      <vt:lpstr>Литература </vt:lpstr>
      <vt:lpstr>Презентация PowerPoint</vt:lpstr>
      <vt:lpstr>1. Сущность и основные параметры модели управления запасами с фиксированным интервалом временем между заказами</vt:lpstr>
      <vt:lpstr>Модель управления запасами с фиксированным интервалом времени между заказами</vt:lpstr>
      <vt:lpstr>Условия реализации модели управления запасами с фиксированным интервалом времени между заказами </vt:lpstr>
      <vt:lpstr>Презентация PowerPoint</vt:lpstr>
      <vt:lpstr>Графическая интерпретация модели управления запасами с фиксированным интервалом времени между заказами</vt:lpstr>
      <vt:lpstr>Пример 1</vt:lpstr>
      <vt:lpstr>Презентация PowerPoint</vt:lpstr>
      <vt:lpstr>Презентация PowerPoint</vt:lpstr>
      <vt:lpstr>Презентация PowerPoint</vt:lpstr>
      <vt:lpstr>2. Порядок расчета максимального размера заказа</vt:lpstr>
      <vt:lpstr>Презентация PowerPoint</vt:lpstr>
      <vt:lpstr>Пример 2</vt:lpstr>
      <vt:lpstr>Презентация PowerPoint</vt:lpstr>
      <vt:lpstr>Решение</vt:lpstr>
      <vt:lpstr>Презентация PowerPoint</vt:lpstr>
      <vt:lpstr>Пример 3</vt:lpstr>
      <vt:lpstr>Презентация PowerPoint</vt:lpstr>
      <vt:lpstr>Презентация PowerPoint</vt:lpstr>
      <vt:lpstr>Пример 4</vt:lpstr>
      <vt:lpstr>Решение</vt:lpstr>
      <vt:lpstr>Пример 5</vt:lpstr>
      <vt:lpstr>Решение</vt:lpstr>
      <vt:lpstr>Презентация PowerPoint</vt:lpstr>
    </vt:vector>
  </TitlesOfParts>
  <Company>SPecialiST RePack,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61</cp:revision>
  <dcterms:created xsi:type="dcterms:W3CDTF">2013-10-29T15:05:41Z</dcterms:created>
  <dcterms:modified xsi:type="dcterms:W3CDTF">2013-11-13T17:31:35Z</dcterms:modified>
</cp:coreProperties>
</file>