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72" r:id="rId8"/>
    <p:sldId id="260" r:id="rId9"/>
    <p:sldId id="261" r:id="rId10"/>
    <p:sldId id="262" r:id="rId11"/>
    <p:sldId id="273" r:id="rId12"/>
    <p:sldId id="263" r:id="rId13"/>
    <p:sldId id="264" r:id="rId14"/>
    <p:sldId id="265" r:id="rId15"/>
    <p:sldId id="266" r:id="rId16"/>
    <p:sldId id="274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69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64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1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12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57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6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427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555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0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5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4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6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1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23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7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8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1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52E66258-8FFC-4B9F-813B-B3C4B641717F}" type="slidenum">
              <a:rPr lang="ru-RU" smtClean="0"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53F9A72-3EAD-4EF5-B0C8-65FBF5AAEACE}" type="datetimeFigureOut">
              <a:rPr lang="ru-RU" smtClean="0"/>
              <a:t>18.11.2013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7. Экономичный объем заказа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474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366838"/>
          </a:xfrm>
        </p:spPr>
        <p:txBody>
          <a:bodyPr/>
          <a:lstStyle/>
          <a:p>
            <a:r>
              <a:rPr lang="ru-RU" sz="2800"/>
              <a:t>Кривая суммарных издержек имеет точку минимума, в которой суммарные расходы будут минимальны. Абсцисса этой точки </a:t>
            </a:r>
            <a:r>
              <a:rPr lang="en-US" sz="2800"/>
              <a:t>S</a:t>
            </a:r>
            <a:r>
              <a:rPr lang="ru-RU" sz="2800" baseline="-25000"/>
              <a:t>опт</a:t>
            </a:r>
            <a:r>
              <a:rPr lang="ru-RU" sz="2800"/>
              <a:t>  дает значение оптимального размера заказа.</a:t>
            </a:r>
          </a:p>
        </p:txBody>
      </p:sp>
      <p:graphicFrame>
        <p:nvGraphicFramePr>
          <p:cNvPr id="5027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Диаграмма" r:id="rId3" imgW="8229687" imgH="3886234" progId="MSGraph.Chart.8">
                  <p:embed followColorScheme="full"/>
                </p:oleObj>
              </mc:Choice>
              <mc:Fallback>
                <p:oleObj name="Диаграмма" r:id="rId3" imgW="8229687" imgH="388623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229600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788" name="Line 4"/>
          <p:cNvSpPr>
            <a:spLocks noChangeShapeType="1"/>
          </p:cNvSpPr>
          <p:nvPr/>
        </p:nvSpPr>
        <p:spPr bwMode="auto">
          <a:xfrm flipH="1">
            <a:off x="3702050" y="4229100"/>
            <a:ext cx="635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789" name="Text Box 5"/>
          <p:cNvSpPr txBox="1">
            <a:spLocks noChangeArrowheads="1"/>
          </p:cNvSpPr>
          <p:nvPr/>
        </p:nvSpPr>
        <p:spPr bwMode="auto">
          <a:xfrm>
            <a:off x="3235325" y="5022850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</a:t>
            </a:r>
            <a:r>
              <a:rPr lang="ru-RU" sz="2000" baseline="-25000"/>
              <a:t>опт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480247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7493913" cy="2209800"/>
          </a:xfrm>
        </p:spPr>
        <p:txBody>
          <a:bodyPr/>
          <a:lstStyle/>
          <a:p>
            <a:pPr lvl="0"/>
            <a:r>
              <a:rPr lang="ru-RU" sz="4000" dirty="0" smtClean="0"/>
              <a:t>         3. Аналитический </a:t>
            </a:r>
            <a:r>
              <a:rPr lang="ru-RU" sz="4000" dirty="0"/>
              <a:t>метод решения задачи определения оптимального размера заказываемой партии</a:t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939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765175"/>
            <a:ext cx="8229600" cy="5472113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/>
              <a:t>Задача определения оптимального размера заказа наряду с графическим методом может быть решена и аналитически. Для этого необходимо минимизировать функцию, представляющую сумму транспортно-заготовительных расходов и расходов на хранение от размера заказа, т.е. определить условия, при которых: </a:t>
            </a:r>
          </a:p>
          <a:p>
            <a:pPr marL="0" indent="441325" algn="ctr">
              <a:buFont typeface="Wingdings" pitchFamily="2" charset="2"/>
              <a:buNone/>
            </a:pPr>
            <a:r>
              <a:rPr lang="ru-RU" b="1"/>
              <a:t>С</a:t>
            </a:r>
            <a:r>
              <a:rPr lang="ru-RU" b="1" baseline="-25000"/>
              <a:t>общ </a:t>
            </a:r>
            <a:r>
              <a:rPr lang="ru-RU" b="1"/>
              <a:t>= С</a:t>
            </a:r>
            <a:r>
              <a:rPr lang="ru-RU" b="1" baseline="-25000"/>
              <a:t>хран </a:t>
            </a:r>
            <a:r>
              <a:rPr lang="en-US" b="1"/>
              <a:t>+ </a:t>
            </a:r>
            <a:r>
              <a:rPr lang="ru-RU" b="1"/>
              <a:t>С</a:t>
            </a:r>
            <a:r>
              <a:rPr lang="ru-RU" b="1" baseline="-25000"/>
              <a:t>трансп </a:t>
            </a:r>
            <a:r>
              <a:rPr lang="ru-RU" b="1">
                <a:cs typeface="Arial" charset="0"/>
              </a:rPr>
              <a:t>→ </a:t>
            </a:r>
            <a:r>
              <a:rPr lang="en-US" b="1">
                <a:cs typeface="Arial" charset="0"/>
              </a:rPr>
              <a:t>min</a:t>
            </a:r>
            <a:endParaRPr lang="ru-RU" b="1">
              <a:cs typeface="Arial" charset="0"/>
            </a:endParaRPr>
          </a:p>
          <a:p>
            <a:pPr marL="0" indent="441325">
              <a:buFont typeface="Wingdings" pitchFamily="2" charset="2"/>
              <a:buNone/>
            </a:pPr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1517778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4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4837" name="Object 5"/>
          <p:cNvGraphicFramePr>
            <a:graphicFrameLocks noChangeAspect="1"/>
          </p:cNvGraphicFramePr>
          <p:nvPr/>
        </p:nvGraphicFramePr>
        <p:xfrm>
          <a:off x="755650" y="2060575"/>
          <a:ext cx="295116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3" imgW="914400" imgH="393700" progId="Equation.3">
                  <p:embed/>
                </p:oleObj>
              </mc:Choice>
              <mc:Fallback>
                <p:oleObj name="Формула" r:id="rId3" imgW="914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060575"/>
                        <a:ext cx="2951163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483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4839" name="Object 7"/>
          <p:cNvGraphicFramePr>
            <a:graphicFrameLocks noChangeAspect="1"/>
          </p:cNvGraphicFramePr>
          <p:nvPr/>
        </p:nvGraphicFramePr>
        <p:xfrm>
          <a:off x="4859338" y="2060575"/>
          <a:ext cx="331311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5" imgW="1054100" imgH="393700" progId="Equation.3">
                  <p:embed/>
                </p:oleObj>
              </mc:Choice>
              <mc:Fallback>
                <p:oleObj name="Формула" r:id="rId5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060575"/>
                        <a:ext cx="3313112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4840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4841" name="Object 9"/>
          <p:cNvGraphicFramePr>
            <a:graphicFrameLocks noChangeAspect="1"/>
          </p:cNvGraphicFramePr>
          <p:nvPr/>
        </p:nvGraphicFramePr>
        <p:xfrm>
          <a:off x="2339975" y="3860800"/>
          <a:ext cx="4156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7" imgW="1422400" imgH="393700" progId="Equation.3">
                  <p:embed/>
                </p:oleObj>
              </mc:Choice>
              <mc:Fallback>
                <p:oleObj name="Формула" r:id="rId7" imgW="1422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860800"/>
                        <a:ext cx="41560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464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/>
              <a:t>Минимум </a:t>
            </a:r>
            <a:r>
              <a:rPr lang="ru-RU" i="1"/>
              <a:t>С</a:t>
            </a:r>
            <a:r>
              <a:rPr lang="ru-RU" i="1" baseline="-25000"/>
              <a:t>общ</a:t>
            </a:r>
            <a:r>
              <a:rPr lang="ru-RU"/>
              <a:t> имеет в точке, в которой ее первая производная по </a:t>
            </a:r>
            <a:r>
              <a:rPr lang="ru-RU" i="1"/>
              <a:t>S</a:t>
            </a:r>
            <a:r>
              <a:rPr lang="ru-RU"/>
              <a:t> равна нулю, а вторая производная больше нуля. Найдем первую производную: </a:t>
            </a:r>
          </a:p>
        </p:txBody>
      </p:sp>
      <p:sp>
        <p:nvSpPr>
          <p:cNvPr id="505859" name="Rectangle 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5860" name="Object 4"/>
          <p:cNvGraphicFramePr>
            <a:graphicFrameLocks noChangeAspect="1"/>
          </p:cNvGraphicFramePr>
          <p:nvPr/>
        </p:nvGraphicFramePr>
        <p:xfrm>
          <a:off x="2555875" y="2852738"/>
          <a:ext cx="4259263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Формула" r:id="rId3" imgW="1663700" imgH="495300" progId="Equation.3">
                  <p:embed/>
                </p:oleObj>
              </mc:Choice>
              <mc:Fallback>
                <p:oleObj name="Формула" r:id="rId3" imgW="16637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852738"/>
                        <a:ext cx="4259263" cy="1265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5862" name="Object 6"/>
          <p:cNvGraphicFramePr>
            <a:graphicFrameLocks noChangeAspect="1"/>
          </p:cNvGraphicFramePr>
          <p:nvPr/>
        </p:nvGraphicFramePr>
        <p:xfrm>
          <a:off x="2771775" y="4365625"/>
          <a:ext cx="3824288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5" imgW="1307532" imgH="393529" progId="Equation.3">
                  <p:embed/>
                </p:oleObj>
              </mc:Choice>
              <mc:Fallback>
                <p:oleObj name="Формула" r:id="rId5" imgW="130753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365625"/>
                        <a:ext cx="3824288" cy="114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232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/>
              <a:t>Найдем значение </a:t>
            </a:r>
            <a:r>
              <a:rPr lang="ru-RU" i="1"/>
              <a:t>S</a:t>
            </a:r>
            <a:r>
              <a:rPr lang="ru-RU"/>
              <a:t>, обращающее производную целевой функции в ноль: </a:t>
            </a:r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6885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6886" name="Object 6"/>
          <p:cNvGraphicFramePr>
            <a:graphicFrameLocks noChangeAspect="1"/>
          </p:cNvGraphicFramePr>
          <p:nvPr/>
        </p:nvGraphicFramePr>
        <p:xfrm>
          <a:off x="2555875" y="1989138"/>
          <a:ext cx="40608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Формула" r:id="rId3" imgW="1180588" imgH="431613" progId="Equation.3">
                  <p:embed/>
                </p:oleObj>
              </mc:Choice>
              <mc:Fallback>
                <p:oleObj name="Формула" r:id="rId3" imgW="118058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989138"/>
                        <a:ext cx="4060825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6887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6888" name="Object 8"/>
          <p:cNvGraphicFramePr>
            <a:graphicFrameLocks noChangeAspect="1"/>
          </p:cNvGraphicFramePr>
          <p:nvPr/>
        </p:nvGraphicFramePr>
        <p:xfrm>
          <a:off x="2339975" y="3789363"/>
          <a:ext cx="3890963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5" imgW="1168200" imgH="444240" progId="Equation.3">
                  <p:embed/>
                </p:oleObj>
              </mc:Choice>
              <mc:Fallback>
                <p:oleObj name="Формула" r:id="rId5" imgW="1168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789363"/>
                        <a:ext cx="3890963" cy="148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221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7493913" cy="2209800"/>
          </a:xfrm>
        </p:spPr>
        <p:txBody>
          <a:bodyPr/>
          <a:lstStyle/>
          <a:p>
            <a:pPr lvl="0"/>
            <a:r>
              <a:rPr lang="ru-RU" sz="4000" dirty="0" smtClean="0"/>
              <a:t>         4. Формула Уилсона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19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Формула Уилсона</a:t>
            </a:r>
          </a:p>
        </p:txBody>
      </p:sp>
      <p:graphicFrame>
        <p:nvGraphicFramePr>
          <p:cNvPr id="50790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771775" y="1700213"/>
          <a:ext cx="3470275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Формула" r:id="rId3" imgW="1180800" imgH="444240" progId="Equation.3">
                  <p:embed/>
                </p:oleObj>
              </mc:Choice>
              <mc:Fallback>
                <p:oleObj name="Формула" r:id="rId3" imgW="1180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700213"/>
                        <a:ext cx="3470275" cy="13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574675" y="3357563"/>
            <a:ext cx="8245475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K</a:t>
            </a:r>
            <a:r>
              <a:rPr lang="en-US" sz="2400"/>
              <a:t> – </a:t>
            </a:r>
            <a:r>
              <a:rPr lang="ru-RU" sz="2400"/>
              <a:t>затраты на оформление заказа;</a:t>
            </a:r>
          </a:p>
          <a:p>
            <a:pPr>
              <a:spcBef>
                <a:spcPct val="50000"/>
              </a:spcBef>
            </a:pPr>
            <a:r>
              <a:rPr lang="en-US" sz="2400" i="1"/>
              <a:t>Q</a:t>
            </a:r>
            <a:r>
              <a:rPr lang="en-US" sz="2400" i="1">
                <a:cs typeface="Arial" charset="0"/>
              </a:rPr>
              <a:t>´</a:t>
            </a:r>
            <a:r>
              <a:rPr lang="en-US" sz="2400"/>
              <a:t> - </a:t>
            </a:r>
            <a:r>
              <a:rPr lang="ru-RU" sz="2400"/>
              <a:t>годовой спрос или расход (кол-во ед.);</a:t>
            </a:r>
          </a:p>
          <a:p>
            <a:pPr>
              <a:spcBef>
                <a:spcPct val="50000"/>
              </a:spcBef>
            </a:pPr>
            <a:r>
              <a:rPr lang="en-US" sz="2400" i="1"/>
              <a:t>M</a:t>
            </a:r>
            <a:r>
              <a:rPr lang="ru-RU" sz="2400"/>
              <a:t> – годовые затраты на содержание запасов (как процент от себестоимости или цены товара);</a:t>
            </a:r>
          </a:p>
          <a:p>
            <a:pPr>
              <a:spcBef>
                <a:spcPct val="50000"/>
              </a:spcBef>
            </a:pPr>
            <a:r>
              <a:rPr lang="en-US" sz="2400" i="1"/>
              <a:t>C</a:t>
            </a:r>
            <a:r>
              <a:rPr lang="en-US" sz="2400"/>
              <a:t> – </a:t>
            </a:r>
            <a:r>
              <a:rPr lang="ru-RU" sz="2400"/>
              <a:t>средняя себестоимость или цена единицы в запасе.</a:t>
            </a:r>
          </a:p>
        </p:txBody>
      </p:sp>
    </p:spTree>
    <p:extLst>
      <p:ext uri="{BB962C8B-B14F-4D97-AF65-F5344CB8AC3E}">
        <p14:creationId xmlns:p14="http://schemas.microsoft.com/office/powerpoint/2010/main" val="688001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8931" name="Object 3"/>
          <p:cNvGraphicFramePr>
            <a:graphicFrameLocks noChangeAspect="1"/>
          </p:cNvGraphicFramePr>
          <p:nvPr/>
        </p:nvGraphicFramePr>
        <p:xfrm>
          <a:off x="2268538" y="4221163"/>
          <a:ext cx="3586162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Формула" r:id="rId3" imgW="1205977" imgH="495085" progId="Equation.3">
                  <p:embed/>
                </p:oleObj>
              </mc:Choice>
              <mc:Fallback>
                <p:oleObj name="Формула" r:id="rId3" imgW="1205977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221163"/>
                        <a:ext cx="3586162" cy="146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8933" name="Object 5"/>
          <p:cNvGraphicFramePr>
            <a:graphicFrameLocks noChangeAspect="1"/>
          </p:cNvGraphicFramePr>
          <p:nvPr/>
        </p:nvGraphicFramePr>
        <p:xfrm>
          <a:off x="1131888" y="620713"/>
          <a:ext cx="7027862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Формула" r:id="rId5" imgW="2095200" imgH="469800" progId="Equation.3">
                  <p:embed/>
                </p:oleObj>
              </mc:Choice>
              <mc:Fallback>
                <p:oleObj name="Формула" r:id="rId5" imgW="2095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620713"/>
                        <a:ext cx="7027862" cy="156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8934" name="Text Box 6"/>
          <p:cNvSpPr txBox="1">
            <a:spLocks noChangeArrowheads="1"/>
          </p:cNvSpPr>
          <p:nvPr/>
        </p:nvSpPr>
        <p:spPr bwMode="auto">
          <a:xfrm>
            <a:off x="395288" y="2492375"/>
            <a:ext cx="849788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/>
              <a:t>L</a:t>
            </a:r>
            <a:r>
              <a:rPr lang="ru-RU" sz="2400" i="1" baseline="-25000"/>
              <a:t>пок</a:t>
            </a:r>
            <a:r>
              <a:rPr lang="ru-RU" sz="2400" i="1"/>
              <a:t> − </a:t>
            </a:r>
            <a:r>
              <a:rPr lang="ru-RU" sz="2400"/>
              <a:t>затраты на управление запасами в единицу времени при покупке изделий.</a:t>
            </a:r>
            <a:endParaRPr lang="en-US" sz="2400"/>
          </a:p>
          <a:p>
            <a:r>
              <a:rPr lang="ru-RU" sz="2400" i="1"/>
              <a:t>ν</a:t>
            </a:r>
            <a:r>
              <a:rPr lang="ru-RU" sz="2400"/>
              <a:t> − интенсивность потребления запаса (ед.товара/ед.вр.);</a:t>
            </a:r>
            <a:endParaRPr lang="en-US" sz="2400" i="1"/>
          </a:p>
          <a:p>
            <a:r>
              <a:rPr lang="en-US" sz="2400" i="1"/>
              <a:t>M</a:t>
            </a:r>
            <a:r>
              <a:rPr lang="ru-RU" sz="2400" i="1" baseline="-25000"/>
              <a:t>ед.вр.</a:t>
            </a:r>
            <a:r>
              <a:rPr lang="ru-RU" sz="2400"/>
              <a:t> − затраты на хранение в единицу времени (ден.ед. (ед. товара) / ед.времени);</a:t>
            </a:r>
          </a:p>
        </p:txBody>
      </p:sp>
    </p:spTree>
    <p:extLst>
      <p:ext uri="{BB962C8B-B14F-4D97-AF65-F5344CB8AC3E}">
        <p14:creationId xmlns:p14="http://schemas.microsoft.com/office/powerpoint/2010/main" val="483069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9955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395288" y="2205038"/>
            <a:ext cx="849788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/>
              <a:t>L</a:t>
            </a:r>
            <a:r>
              <a:rPr lang="ru-RU" sz="2400" i="1" baseline="-25000"/>
              <a:t>пр</a:t>
            </a:r>
            <a:r>
              <a:rPr lang="ru-RU" sz="2400" i="1"/>
              <a:t> − </a:t>
            </a:r>
            <a:r>
              <a:rPr lang="ru-RU" sz="2400"/>
              <a:t>затраты на управление запасами в единицу времени</a:t>
            </a:r>
            <a:r>
              <a:rPr lang="en-US" sz="2400"/>
              <a:t> </a:t>
            </a:r>
            <a:r>
              <a:rPr lang="ru-RU" sz="2400"/>
              <a:t>при производстве изделия.</a:t>
            </a:r>
            <a:endParaRPr lang="en-US" sz="2400"/>
          </a:p>
          <a:p>
            <a:r>
              <a:rPr lang="ru-RU" sz="2400" i="1"/>
              <a:t>λ − </a:t>
            </a:r>
            <a:r>
              <a:rPr lang="ru-RU" sz="2400"/>
              <a:t>интенсивность производства</a:t>
            </a:r>
          </a:p>
          <a:p>
            <a:r>
              <a:rPr lang="en-US" sz="2400" i="1"/>
              <a:t>K</a:t>
            </a:r>
            <a:r>
              <a:rPr lang="ru-RU" sz="2400" i="1" baseline="-25000"/>
              <a:t>пр</a:t>
            </a:r>
            <a:r>
              <a:rPr lang="en-US" sz="2400"/>
              <a:t> – </a:t>
            </a:r>
            <a:r>
              <a:rPr lang="ru-RU" sz="2400"/>
              <a:t>затраты на подготовку производства партии изделий.</a:t>
            </a:r>
            <a:endParaRPr lang="en-US" sz="2400"/>
          </a:p>
        </p:txBody>
      </p:sp>
      <p:sp>
        <p:nvSpPr>
          <p:cNvPr id="509957" name="Rectangle 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9958" name="Object 6"/>
          <p:cNvGraphicFramePr>
            <a:graphicFrameLocks noChangeAspect="1"/>
          </p:cNvGraphicFramePr>
          <p:nvPr/>
        </p:nvGraphicFramePr>
        <p:xfrm>
          <a:off x="1042988" y="692150"/>
          <a:ext cx="72929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Формула" r:id="rId3" imgW="2552400" imgH="469800" progId="Equation.3">
                  <p:embed/>
                </p:oleObj>
              </mc:Choice>
              <mc:Fallback>
                <p:oleObj name="Формула" r:id="rId3" imgW="2552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692150"/>
                        <a:ext cx="7292975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9960" name="Object 8"/>
          <p:cNvGraphicFramePr>
            <a:graphicFrameLocks noChangeAspect="1"/>
          </p:cNvGraphicFramePr>
          <p:nvPr/>
        </p:nvGraphicFramePr>
        <p:xfrm>
          <a:off x="1674813" y="4419600"/>
          <a:ext cx="5105400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Формула" r:id="rId5" imgW="1726920" imgH="507960" progId="Equation.3">
                  <p:embed/>
                </p:oleObj>
              </mc:Choice>
              <mc:Fallback>
                <p:oleObj name="Формула" r:id="rId5" imgW="17269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4419600"/>
                        <a:ext cx="5105400" cy="150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04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7992888" cy="5102696"/>
          </a:xfrm>
        </p:spPr>
        <p:txBody>
          <a:bodyPr/>
          <a:lstStyle/>
          <a:p>
            <a:pPr marL="0" lvl="0">
              <a:spcBef>
                <a:spcPts val="0"/>
              </a:spcBef>
            </a:pPr>
            <a:r>
              <a:rPr lang="ru-RU" dirty="0"/>
              <a:t>Минимум общих затрат как критерий оптимального размера заказываемой партии</a:t>
            </a:r>
          </a:p>
          <a:p>
            <a:pPr marL="0" lvl="0">
              <a:spcBef>
                <a:spcPts val="0"/>
              </a:spcBef>
            </a:pPr>
            <a:r>
              <a:rPr lang="ru-RU" dirty="0"/>
              <a:t>Графический метод решения задачи определения оптимального размера заказываемой партии</a:t>
            </a:r>
          </a:p>
          <a:p>
            <a:pPr marL="0" lvl="0">
              <a:spcBef>
                <a:spcPts val="0"/>
              </a:spcBef>
            </a:pPr>
            <a:r>
              <a:rPr lang="ru-RU" dirty="0"/>
              <a:t>Аналитический метод решения задачи определения оптимального размера заказываемой партии</a:t>
            </a:r>
          </a:p>
          <a:p>
            <a:pPr marL="0" lvl="0">
              <a:spcBef>
                <a:spcPts val="0"/>
              </a:spcBef>
            </a:pPr>
            <a:r>
              <a:rPr lang="ru-RU" dirty="0"/>
              <a:t>Формула </a:t>
            </a:r>
            <a:r>
              <a:rPr lang="ru-RU" dirty="0" smtClean="0"/>
              <a:t>Уилсона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27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988840"/>
            <a:ext cx="6019800" cy="2209800"/>
          </a:xfrm>
        </p:spPr>
        <p:txBody>
          <a:bodyPr/>
          <a:lstStyle/>
          <a:p>
            <a:r>
              <a:rPr lang="ru-RU" sz="4000" dirty="0" smtClean="0"/>
              <a:t>1. Минимум общих затрат как </a:t>
            </a:r>
            <a:r>
              <a:rPr lang="ru-RU" sz="4000" dirty="0"/>
              <a:t>критерий оптимального размера заказываемой партии</a:t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Экономичный </a:t>
            </a:r>
            <a:r>
              <a:rPr lang="ru-RU" sz="4000" dirty="0"/>
              <a:t>объем заказа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3886200"/>
          </a:xfrm>
        </p:spPr>
        <p:txBody>
          <a:bodyPr/>
          <a:lstStyle/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r>
              <a:rPr lang="ru-RU"/>
              <a:t>В качестве критерия оптимальности размера заказываемой партии выбирают минимум общих затрат, т.е. суммы транспортно-заготовительных расходов и расходов на хранение.</a:t>
            </a:r>
          </a:p>
        </p:txBody>
      </p:sp>
    </p:spTree>
    <p:extLst>
      <p:ext uri="{BB962C8B-B14F-4D97-AF65-F5344CB8AC3E}">
        <p14:creationId xmlns:p14="http://schemas.microsoft.com/office/powerpoint/2010/main" val="53605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692150"/>
            <a:ext cx="8713787" cy="5832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С</a:t>
            </a:r>
            <a:r>
              <a:rPr lang="ru-RU" b="1" baseline="-25000"/>
              <a:t>общ </a:t>
            </a:r>
            <a:r>
              <a:rPr lang="ru-RU" b="1"/>
              <a:t>= </a:t>
            </a:r>
            <a:r>
              <a:rPr lang="en-US" b="1"/>
              <a:t>sQ + MtCQ + K(Q/S) + MC(S/2) +</a:t>
            </a:r>
            <a:r>
              <a:rPr lang="ru-RU" b="1"/>
              <a:t> </a:t>
            </a:r>
            <a:r>
              <a:rPr lang="en-US" b="1"/>
              <a:t>MdCQ</a:t>
            </a:r>
            <a:endParaRPr lang="ru-RU" b="1"/>
          </a:p>
          <a:p>
            <a:pPr>
              <a:buFont typeface="Wingdings" pitchFamily="2" charset="2"/>
              <a:buNone/>
            </a:pPr>
            <a:endParaRPr lang="ru-RU" sz="1000" b="1"/>
          </a:p>
          <a:p>
            <a:pPr>
              <a:buFont typeface="Wingdings" pitchFamily="2" charset="2"/>
              <a:buNone/>
            </a:pPr>
            <a:r>
              <a:rPr lang="ru-RU" sz="2400"/>
              <a:t>где </a:t>
            </a:r>
            <a:r>
              <a:rPr lang="en-US" sz="2400"/>
              <a:t>s – </a:t>
            </a:r>
            <a:r>
              <a:rPr lang="ru-RU" sz="2400"/>
              <a:t>тарифная ставка на перевозку грузов;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Q – </a:t>
            </a:r>
            <a:r>
              <a:rPr lang="ru-RU" sz="2400"/>
              <a:t>годовой спрос на данный товар;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M – </a:t>
            </a:r>
            <a:r>
              <a:rPr lang="ru-RU" sz="2400"/>
              <a:t>доля издержек на хранение в стоимости среднего запаса;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t – </a:t>
            </a:r>
            <a:r>
              <a:rPr lang="ru-RU" sz="2400"/>
              <a:t>время доставки товаров (как доля от 365 дней);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С – цена единицы изделия;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S – </a:t>
            </a:r>
            <a:r>
              <a:rPr lang="ru-RU" sz="2400"/>
              <a:t>размер одной партии;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K – </a:t>
            </a:r>
            <a:r>
              <a:rPr lang="ru-RU" sz="2400"/>
              <a:t>расходы, связанные с оформлением и исполнением одного заказа;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d – </a:t>
            </a:r>
            <a:r>
              <a:rPr lang="ru-RU" sz="2400"/>
              <a:t>длительность страхового запаса (как доля от 365 дней).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2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51022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С</a:t>
            </a:r>
            <a:r>
              <a:rPr lang="ru-RU" b="1" baseline="-25000"/>
              <a:t>общ </a:t>
            </a:r>
            <a:r>
              <a:rPr lang="ru-RU" b="1"/>
              <a:t>= С</a:t>
            </a:r>
            <a:r>
              <a:rPr lang="ru-RU" b="1" baseline="-25000"/>
              <a:t>хран </a:t>
            </a:r>
            <a:r>
              <a:rPr lang="en-US" b="1"/>
              <a:t>+ </a:t>
            </a:r>
            <a:r>
              <a:rPr lang="ru-RU" b="1"/>
              <a:t>С</a:t>
            </a:r>
            <a:r>
              <a:rPr lang="ru-RU" b="1" baseline="-25000"/>
              <a:t>трансп</a:t>
            </a:r>
          </a:p>
          <a:p>
            <a:pPr>
              <a:buFont typeface="Wingdings" pitchFamily="2" charset="2"/>
              <a:buNone/>
            </a:pPr>
            <a:endParaRPr lang="ru-RU" b="1" baseline="-25000"/>
          </a:p>
          <a:p>
            <a:pPr>
              <a:buFontTx/>
              <a:buNone/>
            </a:pPr>
            <a:r>
              <a:rPr lang="ru-RU" i="1"/>
              <a:t>С</a:t>
            </a:r>
            <a:r>
              <a:rPr lang="ru-RU" i="1" baseline="-25000"/>
              <a:t>хран</a:t>
            </a:r>
            <a:r>
              <a:rPr lang="ru-RU"/>
              <a:t> − затраты на хранение запаса; </a:t>
            </a:r>
          </a:p>
          <a:p>
            <a:pPr>
              <a:buFontTx/>
              <a:buNone/>
            </a:pPr>
            <a:r>
              <a:rPr lang="ru-RU"/>
              <a:t>С</a:t>
            </a:r>
            <a:r>
              <a:rPr lang="ru-RU" i="1" baseline="-25000"/>
              <a:t>трансп</a:t>
            </a:r>
            <a:r>
              <a:rPr lang="ru-RU"/>
              <a:t> − транспортно-заготовительные расходы. </a:t>
            </a:r>
          </a:p>
        </p:txBody>
      </p:sp>
    </p:spTree>
    <p:extLst>
      <p:ext uri="{BB962C8B-B14F-4D97-AF65-F5344CB8AC3E}">
        <p14:creationId xmlns:p14="http://schemas.microsoft.com/office/powerpoint/2010/main" val="242304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7493913" cy="2209800"/>
          </a:xfrm>
        </p:spPr>
        <p:txBody>
          <a:bodyPr/>
          <a:lstStyle/>
          <a:p>
            <a:pPr lvl="0"/>
            <a:r>
              <a:rPr lang="ru-RU" sz="4000" dirty="0" smtClean="0"/>
              <a:t>2. Графический </a:t>
            </a:r>
            <a:r>
              <a:rPr lang="ru-RU" sz="4000" dirty="0"/>
              <a:t>метод решения задачи определения оптимального размера заказываемой партии</a:t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64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800225"/>
          </a:xfrm>
        </p:spPr>
        <p:txBody>
          <a:bodyPr/>
          <a:lstStyle/>
          <a:p>
            <a:r>
              <a:rPr lang="ru-RU" sz="2800"/>
              <a:t>Транспортно-заготовительные расходы при увеличении заказа уменьшаются, так как закупки и товаров осуществляются более крупными партиями и, следовательно, реже. </a:t>
            </a:r>
          </a:p>
        </p:txBody>
      </p:sp>
      <p:graphicFrame>
        <p:nvGraphicFramePr>
          <p:cNvPr id="5007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95288" y="2420938"/>
          <a:ext cx="82296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иаграмма" r:id="rId3" imgW="8229687" imgH="3886234" progId="MSGraph.Chart.8">
                  <p:embed followColorScheme="full"/>
                </p:oleObj>
              </mc:Choice>
              <mc:Fallback>
                <p:oleObj name="Диаграмма" r:id="rId3" imgW="8229687" imgH="388623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420938"/>
                        <a:ext cx="8229600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391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366838"/>
          </a:xfrm>
        </p:spPr>
        <p:txBody>
          <a:bodyPr/>
          <a:lstStyle/>
          <a:p>
            <a:r>
              <a:rPr lang="ru-RU" sz="3200"/>
              <a:t>Расходы на хранение растут прямо пропорционально размеру партии. </a:t>
            </a:r>
          </a:p>
        </p:txBody>
      </p:sp>
      <p:graphicFrame>
        <p:nvGraphicFramePr>
          <p:cNvPr id="5017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иаграмма" r:id="rId3" imgW="8229687" imgH="3886234" progId="MSGraph.Chart.8">
                  <p:embed followColorScheme="full"/>
                </p:oleObj>
              </mc:Choice>
              <mc:Fallback>
                <p:oleObj name="Диаграмма" r:id="rId3" imgW="8229687" imgH="388623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229600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2246041"/>
      </p:ext>
    </p:extLst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Обобщенная лекция</Template>
  <TotalTime>19</TotalTime>
  <Words>464</Words>
  <Application>Microsoft Office PowerPoint</Application>
  <PresentationFormat>Экран (4:3)</PresentationFormat>
  <Paragraphs>44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Пиксел</vt:lpstr>
      <vt:lpstr>Диаграмма</vt:lpstr>
      <vt:lpstr>Формула</vt:lpstr>
      <vt:lpstr>7. Экономичный объем заказа</vt:lpstr>
      <vt:lpstr>Презентация PowerPoint</vt:lpstr>
      <vt:lpstr>1. Минимум общих затрат как критерий оптимального размера заказываемой партии  </vt:lpstr>
      <vt:lpstr>Экономичный объем заказа</vt:lpstr>
      <vt:lpstr>Презентация PowerPoint</vt:lpstr>
      <vt:lpstr>Презентация PowerPoint</vt:lpstr>
      <vt:lpstr>2. Графический метод решения задачи определения оптимального размера заказываемой партии  </vt:lpstr>
      <vt:lpstr>Транспортно-заготовительные расходы при увеличении заказа уменьшаются, так как закупки и товаров осуществляются более крупными партиями и, следовательно, реже. </vt:lpstr>
      <vt:lpstr>Расходы на хранение растут прямо пропорционально размеру партии. </vt:lpstr>
      <vt:lpstr>Кривая суммарных издержек имеет точку минимума, в которой суммарные расходы будут минимальны. Абсцисса этой точки Sопт  дает значение оптимального размера заказа.</vt:lpstr>
      <vt:lpstr>         3. Аналитический метод решения задачи определения оптимального размера заказываемой партии 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4. Формула Уилсона </vt:lpstr>
      <vt:lpstr>Формула Уилсона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2013-11-18T15:08:18Z</dcterms:created>
  <dcterms:modified xsi:type="dcterms:W3CDTF">2013-11-18T15:29:10Z</dcterms:modified>
</cp:coreProperties>
</file>