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0" r:id="rId4"/>
    <p:sldId id="271" r:id="rId5"/>
    <p:sldId id="257" r:id="rId6"/>
    <p:sldId id="276" r:id="rId7"/>
    <p:sldId id="278" r:id="rId8"/>
    <p:sldId id="279" r:id="rId9"/>
    <p:sldId id="272" r:id="rId10"/>
    <p:sldId id="282" r:id="rId11"/>
    <p:sldId id="281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1" r:id="rId20"/>
    <p:sldId id="290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pPr>
              <a:solidFill>
                <a:schemeClr val="bg2"/>
              </a:solidFill>
            </c:spPr>
          </c:marker>
          <c:xVal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Лист1!$B$2:$B$14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961216"/>
        <c:axId val="45989888"/>
      </c:scatterChart>
      <c:valAx>
        <c:axId val="45961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Время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45989888"/>
        <c:crosses val="autoZero"/>
        <c:crossBetween val="midCat"/>
      </c:valAx>
      <c:valAx>
        <c:axId val="45989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Объем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459612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pPr>
              <a:solidFill>
                <a:schemeClr val="bg2"/>
              </a:solidFill>
            </c:spPr>
          </c:marker>
          <c:xVal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Лист1!$B$2:$B$14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81472"/>
        <c:axId val="83084032"/>
      </c:scatterChart>
      <c:valAx>
        <c:axId val="83081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Время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83084032"/>
        <c:crosses val="autoZero"/>
        <c:crossBetween val="midCat"/>
      </c:valAx>
      <c:valAx>
        <c:axId val="830840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Объем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83081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pPr>
              <a:solidFill>
                <a:schemeClr val="bg2"/>
              </a:solidFill>
            </c:spPr>
          </c:marker>
          <c:xVal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-1</c:v>
                </c:pt>
                <c:pt idx="8">
                  <c:v>-2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149952"/>
        <c:axId val="85156608"/>
      </c:scatterChart>
      <c:valAx>
        <c:axId val="85149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Время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85156608"/>
        <c:crosses val="autoZero"/>
        <c:crossBetween val="midCat"/>
      </c:valAx>
      <c:valAx>
        <c:axId val="851566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Объем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triangle" w="lg" len="med"/>
          </a:ln>
        </c:spPr>
        <c:crossAx val="851499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888888888888888E-2"/>
          <c:y val="3.5947712418300651E-2"/>
          <c:w val="0.96604938271604934"/>
          <c:h val="0.77201533631825436"/>
        </c:manualLayout>
      </c:layout>
      <c:lineChart>
        <c:grouping val="standar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Интервал действия цены С1</c:v>
                </c:pt>
                <c:pt idx="1">
                  <c:v>Интервал действия цены С2</c:v>
                </c:pt>
                <c:pt idx="2">
                  <c:v>Интервал действия цены С3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48832"/>
        <c:axId val="80250368"/>
      </c:lineChart>
      <c:catAx>
        <c:axId val="8024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80250368"/>
        <c:crosses val="autoZero"/>
        <c:auto val="1"/>
        <c:lblAlgn val="ctr"/>
        <c:lblOffset val="100"/>
        <c:noMultiLvlLbl val="0"/>
      </c:catAx>
      <c:valAx>
        <c:axId val="8025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248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0.35715</cdr:x>
      <cdr:y>0.03706</cdr:y>
    </cdr:from>
    <cdr:to>
      <cdr:x>0.35715</cdr:x>
      <cdr:y>0.68558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939189" y="144016"/>
          <a:ext cx="0" cy="25202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0.1675</cdr:x>
      <cdr:y>0.03902</cdr:y>
    </cdr:from>
    <cdr:to>
      <cdr:x>0.1675</cdr:x>
      <cdr:y>0.68754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1378496" y="151656"/>
          <a:ext cx="0" cy="25202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0.0129</cdr:x>
      <cdr:y>0.41561</cdr:y>
    </cdr:from>
    <cdr:to>
      <cdr:x>0.33664</cdr:x>
      <cdr:y>0.41561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06125" y="1615135"/>
          <a:ext cx="2664296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4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1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5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27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55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0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8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1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3F9A72-3EAD-4EF5-B0C8-65FBF5AAEACE}" type="datetimeFigureOut">
              <a:rPr lang="ru-RU" smtClean="0"/>
              <a:t>03.12.2013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8. Модификация классической формулы расчета оптимального размера заказа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221088"/>
            <a:ext cx="6019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71600"/>
          </a:xfrm>
        </p:spPr>
        <p:txBody>
          <a:bodyPr/>
          <a:lstStyle/>
          <a:p>
            <a:r>
              <a:rPr lang="ru-RU" sz="3600" b="1" dirty="0"/>
              <a:t>Модель расчета оптимального размера заказа с постепенным пополнением 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1022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используется в случае, когда допущение об одновре­менном оприходовании на склад поступившей партии поставки (мгновенной поставки) не может быть принято. Это относится к ситуациям с большими объемами поставок (например, при постав­ках по железной дороге) или при длительных процедурах приемки (например, при проверке по качеству).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6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продолженной поставки необходимо учесть соотношение темпов прихода и отгрузки в рамках единичного учетного или планового периода.</a:t>
            </a:r>
          </a:p>
          <a:p>
            <a:pPr marL="0" indent="0">
              <a:buNone/>
            </a:pPr>
            <a:r>
              <a:rPr lang="ru-RU" dirty="0"/>
              <a:t>В общем случае объем поставки товарно-материальных ценнос­тей превышает темп потребления. В противном случае запас не накапливается и предприятие работает на принципах поставки по схеме «точно в срок» или в состоянии дефицита. </a:t>
            </a:r>
          </a:p>
        </p:txBody>
      </p:sp>
    </p:spTree>
    <p:extLst>
      <p:ext uri="{BB962C8B-B14F-4D97-AF65-F5344CB8AC3E}">
        <p14:creationId xmlns:p14="http://schemas.microsoft.com/office/powerpoint/2010/main" val="20144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747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продолжен­ной поставке оптимальный размер заказа должен быть увеличен по сравнению с расчетом по формулам </a:t>
            </a:r>
            <a:r>
              <a:rPr lang="ru-RU" dirty="0" smtClean="0"/>
              <a:t>(1</a:t>
            </a:r>
            <a:r>
              <a:rPr lang="ru-RU" dirty="0"/>
              <a:t>) и </a:t>
            </a:r>
            <a:r>
              <a:rPr lang="ru-RU" dirty="0" smtClean="0"/>
              <a:t>(2</a:t>
            </a:r>
            <a:r>
              <a:rPr lang="ru-RU" dirty="0"/>
              <a:t>), чтобы прихо­дуемая в течение некоторого периода времени партия могла под­держать непрерывное потребление. </a:t>
            </a:r>
          </a:p>
        </p:txBody>
      </p:sp>
    </p:spTree>
    <p:extLst>
      <p:ext uri="{BB962C8B-B14F-4D97-AF65-F5344CB8AC3E}">
        <p14:creationId xmlns:p14="http://schemas.microsoft.com/office/powerpoint/2010/main" val="8120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работы в условиях продол­женной поставки можно использовать следующую формулу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dirty="0" smtClean="0"/>
              <a:t>d – </a:t>
            </a:r>
            <a:r>
              <a:rPr lang="ru-RU" dirty="0" smtClean="0"/>
              <a:t>среднесуточный объем поступления товарно-материальных ценностей на склад, единиц/день;</a:t>
            </a:r>
          </a:p>
          <a:p>
            <a:pPr marL="0" indent="0">
              <a:buNone/>
            </a:pPr>
            <a:r>
              <a:rPr lang="en-US" dirty="0" smtClean="0"/>
              <a:t>s – </a:t>
            </a:r>
            <a:r>
              <a:rPr lang="ru-RU" dirty="0" smtClean="0"/>
              <a:t>среднесуточный объем потребности в запасе, единиц/день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51172222"/>
              </p:ext>
            </p:extLst>
          </p:nvPr>
        </p:nvGraphicFramePr>
        <p:xfrm>
          <a:off x="611560" y="2276872"/>
          <a:ext cx="8097838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Формула" r:id="rId3" imgW="2755800" imgH="634680" progId="Equation.3">
                  <p:embed/>
                </p:oleObj>
              </mc:Choice>
              <mc:Fallback>
                <p:oleObj name="Формула" r:id="rId3" imgW="2755800" imgH="634680" progId="Equation.3">
                  <p:embed/>
                  <p:pic>
                    <p:nvPicPr>
                      <p:cNvPr id="0" name="Объект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76872"/>
                        <a:ext cx="8097838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63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Также можно использовать формулу </a:t>
            </a:r>
            <a:r>
              <a:rPr lang="ru-RU" dirty="0" smtClean="0"/>
              <a:t>(4</a:t>
            </a:r>
            <a:r>
              <a:rPr lang="ru-RU" dirty="0"/>
              <a:t>) и при оценке поступ­лений и отгрузок в целом за плановый период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D</a:t>
            </a:r>
            <a:r>
              <a:rPr lang="en-US" dirty="0" smtClean="0"/>
              <a:t> – </a:t>
            </a:r>
            <a:r>
              <a:rPr lang="ru-RU" dirty="0" smtClean="0"/>
              <a:t>объем поступления товарно-материальных ценностей на склад</a:t>
            </a:r>
            <a:r>
              <a:rPr lang="en-US" dirty="0" smtClean="0"/>
              <a:t> </a:t>
            </a:r>
            <a:r>
              <a:rPr lang="ru-RU" dirty="0" smtClean="0"/>
              <a:t>в течение планового периода, единиц.</a:t>
            </a: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33348901"/>
              </p:ext>
            </p:extLst>
          </p:nvPr>
        </p:nvGraphicFramePr>
        <p:xfrm>
          <a:off x="2663825" y="2276475"/>
          <a:ext cx="3992563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Формула" r:id="rId3" imgW="1358640" imgH="634680" progId="Equation.3">
                  <p:embed/>
                </p:oleObj>
              </mc:Choice>
              <mc:Fallback>
                <p:oleObj name="Формула" r:id="rId3" imgW="1358640" imgH="6346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2276475"/>
                        <a:ext cx="3992563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ru-RU" sz="4000" dirty="0" smtClean="0"/>
              <a:t>3. Модель с учетом потерь от дефицита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наличии дефицита работа с запасом может проходить по двум схемам. В первом случае наступление дефицита рассматри­вается как невозможность удовлетворения заявок на отгрузку за­паса. В этом случае клиентам отказывают, последующее воспол­нение запаса ведется в прежних размерах. </a:t>
            </a:r>
          </a:p>
        </p:txBody>
      </p:sp>
    </p:spTree>
    <p:extLst>
      <p:ext uri="{BB962C8B-B14F-4D97-AF65-F5344CB8AC3E}">
        <p14:creationId xmlns:p14="http://schemas.microsoft.com/office/powerpoint/2010/main" val="10247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работы без учета дефицита</a:t>
            </a:r>
            <a:endParaRPr lang="ru-RU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69888"/>
              </p:ext>
            </p:extLst>
          </p:nvPr>
        </p:nvGraphicFramePr>
        <p:xfrm>
          <a:off x="457200" y="19812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03648" y="2420888"/>
            <a:ext cx="69847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2420888"/>
            <a:ext cx="0" cy="25922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6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учете дефицита выполнение заявки клиента откладывается до момента получения следующей поставки, в размере </a:t>
            </a:r>
            <a:r>
              <a:rPr lang="ru-RU" dirty="0" smtClean="0"/>
              <a:t>которой учтен </a:t>
            </a:r>
            <a:r>
              <a:rPr lang="ru-RU" dirty="0"/>
              <a:t>размер проявившегося за время выполнения заказа дефици­та. </a:t>
            </a:r>
          </a:p>
          <a:p>
            <a:pPr marL="0" indent="0">
              <a:buNone/>
            </a:pPr>
            <a:r>
              <a:rPr lang="ru-RU" dirty="0"/>
              <a:t>В такой ситуации последующая за дефицитом поставка должна иметь увеличенный по сравнению с предыдущей поставкой размер, чтобы покрыть не только текущий спрос, но и ранее заявленный, но </a:t>
            </a:r>
            <a:r>
              <a:rPr lang="ru-RU" dirty="0" smtClean="0"/>
              <a:t>неудовлетворенный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Движение запаса с учетом потерь от дефицита</a:t>
            </a:r>
            <a:endParaRPr lang="ru-RU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74180"/>
              </p:ext>
            </p:extLst>
          </p:nvPr>
        </p:nvGraphicFramePr>
        <p:xfrm>
          <a:off x="457200" y="19812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03648" y="2420888"/>
            <a:ext cx="69847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2420888"/>
            <a:ext cx="0" cy="273630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7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Литература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3600" dirty="0" err="1" smtClean="0"/>
              <a:t>Стерлигова</a:t>
            </a:r>
            <a:r>
              <a:rPr lang="ru-RU" sz="3600" dirty="0" smtClean="0"/>
              <a:t> А.Н. Управление запасами в цепях поставок: Учебник. - М.: </a:t>
            </a:r>
            <a:r>
              <a:rPr lang="ru-RU" sz="3600" dirty="0"/>
              <a:t>ИНФРА-М, </a:t>
            </a:r>
            <a:r>
              <a:rPr lang="ru-RU" sz="3600" dirty="0" smtClean="0"/>
              <a:t>2013.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90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7470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Такую схему также называют ситуацией с отложенным спросом.</a:t>
            </a:r>
          </a:p>
          <a:p>
            <a:pPr marL="0" indent="0">
              <a:buNone/>
            </a:pPr>
            <a:r>
              <a:rPr lang="ru-RU" sz="3600" dirty="0" smtClean="0"/>
              <a:t>При решении, по какой схеме следует работать (с учетом или без учета дефицита), важно соизмерять затраты, которые организация несет в той или другой ситуации.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39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1747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издержки дефицита </a:t>
            </a:r>
            <a:r>
              <a:rPr lang="ru-RU" b="1" i="1" dirty="0"/>
              <a:t>(</a:t>
            </a:r>
            <a:r>
              <a:rPr lang="en-US" b="1" i="1" dirty="0"/>
              <a:t>shortage cost</a:t>
            </a:r>
            <a:r>
              <a:rPr lang="ru-RU" b="1" i="1" dirty="0"/>
              <a:t>) </a:t>
            </a:r>
            <a:r>
              <a:rPr lang="ru-RU" dirty="0"/>
              <a:t>велики и превышают затраты на содержание запаса увеличенной партии поставки при работе с отложенным спросом, организация может создать повышенный уровень запаса, так как это будет экономически оправдано.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же издержки дефицита меньше затрат на содержание запаса увеличенной партии поставки при работе с отложенным спросом, организация не может созда­вать дополнительные запасы и будет отказывать клиентам. </a:t>
            </a:r>
          </a:p>
        </p:txBody>
      </p:sp>
    </p:spTree>
    <p:extLst>
      <p:ext uri="{BB962C8B-B14F-4D97-AF65-F5344CB8AC3E}">
        <p14:creationId xmlns:p14="http://schemas.microsoft.com/office/powerpoint/2010/main" val="2528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71600"/>
          </a:xfrm>
        </p:spPr>
        <p:txBody>
          <a:bodyPr/>
          <a:lstStyle/>
          <a:p>
            <a:r>
              <a:rPr lang="ru-RU" sz="3600" dirty="0"/>
              <a:t>Формула расчета оптимального размера заказа с учетом потерь от дефицита имеет следующий вид: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414832"/>
              </p:ext>
            </p:extLst>
          </p:nvPr>
        </p:nvGraphicFramePr>
        <p:xfrm>
          <a:off x="1691680" y="2204864"/>
          <a:ext cx="5359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Формула" r:id="rId3" imgW="1803240" imgH="444240" progId="Equation.3">
                  <p:embed/>
                </p:oleObj>
              </mc:Choice>
              <mc:Fallback>
                <p:oleObj name="Формула" r:id="rId3" imgW="1803240" imgH="44424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204864"/>
                        <a:ext cx="53594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3717032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dirty="0" smtClean="0"/>
              <a:t>где </a:t>
            </a:r>
            <a:r>
              <a:rPr lang="en-US" sz="3600" dirty="0" smtClean="0"/>
              <a:t>H – </a:t>
            </a:r>
            <a:r>
              <a:rPr lang="ru-RU" sz="3600" dirty="0" smtClean="0"/>
              <a:t>издержки дефицита на единицу запаса, руб.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50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ru-RU" sz="4000" dirty="0" smtClean="0"/>
              <a:t>4. Модель с учетом потерь от дефицита при постепенном пополнении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случае когда объединяются ситуации работы с учетом потерь от дефицита с постепенным </a:t>
            </a:r>
            <a:r>
              <a:rPr lang="ru-RU" dirty="0" smtClean="0"/>
              <a:t>пополнением </a:t>
            </a:r>
            <a:r>
              <a:rPr lang="ru-RU" dirty="0"/>
              <a:t>следует применять иной вариант формулы расчета оптимального размера заказа, в котором объединены особенности работы как с отложенным спросом, так и с продолженными </a:t>
            </a:r>
            <a:r>
              <a:rPr lang="ru-RU" dirty="0" smtClean="0"/>
              <a:t>поставками: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00064949"/>
              </p:ext>
            </p:extLst>
          </p:nvPr>
        </p:nvGraphicFramePr>
        <p:xfrm>
          <a:off x="1619672" y="4365104"/>
          <a:ext cx="5634037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3" imgW="1917360" imgH="799920" progId="Equation.3">
                  <p:embed/>
                </p:oleObj>
              </mc:Choice>
              <mc:Fallback>
                <p:oleObj name="Формула" r:id="rId3" imgW="1917360" imgH="79992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65104"/>
                        <a:ext cx="5634037" cy="235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0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371600"/>
          </a:xfrm>
        </p:spPr>
        <p:txBody>
          <a:bodyPr/>
          <a:lstStyle/>
          <a:p>
            <a:r>
              <a:rPr lang="ru-RU" dirty="0" smtClean="0"/>
              <a:t>Движение запаса с постепенным пополнением и при учете дефицита</a:t>
            </a:r>
            <a:endParaRPr lang="ru-RU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721099"/>
              </p:ext>
            </p:extLst>
          </p:nvPr>
        </p:nvGraphicFramePr>
        <p:xfrm>
          <a:off x="467544" y="2420888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03648" y="2420888"/>
            <a:ext cx="69847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832575" y="4653136"/>
            <a:ext cx="1584176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7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ru-RU" sz="4000" dirty="0"/>
              <a:t>5</a:t>
            </a:r>
            <a:r>
              <a:rPr lang="ru-RU" sz="4000" dirty="0" smtClean="0"/>
              <a:t>. Модель работы с многономенклатурным заказом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Все ранее приведенные модификации формулы </a:t>
            </a:r>
            <a:r>
              <a:rPr lang="ru-RU" dirty="0" smtClean="0"/>
              <a:t>Уилсона </a:t>
            </a:r>
            <a:r>
              <a:rPr lang="ru-RU" dirty="0"/>
              <a:t>со­держали допущения, что поставка ведется </a:t>
            </a:r>
            <a:r>
              <a:rPr lang="ru-RU" dirty="0" err="1"/>
              <a:t>однономенклатурными</a:t>
            </a:r>
            <a:r>
              <a:rPr lang="ru-RU" dirty="0"/>
              <a:t> заказами. Между тем такая практика довольно редка. Чаще рабо­тают с многономенклатурными заказами, когда в одной партии поставки присутствует целая гамма различных наименований то­варно-материальных ценностей.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5385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712968" cy="1371600"/>
          </a:xfrm>
        </p:spPr>
        <p:txBody>
          <a:bodyPr/>
          <a:lstStyle/>
          <a:p>
            <a:r>
              <a:rPr lang="ru-RU" sz="3200" dirty="0"/>
              <a:t>Для расчета оптимальных разме­ров заказа каждого из наименований необходимо воспользоваться следующей формулой:</a:t>
            </a:r>
            <a:br>
              <a:rPr lang="ru-RU" sz="3200" dirty="0"/>
            </a:b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56992"/>
                <a:ext cx="8229600" cy="2016224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где </a:t>
                </a:r>
                <a:r>
                  <a:rPr lang="en-US" i="1" dirty="0" smtClean="0"/>
                  <a:t>Q</a:t>
                </a:r>
                <a:r>
                  <a:rPr lang="en-US" i="1" baseline="-25000" dirty="0" smtClean="0"/>
                  <a:t>i </a:t>
                </a:r>
                <a:r>
                  <a:rPr lang="en-US" i="1" dirty="0" smtClean="0"/>
                  <a:t>– </a:t>
                </a:r>
                <a:r>
                  <a:rPr lang="ru-RU" dirty="0" smtClean="0"/>
                  <a:t>объем в потребности в запасе наименования </a:t>
                </a:r>
                <a:r>
                  <a:rPr lang="en-US" i="1" dirty="0" err="1" smtClean="0"/>
                  <a:t>i</a:t>
                </a:r>
                <a:r>
                  <a:rPr lang="en-US" i="1" dirty="0" smtClean="0"/>
                  <a:t>, </a:t>
                </a:r>
                <a:r>
                  <a:rPr lang="ru-RU" dirty="0" smtClean="0"/>
                  <a:t>единиц;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en-US" sz="4000" dirty="0" smtClean="0"/>
                  <a:t> -</a:t>
                </a:r>
                <a:r>
                  <a:rPr lang="en-US" sz="4000" baseline="-25000" dirty="0" smtClean="0"/>
                  <a:t> </a:t>
                </a:r>
                <a:r>
                  <a:rPr lang="ru-RU" dirty="0" smtClean="0"/>
                  <a:t>вектор потребностей в запасе различных наименований;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 sz="4000" dirty="0" smtClean="0"/>
                  <a:t>- </a:t>
                </a:r>
                <a:r>
                  <a:rPr lang="ru-RU" dirty="0" smtClean="0"/>
                  <a:t>вектор затрат на содержание единицы запаса различных наименований, руб.</a:t>
                </a:r>
                <a:endParaRPr lang="ru-RU" baseline="-25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56992"/>
                <a:ext cx="8229600" cy="2016224"/>
              </a:xfrm>
              <a:blipFill rotWithShape="1">
                <a:blip r:embed="rId3"/>
                <a:stretch>
                  <a:fillRect l="-1926" t="-3939" r="-1852" b="-796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6621988"/>
              </p:ext>
            </p:extLst>
          </p:nvPr>
        </p:nvGraphicFramePr>
        <p:xfrm>
          <a:off x="2555776" y="1916832"/>
          <a:ext cx="36195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4" imgW="1231560" imgH="482400" progId="Equation.3">
                  <p:embed/>
                </p:oleObj>
              </mc:Choice>
              <mc:Fallback>
                <p:oleObj name="Формула" r:id="rId4" imgW="1231560" imgH="48240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916832"/>
                        <a:ext cx="36195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en-US" sz="4000" dirty="0" smtClean="0"/>
              <a:t>6</a:t>
            </a:r>
            <a:r>
              <a:rPr lang="ru-RU" sz="4000" dirty="0" smtClean="0"/>
              <a:t>. Модель с учетом оптовых скидок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102696"/>
          </a:xfrm>
        </p:spPr>
        <p:txBody>
          <a:bodyPr/>
          <a:lstStyle/>
          <a:p>
            <a:pPr lvl="0"/>
            <a:r>
              <a:rPr lang="ru-RU" dirty="0"/>
              <a:t>Модель с учетом потерь от замороженного капитала</a:t>
            </a:r>
          </a:p>
          <a:p>
            <a:pPr lvl="0"/>
            <a:r>
              <a:rPr lang="ru-RU" dirty="0"/>
              <a:t>Модель с постепенным пополнением</a:t>
            </a:r>
          </a:p>
          <a:p>
            <a:pPr lvl="0"/>
            <a:r>
              <a:rPr lang="ru-RU" dirty="0"/>
              <a:t>Модель с учетом потерь от дефицита</a:t>
            </a:r>
          </a:p>
          <a:p>
            <a:pPr lvl="0"/>
            <a:r>
              <a:rPr lang="ru-RU" dirty="0"/>
              <a:t>Модель с учетом потерь от дефицита при постепенном пополнении</a:t>
            </a:r>
          </a:p>
          <a:p>
            <a:pPr lvl="0"/>
            <a:r>
              <a:rPr lang="ru-RU" dirty="0"/>
              <a:t>Модель работы с многономенклатурным заказом</a:t>
            </a:r>
          </a:p>
          <a:p>
            <a:pPr lvl="0"/>
            <a:r>
              <a:rPr lang="ru-RU" dirty="0"/>
              <a:t>Модель с учетом оптовых скидок</a:t>
            </a:r>
          </a:p>
          <a:p>
            <a:pPr lvl="0"/>
            <a:r>
              <a:rPr lang="ru-RU" dirty="0"/>
              <a:t>Модель с учетом затрат на содержание запаса на единицу площади склада</a:t>
            </a:r>
          </a:p>
        </p:txBody>
      </p:sp>
    </p:spTree>
    <p:extLst>
      <p:ext uri="{BB962C8B-B14F-4D97-AF65-F5344CB8AC3E}">
        <p14:creationId xmlns:p14="http://schemas.microsoft.com/office/powerpoint/2010/main" val="13082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Классическая формула </a:t>
            </a:r>
            <a:r>
              <a:rPr lang="ru-RU" dirty="0" smtClean="0"/>
              <a:t>Уилсона не </a:t>
            </a:r>
            <a:r>
              <a:rPr lang="ru-RU" dirty="0"/>
              <a:t>учитывает возможности работы с оптовыми скидка­ми, которые согласуются с поставщиком при закупке больших партий товаров.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общих затрат, связанных с запаса­ми, при наличии оптовых скидок проиллюстрировано на </a:t>
            </a:r>
            <a:r>
              <a:rPr lang="ru-RU" dirty="0" smtClean="0"/>
              <a:t>следующем рисунке.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Формирование общих затрат, связанных с запасом, при наличии оптовых скидок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83090"/>
              </p:ext>
            </p:extLst>
          </p:nvPr>
        </p:nvGraphicFramePr>
        <p:xfrm>
          <a:off x="793467" y="2389929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899592" y="2276872"/>
            <a:ext cx="0" cy="32403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99592" y="5517232"/>
            <a:ext cx="80648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8264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Размер заказа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044" y="195492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Объем, руб.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63888" y="2060848"/>
            <a:ext cx="0" cy="367240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28184" y="2060848"/>
            <a:ext cx="0" cy="367240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99592" y="5669088"/>
            <a:ext cx="2664296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63888" y="5654494"/>
            <a:ext cx="2664296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228184" y="5654494"/>
            <a:ext cx="2664296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99592" y="5085184"/>
            <a:ext cx="7992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99592" y="4581128"/>
            <a:ext cx="7992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35596" y="4005064"/>
            <a:ext cx="7992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63888" y="4581128"/>
            <a:ext cx="2664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64188" y="5085184"/>
            <a:ext cx="2664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136" y="484491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r>
              <a:rPr lang="ru-RU" sz="2000" baseline="-25000" dirty="0" smtClean="0"/>
              <a:t>3</a:t>
            </a:r>
            <a:endParaRPr lang="ru-RU" sz="2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1136" y="4381073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  <a:endParaRPr lang="ru-RU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92119" y="380500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endParaRPr lang="ru-RU" sz="2000" baseline="-25000" dirty="0"/>
          </a:p>
        </p:txBody>
      </p:sp>
      <p:sp>
        <p:nvSpPr>
          <p:cNvPr id="96" name="Дуга 95"/>
          <p:cNvSpPr/>
          <p:nvPr/>
        </p:nvSpPr>
        <p:spPr>
          <a:xfrm rot="11413491">
            <a:off x="1380276" y="2326345"/>
            <a:ext cx="7361224" cy="1222921"/>
          </a:xfrm>
          <a:prstGeom prst="arc">
            <a:avLst>
              <a:gd name="adj1" fmla="val 1103903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Дуга 96"/>
          <p:cNvSpPr/>
          <p:nvPr/>
        </p:nvSpPr>
        <p:spPr>
          <a:xfrm rot="11413491">
            <a:off x="1621845" y="2030492"/>
            <a:ext cx="7361224" cy="1222921"/>
          </a:xfrm>
          <a:prstGeom prst="arc">
            <a:avLst>
              <a:gd name="adj1" fmla="val 1103903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Дуга 97"/>
          <p:cNvSpPr/>
          <p:nvPr/>
        </p:nvSpPr>
        <p:spPr>
          <a:xfrm rot="11413491">
            <a:off x="1774245" y="1666627"/>
            <a:ext cx="7361224" cy="1222921"/>
          </a:xfrm>
          <a:prstGeom prst="arc">
            <a:avLst>
              <a:gd name="adj1" fmla="val 1103903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Дуга 98"/>
          <p:cNvSpPr/>
          <p:nvPr/>
        </p:nvSpPr>
        <p:spPr>
          <a:xfrm rot="11413491">
            <a:off x="1801250" y="1666627"/>
            <a:ext cx="7361224" cy="1222921"/>
          </a:xfrm>
          <a:prstGeom prst="arc">
            <a:avLst>
              <a:gd name="adj1" fmla="val 2063446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 rot="11413491">
            <a:off x="1801250" y="1666626"/>
            <a:ext cx="7361224" cy="1222921"/>
          </a:xfrm>
          <a:prstGeom prst="arc">
            <a:avLst>
              <a:gd name="adj1" fmla="val 2063446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 rot="11413491">
            <a:off x="1893625" y="2078726"/>
            <a:ext cx="7361224" cy="1222921"/>
          </a:xfrm>
          <a:prstGeom prst="arc">
            <a:avLst>
              <a:gd name="adj1" fmla="val 13177082"/>
              <a:gd name="adj2" fmla="val 2068736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rot="11413491">
            <a:off x="2227520" y="2367262"/>
            <a:ext cx="6839504" cy="1222921"/>
          </a:xfrm>
          <a:prstGeom prst="arc">
            <a:avLst>
              <a:gd name="adj1" fmla="val 11218841"/>
              <a:gd name="adj2" fmla="val 1321139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74704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Ч</a:t>
            </a:r>
            <a:r>
              <a:rPr lang="ru-RU" dirty="0" smtClean="0"/>
              <a:t>ем </a:t>
            </a:r>
            <a:r>
              <a:rPr lang="ru-RU" dirty="0"/>
              <a:t>большими партиями закупаются товарно-мате­риальные ценности, тем ниже цены закупки (от </a:t>
            </a:r>
            <a:r>
              <a:rPr lang="ru-RU" i="1" dirty="0"/>
              <a:t>С</a:t>
            </a:r>
            <a:r>
              <a:rPr lang="ru-RU" i="1" baseline="-25000" dirty="0"/>
              <a:t>1</a:t>
            </a:r>
            <a:r>
              <a:rPr lang="ru-RU" b="1" i="1" dirty="0"/>
              <a:t> </a:t>
            </a:r>
            <a:r>
              <a:rPr lang="ru-RU" dirty="0"/>
              <a:t>до </a:t>
            </a:r>
            <a:r>
              <a:rPr lang="ru-RU" i="1" dirty="0"/>
              <a:t>С</a:t>
            </a:r>
            <a:r>
              <a:rPr lang="ru-RU" i="1" baseline="-25000" dirty="0"/>
              <a:t>3</a:t>
            </a:r>
            <a:r>
              <a:rPr lang="ru-RU" dirty="0"/>
              <a:t>). Каждая из цен имеет определенный интервал действия, определяющий объем заказа, для которого она может использоваться. В соответ­ствии с этим получаем три кривые общих затрат на </a:t>
            </a:r>
            <a:r>
              <a:rPr lang="ru-RU" dirty="0" smtClean="0"/>
              <a:t>создание и поддержание запаса.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3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517632" cy="3886200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В отличие от предыдущих модификаций формулы </a:t>
            </a:r>
            <a:r>
              <a:rPr lang="ru-RU" dirty="0" smtClean="0"/>
              <a:t>Уилсона </a:t>
            </a:r>
            <a:r>
              <a:rPr lang="ru-RU" dirty="0"/>
              <a:t>определить оптимальный размер заказа при учете оптовых скидок с помощью расчета по какой-либо формуле нельзя. Информации, полученной в результате использования формулы </a:t>
            </a:r>
            <a:r>
              <a:rPr lang="ru-RU" dirty="0" smtClean="0"/>
              <a:t>(1</a:t>
            </a:r>
            <a:r>
              <a:rPr lang="ru-RU" dirty="0"/>
              <a:t>) </a:t>
            </a:r>
            <a:r>
              <a:rPr lang="ru-RU" dirty="0" smtClean="0"/>
              <a:t>недостаточно </a:t>
            </a:r>
            <a:r>
              <a:rPr lang="ru-RU" dirty="0"/>
              <a:t>для выбора того или иного уровня цены и соответствующего ей размера заказа.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3886200"/>
          </a:xfrm>
        </p:spPr>
        <p:txBody>
          <a:bodyPr/>
          <a:lstStyle/>
          <a:p>
            <a:pPr marL="0" indent="457200">
              <a:buNone/>
            </a:pPr>
            <a:r>
              <a:rPr lang="ru-RU" dirty="0" smtClean="0"/>
              <a:t>Формула Уилсона </a:t>
            </a:r>
            <a:r>
              <a:rPr lang="ru-RU" dirty="0"/>
              <a:t>в этой ситуации полезна только тем, что позволяет заменить полный перебор вариантов использования оптовых ски­док ограниченным перебором этих вариантов.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2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ru-RU" sz="4000" dirty="0" smtClean="0"/>
              <a:t>7. </a:t>
            </a:r>
            <a:r>
              <a:rPr lang="ru-RU" sz="4000" dirty="0" smtClean="0"/>
              <a:t>Модель с учетом </a:t>
            </a:r>
            <a:r>
              <a:rPr lang="ru-RU" sz="4000" dirty="0" smtClean="0"/>
              <a:t>затрат на содержание запаса на единицу площади склада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134" y="332656"/>
            <a:ext cx="8856984" cy="5246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Особенность определения затрат на содержание запаса для расчета оптимального размера заказа по классической формуле Уилсона состоит в том, что затраты на содержание запаса должны быть приведены к единице запаса заданного наименования или к группе единиц запаса.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Между </a:t>
            </a:r>
            <a:r>
              <a:rPr lang="ru-RU" dirty="0"/>
              <a:t>тем, как правило, учет таких затрат увязан с площадями или объемами склада. Учитывая это, классическая модель расчета оптимального размера заказа должна быть скорректирована. </a:t>
            </a:r>
          </a:p>
        </p:txBody>
      </p:sp>
    </p:spTree>
    <p:extLst>
      <p:ext uri="{BB962C8B-B14F-4D97-AF65-F5344CB8AC3E}">
        <p14:creationId xmlns:p14="http://schemas.microsoft.com/office/powerpoint/2010/main" val="18953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246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Складские затраты могут быть выражены следующим образом:</a:t>
            </a:r>
          </a:p>
          <a:p>
            <a:pPr marL="0" indent="0" algn="ctr">
              <a:buNone/>
            </a:pPr>
            <a:r>
              <a:rPr lang="en-US" i="1" dirty="0" smtClean="0"/>
              <a:t>I=</a:t>
            </a:r>
            <a:r>
              <a:rPr lang="en-US" i="1" dirty="0" err="1" smtClean="0"/>
              <a:t>akQ</a:t>
            </a:r>
            <a:r>
              <a:rPr lang="ru-RU" i="1" dirty="0" smtClean="0"/>
              <a:t> </a:t>
            </a:r>
            <a:r>
              <a:rPr lang="ru-RU" dirty="0" smtClean="0"/>
              <a:t>(9)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a</a:t>
            </a:r>
            <a:r>
              <a:rPr lang="en-US" dirty="0" smtClean="0"/>
              <a:t> – </a:t>
            </a:r>
            <a:r>
              <a:rPr lang="ru-RU" dirty="0" smtClean="0"/>
              <a:t>затраты на содержание единицы запаса с учетом занимаемой площади (объема) склада, руб./м</a:t>
            </a:r>
            <a:r>
              <a:rPr lang="ru-RU" baseline="30000" dirty="0" smtClean="0"/>
              <a:t>2 </a:t>
            </a:r>
            <a:r>
              <a:rPr lang="ru-RU" dirty="0" smtClean="0"/>
              <a:t>или руб./м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en-US" i="1" dirty="0" smtClean="0"/>
              <a:t>k</a:t>
            </a:r>
            <a:r>
              <a:rPr lang="en-US" dirty="0" smtClean="0"/>
              <a:t> – </a:t>
            </a:r>
            <a:r>
              <a:rPr lang="ru-RU" dirty="0" smtClean="0"/>
              <a:t>коэффициент, учитывающий пространственные габариты единицы запаса, м</a:t>
            </a:r>
            <a:r>
              <a:rPr lang="ru-RU" baseline="30000" dirty="0" smtClean="0"/>
              <a:t>2</a:t>
            </a:r>
            <a:r>
              <a:rPr lang="ru-RU" dirty="0" smtClean="0"/>
              <a:t>/единиц или м</a:t>
            </a:r>
            <a:r>
              <a:rPr lang="ru-RU" baseline="30000" dirty="0" smtClean="0"/>
              <a:t>3</a:t>
            </a:r>
            <a:r>
              <a:rPr lang="ru-RU" dirty="0" smtClean="0"/>
              <a:t>/единиц.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7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246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подстановке затрат на содержание запаса, выраженных в формуле (9), классическая модель расчета оптимального размера заказа принимает следующий вид: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88319577"/>
              </p:ext>
            </p:extLst>
          </p:nvPr>
        </p:nvGraphicFramePr>
        <p:xfrm>
          <a:off x="827584" y="3429000"/>
          <a:ext cx="78359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Формула" r:id="rId3" imgW="2666880" imgH="469800" progId="Equation.3">
                  <p:embed/>
                </p:oleObj>
              </mc:Choice>
              <mc:Fallback>
                <p:oleObj name="Формула" r:id="rId3" imgW="2666880" imgH="469800" progId="Equation.3">
                  <p:embed/>
                  <p:pic>
                    <p:nvPicPr>
                      <p:cNvPr id="0" name="Объект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29000"/>
                        <a:ext cx="783590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0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844824"/>
            <a:ext cx="6019800" cy="2209800"/>
          </a:xfrm>
        </p:spPr>
        <p:txBody>
          <a:bodyPr/>
          <a:lstStyle/>
          <a:p>
            <a:pPr lvl="0"/>
            <a:r>
              <a:rPr lang="ru-RU" sz="4000" dirty="0" smtClean="0"/>
              <a:t>1. </a:t>
            </a:r>
            <a:r>
              <a:rPr lang="ru-RU" sz="4000" dirty="0"/>
              <a:t>Модель с учетом потерь от замороженного капитала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/>
          <a:lstStyle/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/>
              <a:t>Формула </a:t>
            </a: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 smtClean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 smtClean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>
                <a:cs typeface="Times New Roman" pitchFamily="18" charset="0"/>
              </a:rPr>
              <a:t>где </a:t>
            </a:r>
            <a:r>
              <a:rPr lang="en-US" i="1" dirty="0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ru-RU" dirty="0" smtClean="0">
                <a:cs typeface="Times New Roman" pitchFamily="18" charset="0"/>
              </a:rPr>
              <a:t>затраты на содержание единицы запаса, руб. </a:t>
            </a: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/>
              <a:t>предполагает</a:t>
            </a:r>
            <a:r>
              <a:rPr lang="ru-RU" dirty="0"/>
              <a:t>, что за­мороженными в запасах средствами (альтернативными затратами) можно пренебречь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8212854"/>
              </p:ext>
            </p:extLst>
          </p:nvPr>
        </p:nvGraphicFramePr>
        <p:xfrm>
          <a:off x="1323975" y="1412875"/>
          <a:ext cx="39179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3" imgW="1333440" imgH="444240" progId="Equation.3">
                  <p:embed/>
                </p:oleObj>
              </mc:Choice>
              <mc:Fallback>
                <p:oleObj name="Формула" r:id="rId3" imgW="1333440" imgH="44424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412875"/>
                        <a:ext cx="3917950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0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/>
          <a:lstStyle/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/>
              <a:t>Формула </a:t>
            </a: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 smtClean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endParaRPr lang="ru-RU" dirty="0" smtClean="0"/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>
                <a:cs typeface="Times New Roman" pitchFamily="18" charset="0"/>
              </a:rPr>
              <a:t>где </a:t>
            </a:r>
            <a:r>
              <a:rPr lang="en-US" i="1" dirty="0" err="1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ru-RU" dirty="0" smtClean="0">
                <a:cs typeface="Times New Roman" pitchFamily="18" charset="0"/>
              </a:rPr>
              <a:t>доля закупочной цены единицы запаса, приходящаяся на затраты по содержанию запаса;</a:t>
            </a: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>
                <a:cs typeface="Times New Roman" pitchFamily="18" charset="0"/>
              </a:rPr>
              <a:t>С – закупочная цена единицы запаса, руб. </a:t>
            </a:r>
          </a:p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 dirty="0"/>
              <a:t>напротив, пренебрегает затра­тами на содержание запаса, учитывая затраты, связанные с замо­роженным капиталом. 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4302497"/>
              </p:ext>
            </p:extLst>
          </p:nvPr>
        </p:nvGraphicFramePr>
        <p:xfrm>
          <a:off x="1287463" y="1412875"/>
          <a:ext cx="399256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3" imgW="1358640" imgH="444240" progId="Equation.3">
                  <p:embed/>
                </p:oleObj>
              </mc:Choice>
              <mc:Fallback>
                <p:oleObj name="Формула" r:id="rId3" imgW="1358640" imgH="4442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1412875"/>
                        <a:ext cx="3992562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8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Последний подход оправдан в том случае, если доля капитальных затрат </a:t>
            </a:r>
            <a:r>
              <a:rPr lang="ru-RU" dirty="0" smtClean="0"/>
              <a:t>при </a:t>
            </a:r>
            <a:r>
              <a:rPr lang="ru-RU" dirty="0"/>
              <a:t>работе с запа­сами велика и составляет львиную долю от затрат на содержание запаса.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того чтобы учесть и ту и другую сторону затрат, связан­ных с содержание запаса на складах, можно объединить составля­ющие затрат на складирование.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Аналитическая </a:t>
            </a:r>
            <a:r>
              <a:rPr lang="ru-RU" dirty="0"/>
              <a:t>обработка суммы затрат на складскую обработку и потерь от замораживания капи­тала в общих затратах, связанных с содержанием запаса, приводит к следующей формуле:</a:t>
            </a:r>
          </a:p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96496630"/>
              </p:ext>
            </p:extLst>
          </p:nvPr>
        </p:nvGraphicFramePr>
        <p:xfrm>
          <a:off x="1881188" y="3573463"/>
          <a:ext cx="3956050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Формула" r:id="rId3" imgW="1346040" imgH="444240" progId="Equation.3">
                  <p:embed/>
                </p:oleObj>
              </mc:Choice>
              <mc:Fallback>
                <p:oleObj name="Формула" r:id="rId3" imgW="1346040" imgH="444240" progId="Equation.3">
                  <p:embed/>
                  <p:pic>
                    <p:nvPicPr>
                      <p:cNvPr id="0" name="Объект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573463"/>
                        <a:ext cx="3956050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7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624736" cy="2209800"/>
          </a:xfrm>
        </p:spPr>
        <p:txBody>
          <a:bodyPr/>
          <a:lstStyle/>
          <a:p>
            <a:pPr lvl="0"/>
            <a:r>
              <a:rPr lang="ru-RU" sz="4000" dirty="0" smtClean="0"/>
              <a:t>2. Модель с постепенным пополнением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300</TotalTime>
  <Words>1202</Words>
  <Application>Microsoft Office PowerPoint</Application>
  <PresentationFormat>Экран (4:3)</PresentationFormat>
  <Paragraphs>92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Пиксел</vt:lpstr>
      <vt:lpstr>Формула</vt:lpstr>
      <vt:lpstr>Microsoft Equation 3.0</vt:lpstr>
      <vt:lpstr>8. Модификация классической формулы расчета оптимального размера заказа</vt:lpstr>
      <vt:lpstr>Литература</vt:lpstr>
      <vt:lpstr>Презентация PowerPoint</vt:lpstr>
      <vt:lpstr>1. Модель с учетом потерь от замороженного капитала</vt:lpstr>
      <vt:lpstr>Презентация PowerPoint</vt:lpstr>
      <vt:lpstr>Презентация PowerPoint</vt:lpstr>
      <vt:lpstr>Презентация PowerPoint</vt:lpstr>
      <vt:lpstr>Презентация PowerPoint</vt:lpstr>
      <vt:lpstr>2. Модель с постепенным пополнением</vt:lpstr>
      <vt:lpstr>Модель расчета оптимального размера заказа с постепенным пополнением  </vt:lpstr>
      <vt:lpstr>Презентация PowerPoint</vt:lpstr>
      <vt:lpstr>Презентация PowerPoint</vt:lpstr>
      <vt:lpstr>Презентация PowerPoint</vt:lpstr>
      <vt:lpstr>Презентация PowerPoint</vt:lpstr>
      <vt:lpstr>3. Модель с учетом потерь от дефицита</vt:lpstr>
      <vt:lpstr>Презентация PowerPoint</vt:lpstr>
      <vt:lpstr>Модель работы без учета дефицита</vt:lpstr>
      <vt:lpstr>Презентация PowerPoint</vt:lpstr>
      <vt:lpstr>Движение запаса с учетом потерь от дефицита</vt:lpstr>
      <vt:lpstr>Презентация PowerPoint</vt:lpstr>
      <vt:lpstr>Презентация PowerPoint</vt:lpstr>
      <vt:lpstr>Формула расчета оптимального размера заказа с учетом потерь от дефицита имеет следующий вид: </vt:lpstr>
      <vt:lpstr>4. Модель с учетом потерь от дефицита при постепенном пополнении</vt:lpstr>
      <vt:lpstr>Презентация PowerPoint</vt:lpstr>
      <vt:lpstr>Движение запаса с постепенным пополнением и при учете дефицита</vt:lpstr>
      <vt:lpstr>5. Модель работы с многономенклатурным заказом</vt:lpstr>
      <vt:lpstr>Презентация PowerPoint</vt:lpstr>
      <vt:lpstr>Для расчета оптимальных разме­ров заказа каждого из наименований необходимо воспользоваться следующей формулой: </vt:lpstr>
      <vt:lpstr>6. Модель с учетом оптовых скидок</vt:lpstr>
      <vt:lpstr>Презентация PowerPoint</vt:lpstr>
      <vt:lpstr>Формирование общих затрат, связанных с запасом, при наличии оптовых скидок</vt:lpstr>
      <vt:lpstr>Презентация PowerPoint</vt:lpstr>
      <vt:lpstr>Презентация PowerPoint</vt:lpstr>
      <vt:lpstr>Презентация PowerPoint</vt:lpstr>
      <vt:lpstr>7. Модель с учетом затрат на содержание запаса на единицу площади склада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2013-11-18T15:08:18Z</dcterms:created>
  <dcterms:modified xsi:type="dcterms:W3CDTF">2013-12-03T17:27:29Z</dcterms:modified>
</cp:coreProperties>
</file>