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70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6712"/>
            <a:ext cx="6324600" cy="4680520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1. </a:t>
            </a:r>
            <a:r>
              <a:rPr lang="be-BY" sz="3200" dirty="0"/>
              <a:t>Понятия ораторского искусства и красноречия</a:t>
            </a:r>
            <a:r>
              <a:rPr lang="ru-RU" sz="3200" dirty="0"/>
              <a:t>. Судебное красноречие.</a:t>
            </a:r>
            <a:br>
              <a:rPr lang="ru-RU" sz="3200" dirty="0"/>
            </a:br>
            <a:r>
              <a:rPr lang="ru-RU" sz="3200" dirty="0"/>
              <a:t>2. </a:t>
            </a:r>
            <a:r>
              <a:rPr lang="be-BY" sz="3200" dirty="0"/>
              <a:t>История развития ораторского искусства и красноречия</a:t>
            </a:r>
            <a:r>
              <a:rPr lang="ru-RU" sz="3200" dirty="0"/>
              <a:t>. </a:t>
            </a:r>
            <a:br>
              <a:rPr lang="ru-RU" sz="3200" dirty="0"/>
            </a:br>
            <a:r>
              <a:rPr lang="ru-RU" sz="3200" dirty="0"/>
              <a:t>3. </a:t>
            </a:r>
            <a:r>
              <a:rPr lang="be-BY" sz="3200" dirty="0"/>
              <a:t>Значение ораторского искусства для юриста</a:t>
            </a:r>
            <a:r>
              <a:rPr lang="ru-RU" sz="3200" dirty="0"/>
              <a:t>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04664"/>
            <a:ext cx="2979440" cy="5256584"/>
          </a:xfrm>
        </p:spPr>
        <p:txBody>
          <a:bodyPr>
            <a:normAutofit/>
          </a:bodyPr>
          <a:lstStyle/>
          <a:p>
            <a:pPr algn="ctr"/>
            <a:r>
              <a:rPr lang="be-BY" sz="2800" b="1" dirty="0">
                <a:solidFill>
                  <a:srgbClr val="FFC000"/>
                </a:solidFill>
              </a:rPr>
              <a:t>ВОЗНИКНОВЕНИЕ И РАЗВИТИЕ ОРАТОРСКОГО ИСКУССТВА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://www.gramota.ru/book/ritorika/images/1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45752"/>
            <a:ext cx="3161928" cy="21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6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Риторический канон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be-BY" dirty="0"/>
              <a:t>3. </a:t>
            </a:r>
            <a:r>
              <a:rPr lang="be-BY" b="1" dirty="0">
                <a:solidFill>
                  <a:srgbClr val="FF0000"/>
                </a:solidFill>
              </a:rPr>
              <a:t>элокуция</a:t>
            </a:r>
            <a:r>
              <a:rPr lang="be-BY" b="1" dirty="0"/>
              <a:t> </a:t>
            </a:r>
            <a:r>
              <a:rPr lang="be-BY" dirty="0"/>
              <a:t>(от лат. elocutio – выражение; в старых риториках этот раздел часто назывался «украшением мыслей»; на этом этапе автор находит наилучшие языковые средства выражения замысла, отбирает, оценивает и согласует их) – </a:t>
            </a:r>
            <a:r>
              <a:rPr lang="be-BY" b="1" i="1" dirty="0">
                <a:solidFill>
                  <a:srgbClr val="FF0000"/>
                </a:solidFill>
              </a:rPr>
              <a:t>как? какими словами? 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be-BY" b="1" dirty="0">
                <a:solidFill>
                  <a:srgbClr val="FF0000"/>
                </a:solidFill>
              </a:rPr>
              <a:t>Элокуция</a:t>
            </a:r>
            <a:r>
              <a:rPr lang="be-BY" b="1" dirty="0"/>
              <a:t> </a:t>
            </a:r>
            <a:r>
              <a:rPr lang="be-BY" dirty="0"/>
              <a:t>(выражение) – раздел о словесном оформлении речи.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3051576"/>
            <a:ext cx="4392487" cy="3806423"/>
          </a:xfrm>
        </p:spPr>
        <p:txBody>
          <a:bodyPr>
            <a:normAutofit fontScale="70000" lnSpcReduction="20000"/>
          </a:bodyPr>
          <a:lstStyle/>
          <a:p>
            <a:r>
              <a:rPr lang="be-BY" i="1" dirty="0">
                <a:solidFill>
                  <a:srgbClr val="FF0000"/>
                </a:solidFill>
              </a:rPr>
              <a:t>речевые </a:t>
            </a:r>
            <a:r>
              <a:rPr lang="be-BY" i="1" dirty="0" smtClean="0">
                <a:solidFill>
                  <a:srgbClr val="FF0000"/>
                </a:solidFill>
              </a:rPr>
              <a:t>приемы</a:t>
            </a:r>
            <a:r>
              <a:rPr lang="be-BY" i="1" dirty="0" smtClean="0"/>
              <a:t>:</a:t>
            </a:r>
          </a:p>
          <a:p>
            <a:r>
              <a:rPr lang="be-BY" b="1" i="1" dirty="0"/>
              <a:t>Предупреждение</a:t>
            </a:r>
            <a:r>
              <a:rPr lang="be-BY" dirty="0"/>
              <a:t> (occupation) – оратор предупреждает слушателей, сам возража</a:t>
            </a:r>
            <a:r>
              <a:rPr lang="ru-RU" dirty="0"/>
              <a:t>я </a:t>
            </a:r>
            <a:r>
              <a:rPr lang="be-BY" dirty="0"/>
              <a:t>себе</a:t>
            </a:r>
            <a:r>
              <a:rPr lang="ru-RU" dirty="0"/>
              <a:t>, а затем</a:t>
            </a:r>
            <a:r>
              <a:rPr lang="be-BY" dirty="0"/>
              <a:t> опровергает </a:t>
            </a:r>
            <a:r>
              <a:rPr lang="ru-RU" dirty="0"/>
              <a:t>это </a:t>
            </a:r>
            <a:r>
              <a:rPr lang="be-BY" dirty="0"/>
              <a:t>возражение (служит большему убеждению</a:t>
            </a:r>
            <a:r>
              <a:rPr lang="be-BY" dirty="0" smtClean="0"/>
              <a:t>);</a:t>
            </a:r>
          </a:p>
          <a:p>
            <a:r>
              <a:rPr lang="be-BY" b="1" i="1" dirty="0"/>
              <a:t>Ответствование</a:t>
            </a:r>
            <a:r>
              <a:rPr lang="be-BY" dirty="0"/>
              <a:t> (subectio) – сами </a:t>
            </a:r>
            <a:r>
              <a:rPr lang="ru-RU" dirty="0"/>
              <a:t>с</a:t>
            </a:r>
            <a:r>
              <a:rPr lang="be-BY" dirty="0"/>
              <a:t>пр</a:t>
            </a:r>
            <a:r>
              <a:rPr lang="ru-RU" dirty="0"/>
              <a:t>а</a:t>
            </a:r>
            <a:r>
              <a:rPr lang="be-BY" dirty="0"/>
              <a:t>ш</a:t>
            </a:r>
            <a:r>
              <a:rPr lang="ru-RU" dirty="0"/>
              <a:t>ив</a:t>
            </a:r>
            <a:r>
              <a:rPr lang="be-BY" dirty="0"/>
              <a:t>аем, сами </a:t>
            </a:r>
            <a:r>
              <a:rPr lang="ru-RU" dirty="0"/>
              <a:t>себе </a:t>
            </a:r>
            <a:r>
              <a:rPr lang="ru-RU" dirty="0" smtClean="0"/>
              <a:t>отвечаем</a:t>
            </a:r>
            <a:r>
              <a:rPr lang="be-BY" dirty="0" smtClean="0"/>
              <a:t>;</a:t>
            </a:r>
          </a:p>
          <a:p>
            <a:r>
              <a:rPr lang="be-BY" b="1" i="1" dirty="0"/>
              <a:t>Уступление</a:t>
            </a:r>
            <a:r>
              <a:rPr lang="be-BY" dirty="0"/>
              <a:t> (concessio) – когда мы соглашаемся </a:t>
            </a:r>
            <a:r>
              <a:rPr lang="ru-RU" dirty="0"/>
              <a:t>с позицией противника</a:t>
            </a:r>
            <a:r>
              <a:rPr lang="be-BY" dirty="0"/>
              <a:t> для того, чтобы </a:t>
            </a:r>
            <a:r>
              <a:rPr lang="ru-RU" dirty="0"/>
              <a:t>затем еще </a:t>
            </a:r>
            <a:r>
              <a:rPr lang="be-BY" dirty="0"/>
              <a:t>более </a:t>
            </a:r>
            <a:r>
              <a:rPr lang="ru-RU" dirty="0"/>
              <a:t>ее опровергнуть</a:t>
            </a:r>
            <a:r>
              <a:rPr lang="be-BY" dirty="0"/>
              <a:t> и подтвердить нашу истину. </a:t>
            </a:r>
            <a:endParaRPr lang="ru-RU" dirty="0"/>
          </a:p>
        </p:txBody>
      </p:sp>
      <p:pic>
        <p:nvPicPr>
          <p:cNvPr id="9218" name="Picture 2" descr="http://www.school23ul.narod.ru/virtualnimuzey/z2/f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6632"/>
            <a:ext cx="2472209" cy="29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Н.Ф. </a:t>
            </a:r>
            <a:r>
              <a:rPr lang="ru-RU" b="1" dirty="0" err="1" smtClean="0"/>
              <a:t>Кошанский</a:t>
            </a:r>
            <a:endParaRPr lang="ru-RU" b="1" dirty="0"/>
          </a:p>
        </p:txBody>
      </p:sp>
      <p:pic>
        <p:nvPicPr>
          <p:cNvPr id="9220" name="Picture 4" descr="http://www.kcnlp.com.ua/ulovki-v-spore/langu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25334"/>
            <a:ext cx="2184177" cy="16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10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Речевые 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e-BY" b="1" i="1" dirty="0"/>
              <a:t>Разделение</a:t>
            </a:r>
            <a:r>
              <a:rPr lang="be-BY" dirty="0"/>
              <a:t> (distribute) – вычисление видов вместо рода, частей вместо целого (оно делает истину более очевидной, более убеждает разум) – говорить о чем-то </a:t>
            </a:r>
            <a:r>
              <a:rPr lang="be-BY" dirty="0" smtClean="0"/>
              <a:t>конкретном;</a:t>
            </a:r>
          </a:p>
          <a:p>
            <a:r>
              <a:rPr lang="be-BY" b="1" i="1" dirty="0"/>
              <a:t>Перемещение</a:t>
            </a:r>
            <a:r>
              <a:rPr lang="be-BY" dirty="0"/>
              <a:t> (antimetabole) – переставив слова в предложении, даем другую, сильнейшую и часто противную мысль. </a:t>
            </a:r>
            <a:r>
              <a:rPr lang="ru-RU" dirty="0"/>
              <a:t>Эта</a:t>
            </a:r>
            <a:r>
              <a:rPr lang="be-BY" dirty="0"/>
              <a:t> фигура неожиданна и поэтому убедительна</a:t>
            </a:r>
            <a:r>
              <a:rPr lang="be-BY" dirty="0" smtClean="0"/>
              <a:t>;</a:t>
            </a:r>
          </a:p>
          <a:p>
            <a:r>
              <a:rPr lang="be-BY" b="1" i="1" dirty="0"/>
              <a:t>Остроумие</a:t>
            </a:r>
            <a:r>
              <a:rPr lang="be-BY" dirty="0"/>
              <a:t> (oxymoron) – острая мысль с видимым противоречием. Заставляет соображать и </a:t>
            </a:r>
            <a:r>
              <a:rPr lang="be-BY" dirty="0" smtClean="0"/>
              <a:t>догадываться;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e-BY" b="1" i="1" dirty="0"/>
              <a:t>Отступление</a:t>
            </a:r>
            <a:r>
              <a:rPr lang="be-BY" dirty="0"/>
              <a:t> – искусный переход от одного предмета к </a:t>
            </a:r>
            <a:r>
              <a:rPr lang="be-BY" dirty="0" smtClean="0"/>
              <a:t>другому;</a:t>
            </a:r>
          </a:p>
          <a:p>
            <a:r>
              <a:rPr lang="be-BY" b="1" i="1" dirty="0"/>
              <a:t>Возвращение</a:t>
            </a:r>
            <a:r>
              <a:rPr lang="be-BY" dirty="0"/>
              <a:t> – переход от постороннего к главному предмету, последствие отступления. Эти две фигуры следуют друг за другом и для оратора необходимы</a:t>
            </a:r>
            <a:r>
              <a:rPr lang="be-BY" dirty="0" smtClean="0"/>
              <a:t>;</a:t>
            </a:r>
          </a:p>
          <a:p>
            <a:r>
              <a:rPr lang="be-BY" b="1" i="1" dirty="0"/>
              <a:t>Наращение</a:t>
            </a:r>
            <a:r>
              <a:rPr lang="be-BY" dirty="0"/>
              <a:t> – постоянный ход от слабейшего к </a:t>
            </a:r>
            <a:r>
              <a:rPr lang="be-BY" dirty="0" smtClean="0"/>
              <a:t>сильнейшему;</a:t>
            </a:r>
          </a:p>
          <a:p>
            <a:r>
              <a:rPr lang="be-BY" b="1" i="1" dirty="0"/>
              <a:t>Поправление</a:t>
            </a:r>
            <a:r>
              <a:rPr lang="be-BY" dirty="0"/>
              <a:t> – одна мысль, сказанная как бы нечаянно, заменяется другой, более сильной</a:t>
            </a:r>
            <a:endParaRPr lang="be-BY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56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Риторический канон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4935777"/>
          </a:xfrm>
        </p:spPr>
        <p:txBody>
          <a:bodyPr>
            <a:normAutofit fontScale="55000" lnSpcReduction="20000"/>
          </a:bodyPr>
          <a:lstStyle/>
          <a:p>
            <a:r>
              <a:rPr lang="be-BY" dirty="0"/>
              <a:t>4. </a:t>
            </a:r>
            <a:r>
              <a:rPr lang="be-BY" b="1" dirty="0">
                <a:solidFill>
                  <a:srgbClr val="FF0000"/>
                </a:solidFill>
              </a:rPr>
              <a:t>мемория</a:t>
            </a:r>
            <a:r>
              <a:rPr lang="be-BY" b="1" dirty="0"/>
              <a:t> </a:t>
            </a:r>
            <a:r>
              <a:rPr lang="be-BY" dirty="0"/>
              <a:t>(от лат. memoria - запоминание) </a:t>
            </a:r>
            <a:endParaRPr lang="ru-RU" dirty="0"/>
          </a:p>
          <a:p>
            <a:r>
              <a:rPr lang="be-BY" b="1" dirty="0"/>
              <a:t>Мемория </a:t>
            </a:r>
            <a:r>
              <a:rPr lang="be-BY" dirty="0"/>
              <a:t>(память). Перед тем, как произнести отобранный текст, необходимо его </a:t>
            </a:r>
            <a:r>
              <a:rPr lang="be-BY" b="1" i="1" dirty="0"/>
              <a:t>запомнить</a:t>
            </a:r>
            <a:r>
              <a:rPr lang="be-BY" dirty="0"/>
              <a:t>. </a:t>
            </a:r>
            <a:endParaRPr lang="be-BY" dirty="0" smtClean="0"/>
          </a:p>
          <a:p>
            <a:r>
              <a:rPr lang="be-BY" dirty="0" smtClean="0"/>
              <a:t>Кроме </a:t>
            </a:r>
            <a:r>
              <a:rPr lang="be-BY" dirty="0"/>
              <a:t>индивидуальных способов и приемов, существуют универсальные приемы подготовки к произнесению будущей речи: </a:t>
            </a:r>
            <a:endParaRPr lang="ru-RU" dirty="0"/>
          </a:p>
          <a:p>
            <a:r>
              <a:rPr lang="be-BY" dirty="0" smtClean="0"/>
              <a:t>Осмысление </a:t>
            </a:r>
            <a:r>
              <a:rPr lang="be-BY" dirty="0"/>
              <a:t>(не механическое); </a:t>
            </a:r>
            <a:endParaRPr lang="be-BY" dirty="0" smtClean="0"/>
          </a:p>
          <a:p>
            <a:r>
              <a:rPr lang="be-BY" dirty="0"/>
              <a:t>Заучивание наизусть с повторением про себя или вслух заученного </a:t>
            </a:r>
            <a:r>
              <a:rPr lang="be-BY" dirty="0" smtClean="0"/>
              <a:t>текста</a:t>
            </a:r>
            <a:r>
              <a:rPr lang="ru-RU" dirty="0"/>
              <a:t>;</a:t>
            </a:r>
          </a:p>
          <a:p>
            <a:r>
              <a:rPr lang="be-BY" dirty="0" smtClean="0"/>
              <a:t>Неоднократное </a:t>
            </a:r>
            <a:r>
              <a:rPr lang="be-BY" dirty="0"/>
              <a:t>редактирование текста; </a:t>
            </a:r>
            <a:endParaRPr lang="ru-RU" dirty="0"/>
          </a:p>
          <a:p>
            <a:r>
              <a:rPr lang="be-BY" dirty="0" smtClean="0"/>
              <a:t>Прочитывание </a:t>
            </a:r>
            <a:r>
              <a:rPr lang="be-BY" dirty="0"/>
              <a:t>вслух написанного текста; </a:t>
            </a:r>
            <a:endParaRPr lang="ru-RU" dirty="0"/>
          </a:p>
          <a:p>
            <a:r>
              <a:rPr lang="be-BY" dirty="0" smtClean="0"/>
              <a:t>Произнесение </a:t>
            </a:r>
            <a:r>
              <a:rPr lang="be-BY" dirty="0"/>
              <a:t>текста без зрительной опоры; </a:t>
            </a:r>
            <a:endParaRPr lang="ru-RU" dirty="0"/>
          </a:p>
          <a:p>
            <a:r>
              <a:rPr lang="be-BY" dirty="0" smtClean="0"/>
              <a:t>Прочитывание </a:t>
            </a:r>
            <a:r>
              <a:rPr lang="be-BY" dirty="0"/>
              <a:t>(произнесение текста на </a:t>
            </a:r>
            <a:r>
              <a:rPr lang="ru-RU" dirty="0"/>
              <a:t>диктофон</a:t>
            </a:r>
            <a:r>
              <a:rPr lang="be-BY" dirty="0"/>
              <a:t> с последующим анализом</a:t>
            </a:r>
            <a:r>
              <a:rPr lang="ru-RU" dirty="0"/>
              <a:t>)</a:t>
            </a:r>
            <a:r>
              <a:rPr lang="be-BY" dirty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e-BY" dirty="0"/>
              <a:t>5. </a:t>
            </a:r>
            <a:r>
              <a:rPr lang="be-BY" b="1" dirty="0">
                <a:solidFill>
                  <a:srgbClr val="FF0000"/>
                </a:solidFill>
              </a:rPr>
              <a:t>демонстрация</a:t>
            </a:r>
            <a:r>
              <a:rPr lang="be-BY" b="1" dirty="0"/>
              <a:t> </a:t>
            </a:r>
            <a:r>
              <a:rPr lang="be-BY" dirty="0"/>
              <a:t>(от лат. </a:t>
            </a:r>
            <a:r>
              <a:rPr lang="en-US" dirty="0" smtClean="0"/>
              <a:t>demonstratio</a:t>
            </a:r>
            <a:r>
              <a:rPr lang="be-BY" dirty="0" smtClean="0"/>
              <a:t>) </a:t>
            </a:r>
            <a:r>
              <a:rPr lang="be-BY" dirty="0"/>
              <a:t>правила произнесения речи перед аудиторией, приемы интонирования, постановка голоса, мимика, жесты). </a:t>
            </a:r>
            <a:endParaRPr lang="be-BY" dirty="0" smtClean="0"/>
          </a:p>
          <a:p>
            <a:r>
              <a:rPr lang="be-BY" dirty="0"/>
              <a:t>Необходимо обращать внимание на ряд моментов: темп и ритм, пауза, интонация, громкость, тембр голоса, логическое ударение, артикуляция, постановка дыхания, манеры; </a:t>
            </a:r>
            <a:endParaRPr lang="be-BY" dirty="0" smtClean="0"/>
          </a:p>
          <a:p>
            <a:r>
              <a:rPr lang="be-BY" dirty="0" smtClean="0"/>
              <a:t>человек </a:t>
            </a:r>
            <a:r>
              <a:rPr lang="be-BY" dirty="0"/>
              <a:t>говорит не только с помощью слов, но и с помощью тела: говорят руки, ноги, поза, мимика. 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http://t2.gstatic.com/images?q=tbn:ANd9GcTZBAGbPh8ngMygcqP8wPEzcbr8hL8KLLxhkYnGm79SifCzGc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1311120" cy="19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xppxx.ru/wp-content/uploads/2012/11/x_36ca431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9"/>
          <a:stretch/>
        </p:blipFill>
        <p:spPr bwMode="auto">
          <a:xfrm>
            <a:off x="6228184" y="4221088"/>
            <a:ext cx="2736304" cy="200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74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/>
              <a:t>Судебное красноречие</a:t>
            </a:r>
            <a:r>
              <a:rPr lang="be-BY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106416" cy="3423609"/>
          </a:xfrm>
        </p:spPr>
        <p:txBody>
          <a:bodyPr>
            <a:normAutofit fontScale="85000" lnSpcReduction="20000"/>
          </a:bodyPr>
          <a:lstStyle/>
          <a:p>
            <a:r>
              <a:rPr lang="be-BY" dirty="0"/>
              <a:t>это род речи, призванный оказывать целенаправленное и эффективное </a:t>
            </a:r>
            <a:r>
              <a:rPr lang="be-BY" b="1" i="1" dirty="0">
                <a:solidFill>
                  <a:srgbClr val="FF0000"/>
                </a:solidFill>
              </a:rPr>
              <a:t>воздействие на суд</a:t>
            </a:r>
            <a:r>
              <a:rPr lang="be-BY" dirty="0"/>
              <a:t>, способствовать формированию убеждения судей и присутствующих в суде граждан. </a:t>
            </a:r>
            <a:endParaRPr lang="be-BY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b="1" i="1" dirty="0"/>
              <a:t>судебная риторика</a:t>
            </a:r>
            <a:r>
              <a:rPr lang="be-BY" dirty="0"/>
              <a:t> </a:t>
            </a:r>
            <a:r>
              <a:rPr lang="be-BY" dirty="0" smtClean="0"/>
              <a:t>-комплекс </a:t>
            </a:r>
            <a:r>
              <a:rPr lang="be-BY" dirty="0"/>
              <a:t>риторических знаний и умений юриста по подготовке и произнесению публичной профессиональной речи, как умение строить аргументированное рассуждение, воздействующее на правосознание людей</a:t>
            </a:r>
            <a:endParaRPr lang="ru-RU" dirty="0"/>
          </a:p>
        </p:txBody>
      </p:sp>
      <p:pic>
        <p:nvPicPr>
          <p:cNvPr id="10242" name="Picture 2" descr="http://www.myjulia.ru/data/cache/2012/02/09/977859_1154-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90"/>
          <a:stretch/>
        </p:blipFill>
        <p:spPr bwMode="auto">
          <a:xfrm>
            <a:off x="395536" y="4884755"/>
            <a:ext cx="3384376" cy="19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0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8072462" cy="990600"/>
          </a:xfrm>
        </p:spPr>
        <p:txBody>
          <a:bodyPr>
            <a:normAutofit fontScale="90000"/>
          </a:bodyPr>
          <a:lstStyle/>
          <a:p>
            <a:r>
              <a:rPr lang="be-BY" b="1" i="1" smtClean="0"/>
              <a:t>Зарождение античной риторики. Деятельность софистов</a:t>
            </a:r>
            <a:endParaRPr lang="be-BY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3929058" cy="5268433"/>
          </a:xfrm>
        </p:spPr>
        <p:txBody>
          <a:bodyPr>
            <a:normAutofit fontScale="62500" lnSpcReduction="20000"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Коракс и Тисий </a:t>
            </a:r>
            <a:r>
              <a:rPr lang="ru-RU" smtClean="0"/>
              <a:t>считаются основателями греческой (и, следовательно, всей античной) риторики.</a:t>
            </a:r>
          </a:p>
          <a:p>
            <a:r>
              <a:rPr lang="ru-RU" smtClean="0"/>
              <a:t>создали </a:t>
            </a:r>
            <a:r>
              <a:rPr lang="ru-RU" b="1" i="1" smtClean="0"/>
              <a:t>сборник «общих мест»</a:t>
            </a:r>
            <a:r>
              <a:rPr lang="ru-RU" smtClean="0"/>
              <a:t> («топосов») — хрестоматию готовых примеров для заучивания, чтобы вставлять их в произносимую речь, и </a:t>
            </a:r>
            <a:r>
              <a:rPr lang="ru-RU" b="1" i="1" smtClean="0"/>
              <a:t>первый учебник риторики</a:t>
            </a:r>
            <a:r>
              <a:rPr lang="ru-RU" smtClean="0"/>
              <a:t> — теоретическое руководство, которое давало рекомендации относительно самой структуры ораторских выступлений</a:t>
            </a:r>
          </a:p>
          <a:p>
            <a:r>
              <a:rPr lang="be-BY" smtClean="0"/>
              <a:t>начали </a:t>
            </a:r>
            <a:r>
              <a:rPr lang="be-BY" b="1" i="1" smtClean="0"/>
              <a:t>преподавать ораторское искусство </a:t>
            </a:r>
            <a:r>
              <a:rPr lang="be-BY" smtClean="0"/>
              <a:t>в специальных школах</a:t>
            </a:r>
          </a:p>
          <a:p>
            <a:r>
              <a:rPr lang="ru-RU" b="1" i="1" smtClean="0"/>
              <a:t>Тисий</a:t>
            </a:r>
            <a:r>
              <a:rPr lang="ru-RU" smtClean="0"/>
              <a:t> был учителем был учителем </a:t>
            </a:r>
            <a:r>
              <a:rPr lang="ru-RU" b="1" i="1" smtClean="0">
                <a:solidFill>
                  <a:srgbClr val="FF0000"/>
                </a:solidFill>
              </a:rPr>
              <a:t>Горгия, Лисия и Исократа</a:t>
            </a:r>
            <a:endParaRPr lang="be-BY" b="1" i="1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214810" y="3000372"/>
            <a:ext cx="4929190" cy="3857628"/>
          </a:xfrm>
        </p:spPr>
        <p:txBody>
          <a:bodyPr>
            <a:normAutofit fontScale="62500" lnSpcReduction="20000"/>
          </a:bodyPr>
          <a:lstStyle/>
          <a:p>
            <a:r>
              <a:rPr lang="be-BY" smtClean="0"/>
              <a:t>Риторика развивалась на фоне расцвета древнегреческой литературы; на это же время приходился расцвет театра и философии</a:t>
            </a:r>
          </a:p>
          <a:p>
            <a:r>
              <a:rPr lang="ru-RU" smtClean="0"/>
              <a:t>В городах-государствах Эллады создавалась особая атмосфера для расцвета красноречия. </a:t>
            </a:r>
          </a:p>
          <a:p>
            <a:r>
              <a:rPr lang="ru-RU" smtClean="0"/>
              <a:t>Верховным органом в таком городе было </a:t>
            </a:r>
            <a:r>
              <a:rPr lang="ru-RU" b="1" i="1" smtClean="0"/>
              <a:t>Народное собрание</a:t>
            </a:r>
            <a:r>
              <a:rPr lang="ru-RU" smtClean="0"/>
              <a:t>, и политический деятель непосредственно обращался к народу (демосу). </a:t>
            </a:r>
            <a:r>
              <a:rPr lang="ru-RU" b="1" i="1" smtClean="0"/>
              <a:t>Суд</a:t>
            </a:r>
            <a:r>
              <a:rPr lang="ru-RU" smtClean="0"/>
              <a:t> также совершался публично. Обвинителем мог выступить любой человек. Обвиняемый защищался сам, убеждая в своей невиновности. </a:t>
            </a:r>
            <a:endParaRPr lang="be-BY" smtClean="0"/>
          </a:p>
        </p:txBody>
      </p:sp>
      <p:pic>
        <p:nvPicPr>
          <p:cNvPr id="14338" name="Picture 2" descr="http://www.gramota.ru/book/ritorika/images/1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857232"/>
            <a:ext cx="2836509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4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Античный анекдот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5268434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ru-RU" smtClean="0"/>
              <a:t>Научившись красноречию у Коракса, Тисий решил не платить за обучение. Коракс привлек бывшего ученика к суду. </a:t>
            </a:r>
          </a:p>
          <a:p>
            <a:r>
              <a:rPr lang="ru-RU" smtClean="0"/>
              <a:t>«Скажи мне, Коракс, — защищаясь, спросил Тисий, — знатоком чего я считаюсь?» </a:t>
            </a:r>
          </a:p>
          <a:p>
            <a:r>
              <a:rPr lang="ru-RU" smtClean="0"/>
              <a:t>— «Знатоком искусства доказать что угодно», — ответил Коракс. </a:t>
            </a:r>
          </a:p>
          <a:p>
            <a:r>
              <a:rPr lang="ru-RU" smtClean="0"/>
              <a:t>«Но если ты научил меня этому искусству, я убеждаю тебя ничего с меня не брать, а если ты не научил, то мне не за что платить».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25581"/>
          </a:xfrm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r>
              <a:rPr lang="ru-RU" smtClean="0"/>
              <a:t>Коракс возражал следующим образом: «Если, научившись от меня искусству убеждения, ты убеждаешь меня ничего с тебя не брать, то ты должен заплатить за обучение, поскольку умеешь убеждать, а если ты не убеждаешь, то ты должен все равно принести деньги, потому что я не убежден не брать с тебя платы». </a:t>
            </a:r>
          </a:p>
          <a:p>
            <a:r>
              <a:rPr lang="ru-RU" smtClean="0"/>
              <a:t>Судьи слушали, качали головами и наконец решили: «Негодное яйцо негодной вороны»</a:t>
            </a:r>
            <a:endParaRPr lang="be-BY"/>
          </a:p>
        </p:txBody>
      </p:sp>
      <p:pic>
        <p:nvPicPr>
          <p:cNvPr id="1026" name="Picture 2" descr="http://www.newsarmenia.ru/images/4158/93/41589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0"/>
            <a:ext cx="2495550" cy="153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974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Софисты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714876" cy="5268433"/>
          </a:xfrm>
        </p:spPr>
        <p:txBody>
          <a:bodyPr>
            <a:normAutofit fontScale="92500" lnSpcReduction="20000"/>
          </a:bodyPr>
          <a:lstStyle/>
          <a:p>
            <a:r>
              <a:rPr lang="be-BY" smtClean="0"/>
              <a:t>Возникновение риторики тесно связано с деятельностью </a:t>
            </a:r>
            <a:r>
              <a:rPr lang="be-BY" b="1" i="1" smtClean="0">
                <a:solidFill>
                  <a:srgbClr val="FF0000"/>
                </a:solidFill>
              </a:rPr>
              <a:t>софистов</a:t>
            </a:r>
            <a:r>
              <a:rPr lang="be-BY" smtClean="0"/>
              <a:t> – древнегреческих философов</a:t>
            </a:r>
          </a:p>
          <a:p>
            <a:r>
              <a:rPr lang="be-BY" smtClean="0"/>
              <a:t>В переводе с греч. «софист» – «человек, который учит; мудрец, знаток»</a:t>
            </a:r>
          </a:p>
          <a:p>
            <a:r>
              <a:rPr lang="be-BY" smtClean="0"/>
              <a:t>мастерски владели всеми формами ораторских речей, законами логики, искусством спора, умением воздействовать на аудиторию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2286000"/>
            <a:ext cx="3886200" cy="4572000"/>
          </a:xfrm>
        </p:spPr>
        <p:txBody>
          <a:bodyPr>
            <a:normAutofit fontScale="92500" lnSpcReduction="20000"/>
          </a:bodyPr>
          <a:lstStyle/>
          <a:p>
            <a:r>
              <a:rPr lang="be-BY" smtClean="0"/>
              <a:t>разработали целостную систему </a:t>
            </a:r>
            <a:r>
              <a:rPr lang="be-BY" b="1" i="1" smtClean="0"/>
              <a:t>риторического воспитания гражданина </a:t>
            </a:r>
            <a:r>
              <a:rPr lang="be-BY" smtClean="0"/>
              <a:t>греческого полиса, включавшую обучение </a:t>
            </a:r>
            <a:r>
              <a:rPr lang="be-BY" b="1" i="1" smtClean="0"/>
              <a:t>мастерству публичного выступления и эристике </a:t>
            </a:r>
            <a:r>
              <a:rPr lang="be-BY" smtClean="0"/>
              <a:t>(искусству спора)</a:t>
            </a:r>
            <a:endParaRPr lang="be-BY"/>
          </a:p>
        </p:txBody>
      </p:sp>
      <p:pic>
        <p:nvPicPr>
          <p:cNvPr id="15362" name="Picture 2" descr="File:Sanzio 01 cropp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85728"/>
            <a:ext cx="3214679" cy="191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61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Софисты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e-BY" smtClean="0"/>
              <a:t>полагали, будто доказать можно все, что угодно, главное – выбрать правильные средства доказательства</a:t>
            </a:r>
          </a:p>
          <a:p>
            <a:r>
              <a:rPr lang="be-BY" smtClean="0"/>
              <a:t>все в мире относительно, все субъективно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29190" y="2928934"/>
            <a:ext cx="3886200" cy="3625383"/>
          </a:xfrm>
        </p:spPr>
        <p:txBody>
          <a:bodyPr/>
          <a:lstStyle/>
          <a:p>
            <a:r>
              <a:rPr lang="be-BY" b="1" i="1" smtClean="0"/>
              <a:t>Истина</a:t>
            </a:r>
            <a:r>
              <a:rPr lang="be-BY" smtClean="0"/>
              <a:t> – это только субъективные суждения о ней</a:t>
            </a:r>
          </a:p>
          <a:p>
            <a:r>
              <a:rPr lang="be-BY" b="1" i="1" smtClean="0"/>
              <a:t>риторика софистов </a:t>
            </a:r>
            <a:r>
              <a:rPr lang="be-BY" smtClean="0"/>
              <a:t>была риторикой словесного спора, состязания, борьбы</a:t>
            </a:r>
            <a:endParaRPr lang="be-BY"/>
          </a:p>
        </p:txBody>
      </p:sp>
      <p:pic>
        <p:nvPicPr>
          <p:cNvPr id="16386" name="Picture 2" descr="http://avtonom.org/sites/default/files/store/imagecache/thumb/sofis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14290"/>
            <a:ext cx="3810000" cy="2419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841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mtClean="0"/>
              <a:t>Один из самых известных софистов </a:t>
            </a:r>
            <a:r>
              <a:rPr lang="be-BY" b="1" smtClean="0">
                <a:solidFill>
                  <a:srgbClr val="FF0000"/>
                </a:solidFill>
              </a:rPr>
              <a:t>Горгий</a:t>
            </a:r>
            <a:r>
              <a:rPr lang="be-BY" smtClean="0"/>
              <a:t> (485 – 367 гг. до н.э.) писал: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4210080" cy="498270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be-BY" smtClean="0"/>
              <a:t>«Слово есть великий властелин, который, обладая малым и совершенно незаметным телом, совершает чудеснейшие дела. Ибо оно может и страх изгнать, и печаль уничтожить, и радость вселить, и сострадание пробудить…Сила убеждения, которая присуща слову, и душу формирует, как хочет»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4876" y="1589567"/>
            <a:ext cx="4429123" cy="4572000"/>
          </a:xfrm>
        </p:spPr>
        <p:txBody>
          <a:bodyPr>
            <a:normAutofit fontScale="92500" lnSpcReduction="20000"/>
          </a:bodyPr>
          <a:lstStyle/>
          <a:p>
            <a:r>
              <a:rPr lang="be-BY" smtClean="0"/>
              <a:t>разработал множество стилевых ресурсов, которые актуальны и до сих пор:</a:t>
            </a:r>
          </a:p>
          <a:p>
            <a:pPr>
              <a:buNone/>
            </a:pPr>
            <a:r>
              <a:rPr lang="be-BY" b="1" i="1" smtClean="0"/>
              <a:t>- антитеза</a:t>
            </a:r>
            <a:r>
              <a:rPr lang="be-BY" smtClean="0"/>
              <a:t> (противопоставление),</a:t>
            </a:r>
          </a:p>
          <a:p>
            <a:pPr>
              <a:buNone/>
            </a:pPr>
            <a:r>
              <a:rPr lang="be-BY" smtClean="0"/>
              <a:t> - </a:t>
            </a:r>
            <a:r>
              <a:rPr lang="be-BY" b="1" i="1" smtClean="0"/>
              <a:t>оксюморон</a:t>
            </a:r>
            <a:r>
              <a:rPr lang="be-BY" smtClean="0"/>
              <a:t> (сочетание противоположных понятий) </a:t>
            </a:r>
          </a:p>
          <a:p>
            <a:r>
              <a:rPr lang="be-BY" smtClean="0"/>
              <a:t>создал множество средств украшения речи - «горгиевые фигуры»</a:t>
            </a:r>
          </a:p>
        </p:txBody>
      </p:sp>
    </p:spTree>
    <p:extLst>
      <p:ext uri="{BB962C8B-B14F-4D97-AF65-F5344CB8AC3E}">
        <p14:creationId xmlns:p14="http://schemas.microsoft.com/office/powerpoint/2010/main" val="1016128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Софисты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7"/>
            <a:ext cx="4857752" cy="4572000"/>
          </a:xfrm>
        </p:spPr>
        <p:txBody>
          <a:bodyPr>
            <a:normAutofit lnSpcReduction="10000"/>
          </a:bodyPr>
          <a:lstStyle/>
          <a:p>
            <a:r>
              <a:rPr lang="be-BY" b="1" smtClean="0"/>
              <a:t>Протагор - </a:t>
            </a:r>
            <a:r>
              <a:rPr lang="be-BY" smtClean="0"/>
              <a:t>основоположником эристики (искусства спора);</a:t>
            </a:r>
          </a:p>
          <a:p>
            <a:r>
              <a:rPr lang="ru-RU" b="1" smtClean="0"/>
              <a:t>Лисий</a:t>
            </a:r>
            <a:r>
              <a:rPr lang="ru-RU" smtClean="0"/>
              <a:t> – </a:t>
            </a:r>
            <a:r>
              <a:rPr lang="be-BY" smtClean="0"/>
              <a:t>один из первых известных судебных ораторов; один из 10 древнегреческих ораторов, которых во II – I вв. до н.э. признали классическими; написал более 400 судебных речей</a:t>
            </a:r>
            <a:endParaRPr lang="be-BY"/>
          </a:p>
        </p:txBody>
      </p:sp>
      <p:pic>
        <p:nvPicPr>
          <p:cNvPr id="18434" name="Picture 2" descr="http://img.antimason.ru/images/protag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857232"/>
            <a:ext cx="2867714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85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1. </a:t>
            </a:r>
            <a:r>
              <a:rPr lang="be-BY" b="1" dirty="0"/>
              <a:t>Понятия ораторского искусства и красноречия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200800" cy="4495800"/>
          </a:xfrm>
        </p:spPr>
        <p:txBody>
          <a:bodyPr/>
          <a:lstStyle/>
          <a:p>
            <a:r>
              <a:rPr lang="be-BY" b="1" i="1" dirty="0" smtClean="0"/>
              <a:t>Предмет - </a:t>
            </a:r>
          </a:p>
          <a:p>
            <a:pPr marL="0" indent="0" algn="ctr">
              <a:buNone/>
            </a:pPr>
            <a:r>
              <a:rPr lang="be-BY" dirty="0"/>
              <a:t>наука о построении судебной речи как жанра </a:t>
            </a:r>
            <a:r>
              <a:rPr lang="be-BY" b="1" i="1" dirty="0">
                <a:solidFill>
                  <a:srgbClr val="FF0000"/>
                </a:solidFill>
              </a:rPr>
              <a:t>ораторского </a:t>
            </a:r>
            <a:r>
              <a:rPr lang="be-BY" b="1" i="1" dirty="0" smtClean="0">
                <a:solidFill>
                  <a:srgbClr val="FF0000"/>
                </a:solidFill>
              </a:rPr>
              <a:t>искусства</a:t>
            </a:r>
          </a:p>
          <a:p>
            <a:pPr marL="0" indent="0">
              <a:buNone/>
            </a:pPr>
            <a:endParaRPr lang="be-BY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Риторика</a:t>
            </a:r>
          </a:p>
          <a:p>
            <a:pPr marL="0" indent="0" algn="ctr">
              <a:buNone/>
            </a:pPr>
            <a:r>
              <a:rPr lang="be-BY" dirty="0"/>
              <a:t>Древнегреч. </a:t>
            </a:r>
            <a:r>
              <a:rPr lang="be-BY" b="1" i="1" dirty="0"/>
              <a:t>rheo</a:t>
            </a:r>
            <a:r>
              <a:rPr lang="be-BY" dirty="0"/>
              <a:t> – «говорю, лью, теку». Производное от него </a:t>
            </a:r>
            <a:r>
              <a:rPr lang="be-BY" b="1" i="1" dirty="0"/>
              <a:t>rhetor</a:t>
            </a:r>
            <a:r>
              <a:rPr lang="be-BY" dirty="0"/>
              <a:t> – «ритор», «оратор»; </a:t>
            </a:r>
            <a:r>
              <a:rPr lang="be-BY" b="1" i="1" dirty="0"/>
              <a:t>rhetorike</a:t>
            </a:r>
            <a:r>
              <a:rPr lang="be-BY" dirty="0"/>
              <a:t> – «мастерство/искусство ораторской речи»</a:t>
            </a:r>
            <a:endParaRPr lang="ru-RU" b="1" i="1" dirty="0" smtClean="0"/>
          </a:p>
          <a:p>
            <a:pPr marL="0" indent="0" algn="ctr">
              <a:buNone/>
            </a:pPr>
            <a:endParaRPr lang="ru-RU" b="1" i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491880" y="321297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е равно 4"/>
          <p:cNvSpPr/>
          <p:nvPr/>
        </p:nvSpPr>
        <p:spPr>
          <a:xfrm>
            <a:off x="3923928" y="3320988"/>
            <a:ext cx="792088" cy="288032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3074" name="Picture 2" descr="http://t1.gstatic.com/images?q=tbn:ANd9GcRCkJ6JhD-PXv1cLzSoNwuRmH8vP-0Iygv3PQZGUFF4pc7DbPf5y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65201"/>
            <a:ext cx="1785367" cy="23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6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i="1" smtClean="0"/>
              <a:t>Вклад Сократа и Платона в развитие риторики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e-BY" b="1" i="1" smtClean="0">
                <a:solidFill>
                  <a:srgbClr val="FF0000"/>
                </a:solidFill>
              </a:rPr>
              <a:t>Сократ</a:t>
            </a:r>
            <a:r>
              <a:rPr lang="be-BY" b="1" smtClean="0"/>
              <a:t> (470 – 399 гг. до н.э.)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84817" cy="4572000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Платон </a:t>
            </a:r>
            <a:r>
              <a:rPr lang="be-BY" b="1" smtClean="0"/>
              <a:t>(427 – 347 гг. до н.э.)</a:t>
            </a:r>
            <a:r>
              <a:rPr lang="ru-RU" b="1" i="1" smtClean="0">
                <a:solidFill>
                  <a:srgbClr val="FF0000"/>
                </a:solidFill>
              </a:rPr>
              <a:t> </a:t>
            </a:r>
            <a:endParaRPr lang="be-BY" b="1" i="1">
              <a:solidFill>
                <a:srgbClr val="FF0000"/>
              </a:solidFill>
            </a:endParaRPr>
          </a:p>
        </p:txBody>
      </p:sp>
      <p:pic>
        <p:nvPicPr>
          <p:cNvPr id="19458" name="Picture 2" descr="http://img1.liveinternet.ru/images/attach/c/0/37/560/37560915_sokra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2643206" cy="3257574"/>
          </a:xfrm>
          <a:prstGeom prst="rect">
            <a:avLst/>
          </a:prstGeom>
          <a:noFill/>
        </p:spPr>
      </p:pic>
      <p:pic>
        <p:nvPicPr>
          <p:cNvPr id="19462" name="Picture 6" descr="http://www.krugosvet.ru/images/1011638_PH07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786058"/>
            <a:ext cx="2928958" cy="3271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1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Сократ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mtClean="0"/>
              <a:t> его учение знаменует поворот в философии — от рассмотрения природы и мира к рассмотрению человека</a:t>
            </a:r>
          </a:p>
          <a:p>
            <a:r>
              <a:rPr lang="ru-RU" smtClean="0"/>
              <a:t>направил внимание философов на важное значение человеческой личности</a:t>
            </a:r>
          </a:p>
          <a:p>
            <a:r>
              <a:rPr lang="ru-RU" smtClean="0"/>
              <a:t>Метод диалектического спора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6248" y="1589566"/>
            <a:ext cx="4444853" cy="5268433"/>
          </a:xfrm>
        </p:spPr>
        <p:txBody>
          <a:bodyPr>
            <a:normAutofit fontScale="85000" lnSpcReduction="20000"/>
          </a:bodyPr>
          <a:lstStyle/>
          <a:p>
            <a:r>
              <a:rPr lang="be-BY" smtClean="0"/>
              <a:t>вошел в историю как гениальный собеседник, проницательный спорщик и диалектик, вечный ученик, который черпал знания даже от людей малообразованных, ироничный остряк, любитель правды, своими невинными вопросами разоблачавший неправду и ложь.</a:t>
            </a:r>
          </a:p>
          <a:p>
            <a:r>
              <a:rPr lang="be-BY" smtClean="0"/>
              <a:t>Сократ считал нахождение истины основной задачей общения.</a:t>
            </a:r>
          </a:p>
          <a:p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188300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Платон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6"/>
            <a:ext cx="3886200" cy="4982705"/>
          </a:xfrm>
        </p:spPr>
        <p:txBody>
          <a:bodyPr>
            <a:normAutofit fontScale="85000" lnSpcReduction="20000"/>
          </a:bodyPr>
          <a:lstStyle/>
          <a:p>
            <a:r>
              <a:rPr lang="ru-RU" smtClean="0"/>
              <a:t>Ученик Сократа</a:t>
            </a:r>
          </a:p>
          <a:p>
            <a:r>
              <a:rPr lang="be-BY" smtClean="0"/>
              <a:t>негативно относился к софистам и софистической риторике, противопоставляя ей диалектику – особое средство поиска истины</a:t>
            </a:r>
          </a:p>
          <a:p>
            <a:r>
              <a:rPr lang="be-BY" smtClean="0"/>
              <a:t>известен своими диалогами («</a:t>
            </a:r>
            <a:r>
              <a:rPr lang="be-BY" b="1" smtClean="0"/>
              <a:t>Федр</a:t>
            </a:r>
            <a:r>
              <a:rPr lang="be-BY" smtClean="0"/>
              <a:t>», «</a:t>
            </a:r>
            <a:r>
              <a:rPr lang="be-BY" b="1" smtClean="0"/>
              <a:t>Горгий</a:t>
            </a:r>
            <a:r>
              <a:rPr lang="be-BY" smtClean="0"/>
              <a:t>», «</a:t>
            </a:r>
            <a:r>
              <a:rPr lang="be-BY" b="1" smtClean="0"/>
              <a:t>Апология Сократа</a:t>
            </a:r>
            <a:r>
              <a:rPr lang="be-BY" smtClean="0"/>
              <a:t>»)</a:t>
            </a:r>
          </a:p>
          <a:p>
            <a:r>
              <a:rPr lang="be-BY" smtClean="0"/>
              <a:t>всегда подчеркивал </a:t>
            </a:r>
            <a:r>
              <a:rPr lang="be-BY" b="1" i="1" smtClean="0"/>
              <a:t>нравственную цель искусства слова</a:t>
            </a:r>
            <a:r>
              <a:rPr lang="be-BY" smtClean="0"/>
              <a:t>: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4714884"/>
            <a:ext cx="4500561" cy="198230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r>
              <a:rPr lang="be-BY" smtClean="0"/>
              <a:t>«Если кто решил овладеть красноречием по-настоящему, он должен быть человеком справедливым и сведущим в делах справедливости…»</a:t>
            </a:r>
            <a:endParaRPr lang="be-BY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357430"/>
            <a:ext cx="4572000" cy="212365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e-BY" sz="2200" smtClean="0"/>
              <a:t>В диалогах Платон создал образ Сократа и привел образцы сократического диалога – диалога, в котором участники при помощи умело поставленных вопросов ищут истину. </a:t>
            </a:r>
            <a:endParaRPr lang="be-BY" sz="2200"/>
          </a:p>
        </p:txBody>
      </p:sp>
      <p:pic>
        <p:nvPicPr>
          <p:cNvPr id="21506" name="Picture 2" descr="http://upload.wikimedia.org/wikipedia/commons/thumb/4/4a/Plato-raphael.jpg/220px-Plato-rapha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42852"/>
            <a:ext cx="2000264" cy="2127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654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Демосфен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be-BY" smtClean="0"/>
              <a:t>(385 – 322 гг. до н.э.)</a:t>
            </a:r>
          </a:p>
          <a:p>
            <a:r>
              <a:rPr lang="be-BY" smtClean="0"/>
              <a:t>был и судебным, и политическим оратором</a:t>
            </a:r>
          </a:p>
          <a:p>
            <a:r>
              <a:rPr lang="be-BY" smtClean="0"/>
              <a:t>не обладая природными ораторскими способностями, стал выдающимся оратором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4143380"/>
            <a:ext cx="4314828" cy="250033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Строил речь динамично, пылко</a:t>
            </a:r>
          </a:p>
          <a:p>
            <a:r>
              <a:rPr lang="be-BY" smtClean="0"/>
              <a:t>первый ввел в обычай сопровождать речи жестикуляцией</a:t>
            </a:r>
            <a:endParaRPr lang="be-BY"/>
          </a:p>
        </p:txBody>
      </p:sp>
      <p:pic>
        <p:nvPicPr>
          <p:cNvPr id="20482" name="Picture 2" descr="http://upload.wikimedia.org/wikipedia/commons/thumb/8/8f/Demosthenes_orator_Louvre.jpg/150px-Demosthenes_orator_Louv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85728"/>
            <a:ext cx="2357454" cy="3536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721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Аристотель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89566"/>
            <a:ext cx="4495800" cy="5268433"/>
          </a:xfrm>
        </p:spPr>
        <p:txBody>
          <a:bodyPr>
            <a:normAutofit fontScale="85000" lnSpcReduction="20000"/>
          </a:bodyPr>
          <a:lstStyle/>
          <a:p>
            <a:r>
              <a:rPr lang="be-BY" b="1" smtClean="0"/>
              <a:t>384–322 гг. до н.э.</a:t>
            </a:r>
          </a:p>
          <a:p>
            <a:r>
              <a:rPr lang="be-BY" smtClean="0"/>
              <a:t>древнегреческий философ, логик и ритор</a:t>
            </a:r>
          </a:p>
          <a:p>
            <a:r>
              <a:rPr lang="be-BY" smtClean="0"/>
              <a:t>был воспитателем Александра Македонского. </a:t>
            </a:r>
          </a:p>
          <a:p>
            <a:r>
              <a:rPr lang="be-BY" smtClean="0"/>
              <a:t>Был учеником Платона; провел в его Академии 20 лет,</a:t>
            </a:r>
          </a:p>
          <a:p>
            <a:r>
              <a:rPr lang="be-BY" smtClean="0"/>
              <a:t>в последние годы жизни основал в Афинах собственную школу, которую назвал </a:t>
            </a:r>
            <a:r>
              <a:rPr lang="be-BY" b="1" i="1" smtClean="0"/>
              <a:t>Ликей</a:t>
            </a:r>
          </a:p>
          <a:p>
            <a:r>
              <a:rPr lang="be-BY" smtClean="0"/>
              <a:t>трактаты </a:t>
            </a:r>
            <a:r>
              <a:rPr lang="be-BY" b="1" smtClean="0">
                <a:solidFill>
                  <a:srgbClr val="FF0000"/>
                </a:solidFill>
              </a:rPr>
              <a:t>«Риторика», «Топика», «О софистических опровержениях»</a:t>
            </a:r>
            <a:endParaRPr lang="be-BY" b="1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3286124"/>
            <a:ext cx="4643438" cy="3571877"/>
          </a:xfrm>
        </p:spPr>
        <p:txBody>
          <a:bodyPr>
            <a:normAutofit fontScale="85000" lnSpcReduction="20000"/>
          </a:bodyPr>
          <a:lstStyle/>
          <a:p>
            <a:r>
              <a:rPr lang="be-BY" smtClean="0"/>
              <a:t>обобщив опыт греческой риторики, в своих трудах создал </a:t>
            </a:r>
            <a:r>
              <a:rPr lang="be-BY" b="1" i="1" smtClean="0">
                <a:solidFill>
                  <a:srgbClr val="FF0000"/>
                </a:solidFill>
              </a:rPr>
              <a:t>общую теорию красноречия </a:t>
            </a:r>
            <a:r>
              <a:rPr lang="be-BY" smtClean="0"/>
              <a:t>и тем самым положил начало традиции европейского риторического искусства</a:t>
            </a:r>
          </a:p>
          <a:p>
            <a:r>
              <a:rPr lang="be-BY" b="1" i="1" smtClean="0">
                <a:solidFill>
                  <a:srgbClr val="FF0000"/>
                </a:solidFill>
              </a:rPr>
              <a:t>риторика</a:t>
            </a:r>
            <a:r>
              <a:rPr lang="be-BY" smtClean="0"/>
              <a:t> – наука и мастерство прежде всего доказательной (убеждающей) речи</a:t>
            </a:r>
            <a:endParaRPr lang="be-BY"/>
          </a:p>
        </p:txBody>
      </p:sp>
      <p:pic>
        <p:nvPicPr>
          <p:cNvPr id="23554" name="Picture 2" descr="http://upload.wikimedia.org/wikipedia/commons/thumb/a/ae/Aristotle_Altemps_Inv8575.jpg/200px-Aristotle_Altemps_Inv85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2132459" cy="2857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7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Риторика Аристотеля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smtClean="0"/>
              <a:t>«Риторика» Аристотеля состоит из трех книг:</a:t>
            </a:r>
          </a:p>
          <a:p>
            <a:r>
              <a:rPr lang="be-BY" smtClean="0"/>
              <a:t>в </a:t>
            </a:r>
            <a:r>
              <a:rPr lang="be-BY" b="1" i="1" smtClean="0"/>
              <a:t>первой</a:t>
            </a:r>
            <a:r>
              <a:rPr lang="be-BY" smtClean="0"/>
              <a:t> – обосновывается предмет риторики, рассматривается классификация ораторских речей, предлагается система общих мест речевой деятельности (топика);</a:t>
            </a:r>
          </a:p>
          <a:p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00562" y="1589567"/>
            <a:ext cx="4230539" cy="4572000"/>
          </a:xfrm>
        </p:spPr>
        <p:txBody>
          <a:bodyPr>
            <a:normAutofit fontScale="85000" lnSpcReduction="20000"/>
          </a:bodyPr>
          <a:lstStyle/>
          <a:p>
            <a:r>
              <a:rPr lang="be-BY" smtClean="0"/>
              <a:t>во </a:t>
            </a:r>
            <a:r>
              <a:rPr lang="be-BY" b="1" i="1" smtClean="0"/>
              <a:t>второй</a:t>
            </a:r>
            <a:r>
              <a:rPr lang="be-BY" smtClean="0"/>
              <a:t> – исследуется основа риторического доказательства, или «причины, возбуждающие доверие к говорящему»; по Аристотелю, это – разум, добродетель и благорасположение;</a:t>
            </a:r>
          </a:p>
          <a:p>
            <a:r>
              <a:rPr lang="be-BY" smtClean="0"/>
              <a:t>в </a:t>
            </a:r>
            <a:r>
              <a:rPr lang="be-BY" b="1" i="1" smtClean="0"/>
              <a:t>третьей</a:t>
            </a:r>
            <a:r>
              <a:rPr lang="be-BY" smtClean="0"/>
              <a:t> – описываются качества стиля, дается классификация тропов и фигур, а также рассматриваются вопросы композиции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64018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Триады Аристотеля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e-BY" b="1" smtClean="0"/>
              <a:t>Три элемента, из которых слагается речь</a:t>
            </a:r>
          </a:p>
          <a:p>
            <a:r>
              <a:rPr lang="be-BY" b="1" smtClean="0"/>
              <a:t>Три рода слушателей</a:t>
            </a:r>
          </a:p>
          <a:p>
            <a:r>
              <a:rPr lang="be-BY" b="1" smtClean="0"/>
              <a:t>Три рода риторических речей: </a:t>
            </a:r>
            <a:r>
              <a:rPr lang="be-BY" smtClean="0"/>
              <a:t>1) эпидейктические (показательные, торжественные) речи; 2) совещательные;     3) судебные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e-BY" b="1" smtClean="0"/>
              <a:t>Три способа убеждения в речах</a:t>
            </a:r>
          </a:p>
          <a:p>
            <a:r>
              <a:rPr lang="be-BY" b="1" smtClean="0"/>
              <a:t>Три условия, придающие речи характер убедительности: </a:t>
            </a:r>
          </a:p>
          <a:p>
            <a:pPr marL="514350" indent="-514350">
              <a:buNone/>
            </a:pPr>
            <a:r>
              <a:rPr lang="be-BY" smtClean="0"/>
              <a:t>1) демонстрация определенного склада личности оратора (</a:t>
            </a:r>
            <a:r>
              <a:rPr lang="be-BY" b="1" smtClean="0"/>
              <a:t>образ оратора</a:t>
            </a:r>
            <a:r>
              <a:rPr lang="be-BY" smtClean="0"/>
              <a:t>); </a:t>
            </a:r>
          </a:p>
          <a:p>
            <a:pPr marL="514350" indent="-514350">
              <a:buNone/>
            </a:pPr>
            <a:r>
              <a:rPr lang="be-BY" smtClean="0"/>
              <a:t>2) доказательность; </a:t>
            </a:r>
          </a:p>
          <a:p>
            <a:pPr marL="514350" indent="-514350">
              <a:buNone/>
            </a:pPr>
            <a:r>
              <a:rPr lang="be-BY" smtClean="0"/>
              <a:t>3) возбуждение доверия.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48134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6072198" cy="990600"/>
          </a:xfrm>
        </p:spPr>
        <p:txBody>
          <a:bodyPr>
            <a:normAutofit fontScale="90000"/>
          </a:bodyPr>
          <a:lstStyle/>
          <a:p>
            <a:r>
              <a:rPr lang="ru-RU" b="1" i="1" smtClean="0"/>
              <a:t>Риторика Древнего Рима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89566"/>
            <a:ext cx="4357718" cy="5268433"/>
          </a:xfrm>
        </p:spPr>
        <p:txBody>
          <a:bodyPr>
            <a:normAutofit fontScale="85000" lnSpcReduction="20000"/>
          </a:bodyPr>
          <a:lstStyle/>
          <a:p>
            <a:r>
              <a:rPr lang="be-BY" smtClean="0"/>
              <a:t>Ораторское искусство тесно связано с политической жизнью</a:t>
            </a:r>
          </a:p>
          <a:p>
            <a:r>
              <a:rPr lang="be-BY" smtClean="0"/>
              <a:t>Римские ораторы в большей мере, чем греческие ориентировались на практическую сторону общения: известен афоризм </a:t>
            </a:r>
            <a:r>
              <a:rPr lang="be-BY" b="1" i="1" smtClean="0">
                <a:solidFill>
                  <a:srgbClr val="FF0000"/>
                </a:solidFill>
              </a:rPr>
              <a:t>Катона</a:t>
            </a:r>
            <a:r>
              <a:rPr lang="be-BY" smtClean="0"/>
              <a:t>, обращенный к начинающему оратору: </a:t>
            </a:r>
            <a:r>
              <a:rPr lang="be-BY" b="1" i="1" smtClean="0"/>
              <a:t>«Придерживайся сути дела, слова найдутся»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2000240"/>
            <a:ext cx="4299099" cy="4857759"/>
          </a:xfrm>
        </p:spPr>
        <p:txBody>
          <a:bodyPr>
            <a:normAutofit fontScale="85000" lnSpcReduction="20000"/>
          </a:bodyPr>
          <a:lstStyle/>
          <a:p>
            <a:r>
              <a:rPr lang="be-BY" smtClean="0"/>
              <a:t>В римской риторике была усовершенствована композиция выступления, которая стала </a:t>
            </a:r>
            <a:r>
              <a:rPr lang="be-BY" b="1" i="1" smtClean="0">
                <a:solidFill>
                  <a:srgbClr val="FF0000"/>
                </a:solidFill>
              </a:rPr>
              <a:t>шестичленной</a:t>
            </a:r>
            <a:r>
              <a:rPr lang="be-BY" smtClean="0"/>
              <a:t>: вступление, изложение, разделение, обоснование, опровержение и заключение</a:t>
            </a:r>
          </a:p>
          <a:p>
            <a:r>
              <a:rPr lang="be-BY" smtClean="0"/>
              <a:t>Были сформулированы требования к технике речи</a:t>
            </a:r>
          </a:p>
          <a:p>
            <a:r>
              <a:rPr lang="be-BY" smtClean="0"/>
              <a:t>Была усовершенствована и классификация риторических фигур</a:t>
            </a:r>
          </a:p>
        </p:txBody>
      </p:sp>
      <p:sp>
        <p:nvSpPr>
          <p:cNvPr id="24578" name="AutoShape 2" descr="data:image/jpeg;base64,/9j/4AAQSkZJRgABAQAAAQABAAD/2wCEAAkGBhQRERQUExQVFRUVFhcUFRcXGBUYGBUZHBcXGBcXGBgYGyYeGBkkGRQVHy8hIycpLCwsFh4xNTAqNSYrLSkBCQoKDgwOGg8PGiokHyQsLCwpLCksLCwsLCwsLCwsLCwsLCksLCwsLCwsLCwsLCwsKSwsLCwsLCwsLCwsLCwsLP/AABEIALcBFAMBIgACEQEDEQH/xAAbAAADAAMBAQAAAAAAAAAAAAADBAUAAgYBB//EAEAQAAIBAwMCBAUBBwEGBQUAAAECEQADIQQSMQVBEyJRYQYycYGRoRQjQlKxwfDRFTNicuHxBySCkrJDY4Oio//EABoBAAMBAQEBAAAAAAAAAAAAAAECAwAEBQb/xAAvEQACAgEDAwIDCAMBAAAAAAAAAQIRAxIhMRNBUQQiMmGRBRRScbHB8PEVodFi/9oADAMBAAIRAxEAPwDZbNFXT0zbs0dbVfSuR4SiI+FFe+BNPeDWyW62o2knjS1sumqoumrVrFbqG0ULWdNTS2wK8VY4oiJSsdbG6GtprzZWbam0VTPGrXZRUEHia3CCf7Ul0OtwAFEVKMlsd6b094W8gZ9f+lSnk0rgpCNsn3rBAyCPsaSuJVu91Ut5WPlPNLPo0YeViT2Bipwz/i2KTxfh3I7rSt2ntRaIMHBpO4tdi3OSTFGFaGjOlAe2aoidg3u0ub9Hawa8Gjp9kC2C8Y1gWaN4IFeGs5eA0aLbFFVPSsS1TVux61KUykYgFsE0ZNKaaFwLS1/qIFSuT4KVFch7aAc1l3XqMVNNx34Bj8Upd03mg/pTLGm/cwOdcFG51H0/SldTbYiTI/z0raxbjhq3uOPUk01qL2F3fLFrOk7z+aoWxAgmKUk9q83EVpNsKVDEjtNZSp1BrKFG2OqSzRf2amRZiiJYJNJqJUKDT0WzbUciafGkoV6zFLrvYfTW57b06v321svSvVpE8j/SlglbeLFLpn2Y2uHdFaz0ext8xJPrMfpRtD0iyCS3mHYE/wClTbTEiO1FZT2JrmlHLutR0xni/CNazotst+7aB3BPH0qdqNCFMAyPWtjYaZk0e1Zimg5x+J2JPQ/hQmNLW3gU+VigsDVtVkqoClqvLiUVlNAehVjXQvftilfDj1pu5boDLTaUbUAu596VexTbKKE9Uiq4Jyd8ibWa0ZBTLmKUuvNOk2TtIFduAUq96aObBJ4oq6YDmqbIS2xJbZNEXTxTLR2oeyhdh4MVfQRWM8V74U1q2j96Wl3G1PsKX7pPFBSFM5Y/eKcbRN6zWJpW9KrcUhN2wDah2xkV4NGx7n71UtWY5/WmQoqEsiXCLqF8kP8AYT3ogtwKqNanitf9nk9qR5fI6h4JStBr25entVVemIOTRl0dtaV5YjLHI5/Z/wAJ/FeV0nioO4rKXrPwN0l5Ol09n2po6aazSJTniR/CfriuWc9wwhaALpgBSOpsQc1SfUe39qR1FwNxNHHJ2DIlROcGst26Zt6y14uPDJICBPLJKlyYb5naJle3h/WGWZW4TafvVcfqVLZIlPA472AR4oyLNabKYsrVGTTPUt1tFFVa3Wyai2VTFyk1stmmVs0RrECg5jJEy6sUs8VQ1Fse5/Spl26onIxg+x9D70+uMVcnX5i6ZN1FWDuEUrcWjtc9P9aVu3DXRBalaIyk1swNyBS73KK6E0LwaskkScmK3FmtVtU34X+YrNvp/QUWxaAKlYbP0oxQ1ng0ljgBpfYfmtxo/p+aMNMaz9nNK5DpfIGNMPb8j/WjWtGP8Ir1dLXrACptlEqGE0ntNF/Zh/KBSAcniiC4R3mpOLLRmhltKvcUI2UHagPqWNLXGJoKD7sLyLsh1wOwFLPbalwPetwxHf8AE0dFG12elG/wUJtKTzFbl29TWjFvWirNaNRpF9f0rK13t6/oK8o0/ILXg72wHHammcgZFGt6cjuK1e39K4NSbKU4oRdCa3t6YDnFMFSexqD1/X7YtK4DNJYSC0fT0kihmzrFG2DFieWVI0vdSXxrYKKyhk2wynZIuy5XaCObcGck8CM12E1xFx0DcgEy0d+ZGfXaI9YFX/hbrJ8Q2XILHc1vjdCwGEd1zj0g+1cfo8ui4vudnq8OpKUexZt6c05b0pplCO6moXX+ramyC1uw1xBOLZUvA7lWZQQRPBkQOa7sueUVaVnBjxRk6sseEB8xA+ta3NZaXBuWwfd1/wBaj6PXM9oMbe0kTsYbWk8hskBo9e/eM1D1nwgWnbq3sgElVS2j45AIa0SYHv615MvtGd7JfU9SHoYV7m/odcdQOQZ+nFJdW6s9uy7Iu5gAFHuSFB+gmftXBnU3dBeKlTqZAG8H9naIXzbCm1mkEcrEYmcH1XXNXqERtPo72zaQ/iXrW0kEQVALFzM9gPL3qv8AklKDWn3V5X70Kvs9xmnq9t+AGntM1vc9x9zbiWk7hkQe/ofzRNPqtSbiKLrBQxG0qjG4oxkuCRmTiO32D0vqLEudTae0gUmVAuzwAALQLYnmJrfUddsIBcs3GuQ21kOn1AdQdx3gFQSMRxHHpXi1Pt/09d6U6Y3b+I7q3rqXLQe2hAR1Pnk27bkMpwcvggjA4PNW7b7lDARImCMj1B9wcfauV6N1QXrzKA03W3nctxNu22i43KBti2Dzkmqvi3tOANitb3RJ3BgWkkCMe/5r1vRfaLxPRk+GvHc8z1noVl92P4ii60M2q36ZrFvqSAVIMEH19j3re5qLSttN22GHILLI+onFe/D1eKUdUZKjxZemyRemUXYsbVebf8zVF9OBzI7/AG9aCbQqvUsk40Kbf8zXu0Uz4ArPAFbWChWK9ke9M+CK8Nn2/wA/FByQVYt4ntXu5e6/ijHTn0rU2fahaGVghB4/tXptCt/CP8or0WT6D8UjkiqTF2A9a0cj1/WmW0ftQ20H1/FbWg6WJsn+TQzapttAaE2iamU15BpfgWOO5/NZ48dzW50p71r+ze1G4g9wI3xXlH/ZlrKOqJqkfUVQVvsFc7oPiEPuEgncdnzDcsAiZGDkj/0+9HtdbHim28KdgcHeCDJIgSAZxNfPrLFtK+T1XiaXBauXNqkqASASBxJ7Ce018i69q3YpNsiZyW9WI/hBxGOeDXddX64qhdkXWDiVR1kRkyAd3twfevnXULtx7n+6utsXwdqyBEkhzuPzjgkN64NQ9Rcmq+Z0emqKdgNFauvb3JaLEAcZb0HmOc7fXtW3StW66mywUkreSPMDuyrbQSeD/f711Xw9YbwE/c//AEyCGV5DlgTkIRCxiP5jSx+Fn/ajqFB8NWtstrbcGUO5shcS2O/Hea54zpl3vaPpJuz2/WhXxKsPUEfkVM0PVWu7WKOsnstyO4E7lWPmnI7VQvW9wgzHsSK9eOaOSD0HhSxSxzWsiNds27rhQAxAZiBtGFxucwCYUd+3sa0fq67j5eACZYCPmjJxwOx/pUjqnSyzBC5/fXER++CwXAYkLEzAjP1NUdRb8kAkRIGW7Ejma8Braz314Fh8RQULMtxLhZgEbNsBo2sAzBjkifLGzjFULd9X27GWT5gCdrekkEAwSPSK+W6vov7PqW8JiqXLVq+yGGHiXEVnOQf4gSPSY4xX1OxdsIltLty077FUlvDzAzgCBmT967F6eMnTdHNLK4q0rG20KsfNatkdztSf0NAXpqI25bYWYym8TmYhTkYHOO2RXOdF+E06ePBsEFPLdLMF3vlsOyr5hIEREVd01vdbTeckbvI1xPm80SHkkAgc+v2WODVNxXYLy1FPyB1fw1ZvyLlsncTu3HB75VlipK/+GujA27LfMxsXbOYO2YkAkT7mt+i6bV6X91cuvqmhWa49wggScBWnaRtjk4Mk9g51S9qn06HT3FtXmCuFfayQzAlWlJJCcQRnk0kcTcnGJVzaVsDd+DhaIOm32hxss3HtJ/zG3u2E8cgmkdf8NbmZzeuhzBk3SAcASUEIcR2qh0zrjXFTerbiyqdy2/ctIBAEDEe3ep3V+o30vtb2W1sgSLmxmL4lkCW7m5SOJIElTCmcS0SknLsikZ6WkUdLfs2LKWxcDFM7gLmedx/drAlpOIGKqWWLmVgqdpzvEckypjkAfnNQOmam9c3Ei14awEPhtuaJDgb3gR2MGYOBGWtN15xG20QGChTCgFuApO/1PpFNFODi5cCSqWquS0NBW37CKKOpIGhpjsZrwa9YkkD7ivb68zyvu8QR0QrwaQUO51yyDG9Z+v8AfitR1RDww/NHqTCsUA/7OBWG2KWu64ATP4NDHUJ9aXVJlNEUMsvsf0oRn+Wgv1UDk1oOrqeD/n2o62bQgzMf5aG1z/hrH1f+f4KB+2A9z+BTKZumeu/oKE1w1sdUPWgXtaAKPUoHTvgxrp70F7s8RWrasEUtc1kHFUhLVuhJR08jBY+36V5SLausq1MnaK/QL7X1ffYCEAw9tVY/KwBwJRsyPpwARMD4tW8+pJQwNq7A1sAqPNKnORIcgmDmIxJzqHUWVbcMQGwNsc9oYE8zj7YqTe+J0V911r02wymFdlYEJEkSDBViD23HjNfKK3Okj2FOnTGOgJdN91unyi00AKFgnwyDK54Y4q3rdKB4p2g5UAFmI+a5Mj7iM9h6Zg9H+L7D3mPnWVkTbuFo8gHA4hRn3HrViz8UWLhcDecwQbTn+bOR7/pXUk1sLJpu0XdL1AWITw1O54BYs0SzEDg7REZ9hVRWXa0QQFumS7Fl89yNpPHafsO1cZrur6e41sltQPDueKNltwCRICvIyp3cY4oq/Edk4HigsYBNphBYkjkerfpSuAp2nXLWzTXPDO19o2wWaCWWYEiRiofQviDUW5GpYOsDbFtg0/xEsScD3qZc6ddJP70geaIC7hzHrP4pY9Hd5A1N8AEAgELmJ5Cz6d88Gqwho3TJumqY/wD7cJvWpEjxUYH2DiKzTdbbzAgEbm/+Ripb2JuWVPBYA5gxuA5Fb6S1G8ehIznuw571HSmq+ZZPuIa22zXydw/3dqIJ+UIIXPce1dfpW0gX5rXA3EkTMdye9cs9mLzc5W2ckmJtgmPb2ruLenXasgHA5+gqWfZIrhe7BdN0tsi4bTAqAODIB80genY/epWm6sFCqSojaoIaewAkDIOOIro9DZCi5AAkA4+4/tSWm0abV8qyVBnaO4Hf80MeaWJXEMsccjake6IlxcZhHlx785H5qVotYWCCGLBABAY/Kqg4APEj8j1FVOidUXULduKu1ZChYiItoW4JGSWOOxFedM6ktje1wqo8MBWZ8z4asEXcIyDIAxM810Qz1KUl3OaULivkSrtoqts4BJ5KMsHax+YjHf0orae4uwssCTHBk7WPAz2PaturdQNqwl0AEkltpG4ecbII74Y/elukdX/afJENbBmDxMcJ/DO6Z9q5lmkouHZlnFOS8hrPTHuElWVF3NPmMiGMwo5P3E+tNpYm0B9BI9ZAoOkDAKASo3sBt2SBuJIbeCImOINHt3T4FtpyYb25E4GefShPPKajF9uB44lFt+RU9ELEkNuXuQe/pIMcZ5oadKBZl3gFRJBcAx7jdP6d6T0vU3u3VUtbWSFxcLN5uAAWzlo49aFrWFjUXmRrYa2AgElCxYIxIX1hjkGr/fs9Xf8ApHO8ONdv1GrGilHKQxXO2fMc/wAOInHBIPGMitW0gI3GUJMQ5KupmDKnIFQunzdvQNwueZ8AGNu0HHHDDy4MdsY6DQ3Jiy73Hc7ShZSfDDQZHKxtjAx5exmqL12XkWHp4S/I9t2yoEXNw5EEkR7GMiieIPVv9fSPLVjq5i6AodpEkqjQTk9lImAB9qnpcbPkuyT5f3b4G0DJ2iBuJMmealP1GWT3f0OiGPGlwKpobhAuEeX5wCy7l8owRHMzOfpwK01+rtl7ihthtWlZzBhQQW3ZEH6e49asWNZKFGt3JgqGKAKSSQdpLexEc1JtdNnzEJ6MN2WHYE+nHJ7VBznd27KrTwe3Q6hI3HcJnsfdTGRSn7SSY7/iirfRrkQ4FtRBPlQ7grKF3YMDbx6xzNEs6AlYOcRuYyx95EDgATHrXZh9W8aqe/6kcnp9b9u36C2l33FUnyzzHm9Y5KwOOx5p39gUgwWLRge/61yWl09m2VTwVdwxVPP53MEAgOASPKzcn5a6HpHWbT3mN5zaghQpIgwXknsD5oOTO0UM2WfF7AxwglbAaq2yk+nl/UTH9fxSzse/fj3+ldXqFt3be4v4h3kLEMIViI8pOYBX2M4xU3WdU0+mKrdlHDSNiSSoOSDE7c9z2wDFXx/aEsdRcVRGfpYzTldEHxKyqNv4k0EZb1+a008/8KkfrWV1/wCTj+F/VHL90/8ASET0YW7beAiqvjNv4hfl2kA4/hj8VMsaFdh3jc25hMkj5jHGOIx+p5q18O/Edi94ibbVwXLhhbq7wZBOFjJgd4FSLJ2hxtCAXLgCjYBAciYTy5+bHrXlZFUbO+LTlsD6LoQbzBPKfA3TBafNbxDGO8+1N3unXbbXttw4YN8iyZ3eoPoP1+23wywN1jx/5Yz/AO+1VbV6e21zUSWAKWySpIOPGAgjPIoq6QZckrqO614Y8VQS7BpUfKGbOODge2KaSzcW6pLzam4xUIp3BXubQME5VV/JqZ8Q2ALxyJdrsCJnbBPfHzCr2k0CraUAuCovKsMwEb72TECZiqUJewVOsKU3bbw/9Of+IjtHrXtvrlpd27cgGTvCifXvz7VGCtsUb2IW7cXJksAsgFiJ5P6CkdP11tRauPaLKFvJaO5RlSJ3DM8euf6CiZNo6BnCvbY4CkM2OBuBJj6CvdMsl/qf6tQLIHiWv95Be3yH4JHYr/ma3swGueb+M8SOHMDH1M/eovYogEhrrEGYCL91RQR9iIrqx1AKFG1j5R6enua5u2g8Vu+EM/W2h/vXlxbhYMjgCBgn/QRSyjGT9wYyavSXL/WWt3mT+E21btPLDvPtTekabaGT8iH9BXNnVF9QZAJFtVOfdjxB966Hp+oBRFBBIVQwB4hRj8g1z5I1BFoS9zFvgtSLNwMNp3CByRFq0IJiDkGCMRH0Ee/s1CsrP4dxGcICYUxttqTIzISfKT3mCYpzQ9W2/wC7CBCm6FDAZJnB4OK3s6MOm4MJYgkBAcEFs9zBFUk491yJpbCfEumNzRhQJO1IHrDKfzikvgy0LZZdpViXYiNv8QGQczG3tGT3FO6LUybSuDtmP4zwMYKe009eS2CjIgV8g+Qq0ciT9uKiuB97FFJBPGLjYlQYz2J9ZrLN2LKtM7ADn6j0pDX5uXEBaW3yoJ+XBMrIBy2J7wYxTWoSNI/BHhmQe/37VOl2HcnRJ0edfpyIAZ03gZ8yqSMxxGR/2qd8Zh/2/UFQYlDzE/u7YwO+cYpn4VRxqrKm3A3K24jldmNrd43AHbOead+JdLe/arrpuADfMCAB+7WDJ9Jamcvac0rnuxf4U37GZ9wgeUqHYwRnAk+h9c471V0F/wD8rZAJnYMxBkMQTP1BEUPoCGPMCzOT2kmC3fnv3qkzqCEjbt7RBU/QcfNP3oKW1HRBNRVii3j/ADEjjk/f+9eaa4xaNxyIOZ9PXimPL3P6HMfWhhF/mAAyffjEMM1gm1/RkXAyXHWNRp3cbmKssQVCkwASwkDGKdtYgHJHhZ+jR/Q0hrdQS5CsI8fTD5gAVQKbh9xwP+1OtqkDGWE+UYDHiCeB7VRsSjlPhrrtkqqMCpjyRDBsE/M+S2O/Jqt8QWzbW06E7RdTeJCrtbcpLRHDbee/2riz8P3bNjSvcMlroVoGUCvbWWYE4O+cRAB+lWNB1h7PitcDFUv3raKdwDCSZXMcxkTyR2oONbgjklxI3+I02XUvJ4W2FKNEvLLPmP0QR/1rmV1CsSCSTwxDRkySc89/N9Oc1Q+I9R41t9QGNoKmwW8ncVzIfAyDABECOc1yti46XCjK8nD7pXaBuhjOJO4enB+lWji1K7ITnuWjbDiAWUhgRk+0jGe55rR+g6h7g8m4EfPuQwuGAw0iNx+4P1qBqDdL+KkmJYDzTAwBHuAa+vWOnpYCoYVDM77k74Z1MAgRhSxA9TwBJ0ovGrX9AglN0cvZ+EEA/ePLe5FsgR3BJnvme/tWVb6npw7yrX1ER5PEgwTJO0RMz9gKyo9R+V9Do6SPlfwxqD49pYJVnRHETKs6oScQASwH3A7iuxnwP3aW2ur5mBUKSSbh8o3lSxgg8cDk1P6X0A27guFFWDZYC3wGtgk89mfYT9Jn1slXYjeibRk8EkiCMhRC4OIzIkxIPqyljbOKGOcSn8LWFNxyfIfDClWadvnOMHGFU+39OiNm2pdt4JYAGJ4EwJBxlm9+a5ZGwdqWxjBxH9BWwvtwBbnv/wBpqOqC/otomxrqHRhqWtvcYqyFmPhxsYttn59zfwjv69oi5cYeGwECAx5PfcT7cs1cPc6gQ+w7plgf4R6j5e3YUnb6wq31EKWIZomJ/dvktBOAD+lbVYdFHSam2xQKihiWud4mUUzwc5pHRdNa1YuAqFJv2zCksANhkztHv2rbpvUwVsmGB5MBiq7lCr5gIOAJI96eu6gm0wByXXlY7NPPOKABnRks9oyfnQZ/5x/1oegSd3u7f/Imlun6wBrP/E6QP5pYetP9LHlJ/wCImDSvcy2Oc6lq7q6u4iEbCLIz72bYIBGRkfrTvUeuppwocMxa2HlQDiWWMn1Q/mktfpzc1l0D/wC2SP8A8NqT+f61P+IemXtWUayyKFteCwZyGV1uXZ+UHsy5oKKct+BpSaj7eTtNBZ/esf8AgX9ZP6Y/NeM0EniJ/StOmaibr5/gUf2oN3qCFLqs/m3XEGDyXKIBHOWRceo9aDVpJBTpuzX4K1w1C7yu3dOIjj1yf60Sz0oeN4jYCsxGWBOQIwwBG0AfYYxU/wCFNM1i2UbykScmYByMwO0VV0vTLrRF27JYPxbZSpYsR/u/LAMRukBaE2rAtx26NtpCMFTP/wC0T/WtbHUDcYAsPKCYgKTgwTETz/SuV6l1u4qXB/LuHpwT+Kl/C/VGN8mTJSDmRyvrx/1rlWGUvdZSU6kon0uxeUPlZ8wyCZEGciDjPb/tKTXi7Z8KCAwCH1zj+9c7ruv37F/93lVVXaYgySM9/SqvSCPIYmSpgmPTuCP6im0utwKaba+p03TtPDW1K8OGBzjDA944MQBW/Vwd9yflkcsQvCjiMD/Sg9P1n7xsNA2t/E8YzkkwP8+pOr3QLklA27zRCtheZPpkcenbmpO9Ntj6ordIW093cNi7Q2xxundHYnGeCOeZxU4dCuIWuvcBYmW2BpySSOZ7D/rTvhsJVSiCZkGPXuOeDg4MD2oV5A077zNOSFHP1JMGleyp/sK8veguktnfEzxIxI8yzPcGJMHsPtXl9ApgkCAsiZ2yBJzAMHHPfihJctkABbjQAIZmjHAi2MxAPFaWtWQTstocz5Vk/kZn6imWSK/lidQYZRiORJYjcQT3I9I+/NA1FoPcDphlUgFW8hE5VgCAwGfcH6mfG1VzDeHvj+XcHA+42ntgenBoX+2XMbbW7PG5lZZEZgRncZ4wapce36DKaGxqD4WnTY5Je6rMNjbIiC8MTDBWiJPrBqc/SgLzCENslmgq+/dgljulQDJxH8I5nFRLmAVXYRztAOIIg4GJNYbRH7wkzkmTExxmMTxxSa/CL6fJOv6C03h2mtWriqzEoQp2jaRvCkjBIQGTEE0pqfhOxedncpueWcyF+bzfwsQVxEFTIHerngraYgSQPNEkrzJC4yJEY7elTtZ1MNItA7pIUqA3m2nEbYkgk9yR6wItDUu5JpPlES50e1obqm3DD+V3LuD/AA7ASAsZODw2Qeab+IPiKzctoXCKy3AyzL7SHLzBOCcqCJImfaovVtJO+XY3HtFBBZputIgHnbke+faKiXuiMtu0l1ouIweWwCJ+Qz5gQIOV7Ria6tKlu5EtVcIva3rR3RZuG3bAhVBAA74gDGYEyYH2GUtZ6UxEg4/58euOMZrKHTXgfqBr2pZI3i5GZiZX35gj/Po5p75PyspUxBgkx78fpPIqV03qO4hbnE4nkE5wTwKY1tpLDSpMtmABEepEgg/T/WtsSWTax9XALN4ZaZHyhzPEj3xz2zW92/4ulc27bb2RgE2kNu4j898dqUHV7RAkn0OCOecjIHf71V0twB1dOQCoO4kQ22ZEwZ2LmJxWUY8jLJfAtqujXbhDL5fKR5hJ45wfoPzipNnpd21dDlUZSWsg48pyJYEHaoVSd04E/fsU6xp2MO4ViYhnZQT2iYiZEY7+tPP0q0cxPcHc0HBE85EVWMaQrlfJyGn1yL4ZByoXcd0iGKjcoAiPOI/vyWtWq3t7od5xw5EeX+IAxxt57EVW6t0m3bsuyhwQN0puLdpIEGcZ47VynRoa95ritaYlmuHyQAI2ssSCcDkjP0kNVwLq3or6e8XvaeREPbHqB5wD/Q058OakPbbJwf8AP6U6mn0pbcjITbKkxcJg85ABIPsa574auhU55g1Be3uV5B39QF1d/uItj/8Akkf0p1OmOTKRLsu+YwMBm5ydsR9sUgdbpf2hxcNxGnzMACrRAHqR5Y9OK9u66zbY+Fc1EEzAuRyBgHLATPeqUrtktaKmkt7L9wdhA9+P7yKdXodgt4jKZYhyQzjMzIA7zGag2fisLlrNt+0sQXI4AZmDE9+T3pPrHXTeYkBrYKhTbUwpjv2n6cYGMmhsB5Ivk6PUaQG45sq5tsiwQrtLQZMgEk5H4qxpVt2ral4DhADOGLAcTiIGPtmuU03VtTpbdslItuoFuSIMDAUqTtMdjH5Bj3X6e5rUW+Hja21gB2xEnd2BHbv7UrimMsngLY+HN6nxdnhEy+bikpJJADIJME8HE80PpnRdHYlFuQbj7pVixWJ2oN27gPmPTPyzUP8A2U1tylwMYPyqrGR/NIwO/PcGmNXpdlsbbQKnIdz5wcgAFhIPtjmgttg6292v+nSav4Y0bq73POSEUO5ClVUkyJgLG45rToqXCzgeCyJlCHubmWQRAe3BPb8czjkLF1j5AIL89t3A83tiM+1U16cSIe43lEQOB2gZjgDtRlTVMEW5cI6/o3XQl667wZtqgUDGCxkCOc/0ofxJ1Hx7ltrU4Uq3lyM/081c6emlCVgyJB3GWGcicQJqhp+ngwjPBA4GZ5mCYn2Edj9K5+m3HQUpJblux0/yjdkjnJPv29qK3TFAliUA5kH+p+1JrrriKThVUKNrAsIkeaRkyBxiO/v5d+KUbgLcYgfzhfTvgRBxM495O+7wreIKTPdZdtIoPlAM+Z3QyAYMbWXP3PNNaW9sAIQzBJIUfoHeubgQqm1Z2KSUW2oULkMdpWCuQDHePWK6XSdfUp5uSJHlLA/Ur6YyTS9OMX7f2KKADX6248eGpY9/EYJAn5gI2kZ7H817quh29purPigb1IZz54JGJgme1P6l/wCMuAqr/KHghtpxzx/Slbis+2QYnyxCEDIkYJBE7u0wB3xlub4X5NP9oQqoFPiOg27YkMcGZ4IJn0xmBQtTYdrcuDuBwJUhF3J5R5RIZVIPoJiOa0u6e3Z3G0ApJlgRPiEfxYMluOINYhfabl9gEFsMFBkyW2+ciJIZR5QMSCZzDxgl7jOTfJS69pSL8IpFtbYB24nPCgd1HrA83ftN1DW7TEWym1RB8+5j3JgSQZ5YiT3o3Vvie1daVJURgsjgn2nAI4qXc1VhiNyPvkELNy2VieCGz9sYNCSbWxvkP6HQl2W64Agswny7SrAhieO0xx2NA1/R7d47v5iPlKENGBkvEnaBiqF/UArAYg480CT2AjEiIAqbY1SpeVnuhshsqFnIiGUgGI4Kk45HYR2e6YH4A674MFxzuvElfL5VMQMj5WA7+lZS3W+pMbp8NiqwIgGG9WEHINZTVle9j+1bHFIwMRHbjv7/AFpqym04fPeRP2yc/akG0RZSbZkr2E7hB+YCOJHI4pnQaU3dy71S4PmVwygCJ3FskDP8px611KFnmR+aH/2gL5g0kkyBOBBAie0n/O6uh64yuQwMnGZg++e/1qnY+GtRLr+5cWfNcRX2vcXnytslxjAYj7GhanoF3Uea1Y8NSBgsxzmSG8wj79jR3XJa58oT1/VgQpZGB2t5lgkgceWffgxzzT3TPiK5ZA2sRbOdrA7IPfBlP/SfzVDpXQr0EXgXzBC7GK/KQGJYQIMxHeczTWu1aWHRdqs0gPbLQykiQTAI4YYJzEg9g1PsjfNlbS9SGpkLsdCSrMjeThsQZniOQcgxXParpYtPdG87cL4ZG7y+LZO4Mx3sRJB5n1nBZe6hAO63aMQWaHYTmVLEBeY4NJNq7eV8YNtQLEOdx3pJlmIYwP4QI83PAbVSDtZee+wBZCcbvI8Ovc4PzACOMc/eqnSbniqGKL2MkPkESCCXJ9K5xtcJKgkNLTnBkGIx6Ufp/U2m2EJh1UlQRHpj7H9KmpUUaE//ABA6GikahQQzMqOBAUwGh8Z34Akk4AEVyVjVbiVABPeYAE95aMc8mvoXxAD4FwHduNtljcByCMiZiT6GuAvaSQEwAMg+/rP5xWcr5J9Le0P6XpzOWl7SfjH0gR+P6Uw+m8AGX3TiIRo7DDf4KT0mhZFYkBoiIKnuck8QNuPtTd5wRtgRkSIxHFTvcssUUbpqFdQqu/hqTsQn5eewgDntHJg1ly4iW9tsdwdzZk8TABEfSOO9eaLRHjkCTkDuPT1rwoBKkZDZkQRk4I+gNJZVQSGNBrncZKjJyAYPGeMz/btVLT6gNuBIMypUTEjkEx6zilNLpwLSnjt+gPm7ce1Sl+LraXHDoVIJG8KWRs5iPMATMYI/qTGLk3QJNJblM9Mtq4Zd270xAkEHE+/aB7Gmbkvy2AQRwJMew9AOfShaT4j010DdBMmRbcNtA4LAhGA4xtJBqxotbp7kbLq5kAMNjzyQA4DSPpTPFJiRmlwiTkhsgADA+0cenat+nM6bdhBBKlg4mMH5YBIO5QcnuBVo9DXtuH+e80rc+HO6su7EEqMAdpg++YkTRjilELyRkDvgsWgi7tIWJDMGZN20iONpj1HvWWNYQAnhAFnnzNEnJAxt7KIP6Und6Tq7JLWSZJMhWXMTtLbon9eTz30vda1CbC1kKyt5S6KPmkEzIG5iZO305M5dpipob1vioxa5tFnJQr3fb8rN5iEywmDlQScxWt3qQby2raPcXb+8JUrb9pUeYzJgDjnG2leqay5qiN+1MQWUEuoIkgDJBJQyf+GfemdG1sIq2yAsYicx9ucUKFuTD2NQyGWffc5AiAv0ThRPf9aIOsNu2yrXGGASF545PscDOO9T01BRFU3fOFE3DCyY+YDcBJIxkCcTTNrUWgyn99kiQJLHOHYorZwIyB5j9t04Wa5Id02tKXQWDE5htybeCCACZAgxJhp9KLqrt35la0dghEZoMcAYJPBjk9qnda6r4CA21NxJUTcnfuLBSeZPzD07wYFT9Fftm8bpFhCDtXc6W1OY8o/ngEc/illCL2CroYGlBuPc1SWhCNtUMzMH7SJgfc8xS2mujxJuvbLgQMM3ER8pgRnHr6U/0FbWo8WSgDlmAlt4EiGMALnwxB/1qF1rQvZd2talHNvzFJhh3CvbVhuU8ehE0NlKhuFtuy8vUEky9vHygI36S8zjH39aka/UuWf90AG4LtEf8oEbZkHvn1oaam5eBXZbQmNpRThtpngg7YzOSI79l3s7QSUIkRk3G/8AbuJP96o5dgae4G7qWJzbX0w5XjHG7mvaSvXyDARiPq9ZSaWQf5/z6AOk3by77llSRai5cKkAIokbmEgnBbgGAT2JqlrNt23vQSSAdw3FlhpMEfKJP0mK8Xpiqk22ZA52XwDJZSDgFwwENjHOTQug9VQXbm9FS26YSCVB2rhic7G2Sw5lpHAq/KtAaa2YLp3WbtrHzCAMtBgyMAZbniut6T1FLoEOd4xBkEYAhcmRkfLiufudDFxd1nMKWa2584I52GIdfvuxwey+m6a9ogtaMMFcHuASIMAyJ2ntOZ7Qcn5FV8HdaDRMzM2+dniXeBnA8pjIjao7mFFcz8Uea+XiN4UTOCVxHsw/zvS/Tep+Y71DgS6gqhbk5DHkifQd49ujZbN8HyhgQD5pwfuMRIzwJHFU5VIZuzjFtiRI+0xI9vxTfTUtoS9xCeVA5iRG6YngkcEe3cdDb6JaSfI4xgbiRP0JwB7SKUvdP9+DgNCkzOAeD2988VHSkGMEtwvTXi5kBgVBz84O0jM4bBGfY5PA81WnHg22RiCptAxyOR9RzU9la28kbcyPTGcR9uKK+vDxuGRkbTHpBIGCBjHHsaRplbRQ1l1P3irztCZKmMz2MD6e4rldWssSDB3ErEgxkkcQRI4rqI/3ly4pJCqV5QfNAyPr6Vyl6/tYhQvJH1xyZ+vNBDXQ/Z6kLYB2hicsfSZAUbvYTifrQE1BIwNxHsZifSfelLd/f5XBJGAbagj/AFn7Rn8ETUQQ0NHEDmcQT27DE0dNBU9R0vTdShSQSSxMAhQV4iWkz37Dj8I6nqBNx1tgGGO8s4ECd2QBJMbewB5qZY1MMCVOSfMTGBgyBmePTjvWt3p1u/DvuRgZFzljkCJjj0BHrxxQjGN7hk3WxfsXimCZPA8ogz2UZ7AVP6xrNLuKvbm40SFBtseIYtAEe+cDEwaPpNO6ICGFy2sDzFS5PfM8/afzWmot2bh3OIYDbIjdEk/pz96ySTA7aJln4S09yWJvEk/MrWtqnkiAoPqOAI9KZtdOtqpG3xFmPM7MO3ZiVByO1E6e1q0zbSWnylmAJIjMAJg++T+TNXUQQVBEjjv2kTHm+1M5y4sCguaJ2jtFCEsvds7DICkhCT2IWNwJnEH2Iqpd66LazqBciQpa3fvLmOyBt0Y9cYqO957ceVY2wSIIA7TgkZ9aKRZurtdueyn5I9TPlgwdp24A9aKlIDii7oeu6JgAt08TFy49wjgeaXeMnvTq3LHzKbBB7rsbET2ExFcSfhxLG+4h8TaREgEDgkyM49RIg8yKosxKgIx4LOc5MCACDJEE808slcCxx3yU7lm0WJS0iDksoC84JbaY79/WmX05dTsEY5BH2wQR+hrinLq24GeP5hxxMZIjt6fWjWeouXlXdCBxufb/AMsHaSOeSTU2r3ZVUtkXz0zUcq4JEwSD3PsVjntHEVu2nYEbmDbTIUAhCQZkgAM3uD3B5wajj4hubsnBxkNH0EtBP09fx4vUyWG/eFkHAjuxzwRgDuOOa25til1PThtu5Sp5VYYAZGYzjHpQjkCGIBkDaIIJEAloMDnv3rTqfUFuABWLNEkkduNuST+tB096c4MYyAee+fv+lJ3sbtRQt9R8F/MzMXMs3iNukzGFbaBtgYPCieM66vrDMHV1dzckW2J4UjAUAxic+syexrH1Y+TaswRgt+Y/zvQtRaBgABQBwBExHpjEdhVNmTqje1qTaJbaVePJxicEt9V3rHuO3MXV6wbMK/lUbgX8Q+haWO4AzwePpVTSaVg2Ds3RDBi5JmY2smAMsCpwftSfUz5Wh52+QExHllQRMYIxn/qNGKT2NKTaJVzXqTyR2jcRH1AWPxWVU03SiyLmIA7R7+nvWU9olpkXesdMmzc2YJXdAnkefDE44rhQd2BWVlKhcnKLtqwQi+RWlIUMTDQRyAcRBjPcek0pbuwYtqFaT2y3rJn6D3gegrysp63ZrKNnTG8xEBmwN3A5JIg/8p/HvFVdNYu2btvxAV3klTuDbhtgmJMcj/Cayso8B7ly2ncmfXAj24g0G9YB/wA49P8APpWVlT5KpCR0u2dsRzByPt6SAPxSOpsWyTja047jtyPr6VlZQC0qJuvtXJ2uWAHENEjB7RiJwRUvV6fY3iLJSRMnKnOPUqePafrWVlMiZro7oVSTEnAkH2HY4rLd4GD6kD6dq8rKDQU+A965t3D+KInHtM0NL5UYA9/875/rWVlAcMlw4yc8TwTjkfcenevVukAScyeQCCZz6/r+a8rKBgj6XPmAJPBkwRiMfenrRLlV42giBOQJy3vIPHpWVlI3sUo3fWEgLttk2wVYbdpI5LNs27+ceb15kzONkMxORgAxBMYG7zAjPcfivayijUC02ouWVDAgASPLx33YYkCc8Dvz61NB1ZnDAINxkgn6iTg96ysoyBE11fTicgKARuAkwVABY+2JP24pfqHS71hQ7KCjqAGVhGDwQc+h4/iHvGVlUUVVktTuiclxXx3AHbtiqFgEqCMFYBj7gdjGOwrKykye3gpDfcT1F9iRHJMCTzz+OKNvOJxzEZ7xyecxzWVlDsFchNLqWVgwwY57we/PMVeta23tO5YI5ZWeV9SR8pMegHNZWVgtEfqF3xAR/ConMmTzkZ75pDVNvwpBWY4jgwcY9/61lZVI8E5clG0DHcesRE/esrKyks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4580" name="AutoShape 4" descr="data:image/jpeg;base64,/9j/4AAQSkZJRgABAQAAAQABAAD/2wCEAAkGBhQRERQUExQVFRUVFhcUFRcXGBUYGBUZHBcXGBcXGBgYGyYeGBkkGRQVHy8hIycpLCwsFh4xNTAqNSYrLSkBCQoKDgwOGg8PGiokHyQsLCwpLCksLCwsLCwsLCwsLCwsLCksLCwsLCwsLCwsLCwsKSwsLCwsLCwsLCwsLCwsLP/AABEIALcBFAMBIgACEQEDEQH/xAAbAAADAAMBAQAAAAAAAAAAAAADBAUAAgYBB//EAEAQAAIBAwMCBAUBBwEGBQUAAAECEQADIQQSMQVBEyJRYQYycYGRoRQjQlKxwfDRFTNicuHxBySCkrJDY4Oio//EABoBAAMBAQEBAAAAAAAAAAAAAAECAwAEBQb/xAAvEQACAgEDAwIDCAMBAAAAAAAAAQIRAxIhMRNBUQQiMmGRBRRScbHB8PEVodFi/9oADAMBAAIRAxEAPwDZbNFXT0zbs0dbVfSuR4SiI+FFe+BNPeDWyW62o2knjS1sumqoumrVrFbqG0ULWdNTS2wK8VY4oiJSsdbG6GtprzZWbam0VTPGrXZRUEHia3CCf7Ul0OtwAFEVKMlsd6b094W8gZ9f+lSnk0rgpCNsn3rBAyCPsaSuJVu91Ut5WPlPNLPo0YeViT2Bipwz/i2KTxfh3I7rSt2ntRaIMHBpO4tdi3OSTFGFaGjOlAe2aoidg3u0ub9Hawa8Gjp9kC2C8Y1gWaN4IFeGs5eA0aLbFFVPSsS1TVux61KUykYgFsE0ZNKaaFwLS1/qIFSuT4KVFch7aAc1l3XqMVNNx34Bj8Upd03mg/pTLGm/cwOdcFG51H0/SldTbYiTI/z0raxbjhq3uOPUk01qL2F3fLFrOk7z+aoWxAgmKUk9q83EVpNsKVDEjtNZSp1BrKFG2OqSzRf2amRZiiJYJNJqJUKDT0WzbUciafGkoV6zFLrvYfTW57b06v321svSvVpE8j/SlglbeLFLpn2Y2uHdFaz0ext8xJPrMfpRtD0iyCS3mHYE/wClTbTEiO1FZT2JrmlHLutR0xni/CNazotst+7aB3BPH0qdqNCFMAyPWtjYaZk0e1Zimg5x+J2JPQ/hQmNLW3gU+VigsDVtVkqoClqvLiUVlNAehVjXQvftilfDj1pu5boDLTaUbUAu596VexTbKKE9Uiq4Jyd8ibWa0ZBTLmKUuvNOk2TtIFduAUq96aObBJ4oq6YDmqbIS2xJbZNEXTxTLR2oeyhdh4MVfQRWM8V74U1q2j96Wl3G1PsKX7pPFBSFM5Y/eKcbRN6zWJpW9KrcUhN2wDah2xkV4NGx7n71UtWY5/WmQoqEsiXCLqF8kP8AYT3ogtwKqNanitf9nk9qR5fI6h4JStBr25entVVemIOTRl0dtaV5YjLHI5/Z/wAJ/FeV0nioO4rKXrPwN0l5Ol09n2po6aazSJTniR/CfriuWc9wwhaALpgBSOpsQc1SfUe39qR1FwNxNHHJ2DIlROcGst26Zt6y14uPDJICBPLJKlyYb5naJle3h/WGWZW4TafvVcfqVLZIlPA472AR4oyLNabKYsrVGTTPUt1tFFVa3Wyai2VTFyk1stmmVs0RrECg5jJEy6sUs8VQ1Fse5/Spl26onIxg+x9D70+uMVcnX5i6ZN1FWDuEUrcWjtc9P9aVu3DXRBalaIyk1swNyBS73KK6E0LwaskkScmK3FmtVtU34X+YrNvp/QUWxaAKlYbP0oxQ1ng0ljgBpfYfmtxo/p+aMNMaz9nNK5DpfIGNMPb8j/WjWtGP8Ir1dLXrACptlEqGE0ntNF/Zh/KBSAcniiC4R3mpOLLRmhltKvcUI2UHagPqWNLXGJoKD7sLyLsh1wOwFLPbalwPetwxHf8AE0dFG12elG/wUJtKTzFbl29TWjFvWirNaNRpF9f0rK13t6/oK8o0/ILXg72wHHammcgZFGt6cjuK1e39K4NSbKU4oRdCa3t6YDnFMFSexqD1/X7YtK4DNJYSC0fT0kihmzrFG2DFieWVI0vdSXxrYKKyhk2wynZIuy5XaCObcGck8CM12E1xFx0DcgEy0d+ZGfXaI9YFX/hbrJ8Q2XILHc1vjdCwGEd1zj0g+1cfo8ui4vudnq8OpKUexZt6c05b0pplCO6moXX+ramyC1uw1xBOLZUvA7lWZQQRPBkQOa7sueUVaVnBjxRk6sseEB8xA+ta3NZaXBuWwfd1/wBaj6PXM9oMbe0kTsYbWk8hskBo9e/eM1D1nwgWnbq3sgElVS2j45AIa0SYHv615MvtGd7JfU9SHoYV7m/odcdQOQZ+nFJdW6s9uy7Iu5gAFHuSFB+gmftXBnU3dBeKlTqZAG8H9naIXzbCm1mkEcrEYmcH1XXNXqERtPo72zaQ/iXrW0kEQVALFzM9gPL3qv8AklKDWn3V5X70Kvs9xmnq9t+AGntM1vc9x9zbiWk7hkQe/ofzRNPqtSbiKLrBQxG0qjG4oxkuCRmTiO32D0vqLEudTae0gUmVAuzwAALQLYnmJrfUddsIBcs3GuQ21kOn1AdQdx3gFQSMRxHHpXi1Pt/09d6U6Y3b+I7q3rqXLQe2hAR1Pnk27bkMpwcvggjA4PNW7b7lDARImCMj1B9wcfauV6N1QXrzKA03W3nctxNu22i43KBti2Dzkmqvi3tOANitb3RJ3BgWkkCMe/5r1vRfaLxPRk+GvHc8z1noVl92P4ii60M2q36ZrFvqSAVIMEH19j3re5qLSttN22GHILLI+onFe/D1eKUdUZKjxZemyRemUXYsbVebf8zVF9OBzI7/AG9aCbQqvUsk40Kbf8zXu0Uz4ArPAFbWChWK9ke9M+CK8Nn2/wA/FByQVYt4ntXu5e6/ijHTn0rU2fahaGVghB4/tXptCt/CP8or0WT6D8UjkiqTF2A9a0cj1/WmW0ftQ20H1/FbWg6WJsn+TQzapttAaE2iamU15BpfgWOO5/NZ48dzW50p71r+ze1G4g9wI3xXlH/ZlrKOqJqkfUVQVvsFc7oPiEPuEgncdnzDcsAiZGDkj/0+9HtdbHim28KdgcHeCDJIgSAZxNfPrLFtK+T1XiaXBauXNqkqASASBxJ7Ce018i69q3YpNsiZyW9WI/hBxGOeDXddX64qhdkXWDiVR1kRkyAd3twfevnXULtx7n+6utsXwdqyBEkhzuPzjgkN64NQ9Rcmq+Z0emqKdgNFauvb3JaLEAcZb0HmOc7fXtW3StW66mywUkreSPMDuyrbQSeD/f711Xw9YbwE/c//AEyCGV5DlgTkIRCxiP5jSx+Fn/ajqFB8NWtstrbcGUO5shcS2O/Hea54zpl3vaPpJuz2/WhXxKsPUEfkVM0PVWu7WKOsnstyO4E7lWPmnI7VQvW9wgzHsSK9eOaOSD0HhSxSxzWsiNds27rhQAxAZiBtGFxucwCYUd+3sa0fq67j5eACZYCPmjJxwOx/pUjqnSyzBC5/fXER++CwXAYkLEzAjP1NUdRb8kAkRIGW7Ejma8Braz314Fh8RQULMtxLhZgEbNsBo2sAzBjkifLGzjFULd9X27GWT5gCdrekkEAwSPSK+W6vov7PqW8JiqXLVq+yGGHiXEVnOQf4gSPSY4xX1OxdsIltLty077FUlvDzAzgCBmT967F6eMnTdHNLK4q0rG20KsfNatkdztSf0NAXpqI25bYWYym8TmYhTkYHOO2RXOdF+E06ePBsEFPLdLMF3vlsOyr5hIEREVd01vdbTeckbvI1xPm80SHkkAgc+v2WODVNxXYLy1FPyB1fw1ZvyLlsncTu3HB75VlipK/+GujA27LfMxsXbOYO2YkAkT7mt+i6bV6X91cuvqmhWa49wggScBWnaRtjk4Mk9g51S9qn06HT3FtXmCuFfayQzAlWlJJCcQRnk0kcTcnGJVzaVsDd+DhaIOm32hxss3HtJ/zG3u2E8cgmkdf8NbmZzeuhzBk3SAcASUEIcR2qh0zrjXFTerbiyqdy2/ctIBAEDEe3ep3V+o30vtb2W1sgSLmxmL4lkCW7m5SOJIElTCmcS0SknLsikZ6WkUdLfs2LKWxcDFM7gLmedx/drAlpOIGKqWWLmVgqdpzvEckypjkAfnNQOmam9c3Ei14awEPhtuaJDgb3gR2MGYOBGWtN15xG20QGChTCgFuApO/1PpFNFODi5cCSqWquS0NBW37CKKOpIGhpjsZrwa9YkkD7ivb68zyvu8QR0QrwaQUO51yyDG9Z+v8AfitR1RDww/NHqTCsUA/7OBWG2KWu64ATP4NDHUJ9aXVJlNEUMsvsf0oRn+Wgv1UDk1oOrqeD/n2o62bQgzMf5aG1z/hrH1f+f4KB+2A9z+BTKZumeu/oKE1w1sdUPWgXtaAKPUoHTvgxrp70F7s8RWrasEUtc1kHFUhLVuhJR08jBY+36V5SLausq1MnaK/QL7X1ffYCEAw9tVY/KwBwJRsyPpwARMD4tW8+pJQwNq7A1sAqPNKnORIcgmDmIxJzqHUWVbcMQGwNsc9oYE8zj7YqTe+J0V911r02wymFdlYEJEkSDBViD23HjNfKK3Okj2FOnTGOgJdN91unyi00AKFgnwyDK54Y4q3rdKB4p2g5UAFmI+a5Mj7iM9h6Zg9H+L7D3mPnWVkTbuFo8gHA4hRn3HrViz8UWLhcDecwQbTn+bOR7/pXUk1sLJpu0XdL1AWITw1O54BYs0SzEDg7REZ9hVRWXa0QQFumS7Fl89yNpPHafsO1cZrur6e41sltQPDueKNltwCRICvIyp3cY4oq/Edk4HigsYBNphBYkjkerfpSuAp2nXLWzTXPDO19o2wWaCWWYEiRiofQviDUW5GpYOsDbFtg0/xEsScD3qZc6ddJP70geaIC7hzHrP4pY9Hd5A1N8AEAgELmJ5Cz6d88Gqwho3TJumqY/wD7cJvWpEjxUYH2DiKzTdbbzAgEbm/+Ripb2JuWVPBYA5gxuA5Fb6S1G8ehIznuw571HSmq+ZZPuIa22zXydw/3dqIJ+UIIXPce1dfpW0gX5rXA3EkTMdye9cs9mLzc5W2ckmJtgmPb2ruLenXasgHA5+gqWfZIrhe7BdN0tsi4bTAqAODIB80genY/epWm6sFCqSojaoIaewAkDIOOIro9DZCi5AAkA4+4/tSWm0abV8qyVBnaO4Hf80MeaWJXEMsccjake6IlxcZhHlx785H5qVotYWCCGLBABAY/Kqg4APEj8j1FVOidUXULduKu1ZChYiItoW4JGSWOOxFedM6ktje1wqo8MBWZ8z4asEXcIyDIAxM810Qz1KUl3OaULivkSrtoqts4BJ5KMsHax+YjHf0orae4uwssCTHBk7WPAz2PaturdQNqwl0AEkltpG4ecbII74Y/elukdX/afJENbBmDxMcJ/DO6Z9q5lmkouHZlnFOS8hrPTHuElWVF3NPmMiGMwo5P3E+tNpYm0B9BI9ZAoOkDAKASo3sBt2SBuJIbeCImOINHt3T4FtpyYb25E4GefShPPKajF9uB44lFt+RU9ELEkNuXuQe/pIMcZ5oadKBZl3gFRJBcAx7jdP6d6T0vU3u3VUtbWSFxcLN5uAAWzlo49aFrWFjUXmRrYa2AgElCxYIxIX1hjkGr/fs9Xf8ApHO8ONdv1GrGilHKQxXO2fMc/wAOInHBIPGMitW0gI3GUJMQ5KupmDKnIFQunzdvQNwueZ8AGNu0HHHDDy4MdsY6DQ3Jiy73Hc7ShZSfDDQZHKxtjAx5exmqL12XkWHp4S/I9t2yoEXNw5EEkR7GMiieIPVv9fSPLVjq5i6AodpEkqjQTk9lImAB9qnpcbPkuyT5f3b4G0DJ2iBuJMmealP1GWT3f0OiGPGlwKpobhAuEeX5wCy7l8owRHMzOfpwK01+rtl7ihthtWlZzBhQQW3ZEH6e49asWNZKFGt3JgqGKAKSSQdpLexEc1JtdNnzEJ6MN2WHYE+nHJ7VBznd27KrTwe3Q6hI3HcJnsfdTGRSn7SSY7/iirfRrkQ4FtRBPlQ7grKF3YMDbx6xzNEs6AlYOcRuYyx95EDgATHrXZh9W8aqe/6kcnp9b9u36C2l33FUnyzzHm9Y5KwOOx5p39gUgwWLRge/61yWl09m2VTwVdwxVPP53MEAgOASPKzcn5a6HpHWbT3mN5zaghQpIgwXknsD5oOTO0UM2WfF7AxwglbAaq2yk+nl/UTH9fxSzse/fj3+ldXqFt3be4v4h3kLEMIViI8pOYBX2M4xU3WdU0+mKrdlHDSNiSSoOSDE7c9z2wDFXx/aEsdRcVRGfpYzTldEHxKyqNv4k0EZb1+a008/8KkfrWV1/wCTj+F/VHL90/8ASET0YW7beAiqvjNv4hfl2kA4/hj8VMsaFdh3jc25hMkj5jHGOIx+p5q18O/Edi94ibbVwXLhhbq7wZBOFjJgd4FSLJ2hxtCAXLgCjYBAciYTy5+bHrXlZFUbO+LTlsD6LoQbzBPKfA3TBafNbxDGO8+1N3unXbbXttw4YN8iyZ3eoPoP1+23wywN1jx/5Yz/AO+1VbV6e21zUSWAKWySpIOPGAgjPIoq6QZckrqO614Y8VQS7BpUfKGbOODge2KaSzcW6pLzam4xUIp3BXubQME5VV/JqZ8Q2ALxyJdrsCJnbBPfHzCr2k0CraUAuCovKsMwEb72TECZiqUJewVOsKU3bbw/9Of+IjtHrXtvrlpd27cgGTvCifXvz7VGCtsUb2IW7cXJksAsgFiJ5P6CkdP11tRauPaLKFvJaO5RlSJ3DM8euf6CiZNo6BnCvbY4CkM2OBuBJj6CvdMsl/qf6tQLIHiWv95Be3yH4JHYr/ma3swGueb+M8SOHMDH1M/eovYogEhrrEGYCL91RQR9iIrqx1AKFG1j5R6enua5u2g8Vu+EM/W2h/vXlxbhYMjgCBgn/QRSyjGT9wYyavSXL/WWt3mT+E21btPLDvPtTekabaGT8iH9BXNnVF9QZAJFtVOfdjxB966Hp+oBRFBBIVQwB4hRj8g1z5I1BFoS9zFvgtSLNwMNp3CByRFq0IJiDkGCMRH0Ee/s1CsrP4dxGcICYUxttqTIzISfKT3mCYpzQ9W2/wC7CBCm6FDAZJnB4OK3s6MOm4MJYgkBAcEFs9zBFUk491yJpbCfEumNzRhQJO1IHrDKfzikvgy0LZZdpViXYiNv8QGQczG3tGT3FO6LUybSuDtmP4zwMYKe009eS2CjIgV8g+Qq0ciT9uKiuB97FFJBPGLjYlQYz2J9ZrLN2LKtM7ADn6j0pDX5uXEBaW3yoJ+XBMrIBy2J7wYxTWoSNI/BHhmQe/37VOl2HcnRJ0edfpyIAZ03gZ8yqSMxxGR/2qd8Zh/2/UFQYlDzE/u7YwO+cYpn4VRxqrKm3A3K24jldmNrd43AHbOead+JdLe/arrpuADfMCAB+7WDJ9Jamcvac0rnuxf4U37GZ9wgeUqHYwRnAk+h9c471V0F/wD8rZAJnYMxBkMQTP1BEUPoCGPMCzOT2kmC3fnv3qkzqCEjbt7RBU/QcfNP3oKW1HRBNRVii3j/ADEjjk/f+9eaa4xaNxyIOZ9PXimPL3P6HMfWhhF/mAAyffjEMM1gm1/RkXAyXHWNRp3cbmKssQVCkwASwkDGKdtYgHJHhZ+jR/Q0hrdQS5CsI8fTD5gAVQKbh9xwP+1OtqkDGWE+UYDHiCeB7VRsSjlPhrrtkqqMCpjyRDBsE/M+S2O/Jqt8QWzbW06E7RdTeJCrtbcpLRHDbee/2riz8P3bNjSvcMlroVoGUCvbWWYE4O+cRAB+lWNB1h7PitcDFUv3raKdwDCSZXMcxkTyR2oONbgjklxI3+I02XUvJ4W2FKNEvLLPmP0QR/1rmV1CsSCSTwxDRkySc89/N9Oc1Q+I9R41t9QGNoKmwW8ncVzIfAyDABECOc1yti46XCjK8nD7pXaBuhjOJO4enB+lWji1K7ITnuWjbDiAWUhgRk+0jGe55rR+g6h7g8m4EfPuQwuGAw0iNx+4P1qBqDdL+KkmJYDzTAwBHuAa+vWOnpYCoYVDM77k74Z1MAgRhSxA9TwBJ0ovGrX9AglN0cvZ+EEA/ePLe5FsgR3BJnvme/tWVb6npw7yrX1ER5PEgwTJO0RMz9gKyo9R+V9Do6SPlfwxqD49pYJVnRHETKs6oScQASwH3A7iuxnwP3aW2ur5mBUKSSbh8o3lSxgg8cDk1P6X0A27guFFWDZYC3wGtgk89mfYT9Jn1slXYjeibRk8EkiCMhRC4OIzIkxIPqyljbOKGOcSn8LWFNxyfIfDClWadvnOMHGFU+39OiNm2pdt4JYAGJ4EwJBxlm9+a5ZGwdqWxjBxH9BWwvtwBbnv/wBpqOqC/otomxrqHRhqWtvcYqyFmPhxsYttn59zfwjv69oi5cYeGwECAx5PfcT7cs1cPc6gQ+w7plgf4R6j5e3YUnb6wq31EKWIZomJ/dvktBOAD+lbVYdFHSam2xQKihiWud4mUUzwc5pHRdNa1YuAqFJv2zCksANhkztHv2rbpvUwVsmGB5MBiq7lCr5gIOAJI96eu6gm0wByXXlY7NPPOKABnRks9oyfnQZ/5x/1oegSd3u7f/Imlun6wBrP/E6QP5pYetP9LHlJ/wCImDSvcy2Oc6lq7q6u4iEbCLIz72bYIBGRkfrTvUeuppwocMxa2HlQDiWWMn1Q/mktfpzc1l0D/wC2SP8A8NqT+f61P+IemXtWUayyKFteCwZyGV1uXZ+UHsy5oKKct+BpSaj7eTtNBZ/esf8AgX9ZP6Y/NeM0EniJ/StOmaibr5/gUf2oN3qCFLqs/m3XEGDyXKIBHOWRceo9aDVpJBTpuzX4K1w1C7yu3dOIjj1yf60Sz0oeN4jYCsxGWBOQIwwBG0AfYYxU/wCFNM1i2UbykScmYByMwO0VV0vTLrRF27JYPxbZSpYsR/u/LAMRukBaE2rAtx26NtpCMFTP/wC0T/WtbHUDcYAsPKCYgKTgwTETz/SuV6l1u4qXB/LuHpwT+Kl/C/VGN8mTJSDmRyvrx/1rlWGUvdZSU6kon0uxeUPlZ8wyCZEGciDjPb/tKTXi7Z8KCAwCH1zj+9c7ruv37F/93lVVXaYgySM9/SqvSCPIYmSpgmPTuCP6im0utwKaba+p03TtPDW1K8OGBzjDA944MQBW/Vwd9yflkcsQvCjiMD/Sg9P1n7xsNA2t/E8YzkkwP8+pOr3QLklA27zRCtheZPpkcenbmpO9Ntj6ordIW093cNi7Q2xxundHYnGeCOeZxU4dCuIWuvcBYmW2BpySSOZ7D/rTvhsJVSiCZkGPXuOeDg4MD2oV5A077zNOSFHP1JMGleyp/sK8veguktnfEzxIxI8yzPcGJMHsPtXl9ApgkCAsiZ2yBJzAMHHPfihJctkABbjQAIZmjHAi2MxAPFaWtWQTstocz5Vk/kZn6imWSK/lidQYZRiORJYjcQT3I9I+/NA1FoPcDphlUgFW8hE5VgCAwGfcH6mfG1VzDeHvj+XcHA+42ntgenBoX+2XMbbW7PG5lZZEZgRncZ4wapce36DKaGxqD4WnTY5Je6rMNjbIiC8MTDBWiJPrBqc/SgLzCENslmgq+/dgljulQDJxH8I5nFRLmAVXYRztAOIIg4GJNYbRH7wkzkmTExxmMTxxSa/CL6fJOv6C03h2mtWriqzEoQp2jaRvCkjBIQGTEE0pqfhOxedncpueWcyF+bzfwsQVxEFTIHerngraYgSQPNEkrzJC4yJEY7elTtZ1MNItA7pIUqA3m2nEbYkgk9yR6wItDUu5JpPlES50e1obqm3DD+V3LuD/AA7ASAsZODw2Qeab+IPiKzctoXCKy3AyzL7SHLzBOCcqCJImfaovVtJO+XY3HtFBBZputIgHnbke+faKiXuiMtu0l1ouIweWwCJ+Qz5gQIOV7Ria6tKlu5EtVcIva3rR3RZuG3bAhVBAA74gDGYEyYH2GUtZ6UxEg4/58euOMZrKHTXgfqBr2pZI3i5GZiZX35gj/Po5p75PyspUxBgkx78fpPIqV03qO4hbnE4nkE5wTwKY1tpLDSpMtmABEepEgg/T/WtsSWTax9XALN4ZaZHyhzPEj3xz2zW92/4ulc27bb2RgE2kNu4j898dqUHV7RAkn0OCOecjIHf71V0twB1dOQCoO4kQ22ZEwZ2LmJxWUY8jLJfAtqujXbhDL5fKR5hJ45wfoPzipNnpd21dDlUZSWsg48pyJYEHaoVSd04E/fsU6xp2MO4ViYhnZQT2iYiZEY7+tPP0q0cxPcHc0HBE85EVWMaQrlfJyGn1yL4ZByoXcd0iGKjcoAiPOI/vyWtWq3t7od5xw5EeX+IAxxt57EVW6t0m3bsuyhwQN0puLdpIEGcZ47VynRoa95ritaYlmuHyQAI2ssSCcDkjP0kNVwLq3or6e8XvaeREPbHqB5wD/Q058OakPbbJwf8AP6U6mn0pbcjITbKkxcJg85ABIPsa574auhU55g1Be3uV5B39QF1d/uItj/8Akkf0p1OmOTKRLsu+YwMBm5ydsR9sUgdbpf2hxcNxGnzMACrRAHqR5Y9OK9u66zbY+Fc1EEzAuRyBgHLATPeqUrtktaKmkt7L9wdhA9+P7yKdXodgt4jKZYhyQzjMzIA7zGag2fisLlrNt+0sQXI4AZmDE9+T3pPrHXTeYkBrYKhTbUwpjv2n6cYGMmhsB5Ivk6PUaQG45sq5tsiwQrtLQZMgEk5H4qxpVt2ral4DhADOGLAcTiIGPtmuU03VtTpbdslItuoFuSIMDAUqTtMdjH5Bj3X6e5rUW+Hja21gB2xEnd2BHbv7UrimMsngLY+HN6nxdnhEy+bikpJJADIJME8HE80PpnRdHYlFuQbj7pVixWJ2oN27gPmPTPyzUP8A2U1tylwMYPyqrGR/NIwO/PcGmNXpdlsbbQKnIdz5wcgAFhIPtjmgttg6292v+nSav4Y0bq73POSEUO5ClVUkyJgLG45rToqXCzgeCyJlCHubmWQRAe3BPb8czjkLF1j5AIL89t3A83tiM+1U16cSIe43lEQOB2gZjgDtRlTVMEW5cI6/o3XQl667wZtqgUDGCxkCOc/0ofxJ1Hx7ltrU4Uq3lyM/081c6emlCVgyJB3GWGcicQJqhp+ngwjPBA4GZ5mCYn2Edj9K5+m3HQUpJblux0/yjdkjnJPv29qK3TFAliUA5kH+p+1JrrriKThVUKNrAsIkeaRkyBxiO/v5d+KUbgLcYgfzhfTvgRBxM495O+7wreIKTPdZdtIoPlAM+Z3QyAYMbWXP3PNNaW9sAIQzBJIUfoHeubgQqm1Z2KSUW2oULkMdpWCuQDHePWK6XSdfUp5uSJHlLA/Ur6YyTS9OMX7f2KKADX6248eGpY9/EYJAn5gI2kZ7H817quh29purPigb1IZz54JGJgme1P6l/wCMuAqr/KHghtpxzx/Slbis+2QYnyxCEDIkYJBE7u0wB3xlub4X5NP9oQqoFPiOg27YkMcGZ4IJn0xmBQtTYdrcuDuBwJUhF3J5R5RIZVIPoJiOa0u6e3Z3G0ApJlgRPiEfxYMluOINYhfabl9gEFsMFBkyW2+ciJIZR5QMSCZzDxgl7jOTfJS69pSL8IpFtbYB24nPCgd1HrA83ftN1DW7TEWym1RB8+5j3JgSQZ5YiT3o3Vvie1daVJURgsjgn2nAI4qXc1VhiNyPvkELNy2VieCGz9sYNCSbWxvkP6HQl2W64Agswny7SrAhieO0xx2NA1/R7d47v5iPlKENGBkvEnaBiqF/UArAYg480CT2AjEiIAqbY1SpeVnuhshsqFnIiGUgGI4Kk45HYR2e6YH4A674MFxzuvElfL5VMQMj5WA7+lZS3W+pMbp8NiqwIgGG9WEHINZTVle9j+1bHFIwMRHbjv7/AFpqym04fPeRP2yc/akG0RZSbZkr2E7hB+YCOJHI4pnQaU3dy71S4PmVwygCJ3FskDP8px611KFnmR+aH/2gL5g0kkyBOBBAie0n/O6uh64yuQwMnGZg++e/1qnY+GtRLr+5cWfNcRX2vcXnytslxjAYj7GhanoF3Uea1Y8NSBgsxzmSG8wj79jR3XJa58oT1/VgQpZGB2t5lgkgceWffgxzzT3TPiK5ZA2sRbOdrA7IPfBlP/SfzVDpXQr0EXgXzBC7GK/KQGJYQIMxHeczTWu1aWHRdqs0gPbLQykiQTAI4YYJzEg9g1PsjfNlbS9SGpkLsdCSrMjeThsQZniOQcgxXParpYtPdG87cL4ZG7y+LZO4Mx3sRJB5n1nBZe6hAO63aMQWaHYTmVLEBeY4NJNq7eV8YNtQLEOdx3pJlmIYwP4QI83PAbVSDtZee+wBZCcbvI8Ovc4PzACOMc/eqnSbniqGKL2MkPkESCCXJ9K5xtcJKgkNLTnBkGIx6Ufp/U2m2EJh1UlQRHpj7H9KmpUUaE//ABA6GikahQQzMqOBAUwGh8Z34Akk4AEVyVjVbiVABPeYAE95aMc8mvoXxAD4FwHduNtljcByCMiZiT6GuAvaSQEwAMg+/rP5xWcr5J9Le0P6XpzOWl7SfjH0gR+P6Uw+m8AGX3TiIRo7DDf4KT0mhZFYkBoiIKnuck8QNuPtTd5wRtgRkSIxHFTvcssUUbpqFdQqu/hqTsQn5eewgDntHJg1ly4iW9tsdwdzZk8TABEfSOO9eaLRHjkCTkDuPT1rwoBKkZDZkQRk4I+gNJZVQSGNBrncZKjJyAYPGeMz/btVLT6gNuBIMypUTEjkEx6zilNLpwLSnjt+gPm7ce1Sl+LraXHDoVIJG8KWRs5iPMATMYI/qTGLk3QJNJblM9Mtq4Zd270xAkEHE+/aB7Gmbkvy2AQRwJMew9AOfShaT4j010DdBMmRbcNtA4LAhGA4xtJBqxotbp7kbLq5kAMNjzyQA4DSPpTPFJiRmlwiTkhsgADA+0cenat+nM6bdhBBKlg4mMH5YBIO5QcnuBVo9DXtuH+e80rc+HO6su7EEqMAdpg++YkTRjilELyRkDvgsWgi7tIWJDMGZN20iONpj1HvWWNYQAnhAFnnzNEnJAxt7KIP6Und6Tq7JLWSZJMhWXMTtLbon9eTz30vda1CbC1kKyt5S6KPmkEzIG5iZO305M5dpipob1vioxa5tFnJQr3fb8rN5iEywmDlQScxWt3qQby2raPcXb+8JUrb9pUeYzJgDjnG2leqay5qiN+1MQWUEuoIkgDJBJQyf+GfemdG1sIq2yAsYicx9ucUKFuTD2NQyGWffc5AiAv0ThRPf9aIOsNu2yrXGGASF545PscDOO9T01BRFU3fOFE3DCyY+YDcBJIxkCcTTNrUWgyn99kiQJLHOHYorZwIyB5j9t04Wa5Id02tKXQWDE5htybeCCACZAgxJhp9KLqrt35la0dghEZoMcAYJPBjk9qnda6r4CA21NxJUTcnfuLBSeZPzD07wYFT9Fftm8bpFhCDtXc6W1OY8o/ngEc/illCL2CroYGlBuPc1SWhCNtUMzMH7SJgfc8xS2mujxJuvbLgQMM3ER8pgRnHr6U/0FbWo8WSgDlmAlt4EiGMALnwxB/1qF1rQvZd2talHNvzFJhh3CvbVhuU8ehE0NlKhuFtuy8vUEky9vHygI36S8zjH39aka/UuWf90AG4LtEf8oEbZkHvn1oaam5eBXZbQmNpRThtpngg7YzOSI79l3s7QSUIkRk3G/8AbuJP96o5dgae4G7qWJzbX0w5XjHG7mvaSvXyDARiPq9ZSaWQf5/z6AOk3by77llSRai5cKkAIokbmEgnBbgGAT2JqlrNt23vQSSAdw3FlhpMEfKJP0mK8Xpiqk22ZA52XwDJZSDgFwwENjHOTQug9VQXbm9FS26YSCVB2rhic7G2Sw5lpHAq/KtAaa2YLp3WbtrHzCAMtBgyMAZbniut6T1FLoEOd4xBkEYAhcmRkfLiufudDFxd1nMKWa2584I52GIdfvuxwey+m6a9ogtaMMFcHuASIMAyJ2ntOZ7Qcn5FV8HdaDRMzM2+dniXeBnA8pjIjao7mFFcz8Uea+XiN4UTOCVxHsw/zvS/Tep+Y71DgS6gqhbk5DHkifQd49ujZbN8HyhgQD5pwfuMRIzwJHFU5VIZuzjFtiRI+0xI9vxTfTUtoS9xCeVA5iRG6YngkcEe3cdDb6JaSfI4xgbiRP0JwB7SKUvdP9+DgNCkzOAeD2988VHSkGMEtwvTXi5kBgVBz84O0jM4bBGfY5PA81WnHg22RiCptAxyOR9RzU9la28kbcyPTGcR9uKK+vDxuGRkbTHpBIGCBjHHsaRplbRQ1l1P3irztCZKmMz2MD6e4rldWssSDB3ErEgxkkcQRI4rqI/3ly4pJCqV5QfNAyPr6Vyl6/tYhQvJH1xyZ+vNBDXQ/Z6kLYB2hicsfSZAUbvYTifrQE1BIwNxHsZifSfelLd/f5XBJGAbagj/AFn7Rn8ETUQQ0NHEDmcQT27DE0dNBU9R0vTdShSQSSxMAhQV4iWkz37Dj8I6nqBNx1tgGGO8s4ECd2QBJMbewB5qZY1MMCVOSfMTGBgyBmePTjvWt3p1u/DvuRgZFzljkCJjj0BHrxxQjGN7hk3WxfsXimCZPA8ogz2UZ7AVP6xrNLuKvbm40SFBtseIYtAEe+cDEwaPpNO6ICGFy2sDzFS5PfM8/afzWmot2bh3OIYDbIjdEk/pz96ySTA7aJln4S09yWJvEk/MrWtqnkiAoPqOAI9KZtdOtqpG3xFmPM7MO3ZiVByO1E6e1q0zbSWnylmAJIjMAJg++T+TNXUQQVBEjjv2kTHm+1M5y4sCguaJ2jtFCEsvds7DICkhCT2IWNwJnEH2Iqpd66LazqBciQpa3fvLmOyBt0Y9cYqO957ceVY2wSIIA7TgkZ9aKRZurtdueyn5I9TPlgwdp24A9aKlIDii7oeu6JgAt08TFy49wjgeaXeMnvTq3LHzKbBB7rsbET2ExFcSfhxLG+4h8TaREgEDgkyM49RIg8yKosxKgIx4LOc5MCACDJEE808slcCxx3yU7lm0WJS0iDksoC84JbaY79/WmX05dTsEY5BH2wQR+hrinLq24GeP5hxxMZIjt6fWjWeouXlXdCBxufb/AMsHaSOeSTU2r3ZVUtkXz0zUcq4JEwSD3PsVjntHEVu2nYEbmDbTIUAhCQZkgAM3uD3B5wajj4hubsnBxkNH0EtBP09fx4vUyWG/eFkHAjuxzwRgDuOOa25til1PThtu5Sp5VYYAZGYzjHpQjkCGIBkDaIIJEAloMDnv3rTqfUFuABWLNEkkduNuST+tB096c4MYyAee+fv+lJ3sbtRQt9R8F/MzMXMs3iNukzGFbaBtgYPCieM66vrDMHV1dzckW2J4UjAUAxic+syexrH1Y+TaswRgt+Y/zvQtRaBgABQBwBExHpjEdhVNmTqje1qTaJbaVePJxicEt9V3rHuO3MXV6wbMK/lUbgX8Q+haWO4AzwePpVTSaVg2Ds3RDBi5JmY2smAMsCpwftSfUz5Wh52+QExHllQRMYIxn/qNGKT2NKTaJVzXqTyR2jcRH1AWPxWVU03SiyLmIA7R7+nvWU9olpkXesdMmzc2YJXdAnkefDE44rhQd2BWVlKhcnKLtqwQi+RWlIUMTDQRyAcRBjPcek0pbuwYtqFaT2y3rJn6D3gegrysp63ZrKNnTG8xEBmwN3A5JIg/8p/HvFVdNYu2btvxAV3klTuDbhtgmJMcj/Cayso8B7ly2ncmfXAj24g0G9YB/wA49P8APpWVlT5KpCR0u2dsRzByPt6SAPxSOpsWyTja047jtyPr6VlZQC0qJuvtXJ2uWAHENEjB7RiJwRUvV6fY3iLJSRMnKnOPUqePafrWVlMiZro7oVSTEnAkH2HY4rLd4GD6kD6dq8rKDQU+A965t3D+KInHtM0NL5UYA9/875/rWVlAcMlw4yc8TwTjkfcenevVukAScyeQCCZz6/r+a8rKBgj6XPmAJPBkwRiMfenrRLlV42giBOQJy3vIPHpWVlI3sUo3fWEgLttk2wVYbdpI5LNs27+ceb15kzONkMxORgAxBMYG7zAjPcfivayijUC02ouWVDAgASPLx33YYkCc8Dvz61NB1ZnDAINxkgn6iTg96ysoyBE11fTicgKARuAkwVABY+2JP24pfqHS71hQ7KCjqAGVhGDwQc+h4/iHvGVlUUVVktTuiclxXx3AHbtiqFgEqCMFYBj7gdjGOwrKykye3gpDfcT1F9iRHJMCTzz+OKNvOJxzEZ7xyecxzWVlDsFchNLqWVgwwY57we/PMVeta23tO5YI5ZWeV9SR8pMegHNZWVgtEfqF3xAR/ConMmTzkZ75pDVNvwpBWY4jgwcY9/61lZVI8E5clG0DHcesRE/esrKyks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4582" name="AutoShape 6" descr="data:image/jpeg;base64,/9j/4AAQSkZJRgABAQAAAQABAAD/2wCEAAkGBhQRERQUExQVFRUVFhcUFRcXGBUYGBUZHBcXGBcXGBgYGyYeGBkkGRQVHy8hIycpLCwsFh4xNTAqNSYrLSkBCQoKDgwOGg8PGiokHyQsLCwpLCksLCwsLCwsLCwsLCwsLCksLCwsLCwsLCwsLCwsKSwsLCwsLCwsLCwsLCwsLP/AABEIALcBFAMBIgACEQEDEQH/xAAbAAADAAMBAQAAAAAAAAAAAAADBAUAAgYBB//EAEAQAAIBAwMCBAUBBwEGBQUAAAECEQADIQQSMQVBEyJRYQYycYGRoRQjQlKxwfDRFTNicuHxBySCkrJDY4Oio//EABoBAAMBAQEBAAAAAAAAAAAAAAECAwAEBQb/xAAvEQACAgEDAwIDCAMBAAAAAAAAAQIRAxIhMRNBUQQiMmGRBRRScbHB8PEVodFi/9oADAMBAAIRAxEAPwDZbNFXT0zbs0dbVfSuR4SiI+FFe+BNPeDWyW62o2knjS1sumqoumrVrFbqG0ULWdNTS2wK8VY4oiJSsdbG6GtprzZWbam0VTPGrXZRUEHia3CCf7Ul0OtwAFEVKMlsd6b094W8gZ9f+lSnk0rgpCNsn3rBAyCPsaSuJVu91Ut5WPlPNLPo0YeViT2Bipwz/i2KTxfh3I7rSt2ntRaIMHBpO4tdi3OSTFGFaGjOlAe2aoidg3u0ub9Hawa8Gjp9kC2C8Y1gWaN4IFeGs5eA0aLbFFVPSsS1TVux61KUykYgFsE0ZNKaaFwLS1/qIFSuT4KVFch7aAc1l3XqMVNNx34Bj8Upd03mg/pTLGm/cwOdcFG51H0/SldTbYiTI/z0raxbjhq3uOPUk01qL2F3fLFrOk7z+aoWxAgmKUk9q83EVpNsKVDEjtNZSp1BrKFG2OqSzRf2amRZiiJYJNJqJUKDT0WzbUciafGkoV6zFLrvYfTW57b06v321svSvVpE8j/SlglbeLFLpn2Y2uHdFaz0ext8xJPrMfpRtD0iyCS3mHYE/wClTbTEiO1FZT2JrmlHLutR0xni/CNazotst+7aB3BPH0qdqNCFMAyPWtjYaZk0e1Zimg5x+J2JPQ/hQmNLW3gU+VigsDVtVkqoClqvLiUVlNAehVjXQvftilfDj1pu5boDLTaUbUAu596VexTbKKE9Uiq4Jyd8ibWa0ZBTLmKUuvNOk2TtIFduAUq96aObBJ4oq6YDmqbIS2xJbZNEXTxTLR2oeyhdh4MVfQRWM8V74U1q2j96Wl3G1PsKX7pPFBSFM5Y/eKcbRN6zWJpW9KrcUhN2wDah2xkV4NGx7n71UtWY5/WmQoqEsiXCLqF8kP8AYT3ogtwKqNanitf9nk9qR5fI6h4JStBr25entVVemIOTRl0dtaV5YjLHI5/Z/wAJ/FeV0nioO4rKXrPwN0l5Ol09n2po6aazSJTniR/CfriuWc9wwhaALpgBSOpsQc1SfUe39qR1FwNxNHHJ2DIlROcGst26Zt6y14uPDJICBPLJKlyYb5naJle3h/WGWZW4TafvVcfqVLZIlPA472AR4oyLNabKYsrVGTTPUt1tFFVa3Wyai2VTFyk1stmmVs0RrECg5jJEy6sUs8VQ1Fse5/Spl26onIxg+x9D70+uMVcnX5i6ZN1FWDuEUrcWjtc9P9aVu3DXRBalaIyk1swNyBS73KK6E0LwaskkScmK3FmtVtU34X+YrNvp/QUWxaAKlYbP0oxQ1ng0ljgBpfYfmtxo/p+aMNMaz9nNK5DpfIGNMPb8j/WjWtGP8Ir1dLXrACptlEqGE0ntNF/Zh/KBSAcniiC4R3mpOLLRmhltKvcUI2UHagPqWNLXGJoKD7sLyLsh1wOwFLPbalwPetwxHf8AE0dFG12elG/wUJtKTzFbl29TWjFvWirNaNRpF9f0rK13t6/oK8o0/ILXg72wHHammcgZFGt6cjuK1e39K4NSbKU4oRdCa3t6YDnFMFSexqD1/X7YtK4DNJYSC0fT0kihmzrFG2DFieWVI0vdSXxrYKKyhk2wynZIuy5XaCObcGck8CM12E1xFx0DcgEy0d+ZGfXaI9YFX/hbrJ8Q2XILHc1vjdCwGEd1zj0g+1cfo8ui4vudnq8OpKUexZt6c05b0pplCO6moXX+ramyC1uw1xBOLZUvA7lWZQQRPBkQOa7sueUVaVnBjxRk6sseEB8xA+ta3NZaXBuWwfd1/wBaj6PXM9oMbe0kTsYbWk8hskBo9e/eM1D1nwgWnbq3sgElVS2j45AIa0SYHv615MvtGd7JfU9SHoYV7m/odcdQOQZ+nFJdW6s9uy7Iu5gAFHuSFB+gmftXBnU3dBeKlTqZAG8H9naIXzbCm1mkEcrEYmcH1XXNXqERtPo72zaQ/iXrW0kEQVALFzM9gPL3qv8AklKDWn3V5X70Kvs9xmnq9t+AGntM1vc9x9zbiWk7hkQe/ofzRNPqtSbiKLrBQxG0qjG4oxkuCRmTiO32D0vqLEudTae0gUmVAuzwAALQLYnmJrfUddsIBcs3GuQ21kOn1AdQdx3gFQSMRxHHpXi1Pt/09d6U6Y3b+I7q3rqXLQe2hAR1Pnk27bkMpwcvggjA4PNW7b7lDARImCMj1B9wcfauV6N1QXrzKA03W3nctxNu22i43KBti2Dzkmqvi3tOANitb3RJ3BgWkkCMe/5r1vRfaLxPRk+GvHc8z1noVl92P4ii60M2q36ZrFvqSAVIMEH19j3re5qLSttN22GHILLI+onFe/D1eKUdUZKjxZemyRemUXYsbVebf8zVF9OBzI7/AG9aCbQqvUsk40Kbf8zXu0Uz4ArPAFbWChWK9ke9M+CK8Nn2/wA/FByQVYt4ntXu5e6/ijHTn0rU2fahaGVghB4/tXptCt/CP8or0WT6D8UjkiqTF2A9a0cj1/WmW0ftQ20H1/FbWg6WJsn+TQzapttAaE2iamU15BpfgWOO5/NZ48dzW50p71r+ze1G4g9wI3xXlH/ZlrKOqJqkfUVQVvsFc7oPiEPuEgncdnzDcsAiZGDkj/0+9HtdbHim28KdgcHeCDJIgSAZxNfPrLFtK+T1XiaXBauXNqkqASASBxJ7Ce018i69q3YpNsiZyW9WI/hBxGOeDXddX64qhdkXWDiVR1kRkyAd3twfevnXULtx7n+6utsXwdqyBEkhzuPzjgkN64NQ9Rcmq+Z0emqKdgNFauvb3JaLEAcZb0HmOc7fXtW3StW66mywUkreSPMDuyrbQSeD/f711Xw9YbwE/c//AEyCGV5DlgTkIRCxiP5jSx+Fn/ajqFB8NWtstrbcGUO5shcS2O/Hea54zpl3vaPpJuz2/WhXxKsPUEfkVM0PVWu7WKOsnstyO4E7lWPmnI7VQvW9wgzHsSK9eOaOSD0HhSxSxzWsiNds27rhQAxAZiBtGFxucwCYUd+3sa0fq67j5eACZYCPmjJxwOx/pUjqnSyzBC5/fXER++CwXAYkLEzAjP1NUdRb8kAkRIGW7Ejma8Braz314Fh8RQULMtxLhZgEbNsBo2sAzBjkifLGzjFULd9X27GWT5gCdrekkEAwSPSK+W6vov7PqW8JiqXLVq+yGGHiXEVnOQf4gSPSY4xX1OxdsIltLty077FUlvDzAzgCBmT967F6eMnTdHNLK4q0rG20KsfNatkdztSf0NAXpqI25bYWYym8TmYhTkYHOO2RXOdF+E06ePBsEFPLdLMF3vlsOyr5hIEREVd01vdbTeckbvI1xPm80SHkkAgc+v2WODVNxXYLy1FPyB1fw1ZvyLlsncTu3HB75VlipK/+GujA27LfMxsXbOYO2YkAkT7mt+i6bV6X91cuvqmhWa49wggScBWnaRtjk4Mk9g51S9qn06HT3FtXmCuFfayQzAlWlJJCcQRnk0kcTcnGJVzaVsDd+DhaIOm32hxss3HtJ/zG3u2E8cgmkdf8NbmZzeuhzBk3SAcASUEIcR2qh0zrjXFTerbiyqdy2/ctIBAEDEe3ep3V+o30vtb2W1sgSLmxmL4lkCW7m5SOJIElTCmcS0SknLsikZ6WkUdLfs2LKWxcDFM7gLmedx/drAlpOIGKqWWLmVgqdpzvEckypjkAfnNQOmam9c3Ei14awEPhtuaJDgb3gR2MGYOBGWtN15xG20QGChTCgFuApO/1PpFNFODi5cCSqWquS0NBW37CKKOpIGhpjsZrwa9YkkD7ivb68zyvu8QR0QrwaQUO51yyDG9Z+v8AfitR1RDww/NHqTCsUA/7OBWG2KWu64ATP4NDHUJ9aXVJlNEUMsvsf0oRn+Wgv1UDk1oOrqeD/n2o62bQgzMf5aG1z/hrH1f+f4KB+2A9z+BTKZumeu/oKE1w1sdUPWgXtaAKPUoHTvgxrp70F7s8RWrasEUtc1kHFUhLVuhJR08jBY+36V5SLausq1MnaK/QL7X1ffYCEAw9tVY/KwBwJRsyPpwARMD4tW8+pJQwNq7A1sAqPNKnORIcgmDmIxJzqHUWVbcMQGwNsc9oYE8zj7YqTe+J0V911r02wymFdlYEJEkSDBViD23HjNfKK3Okj2FOnTGOgJdN91unyi00AKFgnwyDK54Y4q3rdKB4p2g5UAFmI+a5Mj7iM9h6Zg9H+L7D3mPnWVkTbuFo8gHA4hRn3HrViz8UWLhcDecwQbTn+bOR7/pXUk1sLJpu0XdL1AWITw1O54BYs0SzEDg7REZ9hVRWXa0QQFumS7Fl89yNpPHafsO1cZrur6e41sltQPDueKNltwCRICvIyp3cY4oq/Edk4HigsYBNphBYkjkerfpSuAp2nXLWzTXPDO19o2wWaCWWYEiRiofQviDUW5GpYOsDbFtg0/xEsScD3qZc6ddJP70geaIC7hzHrP4pY9Hd5A1N8AEAgELmJ5Cz6d88Gqwho3TJumqY/wD7cJvWpEjxUYH2DiKzTdbbzAgEbm/+Ripb2JuWVPBYA5gxuA5Fb6S1G8ehIznuw571HSmq+ZZPuIa22zXydw/3dqIJ+UIIXPce1dfpW0gX5rXA3EkTMdye9cs9mLzc5W2ckmJtgmPb2ruLenXasgHA5+gqWfZIrhe7BdN0tsi4bTAqAODIB80genY/epWm6sFCqSojaoIaewAkDIOOIro9DZCi5AAkA4+4/tSWm0abV8qyVBnaO4Hf80MeaWJXEMsccjake6IlxcZhHlx785H5qVotYWCCGLBABAY/Kqg4APEj8j1FVOidUXULduKu1ZChYiItoW4JGSWOOxFedM6ktje1wqo8MBWZ8z4asEXcIyDIAxM810Qz1KUl3OaULivkSrtoqts4BJ5KMsHax+YjHf0orae4uwssCTHBk7WPAz2PaturdQNqwl0AEkltpG4ecbII74Y/elukdX/afJENbBmDxMcJ/DO6Z9q5lmkouHZlnFOS8hrPTHuElWVF3NPmMiGMwo5P3E+tNpYm0B9BI9ZAoOkDAKASo3sBt2SBuJIbeCImOINHt3T4FtpyYb25E4GefShPPKajF9uB44lFt+RU9ELEkNuXuQe/pIMcZ5oadKBZl3gFRJBcAx7jdP6d6T0vU3u3VUtbWSFxcLN5uAAWzlo49aFrWFjUXmRrYa2AgElCxYIxIX1hjkGr/fs9Xf8ApHO8ONdv1GrGilHKQxXO2fMc/wAOInHBIPGMitW0gI3GUJMQ5KupmDKnIFQunzdvQNwueZ8AGNu0HHHDDy4MdsY6DQ3Jiy73Hc7ShZSfDDQZHKxtjAx5exmqL12XkWHp4S/I9t2yoEXNw5EEkR7GMiieIPVv9fSPLVjq5i6AodpEkqjQTk9lImAB9qnpcbPkuyT5f3b4G0DJ2iBuJMmealP1GWT3f0OiGPGlwKpobhAuEeX5wCy7l8owRHMzOfpwK01+rtl7ihthtWlZzBhQQW3ZEH6e49asWNZKFGt3JgqGKAKSSQdpLexEc1JtdNnzEJ6MN2WHYE+nHJ7VBznd27KrTwe3Q6hI3HcJnsfdTGRSn7SSY7/iirfRrkQ4FtRBPlQ7grKF3YMDbx6xzNEs6AlYOcRuYyx95EDgATHrXZh9W8aqe/6kcnp9b9u36C2l33FUnyzzHm9Y5KwOOx5p39gUgwWLRge/61yWl09m2VTwVdwxVPP53MEAgOASPKzcn5a6HpHWbT3mN5zaghQpIgwXknsD5oOTO0UM2WfF7AxwglbAaq2yk+nl/UTH9fxSzse/fj3+ldXqFt3be4v4h3kLEMIViI8pOYBX2M4xU3WdU0+mKrdlHDSNiSSoOSDE7c9z2wDFXx/aEsdRcVRGfpYzTldEHxKyqNv4k0EZb1+a008/8KkfrWV1/wCTj+F/VHL90/8ASET0YW7beAiqvjNv4hfl2kA4/hj8VMsaFdh3jc25hMkj5jHGOIx+p5q18O/Edi94ibbVwXLhhbq7wZBOFjJgd4FSLJ2hxtCAXLgCjYBAciYTy5+bHrXlZFUbO+LTlsD6LoQbzBPKfA3TBafNbxDGO8+1N3unXbbXttw4YN8iyZ3eoPoP1+23wywN1jx/5Yz/AO+1VbV6e21zUSWAKWySpIOPGAgjPIoq6QZckrqO614Y8VQS7BpUfKGbOODge2KaSzcW6pLzam4xUIp3BXubQME5VV/JqZ8Q2ALxyJdrsCJnbBPfHzCr2k0CraUAuCovKsMwEb72TECZiqUJewVOsKU3bbw/9Of+IjtHrXtvrlpd27cgGTvCifXvz7VGCtsUb2IW7cXJksAsgFiJ5P6CkdP11tRauPaLKFvJaO5RlSJ3DM8euf6CiZNo6BnCvbY4CkM2OBuBJj6CvdMsl/qf6tQLIHiWv95Be3yH4JHYr/ma3swGueb+M8SOHMDH1M/eovYogEhrrEGYCL91RQR9iIrqx1AKFG1j5R6enua5u2g8Vu+EM/W2h/vXlxbhYMjgCBgn/QRSyjGT9wYyavSXL/WWt3mT+E21btPLDvPtTekabaGT8iH9BXNnVF9QZAJFtVOfdjxB966Hp+oBRFBBIVQwB4hRj8g1z5I1BFoS9zFvgtSLNwMNp3CByRFq0IJiDkGCMRH0Ee/s1CsrP4dxGcICYUxttqTIzISfKT3mCYpzQ9W2/wC7CBCm6FDAZJnB4OK3s6MOm4MJYgkBAcEFs9zBFUk491yJpbCfEumNzRhQJO1IHrDKfzikvgy0LZZdpViXYiNv8QGQczG3tGT3FO6LUybSuDtmP4zwMYKe009eS2CjIgV8g+Qq0ciT9uKiuB97FFJBPGLjYlQYz2J9ZrLN2LKtM7ADn6j0pDX5uXEBaW3yoJ+XBMrIBy2J7wYxTWoSNI/BHhmQe/37VOl2HcnRJ0edfpyIAZ03gZ8yqSMxxGR/2qd8Zh/2/UFQYlDzE/u7YwO+cYpn4VRxqrKm3A3K24jldmNrd43AHbOead+JdLe/arrpuADfMCAB+7WDJ9Jamcvac0rnuxf4U37GZ9wgeUqHYwRnAk+h9c471V0F/wD8rZAJnYMxBkMQTP1BEUPoCGPMCzOT2kmC3fnv3qkzqCEjbt7RBU/QcfNP3oKW1HRBNRVii3j/ADEjjk/f+9eaa4xaNxyIOZ9PXimPL3P6HMfWhhF/mAAyffjEMM1gm1/RkXAyXHWNRp3cbmKssQVCkwASwkDGKdtYgHJHhZ+jR/Q0hrdQS5CsI8fTD5gAVQKbh9xwP+1OtqkDGWE+UYDHiCeB7VRsSjlPhrrtkqqMCpjyRDBsE/M+S2O/Jqt8QWzbW06E7RdTeJCrtbcpLRHDbee/2riz8P3bNjSvcMlroVoGUCvbWWYE4O+cRAB+lWNB1h7PitcDFUv3raKdwDCSZXMcxkTyR2oONbgjklxI3+I02XUvJ4W2FKNEvLLPmP0QR/1rmV1CsSCSTwxDRkySc89/N9Oc1Q+I9R41t9QGNoKmwW8ncVzIfAyDABECOc1yti46XCjK8nD7pXaBuhjOJO4enB+lWji1K7ITnuWjbDiAWUhgRk+0jGe55rR+g6h7g8m4EfPuQwuGAw0iNx+4P1qBqDdL+KkmJYDzTAwBHuAa+vWOnpYCoYVDM77k74Z1MAgRhSxA9TwBJ0ovGrX9AglN0cvZ+EEA/ePLe5FsgR3BJnvme/tWVb6npw7yrX1ER5PEgwTJO0RMz9gKyo9R+V9Do6SPlfwxqD49pYJVnRHETKs6oScQASwH3A7iuxnwP3aW2ur5mBUKSSbh8o3lSxgg8cDk1P6X0A27guFFWDZYC3wGtgk89mfYT9Jn1slXYjeibRk8EkiCMhRC4OIzIkxIPqyljbOKGOcSn8LWFNxyfIfDClWadvnOMHGFU+39OiNm2pdt4JYAGJ4EwJBxlm9+a5ZGwdqWxjBxH9BWwvtwBbnv/wBpqOqC/otomxrqHRhqWtvcYqyFmPhxsYttn59zfwjv69oi5cYeGwECAx5PfcT7cs1cPc6gQ+w7plgf4R6j5e3YUnb6wq31EKWIZomJ/dvktBOAD+lbVYdFHSam2xQKihiWud4mUUzwc5pHRdNa1YuAqFJv2zCksANhkztHv2rbpvUwVsmGB5MBiq7lCr5gIOAJI96eu6gm0wByXXlY7NPPOKABnRks9oyfnQZ/5x/1oegSd3u7f/Imlun6wBrP/E6QP5pYetP9LHlJ/wCImDSvcy2Oc6lq7q6u4iEbCLIz72bYIBGRkfrTvUeuppwocMxa2HlQDiWWMn1Q/mktfpzc1l0D/wC2SP8A8NqT+f61P+IemXtWUayyKFteCwZyGV1uXZ+UHsy5oKKct+BpSaj7eTtNBZ/esf8AgX9ZP6Y/NeM0EniJ/StOmaibr5/gUf2oN3qCFLqs/m3XEGDyXKIBHOWRceo9aDVpJBTpuzX4K1w1C7yu3dOIjj1yf60Sz0oeN4jYCsxGWBOQIwwBG0AfYYxU/wCFNM1i2UbykScmYByMwO0VV0vTLrRF27JYPxbZSpYsR/u/LAMRukBaE2rAtx26NtpCMFTP/wC0T/WtbHUDcYAsPKCYgKTgwTETz/SuV6l1u4qXB/LuHpwT+Kl/C/VGN8mTJSDmRyvrx/1rlWGUvdZSU6kon0uxeUPlZ8wyCZEGciDjPb/tKTXi7Z8KCAwCH1zj+9c7ruv37F/93lVVXaYgySM9/SqvSCPIYmSpgmPTuCP6im0utwKaba+p03TtPDW1K8OGBzjDA944MQBW/Vwd9yflkcsQvCjiMD/Sg9P1n7xsNA2t/E8YzkkwP8+pOr3QLklA27zRCtheZPpkcenbmpO9Ntj6ordIW093cNi7Q2xxundHYnGeCOeZxU4dCuIWuvcBYmW2BpySSOZ7D/rTvhsJVSiCZkGPXuOeDg4MD2oV5A077zNOSFHP1JMGleyp/sK8veguktnfEzxIxI8yzPcGJMHsPtXl9ApgkCAsiZ2yBJzAMHHPfihJctkABbjQAIZmjHAi2MxAPFaWtWQTstocz5Vk/kZn6imWSK/lidQYZRiORJYjcQT3I9I+/NA1FoPcDphlUgFW8hE5VgCAwGfcH6mfG1VzDeHvj+XcHA+42ntgenBoX+2XMbbW7PG5lZZEZgRncZ4wapce36DKaGxqD4WnTY5Je6rMNjbIiC8MTDBWiJPrBqc/SgLzCENslmgq+/dgljulQDJxH8I5nFRLmAVXYRztAOIIg4GJNYbRH7wkzkmTExxmMTxxSa/CL6fJOv6C03h2mtWriqzEoQp2jaRvCkjBIQGTEE0pqfhOxedncpueWcyF+bzfwsQVxEFTIHerngraYgSQPNEkrzJC4yJEY7elTtZ1MNItA7pIUqA3m2nEbYkgk9yR6wItDUu5JpPlES50e1obqm3DD+V3LuD/AA7ASAsZODw2Qeab+IPiKzctoXCKy3AyzL7SHLzBOCcqCJImfaovVtJO+XY3HtFBBZputIgHnbke+faKiXuiMtu0l1ouIweWwCJ+Qz5gQIOV7Ria6tKlu5EtVcIva3rR3RZuG3bAhVBAA74gDGYEyYH2GUtZ6UxEg4/58euOMZrKHTXgfqBr2pZI3i5GZiZX35gj/Po5p75PyspUxBgkx78fpPIqV03qO4hbnE4nkE5wTwKY1tpLDSpMtmABEepEgg/T/WtsSWTax9XALN4ZaZHyhzPEj3xz2zW92/4ulc27bb2RgE2kNu4j898dqUHV7RAkn0OCOecjIHf71V0twB1dOQCoO4kQ22ZEwZ2LmJxWUY8jLJfAtqujXbhDL5fKR5hJ45wfoPzipNnpd21dDlUZSWsg48pyJYEHaoVSd04E/fsU6xp2MO4ViYhnZQT2iYiZEY7+tPP0q0cxPcHc0HBE85EVWMaQrlfJyGn1yL4ZByoXcd0iGKjcoAiPOI/vyWtWq3t7od5xw5EeX+IAxxt57EVW6t0m3bsuyhwQN0puLdpIEGcZ47VynRoa95ritaYlmuHyQAI2ssSCcDkjP0kNVwLq3or6e8XvaeREPbHqB5wD/Q058OakPbbJwf8AP6U6mn0pbcjITbKkxcJg85ABIPsa574auhU55g1Be3uV5B39QF1d/uItj/8Akkf0p1OmOTKRLsu+YwMBm5ydsR9sUgdbpf2hxcNxGnzMACrRAHqR5Y9OK9u66zbY+Fc1EEzAuRyBgHLATPeqUrtktaKmkt7L9wdhA9+P7yKdXodgt4jKZYhyQzjMzIA7zGag2fisLlrNt+0sQXI4AZmDE9+T3pPrHXTeYkBrYKhTbUwpjv2n6cYGMmhsB5Ivk6PUaQG45sq5tsiwQrtLQZMgEk5H4qxpVt2ral4DhADOGLAcTiIGPtmuU03VtTpbdslItuoFuSIMDAUqTtMdjH5Bj3X6e5rUW+Hja21gB2xEnd2BHbv7UrimMsngLY+HN6nxdnhEy+bikpJJADIJME8HE80PpnRdHYlFuQbj7pVixWJ2oN27gPmPTPyzUP8A2U1tylwMYPyqrGR/NIwO/PcGmNXpdlsbbQKnIdz5wcgAFhIPtjmgttg6292v+nSav4Y0bq73POSEUO5ClVUkyJgLG45rToqXCzgeCyJlCHubmWQRAe3BPb8czjkLF1j5AIL89t3A83tiM+1U16cSIe43lEQOB2gZjgDtRlTVMEW5cI6/o3XQl667wZtqgUDGCxkCOc/0ofxJ1Hx7ltrU4Uq3lyM/081c6emlCVgyJB3GWGcicQJqhp+ngwjPBA4GZ5mCYn2Edj9K5+m3HQUpJblux0/yjdkjnJPv29qK3TFAliUA5kH+p+1JrrriKThVUKNrAsIkeaRkyBxiO/v5d+KUbgLcYgfzhfTvgRBxM495O+7wreIKTPdZdtIoPlAM+Z3QyAYMbWXP3PNNaW9sAIQzBJIUfoHeubgQqm1Z2KSUW2oULkMdpWCuQDHePWK6XSdfUp5uSJHlLA/Ur6YyTS9OMX7f2KKADX6248eGpY9/EYJAn5gI2kZ7H817quh29purPigb1IZz54JGJgme1P6l/wCMuAqr/KHghtpxzx/Slbis+2QYnyxCEDIkYJBE7u0wB3xlub4X5NP9oQqoFPiOg27YkMcGZ4IJn0xmBQtTYdrcuDuBwJUhF3J5R5RIZVIPoJiOa0u6e3Z3G0ApJlgRPiEfxYMluOINYhfabl9gEFsMFBkyW2+ciJIZR5QMSCZzDxgl7jOTfJS69pSL8IpFtbYB24nPCgd1HrA83ftN1DW7TEWym1RB8+5j3JgSQZ5YiT3o3Vvie1daVJURgsjgn2nAI4qXc1VhiNyPvkELNy2VieCGz9sYNCSbWxvkP6HQl2W64Agswny7SrAhieO0xx2NA1/R7d47v5iPlKENGBkvEnaBiqF/UArAYg480CT2AjEiIAqbY1SpeVnuhshsqFnIiGUgGI4Kk45HYR2e6YH4A674MFxzuvElfL5VMQMj5WA7+lZS3W+pMbp8NiqwIgGG9WEHINZTVle9j+1bHFIwMRHbjv7/AFpqym04fPeRP2yc/akG0RZSbZkr2E7hB+YCOJHI4pnQaU3dy71S4PmVwygCJ3FskDP8px611KFnmR+aH/2gL5g0kkyBOBBAie0n/O6uh64yuQwMnGZg++e/1qnY+GtRLr+5cWfNcRX2vcXnytslxjAYj7GhanoF3Uea1Y8NSBgsxzmSG8wj79jR3XJa58oT1/VgQpZGB2t5lgkgceWffgxzzT3TPiK5ZA2sRbOdrA7IPfBlP/SfzVDpXQr0EXgXzBC7GK/KQGJYQIMxHeczTWu1aWHRdqs0gPbLQykiQTAI4YYJzEg9g1PsjfNlbS9SGpkLsdCSrMjeThsQZniOQcgxXParpYtPdG87cL4ZG7y+LZO4Mx3sRJB5n1nBZe6hAO63aMQWaHYTmVLEBeY4NJNq7eV8YNtQLEOdx3pJlmIYwP4QI83PAbVSDtZee+wBZCcbvI8Ovc4PzACOMc/eqnSbniqGKL2MkPkESCCXJ9K5xtcJKgkNLTnBkGIx6Ufp/U2m2EJh1UlQRHpj7H9KmpUUaE//ABA6GikahQQzMqOBAUwGh8Z34Akk4AEVyVjVbiVABPeYAE95aMc8mvoXxAD4FwHduNtljcByCMiZiT6GuAvaSQEwAMg+/rP5xWcr5J9Le0P6XpzOWl7SfjH0gR+P6Uw+m8AGX3TiIRo7DDf4KT0mhZFYkBoiIKnuck8QNuPtTd5wRtgRkSIxHFTvcssUUbpqFdQqu/hqTsQn5eewgDntHJg1ly4iW9tsdwdzZk8TABEfSOO9eaLRHjkCTkDuPT1rwoBKkZDZkQRk4I+gNJZVQSGNBrncZKjJyAYPGeMz/btVLT6gNuBIMypUTEjkEx6zilNLpwLSnjt+gPm7ce1Sl+LraXHDoVIJG8KWRs5iPMATMYI/qTGLk3QJNJblM9Mtq4Zd270xAkEHE+/aB7Gmbkvy2AQRwJMew9AOfShaT4j010DdBMmRbcNtA4LAhGA4xtJBqxotbp7kbLq5kAMNjzyQA4DSPpTPFJiRmlwiTkhsgADA+0cenat+nM6bdhBBKlg4mMH5YBIO5QcnuBVo9DXtuH+e80rc+HO6su7EEqMAdpg++YkTRjilELyRkDvgsWgi7tIWJDMGZN20iONpj1HvWWNYQAnhAFnnzNEnJAxt7KIP6Und6Tq7JLWSZJMhWXMTtLbon9eTz30vda1CbC1kKyt5S6KPmkEzIG5iZO305M5dpipob1vioxa5tFnJQr3fb8rN5iEywmDlQScxWt3qQby2raPcXb+8JUrb9pUeYzJgDjnG2leqay5qiN+1MQWUEuoIkgDJBJQyf+GfemdG1sIq2yAsYicx9ucUKFuTD2NQyGWffc5AiAv0ThRPf9aIOsNu2yrXGGASF545PscDOO9T01BRFU3fOFE3DCyY+YDcBJIxkCcTTNrUWgyn99kiQJLHOHYorZwIyB5j9t04Wa5Id02tKXQWDE5htybeCCACZAgxJhp9KLqrt35la0dghEZoMcAYJPBjk9qnda6r4CA21NxJUTcnfuLBSeZPzD07wYFT9Fftm8bpFhCDtXc6W1OY8o/ngEc/illCL2CroYGlBuPc1SWhCNtUMzMH7SJgfc8xS2mujxJuvbLgQMM3ER8pgRnHr6U/0FbWo8WSgDlmAlt4EiGMALnwxB/1qF1rQvZd2talHNvzFJhh3CvbVhuU8ehE0NlKhuFtuy8vUEky9vHygI36S8zjH39aka/UuWf90AG4LtEf8oEbZkHvn1oaam5eBXZbQmNpRThtpngg7YzOSI79l3s7QSUIkRk3G/8AbuJP96o5dgae4G7qWJzbX0w5XjHG7mvaSvXyDARiPq9ZSaWQf5/z6AOk3by77llSRai5cKkAIokbmEgnBbgGAT2JqlrNt23vQSSAdw3FlhpMEfKJP0mK8Xpiqk22ZA52XwDJZSDgFwwENjHOTQug9VQXbm9FS26YSCVB2rhic7G2Sw5lpHAq/KtAaa2YLp3WbtrHzCAMtBgyMAZbniut6T1FLoEOd4xBkEYAhcmRkfLiufudDFxd1nMKWa2584I52GIdfvuxwey+m6a9ogtaMMFcHuASIMAyJ2ntOZ7Qcn5FV8HdaDRMzM2+dniXeBnA8pjIjao7mFFcz8Uea+XiN4UTOCVxHsw/zvS/Tep+Y71DgS6gqhbk5DHkifQd49ujZbN8HyhgQD5pwfuMRIzwJHFU5VIZuzjFtiRI+0xI9vxTfTUtoS9xCeVA5iRG6YngkcEe3cdDb6JaSfI4xgbiRP0JwB7SKUvdP9+DgNCkzOAeD2988VHSkGMEtwvTXi5kBgVBz84O0jM4bBGfY5PA81WnHg22RiCptAxyOR9RzU9la28kbcyPTGcR9uKK+vDxuGRkbTHpBIGCBjHHsaRplbRQ1l1P3irztCZKmMz2MD6e4rldWssSDB3ErEgxkkcQRI4rqI/3ly4pJCqV5QfNAyPr6Vyl6/tYhQvJH1xyZ+vNBDXQ/Z6kLYB2hicsfSZAUbvYTifrQE1BIwNxHsZifSfelLd/f5XBJGAbagj/AFn7Rn8ETUQQ0NHEDmcQT27DE0dNBU9R0vTdShSQSSxMAhQV4iWkz37Dj8I6nqBNx1tgGGO8s4ECd2QBJMbewB5qZY1MMCVOSfMTGBgyBmePTjvWt3p1u/DvuRgZFzljkCJjj0BHrxxQjGN7hk3WxfsXimCZPA8ogz2UZ7AVP6xrNLuKvbm40SFBtseIYtAEe+cDEwaPpNO6ICGFy2sDzFS5PfM8/afzWmot2bh3OIYDbIjdEk/pz96ySTA7aJln4S09yWJvEk/MrWtqnkiAoPqOAI9KZtdOtqpG3xFmPM7MO3ZiVByO1E6e1q0zbSWnylmAJIjMAJg++T+TNXUQQVBEjjv2kTHm+1M5y4sCguaJ2jtFCEsvds7DICkhCT2IWNwJnEH2Iqpd66LazqBciQpa3fvLmOyBt0Y9cYqO957ceVY2wSIIA7TgkZ9aKRZurtdueyn5I9TPlgwdp24A9aKlIDii7oeu6JgAt08TFy49wjgeaXeMnvTq3LHzKbBB7rsbET2ExFcSfhxLG+4h8TaREgEDgkyM49RIg8yKosxKgIx4LOc5MCACDJEE808slcCxx3yU7lm0WJS0iDksoC84JbaY79/WmX05dTsEY5BH2wQR+hrinLq24GeP5hxxMZIjt6fWjWeouXlXdCBxufb/AMsHaSOeSTU2r3ZVUtkXz0zUcq4JEwSD3PsVjntHEVu2nYEbmDbTIUAhCQZkgAM3uD3B5wajj4hubsnBxkNH0EtBP09fx4vUyWG/eFkHAjuxzwRgDuOOa25til1PThtu5Sp5VYYAZGYzjHpQjkCGIBkDaIIJEAloMDnv3rTqfUFuABWLNEkkduNuST+tB096c4MYyAee+fv+lJ3sbtRQt9R8F/MzMXMs3iNukzGFbaBtgYPCieM66vrDMHV1dzckW2J4UjAUAxic+syexrH1Y+TaswRgt+Y/zvQtRaBgABQBwBExHpjEdhVNmTqje1qTaJbaVePJxicEt9V3rHuO3MXV6wbMK/lUbgX8Q+haWO4AzwePpVTSaVg2Ds3RDBi5JmY2smAMsCpwftSfUz5Wh52+QExHllQRMYIxn/qNGKT2NKTaJVzXqTyR2jcRH1AWPxWVU03SiyLmIA7R7+nvWU9olpkXesdMmzc2YJXdAnkefDE44rhQd2BWVlKhcnKLtqwQi+RWlIUMTDQRyAcRBjPcek0pbuwYtqFaT2y3rJn6D3gegrysp63ZrKNnTG8xEBmwN3A5JIg/8p/HvFVdNYu2btvxAV3klTuDbhtgmJMcj/Cayso8B7ly2ncmfXAj24g0G9YB/wA49P8APpWVlT5KpCR0u2dsRzByPt6SAPxSOpsWyTja047jtyPr6VlZQC0qJuvtXJ2uWAHENEjB7RiJwRUvV6fY3iLJSRMnKnOPUqePafrWVlMiZro7oVSTEnAkH2HY4rLd4GD6kD6dq8rKDQU+A965t3D+KInHtM0NL5UYA9/875/rWVlAcMlw4yc8TwTjkfcenevVukAScyeQCCZz6/r+a8rKBgj6XPmAJPBkwRiMfenrRLlV42giBOQJy3vIPHpWVlI3sUo3fWEgLttk2wVYbdpI5LNs27+ceb15kzONkMxORgAxBMYG7zAjPcfivayijUC02ouWVDAgASPLx33YYkCc8Dvz61NB1ZnDAINxkgn6iTg96ysoyBE11fTicgKARuAkwVABY+2JP24pfqHS71hQ7KCjqAGVhGDwQc+h4/iHvGVlUUVVktTuiclxXx3AHbtiqFgEqCMFYBj7gdjGOwrKykye3gpDfcT1F9iRHJMCTzz+OKNvOJxzEZ7xyecxzWVlDsFchNLqWVgwwY57we/PMVeta23tO5YI5ZWeV9SR8pMegHNZWVgtEfqF3xAR/ConMmTzkZ75pDVNvwpBWY4jgwcY9/61lZVI8E5clG0DHcesRE/esrKykse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24584" name="Picture 8" descr="http://t0.gstatic.com/images?q=tbn:ANd9GcTS2sL4sUnbXoBXR-NgPrD0mZnECxr9hdLl7d0Fmq-jhc-tdT8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2928926" cy="1942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1284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smtClean="0"/>
              <a:t>Марк Туллий Цицерон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smtClean="0"/>
              <a:t>106-43 гг. до н. э.</a:t>
            </a:r>
          </a:p>
          <a:p>
            <a:r>
              <a:rPr lang="be-BY" smtClean="0"/>
              <a:t>знаменитый оратор, писатель, поэт, философ, политический деятель Древнего Рима</a:t>
            </a:r>
          </a:p>
          <a:p>
            <a:r>
              <a:rPr lang="be-BY" smtClean="0"/>
              <a:t>сохранилось 58 судебных и политических речей Цицерона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2714620"/>
            <a:ext cx="3886200" cy="4143380"/>
          </a:xfrm>
        </p:spPr>
        <p:txBody>
          <a:bodyPr>
            <a:normAutofit fontScale="92500" lnSpcReduction="10000"/>
          </a:bodyPr>
          <a:lstStyle/>
          <a:p>
            <a:r>
              <a:rPr lang="be-BY" smtClean="0"/>
              <a:t>самые известные трактаты по риторике: </a:t>
            </a:r>
          </a:p>
          <a:p>
            <a:r>
              <a:rPr lang="be-BY" b="1" smtClean="0"/>
              <a:t>«Об ораторе», </a:t>
            </a:r>
          </a:p>
          <a:p>
            <a:r>
              <a:rPr lang="be-BY" b="1" smtClean="0"/>
              <a:t>«Брут, или О знаменитых ораторах», </a:t>
            </a:r>
          </a:p>
          <a:p>
            <a:r>
              <a:rPr lang="be-BY" b="1" smtClean="0"/>
              <a:t>«Оратор», </a:t>
            </a:r>
          </a:p>
          <a:p>
            <a:r>
              <a:rPr lang="be-BY" b="1" smtClean="0"/>
              <a:t>«О наилучшем роде ораторов».</a:t>
            </a:r>
            <a:endParaRPr lang="be-BY"/>
          </a:p>
        </p:txBody>
      </p:sp>
      <p:pic>
        <p:nvPicPr>
          <p:cNvPr id="28674" name="Picture 2" descr="http://upload.wikimedia.org/wikipedia/commons/thumb/9/9a/M-T-Cicero.jpg/200px-M-T-Cice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1905000" cy="2562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136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«Оратор» и «Брут» Цицерона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smtClean="0"/>
              <a:t>В трактате «</a:t>
            </a:r>
            <a:r>
              <a:rPr lang="be-BY" b="1" smtClean="0"/>
              <a:t>Оратор</a:t>
            </a:r>
            <a:r>
              <a:rPr lang="be-BY" smtClean="0"/>
              <a:t>» рассматриваются и теоретические вопросы ораторского искусства: подбор и расположение материала, способы выражения, построение периодов, проблемы ритма и метра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be-BY" smtClean="0"/>
              <a:t>В «</a:t>
            </a:r>
            <a:r>
              <a:rPr lang="be-BY" b="1" smtClean="0"/>
              <a:t>Бруте</a:t>
            </a:r>
            <a:r>
              <a:rPr lang="be-BY" smtClean="0"/>
              <a:t>» излагается история римского красноречия – от истоков до времени самого Цицерона. Рисуется идеал оратора и выдвигается требование универсального образования, т.е. основательного знакомства с философией, правом, историей.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6215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e-BY" dirty="0" smtClean="0"/>
              <a:t>Древний </a:t>
            </a:r>
            <a:r>
              <a:rPr lang="be-BY" dirty="0"/>
              <a:t>Рим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4034408" cy="4572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Ритор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</a:t>
            </a:r>
          </a:p>
          <a:p>
            <a:r>
              <a:rPr lang="be-BY" dirty="0" smtClean="0"/>
              <a:t>знаток </a:t>
            </a:r>
            <a:r>
              <a:rPr lang="be-BY" dirty="0"/>
              <a:t>теории красноречия и правил речевого мастерства, </a:t>
            </a:r>
            <a:r>
              <a:rPr lang="be-BY" dirty="0" smtClean="0"/>
              <a:t>умеющий </a:t>
            </a:r>
            <a:r>
              <a:rPr lang="be-BY" dirty="0"/>
              <a:t>владеть ими и преподавать их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Оратор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– </a:t>
            </a:r>
          </a:p>
          <a:p>
            <a:r>
              <a:rPr lang="be-BY" dirty="0"/>
              <a:t>общественный деятель, государственный муж, владеющий красноречием как средством политической деятельности</a:t>
            </a:r>
            <a:endParaRPr lang="ru-RU" dirty="0"/>
          </a:p>
        </p:txBody>
      </p:sp>
      <p:pic>
        <p:nvPicPr>
          <p:cNvPr id="1026" name="Picture 2" descr="http://upload.wikimedia.org/wikipedia/commons/thumb/9/9a/M-T-Cicero.jpg/200px-M-T-Cic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637312" cy="220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6884" y="634779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Цицерон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4154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Русская риторика 17-18 века.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e-BY" b="1" smtClean="0"/>
              <a:t>Первой русской риторикой </a:t>
            </a:r>
            <a:r>
              <a:rPr lang="be-BY" smtClean="0"/>
              <a:t>стала книга, авторство которой приписывали вологодскому митрополиту </a:t>
            </a:r>
            <a:r>
              <a:rPr lang="be-BY" b="1" smtClean="0"/>
              <a:t>Макарию </a:t>
            </a:r>
            <a:r>
              <a:rPr lang="be-BY" smtClean="0"/>
              <a:t>(1617 или 1619-20 гг.). </a:t>
            </a:r>
          </a:p>
          <a:p>
            <a:r>
              <a:rPr lang="be-BY" smtClean="0"/>
              <a:t>Этот рукописный учебник до петровского времени был основным учебником риторики на Руси</a:t>
            </a:r>
          </a:p>
          <a:p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be-BY" smtClean="0"/>
              <a:t>ее содержание восходит к сочинению немецкого ученого-гуманиста </a:t>
            </a:r>
            <a:r>
              <a:rPr lang="be-BY" b="1" smtClean="0"/>
              <a:t>Филиппа Меланхтона</a:t>
            </a:r>
            <a:r>
              <a:rPr lang="be-BY" smtClean="0"/>
              <a:t>, которое в свою очередь восходит к сочинению древнеримского автора Марка Фабия Квинтилиана «Об образовании оратора»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006501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М.В. Ломоносов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89566"/>
            <a:ext cx="4352956" cy="5268433"/>
          </a:xfrm>
        </p:spPr>
        <p:txBody>
          <a:bodyPr>
            <a:normAutofit fontScale="85000" lnSpcReduction="10000"/>
          </a:bodyPr>
          <a:lstStyle/>
          <a:p>
            <a:r>
              <a:rPr lang="be-BY" smtClean="0"/>
              <a:t>глава первой русской филологической школы </a:t>
            </a:r>
          </a:p>
          <a:p>
            <a:r>
              <a:rPr lang="be-BY" smtClean="0"/>
              <a:t>две риторики – краткая (1743) и «пространная» (1748)</a:t>
            </a:r>
          </a:p>
          <a:p>
            <a:r>
              <a:rPr lang="be-BY" smtClean="0"/>
              <a:t>продолжает античную традицию</a:t>
            </a:r>
          </a:p>
          <a:p>
            <a:r>
              <a:rPr lang="be-BY" smtClean="0"/>
              <a:t>Все позднейшие русские риторики основывались на труде М.В. Ломоносова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3286123"/>
            <a:ext cx="4159101" cy="3571877"/>
          </a:xfrm>
        </p:spPr>
        <p:txBody>
          <a:bodyPr>
            <a:normAutofit fontScale="85000" lnSpcReduction="10000"/>
          </a:bodyPr>
          <a:lstStyle/>
          <a:p>
            <a:r>
              <a:rPr lang="be-BY" smtClean="0"/>
              <a:t>Какие качества способствуют «приобретению красноречия»: природные дарования, знание риторики, подражание хорошим авторам, самостоятельные упражнения в сочинении и общая эрудиция</a:t>
            </a:r>
            <a:endParaRPr lang="be-BY"/>
          </a:p>
        </p:txBody>
      </p:sp>
      <p:pic>
        <p:nvPicPr>
          <p:cNvPr id="29698" name="Picture 2" descr="http://t0.gstatic.com/images?q=tbn:ANd9GcS8SMznZEZQI9VPa4Q7i-qoj8J4SFbDPioWVqsXwBCDPRo0xgH2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634" y="214290"/>
            <a:ext cx="3438340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18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smtClean="0"/>
              <a:t>Михаил Михайлович Сперанский 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643182"/>
            <a:ext cx="4143404" cy="2357454"/>
          </a:xfrm>
        </p:spPr>
        <p:txBody>
          <a:bodyPr>
            <a:normAutofit fontScale="85000" lnSpcReduction="20000"/>
          </a:bodyPr>
          <a:lstStyle/>
          <a:p>
            <a:r>
              <a:rPr lang="be-BY" b="1" smtClean="0"/>
              <a:t>1772 – 1839</a:t>
            </a:r>
            <a:endParaRPr lang="ru-RU" smtClean="0"/>
          </a:p>
          <a:p>
            <a:r>
              <a:rPr lang="be-BY" smtClean="0"/>
              <a:t>создал в 1792 году курс лекций по риторике, получивший название </a:t>
            </a:r>
            <a:r>
              <a:rPr lang="be-BY" b="1" i="1" smtClean="0"/>
              <a:t>«Правила высшего красноречия»</a:t>
            </a:r>
          </a:p>
          <a:p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4214817"/>
            <a:ext cx="4301977" cy="2643183"/>
          </a:xfrm>
        </p:spPr>
        <p:txBody>
          <a:bodyPr>
            <a:normAutofit fontScale="85000" lnSpcReduction="20000"/>
          </a:bodyPr>
          <a:lstStyle/>
          <a:p>
            <a:r>
              <a:rPr lang="ru-RU" smtClean="0"/>
              <a:t>русский общественный и государственный деятель времён Александра I и Николая I, реформатор, законотворец, основатель российской юридической науки и теоретического правоведения</a:t>
            </a:r>
            <a:endParaRPr lang="be-BY"/>
          </a:p>
        </p:txBody>
      </p:sp>
      <p:pic>
        <p:nvPicPr>
          <p:cNvPr id="31746" name="Picture 2" descr="http://www.hrono.ru/img/lica/speranski_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8136" y="1142984"/>
            <a:ext cx="2394423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643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i="1" smtClean="0"/>
              <a:t>Развитие </a:t>
            </a:r>
            <a:r>
              <a:rPr lang="ru-RU" b="1" i="1" smtClean="0"/>
              <a:t>российской </a:t>
            </a:r>
            <a:r>
              <a:rPr lang="be-BY" b="1" i="1" smtClean="0"/>
              <a:t>риторики в XIX – XX веках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57364"/>
            <a:ext cx="4495800" cy="4572000"/>
          </a:xfrm>
        </p:spPr>
        <p:txBody>
          <a:bodyPr>
            <a:normAutofit fontScale="92500"/>
          </a:bodyPr>
          <a:lstStyle/>
          <a:p>
            <a:r>
              <a:rPr lang="be-BY" smtClean="0"/>
              <a:t>расцвет русской риторики - первая половина XIX века</a:t>
            </a:r>
          </a:p>
          <a:p>
            <a:r>
              <a:rPr lang="be-BY" smtClean="0"/>
              <a:t>А.Ф. Мерзляков, </a:t>
            </a:r>
          </a:p>
          <a:p>
            <a:r>
              <a:rPr lang="be-BY" smtClean="0"/>
              <a:t>Ф.Л. Малиновский, </a:t>
            </a:r>
          </a:p>
          <a:p>
            <a:r>
              <a:rPr lang="be-BY" smtClean="0"/>
              <a:t>Н.Ф. Кошанский,</a:t>
            </a:r>
          </a:p>
          <a:p>
            <a:r>
              <a:rPr lang="be-BY" smtClean="0"/>
              <a:t>А.И. Галич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00496" y="2786058"/>
            <a:ext cx="5143504" cy="4071942"/>
          </a:xfrm>
        </p:spPr>
        <p:txBody>
          <a:bodyPr>
            <a:normAutofit fontScale="92500"/>
          </a:bodyPr>
          <a:lstStyle/>
          <a:p>
            <a:r>
              <a:rPr lang="be-BY" b="1" i="1" smtClean="0"/>
              <a:t>Судебная реформа 1864 г. в России</a:t>
            </a:r>
          </a:p>
          <a:p>
            <a:r>
              <a:rPr lang="be-BY" smtClean="0"/>
              <a:t>после Судебной реформы 1864 г. происходило становление и формирование </a:t>
            </a:r>
            <a:r>
              <a:rPr lang="be-BY" b="1" i="1" smtClean="0">
                <a:solidFill>
                  <a:srgbClr val="FF0000"/>
                </a:solidFill>
              </a:rPr>
              <a:t>русского судебного красноречия</a:t>
            </a:r>
          </a:p>
          <a:p>
            <a:r>
              <a:rPr lang="be-BY" smtClean="0"/>
              <a:t>Появилась целая плеяда блестящих судебных ораторов</a:t>
            </a:r>
            <a:endParaRPr lang="be-BY">
              <a:solidFill>
                <a:srgbClr val="FF0000"/>
              </a:solidFill>
            </a:endParaRPr>
          </a:p>
        </p:txBody>
      </p:sp>
      <p:pic>
        <p:nvPicPr>
          <p:cNvPr id="33794" name="Picture 2" descr="http://www.minjust-vrn.ru/load_images/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8944" y="785794"/>
            <a:ext cx="3249336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17724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Судебная реформа 1864 г.</a:t>
            </a:r>
            <a:endParaRPr lang="be-BY"/>
          </a:p>
        </p:txBody>
      </p:sp>
      <p:pic>
        <p:nvPicPr>
          <p:cNvPr id="32770" name="Picture 2" descr="http://900igr.net/datas/istorija/Reforma-1861-goda/0019-019-Sudebnaja-reforma-1864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3"/>
            <a:ext cx="7143768" cy="5357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2664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Судебное красноречие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589567"/>
            <a:ext cx="4281518" cy="4572000"/>
          </a:xfrm>
        </p:spPr>
        <p:txBody>
          <a:bodyPr>
            <a:normAutofit fontScale="92500"/>
          </a:bodyPr>
          <a:lstStyle/>
          <a:p>
            <a:r>
              <a:rPr lang="be-BY" b="1" smtClean="0"/>
              <a:t>Владимир Данилович Спасович, </a:t>
            </a:r>
          </a:p>
          <a:p>
            <a:r>
              <a:rPr lang="be-BY" b="1" smtClean="0"/>
              <a:t>Федор Никифорович Плевако, </a:t>
            </a:r>
          </a:p>
          <a:p>
            <a:r>
              <a:rPr lang="be-BY" b="1" smtClean="0"/>
              <a:t>Петр Александрович Александров, </a:t>
            </a:r>
          </a:p>
          <a:p>
            <a:r>
              <a:rPr lang="be-BY" b="1" smtClean="0"/>
              <a:t>Анатолий Федорович Кони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156255" cy="4572000"/>
          </a:xfrm>
        </p:spPr>
        <p:txBody>
          <a:bodyPr>
            <a:normAutofit fontScale="92500"/>
          </a:bodyPr>
          <a:lstStyle/>
          <a:p>
            <a:r>
              <a:rPr lang="be-BY" b="1" smtClean="0"/>
              <a:t>Петр Сергеевич Пороховщиков</a:t>
            </a:r>
          </a:p>
          <a:p>
            <a:r>
              <a:rPr lang="be-BY" smtClean="0"/>
              <a:t>Выдающийся теоретик русского судебного красноречия </a:t>
            </a:r>
          </a:p>
          <a:p>
            <a:r>
              <a:rPr lang="be-BY" smtClean="0"/>
              <a:t>Книга </a:t>
            </a:r>
            <a:r>
              <a:rPr lang="be-BY" b="1" i="1" smtClean="0">
                <a:solidFill>
                  <a:srgbClr val="FF0000"/>
                </a:solidFill>
              </a:rPr>
              <a:t>«Искусство речи на суде»</a:t>
            </a:r>
            <a:r>
              <a:rPr lang="be-BY" smtClean="0"/>
              <a:t>, впервые опубликованная в 1910 г. (под псевдонимом – П. Сергеич)</a:t>
            </a:r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123320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Анатолий </a:t>
            </a:r>
            <a:r>
              <a:rPr lang="ru-RU" b="1" dirty="0"/>
              <a:t>Фёдорович </a:t>
            </a:r>
            <a:r>
              <a:rPr lang="ru-RU" b="1" dirty="0" smtClean="0"/>
              <a:t>Кони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151801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Анатолий </a:t>
            </a:r>
            <a:r>
              <a:rPr lang="ru-RU" b="1" dirty="0"/>
              <a:t>Фёдорович </a:t>
            </a:r>
            <a:r>
              <a:rPr lang="ru-RU" b="1" dirty="0" smtClean="0"/>
              <a:t>Кони</a:t>
            </a:r>
            <a:r>
              <a:rPr lang="ru-RU" dirty="0" smtClean="0"/>
              <a:t> (1844-1927) — </a:t>
            </a:r>
            <a:r>
              <a:rPr lang="ru-RU" dirty="0"/>
              <a:t>российский </a:t>
            </a:r>
            <a:r>
              <a:rPr lang="ru-RU" u="sng" dirty="0" smtClean="0"/>
              <a:t>юрист, судья, </a:t>
            </a:r>
            <a:r>
              <a:rPr lang="ru-RU" u="sng" dirty="0"/>
              <a:t>государственный и общественный деятель, литератор, судебный </a:t>
            </a:r>
            <a:r>
              <a:rPr lang="ru-RU" u="sng" dirty="0" smtClean="0"/>
              <a:t>оратор</a:t>
            </a:r>
            <a:r>
              <a:rPr lang="ru-RU" dirty="0" smtClean="0"/>
              <a:t>, член </a:t>
            </a:r>
            <a:r>
              <a:rPr lang="ru-RU" dirty="0"/>
              <a:t>Государственного совета Российской </a:t>
            </a:r>
            <a:r>
              <a:rPr lang="ru-RU" dirty="0" smtClean="0"/>
              <a:t>империи (1907—1917</a:t>
            </a:r>
            <a:r>
              <a:rPr lang="ru-RU" dirty="0"/>
              <a:t>). Почётный </a:t>
            </a:r>
            <a:r>
              <a:rPr lang="ru-RU" dirty="0" smtClean="0"/>
              <a:t>академик </a:t>
            </a:r>
            <a:r>
              <a:rPr lang="ru-RU" dirty="0"/>
              <a:t>Императорской Санкт-Петербургской Академии </a:t>
            </a:r>
            <a:r>
              <a:rPr lang="ru-RU" dirty="0" smtClean="0"/>
              <a:t>Наук по </a:t>
            </a:r>
            <a:r>
              <a:rPr lang="ru-RU" dirty="0"/>
              <a:t>разряду изящной </a:t>
            </a:r>
            <a:r>
              <a:rPr lang="ru-RU" dirty="0" smtClean="0"/>
              <a:t>словесности, </a:t>
            </a:r>
            <a:r>
              <a:rPr lang="ru-RU" dirty="0"/>
              <a:t>доктор уголовного права Харьковского </a:t>
            </a:r>
            <a:r>
              <a:rPr lang="ru-RU" dirty="0" smtClean="0"/>
              <a:t>университета, </a:t>
            </a:r>
            <a:r>
              <a:rPr lang="ru-RU" dirty="0"/>
              <a:t>профессор Петроградского </a:t>
            </a:r>
            <a:r>
              <a:rPr lang="ru-RU" dirty="0" smtClean="0"/>
              <a:t>университета.</a:t>
            </a:r>
            <a:endParaRPr lang="ru-RU" dirty="0"/>
          </a:p>
          <a:p>
            <a:r>
              <a:rPr lang="ru-RU" dirty="0"/>
              <a:t>Автор произведений «На жизненном пути», «Судебные речи», «Отцы и дети судебной реформы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В 1878 </a:t>
            </a:r>
            <a:r>
              <a:rPr lang="ru-RU" dirty="0" smtClean="0"/>
              <a:t>году суд </a:t>
            </a:r>
            <a:r>
              <a:rPr lang="ru-RU" dirty="0"/>
              <a:t>под председательством А. Ф. Кони вынес оправдательный приговор по делу Веры Засулич. Руководил расследованием многих уголовных дел, например, делом о крушении императорского поезда, о гибели летом 1894 года парохода «</a:t>
            </a:r>
            <a:r>
              <a:rPr lang="ru-RU" dirty="0" smtClean="0"/>
              <a:t>Владимир» и </a:t>
            </a:r>
            <a:r>
              <a:rPr lang="ru-RU" dirty="0"/>
              <a:t>других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&amp;Acy;&amp;ncy;&amp;acy;&amp;tcy;&amp;ocy;&amp;lcy;&amp;icy;&amp;jcy; &amp;Fcy;&amp;iocy;&amp;dcy;&amp;ocy;&amp;rcy;&amp;ocy;&amp;vcy;&amp;icy;&amp;chcy; &amp;Kcy;&amp;ocy;&amp;n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541251"/>
            <a:ext cx="2270661" cy="306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А.Ф. Кони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09926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«…</a:t>
            </a:r>
            <a:r>
              <a:rPr lang="ru-RU" b="1" i="1" dirty="0">
                <a:solidFill>
                  <a:srgbClr val="FF0000"/>
                </a:solidFill>
              </a:rPr>
              <a:t>нужно знать предмет, о котором говоришь, в точности и подробности, выяснив себе вполне его положительные и отрицательные свойства; нужно знать свой родной язык и уметь пользоваться его гибкостью, богатством и своеобразными </a:t>
            </a:r>
            <a:r>
              <a:rPr lang="ru-RU" b="1" i="1" dirty="0" smtClean="0">
                <a:solidFill>
                  <a:srgbClr val="FF0000"/>
                </a:solidFill>
              </a:rPr>
              <a:t>оборотами»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51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Пороховщиков </a:t>
            </a:r>
            <a:r>
              <a:rPr lang="ru-RU" dirty="0"/>
              <a:t>Пётр </a:t>
            </a:r>
            <a:r>
              <a:rPr lang="ru-RU" dirty="0" smtClean="0"/>
              <a:t>Сергеевич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4392488" cy="183943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Мало сказать: нужна ясность; на суде нужна необыкновенная, исключительная ясность. Слушатели должны понимать без усилий. Оратор может рассчитывать на их воображение, но не на их ум и проницательность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Пороховщикоов</a:t>
            </a:r>
            <a:r>
              <a:rPr lang="ru-RU" dirty="0" smtClean="0"/>
              <a:t> Пётр Сергеевич </a:t>
            </a:r>
            <a:r>
              <a:rPr lang="ru-RU" dirty="0"/>
              <a:t>(1867 — 21 июля 1954, США) — русский юрист, автор книги </a:t>
            </a:r>
            <a:r>
              <a:rPr lang="ru-RU" b="1" dirty="0">
                <a:solidFill>
                  <a:srgbClr val="FF0000"/>
                </a:solidFill>
              </a:rPr>
              <a:t>«Искусство речи на суде»</a:t>
            </a:r>
            <a:r>
              <a:rPr lang="ru-RU" dirty="0"/>
              <a:t>, других книг по судебному красноречию и уголовной защите.</a:t>
            </a:r>
          </a:p>
          <a:p>
            <a:endParaRPr lang="ru-RU" dirty="0"/>
          </a:p>
          <a:p>
            <a:r>
              <a:rPr lang="ru-RU" dirty="0" smtClean="0"/>
              <a:t>Был </a:t>
            </a:r>
            <a:r>
              <a:rPr lang="ru-RU" dirty="0"/>
              <a:t>учеником Анатолия Кони. Под псевдонимами П. Сергеич, </a:t>
            </a:r>
            <a:r>
              <a:rPr lang="ru-RU" dirty="0" err="1" smtClean="0"/>
              <a:t>П.Серген</a:t>
            </a:r>
            <a:r>
              <a:rPr lang="ru-RU" dirty="0" smtClean="0"/>
              <a:t>  опубликовал </a:t>
            </a:r>
            <a:r>
              <a:rPr lang="ru-RU" dirty="0"/>
              <a:t>несколько книг по судебному красноречию и уголовной </a:t>
            </a:r>
            <a:r>
              <a:rPr lang="ru-RU" dirty="0" smtClean="0"/>
              <a:t>защите. В </a:t>
            </a:r>
            <a:r>
              <a:rPr lang="ru-RU" dirty="0"/>
              <a:t>конце 1920-х годов эмигрировал в США. </a:t>
            </a:r>
          </a:p>
        </p:txBody>
      </p:sp>
      <p:pic>
        <p:nvPicPr>
          <p:cNvPr id="2050" name="Picture 2" descr="http://www.moscowbooks.ru/image/ap/t0/584/584055/800/584055_110923123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6934"/>
            <a:ext cx="3491880" cy="355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10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153400" cy="990600"/>
          </a:xfrm>
        </p:spPr>
        <p:txBody>
          <a:bodyPr/>
          <a:lstStyle/>
          <a:p>
            <a:r>
              <a:rPr lang="ru-RU" dirty="0" smtClean="0"/>
              <a:t>Риторика: определения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37193"/>
            <a:ext cx="3886200" cy="4572000"/>
          </a:xfrm>
        </p:spPr>
        <p:txBody>
          <a:bodyPr>
            <a:normAutofit fontScale="85000" lnSpcReduction="20000"/>
          </a:bodyPr>
          <a:lstStyle/>
          <a:p>
            <a:r>
              <a:rPr lang="be-BY" b="1" dirty="0">
                <a:solidFill>
                  <a:srgbClr val="FF0000"/>
                </a:solidFill>
              </a:rPr>
              <a:t>Риторика </a:t>
            </a:r>
            <a:r>
              <a:rPr lang="be-BY" dirty="0">
                <a:solidFill>
                  <a:srgbClr val="FF0000"/>
                </a:solidFill>
              </a:rPr>
              <a:t>– </a:t>
            </a:r>
            <a:r>
              <a:rPr lang="be-BY" b="1" dirty="0">
                <a:solidFill>
                  <a:srgbClr val="FF0000"/>
                </a:solidFill>
              </a:rPr>
              <a:t>теория и искусство создания / построения речи</a:t>
            </a:r>
            <a:r>
              <a:rPr lang="be-BY" dirty="0">
                <a:solidFill>
                  <a:srgbClr val="FF0000"/>
                </a:solidFill>
              </a:rPr>
              <a:t>. </a:t>
            </a:r>
            <a:r>
              <a:rPr lang="be-BY" dirty="0"/>
              <a:t>Риторика представляет собой теорию, описывающую процесс порождения речи, т.е. переход от самого общего представления о будущей речи к готовому тексту, который можно произносить перед аудиторией.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60032" y="2265793"/>
            <a:ext cx="3886200" cy="4572000"/>
          </a:xfrm>
        </p:spPr>
        <p:txBody>
          <a:bodyPr>
            <a:normAutofit fontScale="85000" lnSpcReduction="20000"/>
          </a:bodyPr>
          <a:lstStyle/>
          <a:p>
            <a:r>
              <a:rPr lang="be-BY" b="1" dirty="0">
                <a:solidFill>
                  <a:srgbClr val="FF0000"/>
                </a:solidFill>
              </a:rPr>
              <a:t>Риторика </a:t>
            </a:r>
            <a:r>
              <a:rPr lang="be-BY" dirty="0">
                <a:solidFill>
                  <a:srgbClr val="FF0000"/>
                </a:solidFill>
              </a:rPr>
              <a:t>– </a:t>
            </a:r>
            <a:r>
              <a:rPr lang="be-BY" b="1" dirty="0">
                <a:solidFill>
                  <a:srgbClr val="FF0000"/>
                </a:solidFill>
              </a:rPr>
              <a:t>искусство мыслить</a:t>
            </a:r>
            <a:r>
              <a:rPr lang="be-BY" dirty="0"/>
              <a:t>, поскольку она является наукой и искусством реального мыслеречевого творчества, выражающего позицию каждого человека в жизни. Риторика изучает, как мысль формируется в слове и как мысль выражается словом. </a:t>
            </a:r>
            <a:endParaRPr lang="ru-RU" dirty="0"/>
          </a:p>
        </p:txBody>
      </p:sp>
      <p:pic>
        <p:nvPicPr>
          <p:cNvPr id="5122" name="Picture 2" descr="http://www.megafx.ru/uploads/38/539f81c157e2d3321e8b8a9613b65a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19" y="86907"/>
            <a:ext cx="3221881" cy="189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84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Риторика: определения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e-BY" b="1" dirty="0">
                <a:solidFill>
                  <a:srgbClr val="FF0000"/>
                </a:solidFill>
              </a:rPr>
              <a:t>Риторика </a:t>
            </a:r>
            <a:r>
              <a:rPr lang="be-BY" dirty="0">
                <a:solidFill>
                  <a:srgbClr val="FF0000"/>
                </a:solidFill>
              </a:rPr>
              <a:t>– </a:t>
            </a:r>
            <a:r>
              <a:rPr lang="be-BY" b="1" dirty="0">
                <a:solidFill>
                  <a:srgbClr val="FF0000"/>
                </a:solidFill>
              </a:rPr>
              <a:t>теория и практика совершенной </a:t>
            </a:r>
            <a:r>
              <a:rPr lang="be-BY" b="1" dirty="0" smtClean="0">
                <a:solidFill>
                  <a:srgbClr val="FF0000"/>
                </a:solidFill>
              </a:rPr>
              <a:t>речи.</a:t>
            </a:r>
          </a:p>
          <a:p>
            <a:r>
              <a:rPr lang="be-BY" dirty="0"/>
              <a:t>Риторику всегда интересовала речь убедительная, воздействующая, украшенная, уместная, эффективная, целесообразная, выразительная и т.д., т.е. такая речь, которая отличалась от обычной. Обычной речью занималась грамматика, совершенной – риторика.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be-BY" b="1" dirty="0">
                <a:solidFill>
                  <a:srgbClr val="FF0000"/>
                </a:solidFill>
              </a:rPr>
              <a:t>Риторика – учение о речевом воспитании личности</a:t>
            </a:r>
            <a:r>
              <a:rPr lang="be-BY" dirty="0">
                <a:solidFill>
                  <a:srgbClr val="FF0000"/>
                </a:solidFill>
              </a:rPr>
              <a:t>. </a:t>
            </a:r>
            <a:endParaRPr lang="be-BY" dirty="0" smtClean="0">
              <a:solidFill>
                <a:srgbClr val="FF0000"/>
              </a:solidFill>
            </a:endParaRPr>
          </a:p>
          <a:p>
            <a:r>
              <a:rPr lang="be-BY" dirty="0" smtClean="0"/>
              <a:t>Поскольку </a:t>
            </a:r>
            <a:r>
              <a:rPr lang="be-BY" dirty="0"/>
              <a:t>в речи выражен весь человек, риторика способствует формированию всей личности человека. Вместе с тем риторика – это основа для формирования профессиональной личности специалиста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0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Риторика: </a:t>
            </a:r>
            <a:r>
              <a:rPr lang="ru-RU" dirty="0" smtClean="0"/>
              <a:t>виды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e-BY" b="1" dirty="0" smtClean="0">
                <a:solidFill>
                  <a:srgbClr val="FF0000"/>
                </a:solidFill>
              </a:rPr>
              <a:t>риторика </a:t>
            </a:r>
            <a:r>
              <a:rPr lang="be-BY" b="1" dirty="0">
                <a:solidFill>
                  <a:srgbClr val="FF0000"/>
                </a:solidFill>
              </a:rPr>
              <a:t>для </a:t>
            </a:r>
            <a:r>
              <a:rPr lang="be-BY" b="1" dirty="0" smtClean="0">
                <a:solidFill>
                  <a:srgbClr val="FF0000"/>
                </a:solidFill>
              </a:rPr>
              <a:t>говорящего</a:t>
            </a:r>
          </a:p>
          <a:p>
            <a:r>
              <a:rPr lang="be-BY" dirty="0"/>
              <a:t>учит создавать </a:t>
            </a:r>
            <a:r>
              <a:rPr lang="be-BY" dirty="0" smtClean="0"/>
              <a:t>тексты, </a:t>
            </a:r>
            <a:r>
              <a:rPr lang="be-BY" dirty="0"/>
              <a:t>учит говорить убедительно. </a:t>
            </a:r>
            <a:endParaRPr lang="be-BY" dirty="0" smtClean="0"/>
          </a:p>
          <a:p>
            <a:r>
              <a:rPr lang="be-BY" dirty="0" smtClean="0"/>
              <a:t>риторика </a:t>
            </a:r>
            <a:r>
              <a:rPr lang="be-BY" dirty="0"/>
              <a:t>особенно необходима для людей так называемых </a:t>
            </a:r>
            <a:r>
              <a:rPr lang="be-BY" b="1" i="1" dirty="0"/>
              <a:t>«говорящих профессий», «профессий повышенной речевой ответственности»</a:t>
            </a:r>
            <a:r>
              <a:rPr lang="be-BY" dirty="0"/>
              <a:t>. </a:t>
            </a:r>
            <a:endParaRPr lang="be-BY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be-BY" b="1" dirty="0" smtClean="0">
                <a:solidFill>
                  <a:srgbClr val="FF0000"/>
                </a:solidFill>
              </a:rPr>
              <a:t>риторика </a:t>
            </a:r>
            <a:r>
              <a:rPr lang="be-BY" b="1" dirty="0">
                <a:solidFill>
                  <a:srgbClr val="FF0000"/>
                </a:solidFill>
              </a:rPr>
              <a:t>для </a:t>
            </a:r>
            <a:r>
              <a:rPr lang="be-BY" b="1" dirty="0" smtClean="0">
                <a:solidFill>
                  <a:srgbClr val="FF0000"/>
                </a:solidFill>
              </a:rPr>
              <a:t>слушающего</a:t>
            </a:r>
          </a:p>
          <a:p>
            <a:r>
              <a:rPr lang="be-BY" dirty="0"/>
              <a:t>имеет дело уже с созданным </a:t>
            </a:r>
            <a:r>
              <a:rPr lang="be-BY" dirty="0" smtClean="0"/>
              <a:t>текстом</a:t>
            </a:r>
          </a:p>
          <a:p>
            <a:r>
              <a:rPr lang="be-BY" dirty="0" smtClean="0"/>
              <a:t>риторический </a:t>
            </a:r>
            <a:r>
              <a:rPr lang="be-BY" dirty="0"/>
              <a:t>анализ позволяет понять, как устроена готовая </a:t>
            </a:r>
            <a:r>
              <a:rPr lang="be-BY" dirty="0" smtClean="0"/>
              <a:t>речь</a:t>
            </a:r>
          </a:p>
          <a:p>
            <a:r>
              <a:rPr lang="be-BY" dirty="0" smtClean="0"/>
              <a:t>риторический </a:t>
            </a:r>
            <a:r>
              <a:rPr lang="be-BY" dirty="0"/>
              <a:t>анализ уже созданного текста может помочь </a:t>
            </a:r>
            <a:r>
              <a:rPr lang="be-BY" b="1" i="1" dirty="0"/>
              <a:t>отделить риторику от манипулирования </a:t>
            </a:r>
            <a:r>
              <a:rPr lang="be-BY" dirty="0"/>
              <a:t>сознанием, помочь распознать уловки, </a:t>
            </a:r>
            <a:r>
              <a:rPr lang="be-BY" dirty="0" smtClean="0"/>
              <a:t>демагогию</a:t>
            </a:r>
          </a:p>
          <a:p>
            <a:r>
              <a:rPr lang="be-BY" dirty="0" smtClean="0"/>
              <a:t>риторический </a:t>
            </a:r>
            <a:r>
              <a:rPr lang="be-BY" dirty="0"/>
              <a:t>анализ позволяет оценить текст с точки зрения его эффективности, позволяет указать на </a:t>
            </a:r>
            <a:r>
              <a:rPr lang="be-BY" b="1" i="1" dirty="0"/>
              <a:t>риторические ошибки </a:t>
            </a:r>
            <a:r>
              <a:rPr lang="be-BY" dirty="0"/>
              <a:t>и предложить варианты их исправления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t0.gstatic.com/images?q=tbn:ANd9GcQmeIvEAVVl81wdl6Os2OmoohddPSh3Bz2Z0ZgvbWRuu7r0QP-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7733"/>
            <a:ext cx="2256185" cy="26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3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Риторика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729" y="1628800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Общая</a:t>
            </a:r>
          </a:p>
          <a:p>
            <a:r>
              <a:rPr lang="be-BY" dirty="0"/>
              <a:t>изучает общие принципы, законы и правила построения совершенной речи</a:t>
            </a:r>
            <a:endParaRPr lang="ru-RU" dirty="0" smtClean="0"/>
          </a:p>
          <a:p>
            <a:r>
              <a:rPr lang="be-BY" dirty="0"/>
              <a:t>изучает путь от мысли к слову, последовательность порождения и воплощения речи.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13615" y="1628800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Частные</a:t>
            </a:r>
          </a:p>
          <a:p>
            <a:r>
              <a:rPr lang="ru-RU" dirty="0" smtClean="0"/>
              <a:t>Частные профессиональные риторики:</a:t>
            </a:r>
          </a:p>
          <a:p>
            <a:r>
              <a:rPr lang="be-BY" dirty="0"/>
              <a:t>политическая, военная, деловая, дипломатическая, юридическая, церковная, педагогическая, медицинская и т.д.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vipclass.org/maxidata/upload/000/005/7b87edb3ccfdaca354785eacb7be3df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728192" cy="11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justgoup.ru/wp-content/uploads/2012/07/medic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21" y="5229200"/>
            <a:ext cx="1512657" cy="140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yuga.ru/media/pope_benedict_xvi_b%2838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230" y="2685579"/>
            <a:ext cx="1760037" cy="10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etoya.ru/files/images/pub/part_1/25992/src/%D1%82%D0%B5%D0%BB%D0%BE.jpg?523_6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76" y="1095427"/>
            <a:ext cx="1224556" cy="15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4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/>
              <a:t>Риторический </a:t>
            </a:r>
            <a:r>
              <a:rPr lang="be-BY" b="1" dirty="0"/>
              <a:t>канон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e-BY" b="1" i="1" dirty="0"/>
              <a:t>Риторический канон состоит из пяти частей, пяти этапов</a:t>
            </a:r>
            <a:r>
              <a:rPr lang="be-BY" dirty="0"/>
              <a:t> организации публичного выступления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be-BY" b="1" dirty="0" smtClean="0"/>
              <a:t>Инвенция</a:t>
            </a:r>
          </a:p>
          <a:p>
            <a:r>
              <a:rPr lang="be-BY" b="1" dirty="0" smtClean="0"/>
              <a:t>Диспозиция</a:t>
            </a:r>
          </a:p>
          <a:p>
            <a:r>
              <a:rPr lang="be-BY" b="1" dirty="0" smtClean="0"/>
              <a:t>Элокуция</a:t>
            </a:r>
          </a:p>
          <a:p>
            <a:r>
              <a:rPr lang="be-BY" b="1" dirty="0" smtClean="0"/>
              <a:t>Мемория</a:t>
            </a:r>
          </a:p>
          <a:p>
            <a:r>
              <a:rPr lang="be-BY" b="1" dirty="0"/>
              <a:t>Демонстрация</a:t>
            </a:r>
            <a:endParaRPr lang="ru-RU" dirty="0"/>
          </a:p>
        </p:txBody>
      </p:sp>
      <p:pic>
        <p:nvPicPr>
          <p:cNvPr id="7170" name="Picture 2" descr="http://videoforme.ru/wp-content/uploads/2013/01/%D0%9F%D1%80%D0%B0%D0%B2%D0%B8%D0%BB%D0%B0-%D0%BF%D0%BE%D1%81%D1%82%D1%80%D0%BE%D0%B5%D0%BD%D0%B8%D1%8F-%D0%BE%D1%80%D0%B0%D1%82%D0%BE%D1%80%D1%81%D0%BA%D0%BE%D0%B9-%D1%80%D0%B5%D1%87%D0%B8-600x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3312368" cy="204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97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Риторический канон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be-BY" dirty="0"/>
              <a:t>1. </a:t>
            </a:r>
            <a:r>
              <a:rPr lang="be-BY" b="1" dirty="0">
                <a:solidFill>
                  <a:srgbClr val="FF0000"/>
                </a:solidFill>
              </a:rPr>
              <a:t>инвенция</a:t>
            </a:r>
            <a:r>
              <a:rPr lang="be-BY" b="1" dirty="0"/>
              <a:t> </a:t>
            </a:r>
            <a:r>
              <a:rPr lang="be-BY" dirty="0"/>
              <a:t>(от лат.inventio – изобретение; изобретение мыслей) – </a:t>
            </a:r>
            <a:r>
              <a:rPr lang="be-BY" b="1" i="1" dirty="0">
                <a:solidFill>
                  <a:srgbClr val="FF0000"/>
                </a:solidFill>
              </a:rPr>
              <a:t>что сказать? 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be-BY" b="1" dirty="0">
                <a:solidFill>
                  <a:srgbClr val="FF0000"/>
                </a:solidFill>
              </a:rPr>
              <a:t>Инвенция</a:t>
            </a:r>
            <a:r>
              <a:rPr lang="be-BY" b="1" dirty="0"/>
              <a:t> </a:t>
            </a:r>
            <a:r>
              <a:rPr lang="be-BY" dirty="0"/>
              <a:t>– рождение замысла, создание идей, содержания речи. </a:t>
            </a:r>
            <a:endParaRPr lang="be-BY" dirty="0" smtClean="0"/>
          </a:p>
          <a:p>
            <a:r>
              <a:rPr lang="be-BY" dirty="0" smtClean="0"/>
              <a:t>Существуют определенные техники </a:t>
            </a:r>
            <a:r>
              <a:rPr lang="be-BY" dirty="0"/>
              <a:t>в создании идей и распространении речи. Эта техническая сторона воплощена в учении об общих местах – </a:t>
            </a:r>
            <a:r>
              <a:rPr lang="be-BY" b="1" dirty="0">
                <a:solidFill>
                  <a:srgbClr val="FF0000"/>
                </a:solidFill>
              </a:rPr>
              <a:t>топике</a:t>
            </a:r>
            <a:r>
              <a:rPr lang="be-BY" dirty="0">
                <a:solidFill>
                  <a:srgbClr val="FF0000"/>
                </a:solidFill>
              </a:rPr>
              <a:t> </a:t>
            </a:r>
            <a:r>
              <a:rPr lang="be-BY" dirty="0"/>
              <a:t>– способах построения доказательств или развертывания речи. 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788024" y="1589566"/>
            <a:ext cx="4176464" cy="5268433"/>
          </a:xfrm>
        </p:spPr>
        <p:txBody>
          <a:bodyPr>
            <a:normAutofit fontScale="47500" lnSpcReduction="20000"/>
          </a:bodyPr>
          <a:lstStyle/>
          <a:p>
            <a:r>
              <a:rPr lang="be-BY" dirty="0"/>
              <a:t>2. </a:t>
            </a:r>
            <a:r>
              <a:rPr lang="be-BY" b="1" dirty="0">
                <a:solidFill>
                  <a:srgbClr val="FF0000"/>
                </a:solidFill>
              </a:rPr>
              <a:t>диспозиция</a:t>
            </a:r>
            <a:r>
              <a:rPr lang="be-BY" b="1" dirty="0"/>
              <a:t> </a:t>
            </a:r>
            <a:r>
              <a:rPr lang="be-BY" dirty="0"/>
              <a:t>(от лат. dispositio – расположение, расположение мыслей; впоследствии слово </a:t>
            </a:r>
            <a:r>
              <a:rPr lang="be-BY" i="1" dirty="0"/>
              <a:t>диспозиция </a:t>
            </a:r>
            <a:r>
              <a:rPr lang="be-BY" dirty="0"/>
              <a:t>было вытеснено термином </a:t>
            </a:r>
            <a:r>
              <a:rPr lang="be-BY" b="1" i="1" dirty="0">
                <a:solidFill>
                  <a:srgbClr val="FF0000"/>
                </a:solidFill>
              </a:rPr>
              <a:t>композиция</a:t>
            </a:r>
            <a:r>
              <a:rPr lang="be-BY" dirty="0"/>
              <a:t>, под которой понимается порядок следования частей текста) – </a:t>
            </a:r>
            <a:r>
              <a:rPr lang="be-BY" b="1" i="1" dirty="0">
                <a:solidFill>
                  <a:srgbClr val="FF0000"/>
                </a:solidFill>
              </a:rPr>
              <a:t>в какой последовательности? </a:t>
            </a:r>
            <a:endParaRPr lang="ru-RU" b="1" i="1" dirty="0">
              <a:solidFill>
                <a:srgbClr val="FF0000"/>
              </a:solidFill>
            </a:endParaRPr>
          </a:p>
          <a:p>
            <a:r>
              <a:rPr lang="be-BY" b="1" dirty="0">
                <a:solidFill>
                  <a:srgbClr val="FF0000"/>
                </a:solidFill>
              </a:rPr>
              <a:t>Диспозиция</a:t>
            </a:r>
            <a:r>
              <a:rPr lang="be-BY" b="1" dirty="0"/>
              <a:t> </a:t>
            </a:r>
            <a:r>
              <a:rPr lang="be-BY" dirty="0"/>
              <a:t>– </a:t>
            </a:r>
            <a:r>
              <a:rPr lang="be-BY" dirty="0" smtClean="0"/>
              <a:t>расположение; раздел </a:t>
            </a:r>
            <a:r>
              <a:rPr lang="be-BY" dirty="0"/>
              <a:t>о правилах композиционного построения речи. </a:t>
            </a:r>
            <a:endParaRPr lang="be-BY" dirty="0" smtClean="0"/>
          </a:p>
          <a:p>
            <a:r>
              <a:rPr lang="be-BY" dirty="0" smtClean="0"/>
              <a:t>Изобретенный </a:t>
            </a:r>
            <a:r>
              <a:rPr lang="be-BY" dirty="0"/>
              <a:t>материал необходимо разумно, в определенной последовательности расположить. </a:t>
            </a:r>
            <a:endParaRPr lang="be-BY" dirty="0" smtClean="0"/>
          </a:p>
          <a:p>
            <a:r>
              <a:rPr lang="be-BY" dirty="0" smtClean="0"/>
              <a:t>Классические </a:t>
            </a:r>
            <a:r>
              <a:rPr lang="be-BY" dirty="0"/>
              <a:t>риторики предлагают </a:t>
            </a:r>
            <a:r>
              <a:rPr lang="be-BY" b="1" i="1" dirty="0"/>
              <a:t>8 частей композиции речи</a:t>
            </a:r>
            <a:r>
              <a:rPr lang="be-BY" dirty="0"/>
              <a:t>: </a:t>
            </a:r>
            <a:endParaRPr lang="be-BY" dirty="0" smtClean="0"/>
          </a:p>
          <a:p>
            <a:r>
              <a:rPr lang="be-BY" dirty="0" smtClean="0"/>
              <a:t>обращение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называние </a:t>
            </a:r>
            <a:r>
              <a:rPr lang="be-BY" dirty="0"/>
              <a:t>темы, </a:t>
            </a:r>
            <a:endParaRPr lang="be-BY" dirty="0" smtClean="0"/>
          </a:p>
          <a:p>
            <a:r>
              <a:rPr lang="be-BY" dirty="0" smtClean="0"/>
              <a:t>повествование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описание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доказательство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опровержение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воззвание</a:t>
            </a:r>
            <a:r>
              <a:rPr lang="be-BY" dirty="0"/>
              <a:t>, </a:t>
            </a:r>
            <a:endParaRPr lang="be-BY" dirty="0" smtClean="0"/>
          </a:p>
          <a:p>
            <a:r>
              <a:rPr lang="be-BY" dirty="0" smtClean="0"/>
              <a:t>заключение</a:t>
            </a:r>
            <a:r>
              <a:rPr lang="be-BY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 descr="http://images.myshared.ru/185101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" t="15806" r="45692" b="5286"/>
          <a:stretch/>
        </p:blipFill>
        <p:spPr bwMode="auto">
          <a:xfrm>
            <a:off x="899592" y="4221088"/>
            <a:ext cx="1716822" cy="193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ristal.ru/wp-content/uploads/2013/04/9_rebenok_stroit_iz_kubikov-900x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8" r="5816"/>
          <a:stretch/>
        </p:blipFill>
        <p:spPr bwMode="auto">
          <a:xfrm>
            <a:off x="6876256" y="4509120"/>
            <a:ext cx="1856234" cy="17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60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</TotalTime>
  <Words>2612</Words>
  <Application>Microsoft Office PowerPoint</Application>
  <PresentationFormat>Экран (4:3)</PresentationFormat>
  <Paragraphs>233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Обычная</vt:lpstr>
      <vt:lpstr>1. Понятия ораторского искусства и красноречия. Судебное красноречие. 2. История развития ораторского искусства и красноречия.  3. Значение ораторского искусства для юриста. </vt:lpstr>
      <vt:lpstr>1. Понятия ораторского искусства и красноречия</vt:lpstr>
      <vt:lpstr>Древний Рим</vt:lpstr>
      <vt:lpstr>Риторика: определения</vt:lpstr>
      <vt:lpstr>Риторика: определения</vt:lpstr>
      <vt:lpstr>Риторика: виды</vt:lpstr>
      <vt:lpstr>Риторика</vt:lpstr>
      <vt:lpstr>Риторический канон</vt:lpstr>
      <vt:lpstr>Риторический канон</vt:lpstr>
      <vt:lpstr>Риторический канон</vt:lpstr>
      <vt:lpstr>Речевые приемы</vt:lpstr>
      <vt:lpstr>Риторический канон</vt:lpstr>
      <vt:lpstr>Судебное красноречие </vt:lpstr>
      <vt:lpstr>Зарождение античной риторики. Деятельность софистов</vt:lpstr>
      <vt:lpstr> Античный анекдот</vt:lpstr>
      <vt:lpstr>Софисты</vt:lpstr>
      <vt:lpstr>Софисты</vt:lpstr>
      <vt:lpstr>Один из самых известных софистов Горгий (485 – 367 гг. до н.э.) писал:</vt:lpstr>
      <vt:lpstr>Софисты</vt:lpstr>
      <vt:lpstr>Вклад Сократа и Платона в развитие риторики</vt:lpstr>
      <vt:lpstr>Сократ</vt:lpstr>
      <vt:lpstr>Платон</vt:lpstr>
      <vt:lpstr>Демосфен</vt:lpstr>
      <vt:lpstr>Аристотель</vt:lpstr>
      <vt:lpstr>Риторика Аристотеля</vt:lpstr>
      <vt:lpstr>Триады Аристотеля</vt:lpstr>
      <vt:lpstr>Риторика Древнего Рима</vt:lpstr>
      <vt:lpstr>Марк Туллий Цицерон</vt:lpstr>
      <vt:lpstr>«Оратор» и «Брут» Цицерона</vt:lpstr>
      <vt:lpstr>Русская риторика 17-18 века.</vt:lpstr>
      <vt:lpstr>М.В. Ломоносов</vt:lpstr>
      <vt:lpstr>Михаил Михайлович Сперанский </vt:lpstr>
      <vt:lpstr>Развитие российской риторики в XIX – XX веках</vt:lpstr>
      <vt:lpstr>Судебная реформа 1864 г.</vt:lpstr>
      <vt:lpstr>Судебное красноречие</vt:lpstr>
      <vt:lpstr>Анатолий Фёдорович Кони</vt:lpstr>
      <vt:lpstr>Пороховщиков Пётр Сергеевич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Понятия ораторского искусства и красноречия. Судебное красноречие. 2. История развития ораторского искусства и красноречия.  3. Значение ораторского искусства для юриста. </dc:title>
  <cp:lastModifiedBy>User</cp:lastModifiedBy>
  <cp:revision>11</cp:revision>
  <dcterms:modified xsi:type="dcterms:W3CDTF">2013-09-10T11:12:25Z</dcterms:modified>
</cp:coreProperties>
</file>