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76" r:id="rId8"/>
    <p:sldId id="267" r:id="rId9"/>
    <p:sldId id="279" r:id="rId10"/>
    <p:sldId id="278" r:id="rId11"/>
    <p:sldId id="277" r:id="rId12"/>
    <p:sldId id="268" r:id="rId13"/>
    <p:sldId id="269" r:id="rId14"/>
    <p:sldId id="271" r:id="rId15"/>
    <p:sldId id="270" r:id="rId16"/>
    <p:sldId id="274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25FA0-D945-403C-9E5F-8D33042B9239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B7C361-460B-4BC9-A283-0B905B7547A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aseline="0" smtClean="0">
              <a:latin typeface="Arial" pitchFamily="34" charset="0"/>
              <a:cs typeface="Arial" pitchFamily="34" charset="0"/>
            </a:rPr>
            <a:t>Противоречивый характер имеет связь права и власти. </a:t>
          </a:r>
          <a:endParaRPr lang="ru-RU">
            <a:latin typeface="Arial" pitchFamily="34" charset="0"/>
            <a:cs typeface="Arial" pitchFamily="34" charset="0"/>
          </a:endParaRPr>
        </a:p>
      </dgm:t>
    </dgm:pt>
    <dgm:pt modelId="{88B8B1F6-C66E-473C-8F59-742E7AD012EC}" type="parTrans" cxnId="{0E0D51BB-BD81-48A9-ACAA-6355A968924E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651EB421-55D0-43FF-AF91-05A523E17D52}" type="sibTrans" cxnId="{0E0D51BB-BD81-48A9-ACAA-6355A968924E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4399A004-911E-4439-BE78-5434481D2F4F}">
      <dgm:prSet/>
      <dgm:spPr/>
      <dgm:t>
        <a:bodyPr/>
        <a:lstStyle/>
        <a:p>
          <a:pPr algn="ctr" rtl="0"/>
          <a:r>
            <a:rPr lang="ru-RU" baseline="0" smtClean="0">
              <a:latin typeface="Arial" pitchFamily="34" charset="0"/>
              <a:cs typeface="Arial" pitchFamily="34" charset="0"/>
            </a:rPr>
            <a:t>Без власти право не может существовать. </a:t>
          </a:r>
          <a:endParaRPr lang="ru-RU">
            <a:latin typeface="Arial" pitchFamily="34" charset="0"/>
            <a:cs typeface="Arial" pitchFamily="34" charset="0"/>
          </a:endParaRPr>
        </a:p>
      </dgm:t>
    </dgm:pt>
    <dgm:pt modelId="{168B64C9-3A11-45CE-86EC-9AE2E89A864A}" type="parTrans" cxnId="{1A5FA810-3EEE-4810-A363-70D245914437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F2D85CC7-6191-4A58-B1C3-A7D4499C4286}" type="sibTrans" cxnId="{1A5FA810-3EEE-4810-A363-70D245914437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09CB521F-CB88-4F4D-94E2-CE75E0B503E9}">
      <dgm:prSet/>
      <dgm:spPr/>
      <dgm:t>
        <a:bodyPr/>
        <a:lstStyle/>
        <a:p>
          <a:pPr algn="ctr" rtl="0"/>
          <a:r>
            <a:rPr lang="ru-RU" baseline="0" smtClean="0">
              <a:latin typeface="Arial" pitchFamily="34" charset="0"/>
              <a:cs typeface="Arial" pitchFamily="34" charset="0"/>
            </a:rPr>
            <a:t>В то же время власть может</a:t>
          </a:r>
          <a:r>
            <a:rPr lang="en-US" baseline="0" smtClean="0">
              <a:latin typeface="Arial" pitchFamily="34" charset="0"/>
              <a:cs typeface="Arial" pitchFamily="34" charset="0"/>
            </a:rPr>
            <a:t> </a:t>
          </a:r>
          <a:r>
            <a:rPr lang="ru-RU" baseline="0" smtClean="0">
              <a:latin typeface="Arial" pitchFamily="34" charset="0"/>
              <a:cs typeface="Arial" pitchFamily="34" charset="0"/>
            </a:rPr>
            <a:t>противостоять праву, ущемлять его. </a:t>
          </a:r>
          <a:endParaRPr lang="ru-RU">
            <a:latin typeface="Arial" pitchFamily="34" charset="0"/>
            <a:cs typeface="Arial" pitchFamily="34" charset="0"/>
          </a:endParaRPr>
        </a:p>
      </dgm:t>
    </dgm:pt>
    <dgm:pt modelId="{5347AD3F-D2A3-4201-8F5C-932B1F73560C}" type="parTrans" cxnId="{4F8FAC8C-C3A3-4A33-B6FF-6CD5C9159177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AC35D95D-8523-413C-8454-B587BE27438B}" type="sibTrans" cxnId="{4F8FAC8C-C3A3-4A33-B6FF-6CD5C9159177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79C3F380-60AE-49D5-BCA8-AA49065C496B}" type="pres">
      <dgm:prSet presAssocID="{6EF25FA0-D945-403C-9E5F-8D33042B9239}" presName="linear" presStyleCnt="0">
        <dgm:presLayoutVars>
          <dgm:animLvl val="lvl"/>
          <dgm:resizeHandles val="exact"/>
        </dgm:presLayoutVars>
      </dgm:prSet>
      <dgm:spPr/>
    </dgm:pt>
    <dgm:pt modelId="{3EE830F5-C07A-4FD4-9CC0-3DC7477D0D23}" type="pres">
      <dgm:prSet presAssocID="{5BB7C361-460B-4BC9-A283-0B905B7547A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863C5D-6E19-40B6-9BA1-6695CD150D68}" type="pres">
      <dgm:prSet presAssocID="{651EB421-55D0-43FF-AF91-05A523E17D52}" presName="spacer" presStyleCnt="0"/>
      <dgm:spPr/>
    </dgm:pt>
    <dgm:pt modelId="{EEA482FD-7D74-4422-97EB-6D47BD37006B}" type="pres">
      <dgm:prSet presAssocID="{4399A004-911E-4439-BE78-5434481D2F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DF439C-7091-4E41-9F53-465E0643925B}" type="pres">
      <dgm:prSet presAssocID="{F2D85CC7-6191-4A58-B1C3-A7D4499C4286}" presName="spacer" presStyleCnt="0"/>
      <dgm:spPr/>
    </dgm:pt>
    <dgm:pt modelId="{0A2B0AF4-3CD3-4077-8D7A-E20CD813E4C7}" type="pres">
      <dgm:prSet presAssocID="{09CB521F-CB88-4F4D-94E2-CE75E0B503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A5FA810-3EEE-4810-A363-70D245914437}" srcId="{6EF25FA0-D945-403C-9E5F-8D33042B9239}" destId="{4399A004-911E-4439-BE78-5434481D2F4F}" srcOrd="1" destOrd="0" parTransId="{168B64C9-3A11-45CE-86EC-9AE2E89A864A}" sibTransId="{F2D85CC7-6191-4A58-B1C3-A7D4499C4286}"/>
    <dgm:cxn modelId="{CCDB0F2A-3D5B-485A-B712-92C1664C9434}" type="presOf" srcId="{4399A004-911E-4439-BE78-5434481D2F4F}" destId="{EEA482FD-7D74-4422-97EB-6D47BD37006B}" srcOrd="0" destOrd="0" presId="urn:microsoft.com/office/officeart/2005/8/layout/vList2"/>
    <dgm:cxn modelId="{4F8FAC8C-C3A3-4A33-B6FF-6CD5C9159177}" srcId="{6EF25FA0-D945-403C-9E5F-8D33042B9239}" destId="{09CB521F-CB88-4F4D-94E2-CE75E0B503E9}" srcOrd="2" destOrd="0" parTransId="{5347AD3F-D2A3-4201-8F5C-932B1F73560C}" sibTransId="{AC35D95D-8523-413C-8454-B587BE27438B}"/>
    <dgm:cxn modelId="{EA36047A-437D-42D4-8353-1406C03082DB}" type="presOf" srcId="{6EF25FA0-D945-403C-9E5F-8D33042B9239}" destId="{79C3F380-60AE-49D5-BCA8-AA49065C496B}" srcOrd="0" destOrd="0" presId="urn:microsoft.com/office/officeart/2005/8/layout/vList2"/>
    <dgm:cxn modelId="{68897EAC-E3E8-43BE-8A7E-F1383C5666D7}" type="presOf" srcId="{09CB521F-CB88-4F4D-94E2-CE75E0B503E9}" destId="{0A2B0AF4-3CD3-4077-8D7A-E20CD813E4C7}" srcOrd="0" destOrd="0" presId="urn:microsoft.com/office/officeart/2005/8/layout/vList2"/>
    <dgm:cxn modelId="{0E0D51BB-BD81-48A9-ACAA-6355A968924E}" srcId="{6EF25FA0-D945-403C-9E5F-8D33042B9239}" destId="{5BB7C361-460B-4BC9-A283-0B905B7547AF}" srcOrd="0" destOrd="0" parTransId="{88B8B1F6-C66E-473C-8F59-742E7AD012EC}" sibTransId="{651EB421-55D0-43FF-AF91-05A523E17D52}"/>
    <dgm:cxn modelId="{7A8529AF-B2FD-4339-98A3-A9A98173F7B5}" type="presOf" srcId="{5BB7C361-460B-4BC9-A283-0B905B7547AF}" destId="{3EE830F5-C07A-4FD4-9CC0-3DC7477D0D23}" srcOrd="0" destOrd="0" presId="urn:microsoft.com/office/officeart/2005/8/layout/vList2"/>
    <dgm:cxn modelId="{DB907433-5FBF-4F06-9C51-D43AD96E94A2}" type="presParOf" srcId="{79C3F380-60AE-49D5-BCA8-AA49065C496B}" destId="{3EE830F5-C07A-4FD4-9CC0-3DC7477D0D23}" srcOrd="0" destOrd="0" presId="urn:microsoft.com/office/officeart/2005/8/layout/vList2"/>
    <dgm:cxn modelId="{DE65DE51-208B-4855-A69B-F57452C5C680}" type="presParOf" srcId="{79C3F380-60AE-49D5-BCA8-AA49065C496B}" destId="{57863C5D-6E19-40B6-9BA1-6695CD150D68}" srcOrd="1" destOrd="0" presId="urn:microsoft.com/office/officeart/2005/8/layout/vList2"/>
    <dgm:cxn modelId="{9DD8199A-6276-4F46-A31F-1AADCEE1A3D0}" type="presParOf" srcId="{79C3F380-60AE-49D5-BCA8-AA49065C496B}" destId="{EEA482FD-7D74-4422-97EB-6D47BD37006B}" srcOrd="2" destOrd="0" presId="urn:microsoft.com/office/officeart/2005/8/layout/vList2"/>
    <dgm:cxn modelId="{86F57B2B-D678-4B3C-B8CD-3BCC9F6DCD67}" type="presParOf" srcId="{79C3F380-60AE-49D5-BCA8-AA49065C496B}" destId="{5DDF439C-7091-4E41-9F53-465E0643925B}" srcOrd="3" destOrd="0" presId="urn:microsoft.com/office/officeart/2005/8/layout/vList2"/>
    <dgm:cxn modelId="{70177D2E-EF37-483F-BAD8-B06AEC48F11D}" type="presParOf" srcId="{79C3F380-60AE-49D5-BCA8-AA49065C496B}" destId="{0A2B0AF4-3CD3-4077-8D7A-E20CD813E4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AF81C-3D5A-4F41-820C-621FCC8C8736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5FC968-0266-45F4-93C9-48DA648F0625}">
      <dgm:prSet custT="1"/>
      <dgm:spPr/>
      <dgm:t>
        <a:bodyPr/>
        <a:lstStyle/>
        <a:p>
          <a:pPr rtl="0"/>
          <a:r>
            <a:rPr lang="ru-RU" sz="3200" baseline="0" dirty="0" smtClean="0">
              <a:latin typeface="Arial" pitchFamily="34" charset="0"/>
              <a:cs typeface="Arial" pitchFamily="34" charset="0"/>
            </a:rPr>
            <a:t>ПРИНУЖДЕНИЕ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9C303244-DA8C-4D69-BAB3-AD8168DB29AD}" type="parTrans" cxnId="{9D114E81-991A-45E5-8249-731C13B9449D}">
      <dgm:prSet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78011D3-2CA4-4302-8006-0200BCF19C6A}" type="sibTrans" cxnId="{9D114E81-991A-45E5-8249-731C13B9449D}">
      <dgm:prSet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53CEA186-9CC1-4132-BFDD-E798B83060E6}">
      <dgm:prSet custT="1"/>
      <dgm:spPr/>
      <dgm:t>
        <a:bodyPr/>
        <a:lstStyle/>
        <a:p>
          <a:pPr rtl="0"/>
          <a:r>
            <a:rPr lang="ru-RU" sz="3200" baseline="0" dirty="0" smtClean="0">
              <a:latin typeface="Arial" pitchFamily="34" charset="0"/>
              <a:cs typeface="Arial" pitchFamily="34" charset="0"/>
            </a:rPr>
            <a:t>ПСИХИЧЕСКОЕ 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D9999860-FDFD-4E8E-96B5-4C80DFEFE117}" type="parTrans" cxnId="{E952C20A-32DE-4A0A-92B3-25803B458E6E}">
      <dgm:prSet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C21A11D2-83DD-4619-82F3-20F4EC585CFA}" type="sibTrans" cxnId="{E952C20A-32DE-4A0A-92B3-25803B458E6E}">
      <dgm:prSet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7C126A66-A340-4188-8C96-85960AC65C14}">
      <dgm:prSet custT="1"/>
      <dgm:spPr/>
      <dgm:t>
        <a:bodyPr/>
        <a:lstStyle/>
        <a:p>
          <a:pPr rtl="0"/>
          <a:r>
            <a:rPr lang="ru-RU" sz="3200" baseline="0" dirty="0" smtClean="0">
              <a:latin typeface="Arial" pitchFamily="34" charset="0"/>
              <a:cs typeface="Arial" pitchFamily="34" charset="0"/>
            </a:rPr>
            <a:t>ФИЗИЧЕСКОЕ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079EF534-8AC9-44F3-AA76-102BC04A166F}" type="parTrans" cxnId="{658D7011-6CD1-4088-919E-6DC8012D0538}">
      <dgm:prSet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8AF16A2-2B51-4067-95D6-B8C6720FE333}" type="sibTrans" cxnId="{658D7011-6CD1-4088-919E-6DC8012D0538}">
      <dgm:prSet/>
      <dgm:spPr/>
      <dgm:t>
        <a:bodyPr/>
        <a:lstStyle/>
        <a:p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2FEE1CE-35FD-46EB-B58F-0938DD73FB68}" type="pres">
      <dgm:prSet presAssocID="{5FDAF81C-3D5A-4F41-820C-621FCC8C87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A53852-8D01-4B01-95CB-C024255EF6C4}" type="pres">
      <dgm:prSet presAssocID="{D45FC968-0266-45F4-93C9-48DA648F0625}" presName="hierRoot1" presStyleCnt="0">
        <dgm:presLayoutVars>
          <dgm:hierBranch val="init"/>
        </dgm:presLayoutVars>
      </dgm:prSet>
      <dgm:spPr/>
    </dgm:pt>
    <dgm:pt modelId="{34B28B60-3AD7-4AD0-9B44-C3D788D96A1F}" type="pres">
      <dgm:prSet presAssocID="{D45FC968-0266-45F4-93C9-48DA648F0625}" presName="rootComposite1" presStyleCnt="0"/>
      <dgm:spPr/>
    </dgm:pt>
    <dgm:pt modelId="{33DF7DA7-CBA5-458C-A136-BE501C903B51}" type="pres">
      <dgm:prSet presAssocID="{D45FC968-0266-45F4-93C9-48DA648F0625}" presName="rootText1" presStyleLbl="node0" presStyleIdx="0" presStyleCnt="1">
        <dgm:presLayoutVars>
          <dgm:chPref val="3"/>
        </dgm:presLayoutVars>
      </dgm:prSet>
      <dgm:spPr/>
    </dgm:pt>
    <dgm:pt modelId="{E91319C2-257A-4CFB-B2B2-5D92DF5B50EA}" type="pres">
      <dgm:prSet presAssocID="{D45FC968-0266-45F4-93C9-48DA648F0625}" presName="rootConnector1" presStyleLbl="node1" presStyleIdx="0" presStyleCnt="0"/>
      <dgm:spPr/>
    </dgm:pt>
    <dgm:pt modelId="{433DB094-E728-4AB9-976C-E58CC3EAD28F}" type="pres">
      <dgm:prSet presAssocID="{D45FC968-0266-45F4-93C9-48DA648F0625}" presName="hierChild2" presStyleCnt="0"/>
      <dgm:spPr/>
    </dgm:pt>
    <dgm:pt modelId="{E7B4661B-E279-4A59-A5AE-0C9159DEA34C}" type="pres">
      <dgm:prSet presAssocID="{D9999860-FDFD-4E8E-96B5-4C80DFEFE117}" presName="Name37" presStyleLbl="parChTrans1D2" presStyleIdx="0" presStyleCnt="2"/>
      <dgm:spPr/>
    </dgm:pt>
    <dgm:pt modelId="{3E46D908-E848-46CA-97F8-D128E6A0F05D}" type="pres">
      <dgm:prSet presAssocID="{53CEA186-9CC1-4132-BFDD-E798B83060E6}" presName="hierRoot2" presStyleCnt="0">
        <dgm:presLayoutVars>
          <dgm:hierBranch val="init"/>
        </dgm:presLayoutVars>
      </dgm:prSet>
      <dgm:spPr/>
    </dgm:pt>
    <dgm:pt modelId="{BC10E1FD-3C73-4A3C-A4CD-1128F108923F}" type="pres">
      <dgm:prSet presAssocID="{53CEA186-9CC1-4132-BFDD-E798B83060E6}" presName="rootComposite" presStyleCnt="0"/>
      <dgm:spPr/>
    </dgm:pt>
    <dgm:pt modelId="{E2EE935A-0722-4768-849D-2ECE41C0C908}" type="pres">
      <dgm:prSet presAssocID="{53CEA186-9CC1-4132-BFDD-E798B83060E6}" presName="rootText" presStyleLbl="node2" presStyleIdx="0" presStyleCnt="2">
        <dgm:presLayoutVars>
          <dgm:chPref val="3"/>
        </dgm:presLayoutVars>
      </dgm:prSet>
      <dgm:spPr/>
    </dgm:pt>
    <dgm:pt modelId="{D1387800-1D05-4734-A695-AE9BA0F1D4CD}" type="pres">
      <dgm:prSet presAssocID="{53CEA186-9CC1-4132-BFDD-E798B83060E6}" presName="rootConnector" presStyleLbl="node2" presStyleIdx="0" presStyleCnt="2"/>
      <dgm:spPr/>
    </dgm:pt>
    <dgm:pt modelId="{F472EB07-21DE-44B1-9401-0EDF214E43B8}" type="pres">
      <dgm:prSet presAssocID="{53CEA186-9CC1-4132-BFDD-E798B83060E6}" presName="hierChild4" presStyleCnt="0"/>
      <dgm:spPr/>
    </dgm:pt>
    <dgm:pt modelId="{BC1A0909-D307-4150-9743-CF1B1CB9ABD8}" type="pres">
      <dgm:prSet presAssocID="{53CEA186-9CC1-4132-BFDD-E798B83060E6}" presName="hierChild5" presStyleCnt="0"/>
      <dgm:spPr/>
    </dgm:pt>
    <dgm:pt modelId="{3E413E83-9988-403D-8BE0-BEB454169F48}" type="pres">
      <dgm:prSet presAssocID="{079EF534-8AC9-44F3-AA76-102BC04A166F}" presName="Name37" presStyleLbl="parChTrans1D2" presStyleIdx="1" presStyleCnt="2"/>
      <dgm:spPr/>
    </dgm:pt>
    <dgm:pt modelId="{17CF3A3D-6805-4D6E-A393-31F4132A8BA2}" type="pres">
      <dgm:prSet presAssocID="{7C126A66-A340-4188-8C96-85960AC65C14}" presName="hierRoot2" presStyleCnt="0">
        <dgm:presLayoutVars>
          <dgm:hierBranch val="init"/>
        </dgm:presLayoutVars>
      </dgm:prSet>
      <dgm:spPr/>
    </dgm:pt>
    <dgm:pt modelId="{169913F8-FB20-4CA6-B277-1B12FFB363B6}" type="pres">
      <dgm:prSet presAssocID="{7C126A66-A340-4188-8C96-85960AC65C14}" presName="rootComposite" presStyleCnt="0"/>
      <dgm:spPr/>
    </dgm:pt>
    <dgm:pt modelId="{5AEB9A52-E779-448A-BFB1-27B725127359}" type="pres">
      <dgm:prSet presAssocID="{7C126A66-A340-4188-8C96-85960AC65C14}" presName="rootText" presStyleLbl="node2" presStyleIdx="1" presStyleCnt="2">
        <dgm:presLayoutVars>
          <dgm:chPref val="3"/>
        </dgm:presLayoutVars>
      </dgm:prSet>
      <dgm:spPr/>
    </dgm:pt>
    <dgm:pt modelId="{4E2D94C9-4A64-4F6B-A33F-6F5B2B011853}" type="pres">
      <dgm:prSet presAssocID="{7C126A66-A340-4188-8C96-85960AC65C14}" presName="rootConnector" presStyleLbl="node2" presStyleIdx="1" presStyleCnt="2"/>
      <dgm:spPr/>
    </dgm:pt>
    <dgm:pt modelId="{E6E7B666-421E-4D11-924A-04CE4B281B50}" type="pres">
      <dgm:prSet presAssocID="{7C126A66-A340-4188-8C96-85960AC65C14}" presName="hierChild4" presStyleCnt="0"/>
      <dgm:spPr/>
    </dgm:pt>
    <dgm:pt modelId="{044CDC34-ADD2-4538-AA80-21EB2BC9229E}" type="pres">
      <dgm:prSet presAssocID="{7C126A66-A340-4188-8C96-85960AC65C14}" presName="hierChild5" presStyleCnt="0"/>
      <dgm:spPr/>
    </dgm:pt>
    <dgm:pt modelId="{3DF09530-2B36-4822-B027-2A40AC9345B6}" type="pres">
      <dgm:prSet presAssocID="{D45FC968-0266-45F4-93C9-48DA648F0625}" presName="hierChild3" presStyleCnt="0"/>
      <dgm:spPr/>
    </dgm:pt>
  </dgm:ptLst>
  <dgm:cxnLst>
    <dgm:cxn modelId="{C7088B4F-AA00-49DD-863D-D31DC49D4040}" type="presOf" srcId="{7C126A66-A340-4188-8C96-85960AC65C14}" destId="{4E2D94C9-4A64-4F6B-A33F-6F5B2B011853}" srcOrd="1" destOrd="0" presId="urn:microsoft.com/office/officeart/2005/8/layout/orgChart1"/>
    <dgm:cxn modelId="{0CFBBFA9-2FB4-4351-B0AF-F2DE2E9427FB}" type="presOf" srcId="{7C126A66-A340-4188-8C96-85960AC65C14}" destId="{5AEB9A52-E779-448A-BFB1-27B725127359}" srcOrd="0" destOrd="0" presId="urn:microsoft.com/office/officeart/2005/8/layout/orgChart1"/>
    <dgm:cxn modelId="{D898AD68-7BD3-4239-86D1-601A98CE64EE}" type="presOf" srcId="{079EF534-8AC9-44F3-AA76-102BC04A166F}" destId="{3E413E83-9988-403D-8BE0-BEB454169F48}" srcOrd="0" destOrd="0" presId="urn:microsoft.com/office/officeart/2005/8/layout/orgChart1"/>
    <dgm:cxn modelId="{69BCC3C2-B8B6-4A5F-9BE7-840FBAD90914}" type="presOf" srcId="{D9999860-FDFD-4E8E-96B5-4C80DFEFE117}" destId="{E7B4661B-E279-4A59-A5AE-0C9159DEA34C}" srcOrd="0" destOrd="0" presId="urn:microsoft.com/office/officeart/2005/8/layout/orgChart1"/>
    <dgm:cxn modelId="{E952C20A-32DE-4A0A-92B3-25803B458E6E}" srcId="{D45FC968-0266-45F4-93C9-48DA648F0625}" destId="{53CEA186-9CC1-4132-BFDD-E798B83060E6}" srcOrd="0" destOrd="0" parTransId="{D9999860-FDFD-4E8E-96B5-4C80DFEFE117}" sibTransId="{C21A11D2-83DD-4619-82F3-20F4EC585CFA}"/>
    <dgm:cxn modelId="{658D7011-6CD1-4088-919E-6DC8012D0538}" srcId="{D45FC968-0266-45F4-93C9-48DA648F0625}" destId="{7C126A66-A340-4188-8C96-85960AC65C14}" srcOrd="1" destOrd="0" parTransId="{079EF534-8AC9-44F3-AA76-102BC04A166F}" sibTransId="{A8AF16A2-2B51-4067-95D6-B8C6720FE333}"/>
    <dgm:cxn modelId="{0DB50031-6A18-4828-87B2-575C737BCE58}" type="presOf" srcId="{D45FC968-0266-45F4-93C9-48DA648F0625}" destId="{33DF7DA7-CBA5-458C-A136-BE501C903B51}" srcOrd="0" destOrd="0" presId="urn:microsoft.com/office/officeart/2005/8/layout/orgChart1"/>
    <dgm:cxn modelId="{D89668CA-4C3A-46A4-9F0D-2EA1975F8EDA}" type="presOf" srcId="{D45FC968-0266-45F4-93C9-48DA648F0625}" destId="{E91319C2-257A-4CFB-B2B2-5D92DF5B50EA}" srcOrd="1" destOrd="0" presId="urn:microsoft.com/office/officeart/2005/8/layout/orgChart1"/>
    <dgm:cxn modelId="{766003A3-B63D-435D-BB36-F1D9FD36CCEB}" type="presOf" srcId="{53CEA186-9CC1-4132-BFDD-E798B83060E6}" destId="{D1387800-1D05-4734-A695-AE9BA0F1D4CD}" srcOrd="1" destOrd="0" presId="urn:microsoft.com/office/officeart/2005/8/layout/orgChart1"/>
    <dgm:cxn modelId="{AD5B8267-6F4B-40C1-BDA2-C67D5165B405}" type="presOf" srcId="{53CEA186-9CC1-4132-BFDD-E798B83060E6}" destId="{E2EE935A-0722-4768-849D-2ECE41C0C908}" srcOrd="0" destOrd="0" presId="urn:microsoft.com/office/officeart/2005/8/layout/orgChart1"/>
    <dgm:cxn modelId="{9D114E81-991A-45E5-8249-731C13B9449D}" srcId="{5FDAF81C-3D5A-4F41-820C-621FCC8C8736}" destId="{D45FC968-0266-45F4-93C9-48DA648F0625}" srcOrd="0" destOrd="0" parTransId="{9C303244-DA8C-4D69-BAB3-AD8168DB29AD}" sibTransId="{A78011D3-2CA4-4302-8006-0200BCF19C6A}"/>
    <dgm:cxn modelId="{87514FAE-A6FA-407F-9837-0F2629966FC6}" type="presOf" srcId="{5FDAF81C-3D5A-4F41-820C-621FCC8C8736}" destId="{D2FEE1CE-35FD-46EB-B58F-0938DD73FB68}" srcOrd="0" destOrd="0" presId="urn:microsoft.com/office/officeart/2005/8/layout/orgChart1"/>
    <dgm:cxn modelId="{D2A38D00-8792-42D8-87FA-1E7AFBF570FF}" type="presParOf" srcId="{D2FEE1CE-35FD-46EB-B58F-0938DD73FB68}" destId="{23A53852-8D01-4B01-95CB-C024255EF6C4}" srcOrd="0" destOrd="0" presId="urn:microsoft.com/office/officeart/2005/8/layout/orgChart1"/>
    <dgm:cxn modelId="{1C25FC97-89BD-42B7-A058-0C76E23296E2}" type="presParOf" srcId="{23A53852-8D01-4B01-95CB-C024255EF6C4}" destId="{34B28B60-3AD7-4AD0-9B44-C3D788D96A1F}" srcOrd="0" destOrd="0" presId="urn:microsoft.com/office/officeart/2005/8/layout/orgChart1"/>
    <dgm:cxn modelId="{02B499F8-1170-4C51-964F-13F22A66AE07}" type="presParOf" srcId="{34B28B60-3AD7-4AD0-9B44-C3D788D96A1F}" destId="{33DF7DA7-CBA5-458C-A136-BE501C903B51}" srcOrd="0" destOrd="0" presId="urn:microsoft.com/office/officeart/2005/8/layout/orgChart1"/>
    <dgm:cxn modelId="{02C3813F-3C3D-410A-B9E5-3D35D9DEDBED}" type="presParOf" srcId="{34B28B60-3AD7-4AD0-9B44-C3D788D96A1F}" destId="{E91319C2-257A-4CFB-B2B2-5D92DF5B50EA}" srcOrd="1" destOrd="0" presId="urn:microsoft.com/office/officeart/2005/8/layout/orgChart1"/>
    <dgm:cxn modelId="{8E8F510E-0C63-42BC-A85B-651603D9F283}" type="presParOf" srcId="{23A53852-8D01-4B01-95CB-C024255EF6C4}" destId="{433DB094-E728-4AB9-976C-E58CC3EAD28F}" srcOrd="1" destOrd="0" presId="urn:microsoft.com/office/officeart/2005/8/layout/orgChart1"/>
    <dgm:cxn modelId="{99FFBF9D-590F-4B31-A886-98D8E56705DB}" type="presParOf" srcId="{433DB094-E728-4AB9-976C-E58CC3EAD28F}" destId="{E7B4661B-E279-4A59-A5AE-0C9159DEA34C}" srcOrd="0" destOrd="0" presId="urn:microsoft.com/office/officeart/2005/8/layout/orgChart1"/>
    <dgm:cxn modelId="{0A6B1689-B112-4F6C-AA68-0E1EF7409FCD}" type="presParOf" srcId="{433DB094-E728-4AB9-976C-E58CC3EAD28F}" destId="{3E46D908-E848-46CA-97F8-D128E6A0F05D}" srcOrd="1" destOrd="0" presId="urn:microsoft.com/office/officeart/2005/8/layout/orgChart1"/>
    <dgm:cxn modelId="{8BC37677-E231-4C1A-A5A7-D089F4C6792F}" type="presParOf" srcId="{3E46D908-E848-46CA-97F8-D128E6A0F05D}" destId="{BC10E1FD-3C73-4A3C-A4CD-1128F108923F}" srcOrd="0" destOrd="0" presId="urn:microsoft.com/office/officeart/2005/8/layout/orgChart1"/>
    <dgm:cxn modelId="{52F25665-3485-432C-A91E-D56B764E6DC7}" type="presParOf" srcId="{BC10E1FD-3C73-4A3C-A4CD-1128F108923F}" destId="{E2EE935A-0722-4768-849D-2ECE41C0C908}" srcOrd="0" destOrd="0" presId="urn:microsoft.com/office/officeart/2005/8/layout/orgChart1"/>
    <dgm:cxn modelId="{F50B28A1-7A0F-4AD5-AD81-84B87D7F30DE}" type="presParOf" srcId="{BC10E1FD-3C73-4A3C-A4CD-1128F108923F}" destId="{D1387800-1D05-4734-A695-AE9BA0F1D4CD}" srcOrd="1" destOrd="0" presId="urn:microsoft.com/office/officeart/2005/8/layout/orgChart1"/>
    <dgm:cxn modelId="{E59759AE-8B00-4EE4-8B9E-B89D51D62AB7}" type="presParOf" srcId="{3E46D908-E848-46CA-97F8-D128E6A0F05D}" destId="{F472EB07-21DE-44B1-9401-0EDF214E43B8}" srcOrd="1" destOrd="0" presId="urn:microsoft.com/office/officeart/2005/8/layout/orgChart1"/>
    <dgm:cxn modelId="{9236D6D5-6602-41C6-962E-562D93EF2961}" type="presParOf" srcId="{3E46D908-E848-46CA-97F8-D128E6A0F05D}" destId="{BC1A0909-D307-4150-9743-CF1B1CB9ABD8}" srcOrd="2" destOrd="0" presId="urn:microsoft.com/office/officeart/2005/8/layout/orgChart1"/>
    <dgm:cxn modelId="{70169EDD-76A5-4A3D-A074-33C36577F7B2}" type="presParOf" srcId="{433DB094-E728-4AB9-976C-E58CC3EAD28F}" destId="{3E413E83-9988-403D-8BE0-BEB454169F48}" srcOrd="2" destOrd="0" presId="urn:microsoft.com/office/officeart/2005/8/layout/orgChart1"/>
    <dgm:cxn modelId="{9EAC0380-E2BD-4D47-8976-52B82BA986C1}" type="presParOf" srcId="{433DB094-E728-4AB9-976C-E58CC3EAD28F}" destId="{17CF3A3D-6805-4D6E-A393-31F4132A8BA2}" srcOrd="3" destOrd="0" presId="urn:microsoft.com/office/officeart/2005/8/layout/orgChart1"/>
    <dgm:cxn modelId="{10F83D7C-6A77-45DC-8D0D-33FE2B8A536F}" type="presParOf" srcId="{17CF3A3D-6805-4D6E-A393-31F4132A8BA2}" destId="{169913F8-FB20-4CA6-B277-1B12FFB363B6}" srcOrd="0" destOrd="0" presId="urn:microsoft.com/office/officeart/2005/8/layout/orgChart1"/>
    <dgm:cxn modelId="{67DAB39A-5847-47AF-9FC6-1A8085E0B13E}" type="presParOf" srcId="{169913F8-FB20-4CA6-B277-1B12FFB363B6}" destId="{5AEB9A52-E779-448A-BFB1-27B725127359}" srcOrd="0" destOrd="0" presId="urn:microsoft.com/office/officeart/2005/8/layout/orgChart1"/>
    <dgm:cxn modelId="{BC35F0D5-44EA-4F86-8170-4BBCE5AFE47D}" type="presParOf" srcId="{169913F8-FB20-4CA6-B277-1B12FFB363B6}" destId="{4E2D94C9-4A64-4F6B-A33F-6F5B2B011853}" srcOrd="1" destOrd="0" presId="urn:microsoft.com/office/officeart/2005/8/layout/orgChart1"/>
    <dgm:cxn modelId="{BAA24E1E-D9B4-414F-BF26-17BD7E9CE62B}" type="presParOf" srcId="{17CF3A3D-6805-4D6E-A393-31F4132A8BA2}" destId="{E6E7B666-421E-4D11-924A-04CE4B281B50}" srcOrd="1" destOrd="0" presId="urn:microsoft.com/office/officeart/2005/8/layout/orgChart1"/>
    <dgm:cxn modelId="{9F02B30B-4B6C-4935-A2DE-2675A4A475A5}" type="presParOf" srcId="{17CF3A3D-6805-4D6E-A393-31F4132A8BA2}" destId="{044CDC34-ADD2-4538-AA80-21EB2BC9229E}" srcOrd="2" destOrd="0" presId="urn:microsoft.com/office/officeart/2005/8/layout/orgChart1"/>
    <dgm:cxn modelId="{8B38CAF7-CC95-4D13-B2FA-6E6CC4416B9D}" type="presParOf" srcId="{23A53852-8D01-4B01-95CB-C024255EF6C4}" destId="{3DF09530-2B36-4822-B027-2A40AC934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830F5-C07A-4FD4-9CC0-3DC7477D0D23}">
      <dsp:nvSpPr>
        <dsp:cNvPr id="0" name=""/>
        <dsp:cNvSpPr/>
      </dsp:nvSpPr>
      <dsp:spPr>
        <a:xfrm>
          <a:off x="0" y="165217"/>
          <a:ext cx="7772400" cy="1312740"/>
        </a:xfrm>
        <a:prstGeom prst="roundRect">
          <a:avLst/>
        </a:prstGeom>
        <a:gradFill rotWithShape="1">
          <a:gsLst>
            <a:gs pos="0">
              <a:schemeClr val="accent5">
                <a:shade val="63000"/>
              </a:schemeClr>
            </a:gs>
            <a:gs pos="30000">
              <a:schemeClr val="accent5">
                <a:shade val="90000"/>
                <a:satMod val="110000"/>
              </a:schemeClr>
            </a:gs>
            <a:gs pos="45000">
              <a:schemeClr val="accent5">
                <a:shade val="100000"/>
                <a:satMod val="118000"/>
              </a:schemeClr>
            </a:gs>
            <a:gs pos="55000">
              <a:schemeClr val="accent5">
                <a:shade val="100000"/>
                <a:satMod val="118000"/>
              </a:schemeClr>
            </a:gs>
            <a:gs pos="73000">
              <a:schemeClr val="accent5">
                <a:shade val="90000"/>
                <a:satMod val="110000"/>
              </a:schemeClr>
            </a:gs>
            <a:gs pos="100000">
              <a:schemeClr val="accent5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38100" dir="5400000" rotWithShape="0">
            <a:srgbClr val="000000">
              <a:alpha val="5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5875">
          <a:bevelT w="95250" h="127000"/>
          <a:contourClr>
            <a:schemeClr val="accent5">
              <a:shade val="3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smtClean="0">
              <a:latin typeface="Arial" pitchFamily="34" charset="0"/>
              <a:cs typeface="Arial" pitchFamily="34" charset="0"/>
            </a:rPr>
            <a:t>Противоречивый характер имеет связь права и власти. </a:t>
          </a:r>
          <a:endParaRPr lang="ru-RU" sz="3400" kern="1200">
            <a:latin typeface="Arial" pitchFamily="34" charset="0"/>
            <a:cs typeface="Arial" pitchFamily="34" charset="0"/>
          </a:endParaRPr>
        </a:p>
      </dsp:txBody>
      <dsp:txXfrm>
        <a:off x="64083" y="229300"/>
        <a:ext cx="7644234" cy="1184574"/>
      </dsp:txXfrm>
    </dsp:sp>
    <dsp:sp modelId="{EEA482FD-7D74-4422-97EB-6D47BD37006B}">
      <dsp:nvSpPr>
        <dsp:cNvPr id="0" name=""/>
        <dsp:cNvSpPr/>
      </dsp:nvSpPr>
      <dsp:spPr>
        <a:xfrm>
          <a:off x="0" y="1575877"/>
          <a:ext cx="7772400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smtClean="0">
              <a:latin typeface="Arial" pitchFamily="34" charset="0"/>
              <a:cs typeface="Arial" pitchFamily="34" charset="0"/>
            </a:rPr>
            <a:t>Без власти право не может существовать. </a:t>
          </a:r>
          <a:endParaRPr lang="ru-RU" sz="3400" kern="1200">
            <a:latin typeface="Arial" pitchFamily="34" charset="0"/>
            <a:cs typeface="Arial" pitchFamily="34" charset="0"/>
          </a:endParaRPr>
        </a:p>
      </dsp:txBody>
      <dsp:txXfrm>
        <a:off x="64083" y="1639960"/>
        <a:ext cx="7644234" cy="1184574"/>
      </dsp:txXfrm>
    </dsp:sp>
    <dsp:sp modelId="{0A2B0AF4-3CD3-4077-8D7A-E20CD813E4C7}">
      <dsp:nvSpPr>
        <dsp:cNvPr id="0" name=""/>
        <dsp:cNvSpPr/>
      </dsp:nvSpPr>
      <dsp:spPr>
        <a:xfrm>
          <a:off x="0" y="2986538"/>
          <a:ext cx="7772400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smtClean="0">
              <a:latin typeface="Arial" pitchFamily="34" charset="0"/>
              <a:cs typeface="Arial" pitchFamily="34" charset="0"/>
            </a:rPr>
            <a:t>В то же время власть может</a:t>
          </a:r>
          <a:r>
            <a:rPr lang="en-US" sz="3400" kern="1200" baseline="0" smtClean="0">
              <a:latin typeface="Arial" pitchFamily="34" charset="0"/>
              <a:cs typeface="Arial" pitchFamily="34" charset="0"/>
            </a:rPr>
            <a:t> </a:t>
          </a:r>
          <a:r>
            <a:rPr lang="ru-RU" sz="3400" kern="1200" baseline="0" smtClean="0">
              <a:latin typeface="Arial" pitchFamily="34" charset="0"/>
              <a:cs typeface="Arial" pitchFamily="34" charset="0"/>
            </a:rPr>
            <a:t>противостоять праву, ущемлять его. </a:t>
          </a:r>
          <a:endParaRPr lang="ru-RU" sz="3400" kern="1200">
            <a:latin typeface="Arial" pitchFamily="34" charset="0"/>
            <a:cs typeface="Arial" pitchFamily="34" charset="0"/>
          </a:endParaRPr>
        </a:p>
      </dsp:txBody>
      <dsp:txXfrm>
        <a:off x="64083" y="3050621"/>
        <a:ext cx="7644234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13E83-9988-403D-8BE0-BEB454169F48}">
      <dsp:nvSpPr>
        <dsp:cNvPr id="0" name=""/>
        <dsp:cNvSpPr/>
      </dsp:nvSpPr>
      <dsp:spPr>
        <a:xfrm>
          <a:off x="3886200" y="1863149"/>
          <a:ext cx="2126712" cy="73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098"/>
              </a:lnTo>
              <a:lnTo>
                <a:pt x="2126712" y="369098"/>
              </a:lnTo>
              <a:lnTo>
                <a:pt x="2126712" y="7381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B4661B-E279-4A59-A5AE-0C9159DEA34C}">
      <dsp:nvSpPr>
        <dsp:cNvPr id="0" name=""/>
        <dsp:cNvSpPr/>
      </dsp:nvSpPr>
      <dsp:spPr>
        <a:xfrm>
          <a:off x="1759487" y="1863149"/>
          <a:ext cx="2126712" cy="738197"/>
        </a:xfrm>
        <a:custGeom>
          <a:avLst/>
          <a:gdLst/>
          <a:ahLst/>
          <a:cxnLst/>
          <a:rect l="0" t="0" r="0" b="0"/>
          <a:pathLst>
            <a:path>
              <a:moveTo>
                <a:pt x="2126712" y="0"/>
              </a:moveTo>
              <a:lnTo>
                <a:pt x="2126712" y="369098"/>
              </a:lnTo>
              <a:lnTo>
                <a:pt x="0" y="369098"/>
              </a:lnTo>
              <a:lnTo>
                <a:pt x="0" y="7381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DF7DA7-CBA5-458C-A136-BE501C903B51}">
      <dsp:nvSpPr>
        <dsp:cNvPr id="0" name=""/>
        <dsp:cNvSpPr/>
      </dsp:nvSpPr>
      <dsp:spPr>
        <a:xfrm>
          <a:off x="2128586" y="105535"/>
          <a:ext cx="3515227" cy="1757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dirty="0" smtClean="0">
              <a:latin typeface="Arial" pitchFamily="34" charset="0"/>
              <a:cs typeface="Arial" pitchFamily="34" charset="0"/>
            </a:rPr>
            <a:t>ПРИНУЖДЕНИЕ</a:t>
          </a:r>
          <a:endParaRPr lang="ru-RU" sz="3200" kern="1200" dirty="0">
            <a:latin typeface="Arial" pitchFamily="34" charset="0"/>
            <a:cs typeface="Arial" pitchFamily="34" charset="0"/>
          </a:endParaRPr>
        </a:p>
      </dsp:txBody>
      <dsp:txXfrm>
        <a:off x="2128586" y="105535"/>
        <a:ext cx="3515227" cy="1757613"/>
      </dsp:txXfrm>
    </dsp:sp>
    <dsp:sp modelId="{E2EE935A-0722-4768-849D-2ECE41C0C908}">
      <dsp:nvSpPr>
        <dsp:cNvPr id="0" name=""/>
        <dsp:cNvSpPr/>
      </dsp:nvSpPr>
      <dsp:spPr>
        <a:xfrm>
          <a:off x="1873" y="2601346"/>
          <a:ext cx="3515227" cy="1757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dirty="0" smtClean="0">
              <a:latin typeface="Arial" pitchFamily="34" charset="0"/>
              <a:cs typeface="Arial" pitchFamily="34" charset="0"/>
            </a:rPr>
            <a:t>ПСИХИЧЕСКОЕ </a:t>
          </a:r>
          <a:endParaRPr lang="ru-RU" sz="3200" kern="1200" dirty="0">
            <a:latin typeface="Arial" pitchFamily="34" charset="0"/>
            <a:cs typeface="Arial" pitchFamily="34" charset="0"/>
          </a:endParaRPr>
        </a:p>
      </dsp:txBody>
      <dsp:txXfrm>
        <a:off x="1873" y="2601346"/>
        <a:ext cx="3515227" cy="1757613"/>
      </dsp:txXfrm>
    </dsp:sp>
    <dsp:sp modelId="{5AEB9A52-E779-448A-BFB1-27B725127359}">
      <dsp:nvSpPr>
        <dsp:cNvPr id="0" name=""/>
        <dsp:cNvSpPr/>
      </dsp:nvSpPr>
      <dsp:spPr>
        <a:xfrm>
          <a:off x="4255298" y="2601346"/>
          <a:ext cx="3515227" cy="1757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dirty="0" smtClean="0">
              <a:latin typeface="Arial" pitchFamily="34" charset="0"/>
              <a:cs typeface="Arial" pitchFamily="34" charset="0"/>
            </a:rPr>
            <a:t>ФИЗИЧЕСКОЕ</a:t>
          </a:r>
          <a:endParaRPr lang="ru-RU" sz="3200" kern="1200" dirty="0">
            <a:latin typeface="Arial" pitchFamily="34" charset="0"/>
            <a:cs typeface="Arial" pitchFamily="34" charset="0"/>
          </a:endParaRPr>
        </a:p>
      </dsp:txBody>
      <dsp:txXfrm>
        <a:off x="4255298" y="2601346"/>
        <a:ext cx="3515227" cy="1757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Философские проблемы власти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Философия права</a:t>
            </a:r>
            <a:r>
              <a:rPr lang="en-US" dirty="0" smtClean="0"/>
              <a:t>: </a:t>
            </a:r>
            <a:r>
              <a:rPr lang="ru-RU" dirty="0" smtClean="0"/>
              <a:t>лекция </a:t>
            </a:r>
            <a:r>
              <a:rPr lang="en-US" dirty="0" smtClean="0"/>
              <a:t>#6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60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Насилие и принуждение в праве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Первое из них несёт в себе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угрозу применения силы и исполнения наказания и имеет по существу предупредительный характер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Второе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действует уже как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непосредственное применение физической силы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налагающее на человека те или иные  ограничения в волеизъявлении, передвижении, свободе выбора местонахождения и т.д.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Физическое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принуждение опирается на такие специфические орудия и средства власти, как судебное, административное, политическое преследование, а также вооруженную организацию государства (вооруженные силы, полицию, внутренние войска, национальную гвардию, тюремные и исправительные учреждения и т.д.)</a:t>
            </a:r>
          </a:p>
        </p:txBody>
      </p:sp>
    </p:spTree>
    <p:extLst>
      <p:ext uri="{BB962C8B-B14F-4D97-AF65-F5344CB8AC3E}">
        <p14:creationId xmlns:p14="http://schemas.microsoft.com/office/powerpoint/2010/main" val="405277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Насилие и принуждение в праве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6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Демократия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политический режим, в основе которого лежит метод коллективного принятия решений с равным воздействием участников на исход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процесса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или на его существенные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стадии. 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Признаки: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Назначение лидеров управляемыми ими людьми происходит путём честных и состязательных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выборов</a:t>
            </a: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Народ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является единственно легитимным источником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власти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Общество осуществляет самоуправление ради общего блага и удовлетворения общих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интересов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5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ИНСТИТУТЫ ДЕМОКРАТИИ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Доминирующая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ветвь власти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Парламентская демократия. Правительство назначается законодательным органом власти. Правительство и его глава (премьер-министр) также могут быть подотчётны церемониальному главе государства (монарху, президенту или специальному органу). В парламентской республике глава государства периодически избирается парламентом, или эту должность совмещает председатель правительства.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Президентская республика. Президент выбирается народом напрямую и является главой исполнительной власти.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существуют также смешанные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92919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ИНСТИТУТЫ ДЕМОКРАТИИ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Региональная иерархия власти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Унитарное государство. Политическая власть сосредоточена в руках центрального правительства, которое определяет объёмы властных полномочий региональных органов власти.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Федерация. Согласно конституции, власть поделена между центральным правительством и относительно автономными региональными правительствами.</a:t>
            </a:r>
          </a:p>
        </p:txBody>
      </p:sp>
    </p:spTree>
    <p:extLst>
      <p:ext uri="{BB962C8B-B14F-4D97-AF65-F5344CB8AC3E}">
        <p14:creationId xmlns:p14="http://schemas.microsoft.com/office/powerpoint/2010/main" val="1641041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/>
          </a:bodyPr>
          <a:lstStyle/>
          <a:p>
            <a:r>
              <a:rPr lang="ru-RU" sz="2800" dirty="0"/>
              <a:t>ИНСТИТУТЫ ДЕМОКРАТИИ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Структура законодательной власти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Однопалатный парламент. Нормативные акты принимаются на заседаниях с участием всех членов парламента.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Двухпалатный парламент. Законодательное собрание состоит из двух палат, которые формируются и функционируют раздельно. Одни нормативные акты могут требовать одобрения только одной палаты, другие — обеих палат.</a:t>
            </a:r>
          </a:p>
        </p:txBody>
      </p:sp>
    </p:spTree>
    <p:extLst>
      <p:ext uri="{BB962C8B-B14F-4D97-AF65-F5344CB8AC3E}">
        <p14:creationId xmlns:p14="http://schemas.microsoft.com/office/powerpoint/2010/main" val="320624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/>
              <a:t>ИНСТИТУТЫ ДЕМОКРАТИИ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Система выборов в представительные органы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Мажоритарная избирательная система. Территория поделена на округа, каждый из которых имеет право на одного представителя в законодательном собрании. Этим депутатом становится кандидат, набравший большинство голосов.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Пропорциональная избирательная система. Политические партии в законодательном собрании получают число мест, пропорциональное числу набранных ими голосов.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Групповая избирательная система. Определённые группы населения выдвигают своих депутатов согласно заранее обговоренной квоте.</a:t>
            </a:r>
          </a:p>
        </p:txBody>
      </p:sp>
      <p:pic>
        <p:nvPicPr>
          <p:cNvPr id="3074" name="Picture 2" descr="File:Undp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952500" cy="890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26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Ценность демократии</a:t>
            </a: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помогает предотвратить деспотизм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помогает людям защитить их интересы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позволяет политическому руководству получать более полную информацию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предоставляет людям максимальную возможность жить согласно их собственным законам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гарантирует широкий диапазон личной свободы и прав человека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наделяет граждан моральной ответственностью за их политические решения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в принципе способна обеспечить политическое равенство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Демократические страны имеют тенденцию быть богаче и обладать более высоким уровнем человеческого развития по сравнению с недемократическими странами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Демократические страны сравнительно редко воюют друг с другом</a:t>
            </a:r>
          </a:p>
        </p:txBody>
      </p:sp>
    </p:spTree>
    <p:extLst>
      <p:ext uri="{BB962C8B-B14F-4D97-AF65-F5344CB8AC3E}">
        <p14:creationId xmlns:p14="http://schemas.microsoft.com/office/powerpoint/2010/main" val="120842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Недостатки демократии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позволяет одним кругам продвигать свои интересы за счёт остальных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может ухудшить взаимодоверие в ситуации, когда принятие любого решения позволит одним лицам извлечь выгоду за счёт других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открывает возможность для диктатуры большинства над меньшинством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поощряет разногласия, что может сказываться негативно на авторитете власти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наделяет правом принятия решений людей, которые недостаточно для этого компетентны или не обладают полной информацией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затрудняет осуществление непопулярных мер с вероятной отдачей лишь в долгосрочной перспективе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отвлекает людей от проблем и возможностей их частной жизни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В переходный период демократизации, она неэффективна в плане экономики, управления и порядка</a:t>
            </a: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Она бывает неэффективна по сравнению с рыночным саморегулированием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32151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Демократия и право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3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Сущность власти. Право и Власть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384921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Власть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— это возможность и способность навязать свою волю, воздействовать на деятельность и поведение других людей, даже вопреки их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сопротивлению.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6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Сущность власти. Право и Власть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ile:The Mutiliation of Uranus by Satu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620000" cy="2876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6" y="3929287"/>
            <a:ext cx="7547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Оскопление Урана Кроном. Джорджо Вазари и </a:t>
            </a:r>
            <a:r>
              <a:rPr lang="ru-RU" sz="1400" dirty="0" err="1"/>
              <a:t>Жерарди</a:t>
            </a:r>
            <a:r>
              <a:rPr lang="ru-RU" sz="1400" dirty="0"/>
              <a:t> </a:t>
            </a:r>
            <a:r>
              <a:rPr lang="ru-RU" sz="1400" dirty="0" err="1"/>
              <a:t>Христофано</a:t>
            </a:r>
            <a:r>
              <a:rPr lang="ru-RU" sz="1400" dirty="0"/>
              <a:t>, XVI 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21424" y="4245367"/>
            <a:ext cx="3582144" cy="24622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/>
              <a:t>В древнегреческой мифологии первый бог Уран, боясь погибнуть от одного из своих детей, возвращал их снова в недра земли, однако родившийся последним Кронос по наущению матери оскопил отца и воцарился вместо него, став верховным богом. Сам Кронос, вняв предсказанию, что его лишит власти кто-то из его детей, проглатывал их, как только они рождались. Но однажды его супруга Рея вместо очередного новорождённого дала ему проглотить завёрнутый в пелёнки камень: так остался жить бог Зевс, свергнувший Кроноса и занявший его место. В свою очередь самому Зевсу предсказали, что его первая жена </a:t>
            </a:r>
            <a:r>
              <a:rPr lang="ru-RU" sz="1100" dirty="0" err="1"/>
              <a:t>Метида</a:t>
            </a:r>
            <a:r>
              <a:rPr lang="ru-RU" sz="1100" dirty="0"/>
              <a:t> родит ему сына, который займёт его место — чтобы избежать этого, он проглотил забеременевшую супругу.</a:t>
            </a:r>
          </a:p>
        </p:txBody>
      </p:sp>
    </p:spTree>
    <p:extLst>
      <p:ext uri="{BB962C8B-B14F-4D97-AF65-F5344CB8AC3E}">
        <p14:creationId xmlns:p14="http://schemas.microsoft.com/office/powerpoint/2010/main" val="334346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Сущность власти. Право и Власть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Власть представляет собой такую форму общественных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отношений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которая может повлиять на характер и направление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социальных субъектов посредством экономических,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идеологических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организационных и правовых механизмов, с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использованием</a:t>
            </a: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авторитета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традиций,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принуждения, </a:t>
            </a: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наказания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2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Сущность власти. Право и Власть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3312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sz="5100" dirty="0" smtClean="0">
                <a:latin typeface="Arial" pitchFamily="34" charset="0"/>
                <a:cs typeface="Arial" pitchFamily="34" charset="0"/>
              </a:rPr>
              <a:t>ПРИНУЖДЕНИЕ И НАКАЗАНИЕ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2010 год, март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Гражданина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КНДР казнили за телефонный звонок в Южную Корею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 Северной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Кореи был публично казнен за звонок по мобильному телефону своему знакомому в Южной Корее, которому он рассказал о ценах на рис и условиях жизни 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КНДР. 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КНДР существует легальный мобильный оператор, зона действия которого в основном покрывает столицу страны Пхеньян. При этом абонентам запрещено звонить за границу. Многие жители северных районов пользуются для переговоров с находящимися за границей родственниками и знакомыми телефонами, нелегально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ввезенными в страну.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509120"/>
            <a:ext cx="3003839" cy="20173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69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Сущность власти. Право и Власть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i="1" dirty="0"/>
              <a:t>Власть</a:t>
            </a:r>
            <a:r>
              <a:rPr lang="ru-RU" sz="2800" i="1" dirty="0"/>
              <a:t> -</a:t>
            </a:r>
            <a:r>
              <a:rPr lang="ru-RU" sz="2800" dirty="0"/>
              <a:t> это воля, осуществляемая в нормах, правилах, запретах, предписаниях. Через </a:t>
            </a:r>
            <a:r>
              <a:rPr lang="ru-RU" sz="2800" dirty="0" smtClean="0"/>
              <a:t>право </a:t>
            </a:r>
            <a:r>
              <a:rPr lang="ru-RU" sz="2800" dirty="0"/>
              <a:t>она устанавливает права и обязанности субъектов общественных отношений, формирует и поддерживает определенный правопорядок, гарантирует защищенность граждан общества от нарушения свобод и других законных прав.</a:t>
            </a:r>
          </a:p>
          <a:p>
            <a:r>
              <a:rPr lang="ru-RU" sz="2800" b="1" i="1" dirty="0" smtClean="0"/>
              <a:t>Право</a:t>
            </a:r>
            <a:r>
              <a:rPr lang="ru-RU" sz="2800" dirty="0" smtClean="0"/>
              <a:t> </a:t>
            </a:r>
            <a:r>
              <a:rPr lang="ru-RU" sz="2800" dirty="0"/>
              <a:t>– это единственное выражение и закрепление потребностей и интересов общества, превращение воли всего народа в общеобязательный регулятор общественных отношений и возведение её в ранг правил, распространяющихся на все субъекты жизнедеятельности общества.</a:t>
            </a:r>
            <a:r>
              <a:rPr lang="ru-RU" sz="2800" b="1" dirty="0"/>
              <a:t> </a:t>
            </a:r>
            <a:endParaRPr lang="ru-RU" sz="2800" dirty="0"/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7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Сущность власти. Право и Власть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81723"/>
              </p:ext>
            </p:extLst>
          </p:nvPr>
        </p:nvGraphicFramePr>
        <p:xfrm>
          <a:off x="685800" y="1484784"/>
          <a:ext cx="77724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235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Насилие и принуждение в праве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449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Принуждение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одно из свойств любой власти, но только государственная власть обладает монополией на принуждение с помощью права и аппарата принуждения.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Насилие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подавление воли одного субъекта другим вопреки желанию первого. Правом на принуждение и насилие обладает государственная власть, это одна из функций государства.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0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Насилие и принуждение в праве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888044"/>
              </p:ext>
            </p:extLst>
          </p:nvPr>
        </p:nvGraphicFramePr>
        <p:xfrm>
          <a:off x="685800" y="1484784"/>
          <a:ext cx="77724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87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Urban Pop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78</TotalTime>
  <Words>1144</Words>
  <Application>Microsoft Office PowerPoint</Application>
  <PresentationFormat>Экран (4:3)</PresentationFormat>
  <Paragraphs>90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Urban Pop</vt:lpstr>
      <vt:lpstr>Философские проблемы власти</vt:lpstr>
      <vt:lpstr>1. Сущность власти. Право и Власть</vt:lpstr>
      <vt:lpstr>1. Сущность власти. Право и Власть</vt:lpstr>
      <vt:lpstr>1. Сущность власти. Право и Власть</vt:lpstr>
      <vt:lpstr>1. Сущность власти. Право и Власть</vt:lpstr>
      <vt:lpstr>1. Сущность власти. Право и Власть</vt:lpstr>
      <vt:lpstr>1. Сущность власти. Право и Власть</vt:lpstr>
      <vt:lpstr>2. Насилие и принуждение в праве</vt:lpstr>
      <vt:lpstr>2. Насилие и принуждение в праве</vt:lpstr>
      <vt:lpstr>2. Насилие и принуждение в праве</vt:lpstr>
      <vt:lpstr>2. Насилие и принуждение в праве</vt:lpstr>
      <vt:lpstr>3. Демократия и право</vt:lpstr>
      <vt:lpstr>3. Демократия и право</vt:lpstr>
      <vt:lpstr>3. Демократия и право</vt:lpstr>
      <vt:lpstr>3. Демократия и право</vt:lpstr>
      <vt:lpstr>3. Демократия и право</vt:lpstr>
      <vt:lpstr>3. Демократия и право</vt:lpstr>
      <vt:lpstr>3. Демократия и право</vt:lpstr>
      <vt:lpstr>3. Демократия и право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Философские проблемы власти</dc:title>
  <dc:creator>Павел Соловьев</dc:creator>
  <cp:lastModifiedBy>Соловьев</cp:lastModifiedBy>
  <cp:revision>7</cp:revision>
  <dcterms:created xsi:type="dcterms:W3CDTF">2014-03-02T12:02:33Z</dcterms:created>
  <dcterms:modified xsi:type="dcterms:W3CDTF">2014-03-16T10:04:03Z</dcterms:modified>
</cp:coreProperties>
</file>