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8" r:id="rId14"/>
    <p:sldId id="272" r:id="rId15"/>
    <p:sldId id="281" r:id="rId16"/>
    <p:sldId id="270" r:id="rId17"/>
    <p:sldId id="266" r:id="rId18"/>
    <p:sldId id="274" r:id="rId19"/>
    <p:sldId id="278" r:id="rId20"/>
    <p:sldId id="277" r:id="rId21"/>
    <p:sldId id="276" r:id="rId22"/>
    <p:sldId id="273" r:id="rId23"/>
    <p:sldId id="275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AC5B5D-BAEB-4254-BF3E-451B4C21A3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E2BE64-2E46-44B2-A5C7-A97CBEF475B5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baseline="0" dirty="0" smtClean="0"/>
            <a:t>ПРАВОВАЯ ДЕЯТЕЛЬНОСТЬ  ОСУЩЕСТВЛЯЕТСЯ В ДВУХ ФОРМАХ </a:t>
          </a:r>
          <a:endParaRPr lang="ru-RU" dirty="0"/>
        </a:p>
      </dgm:t>
    </dgm:pt>
    <dgm:pt modelId="{EED1759F-69F0-4ADF-A2A5-AC1DD4A999BF}" type="parTrans" cxnId="{DFFF4FE3-EB04-408C-B258-38129A756150}">
      <dgm:prSet/>
      <dgm:spPr/>
      <dgm:t>
        <a:bodyPr/>
        <a:lstStyle/>
        <a:p>
          <a:endParaRPr lang="ru-RU" dirty="0"/>
        </a:p>
      </dgm:t>
    </dgm:pt>
    <dgm:pt modelId="{4534E708-FC4A-4346-95A8-220AF096E936}" type="sibTrans" cxnId="{DFFF4FE3-EB04-408C-B258-38129A756150}">
      <dgm:prSet/>
      <dgm:spPr/>
      <dgm:t>
        <a:bodyPr/>
        <a:lstStyle/>
        <a:p>
          <a:endParaRPr lang="ru-RU" dirty="0"/>
        </a:p>
      </dgm:t>
    </dgm:pt>
    <dgm:pt modelId="{F6BB4128-8923-4967-AEED-351C4E3EF914}">
      <dgm:prSet/>
      <dgm:spPr/>
      <dgm:t>
        <a:bodyPr/>
        <a:lstStyle/>
        <a:p>
          <a:pPr rtl="0"/>
          <a:r>
            <a:rPr lang="ru-RU" baseline="0" dirty="0" smtClean="0"/>
            <a:t>ТЕОРЕТИЧЕСКОЙ </a:t>
          </a:r>
          <a:endParaRPr lang="ru-RU" dirty="0"/>
        </a:p>
      </dgm:t>
    </dgm:pt>
    <dgm:pt modelId="{4DA78599-8E3F-4E71-B31D-7DE6773DDC9E}" type="parTrans" cxnId="{1B11B9B8-5AF3-49D3-BDA0-0A19594DBCFF}">
      <dgm:prSet/>
      <dgm:spPr/>
      <dgm:t>
        <a:bodyPr/>
        <a:lstStyle/>
        <a:p>
          <a:endParaRPr lang="ru-RU" dirty="0"/>
        </a:p>
      </dgm:t>
    </dgm:pt>
    <dgm:pt modelId="{C4342E39-7DB6-462A-A66F-5CDB6683C8D7}" type="sibTrans" cxnId="{1B11B9B8-5AF3-49D3-BDA0-0A19594DBCFF}">
      <dgm:prSet/>
      <dgm:spPr/>
      <dgm:t>
        <a:bodyPr/>
        <a:lstStyle/>
        <a:p>
          <a:endParaRPr lang="ru-RU" dirty="0"/>
        </a:p>
      </dgm:t>
    </dgm:pt>
    <dgm:pt modelId="{68F7E439-C193-4CCD-9078-5DABBF0F24B1}">
      <dgm:prSet/>
      <dgm:spPr/>
      <dgm:t>
        <a:bodyPr/>
        <a:lstStyle/>
        <a:p>
          <a:pPr rtl="0"/>
          <a:r>
            <a:rPr lang="ru-RU" baseline="0" dirty="0" smtClean="0"/>
            <a:t>ПРАКТИЧЕСКОЙ </a:t>
          </a:r>
          <a:endParaRPr lang="ru-RU" dirty="0"/>
        </a:p>
      </dgm:t>
    </dgm:pt>
    <dgm:pt modelId="{DA2FA90A-1919-4BCB-8B40-12B153C41061}" type="parTrans" cxnId="{1499302C-8E9E-4B12-A5F2-3C20CCC0F82F}">
      <dgm:prSet/>
      <dgm:spPr/>
      <dgm:t>
        <a:bodyPr/>
        <a:lstStyle/>
        <a:p>
          <a:endParaRPr lang="ru-RU" dirty="0"/>
        </a:p>
      </dgm:t>
    </dgm:pt>
    <dgm:pt modelId="{742B6104-6A05-40D1-AEDF-BC283DE00626}" type="sibTrans" cxnId="{1499302C-8E9E-4B12-A5F2-3C20CCC0F82F}">
      <dgm:prSet/>
      <dgm:spPr/>
      <dgm:t>
        <a:bodyPr/>
        <a:lstStyle/>
        <a:p>
          <a:endParaRPr lang="ru-RU" dirty="0"/>
        </a:p>
      </dgm:t>
    </dgm:pt>
    <dgm:pt modelId="{C2FCB0C7-F6C3-4907-B1DD-6D2ABDC8C92A}">
      <dgm:prSet/>
      <dgm:spPr/>
      <dgm:t>
        <a:bodyPr/>
        <a:lstStyle/>
        <a:p>
          <a:pPr rtl="0"/>
          <a:r>
            <a:rPr lang="ru-RU" baseline="0" dirty="0" smtClean="0"/>
            <a:t>ГОСУДАРСТВЕННО-ПРАВОВАЯ </a:t>
          </a:r>
          <a:endParaRPr lang="ru-RU" dirty="0"/>
        </a:p>
      </dgm:t>
    </dgm:pt>
    <dgm:pt modelId="{38B16C7B-2FF3-4C85-B4E8-F33F0E2C2E8D}" type="parTrans" cxnId="{75B0887C-20A3-4025-B177-1BA6E0418D76}">
      <dgm:prSet/>
      <dgm:spPr/>
      <dgm:t>
        <a:bodyPr/>
        <a:lstStyle/>
        <a:p>
          <a:endParaRPr lang="ru-RU" dirty="0"/>
        </a:p>
      </dgm:t>
    </dgm:pt>
    <dgm:pt modelId="{BA23138F-E8D9-4C1D-894D-D902DA95CA9F}" type="sibTrans" cxnId="{75B0887C-20A3-4025-B177-1BA6E0418D76}">
      <dgm:prSet/>
      <dgm:spPr/>
      <dgm:t>
        <a:bodyPr/>
        <a:lstStyle/>
        <a:p>
          <a:endParaRPr lang="ru-RU" dirty="0"/>
        </a:p>
      </dgm:t>
    </dgm:pt>
    <dgm:pt modelId="{DD844DF0-71C7-41C7-8A55-86C7ACDA654D}">
      <dgm:prSet/>
      <dgm:spPr/>
      <dgm:t>
        <a:bodyPr/>
        <a:lstStyle/>
        <a:p>
          <a:pPr rtl="0"/>
          <a:r>
            <a:rPr lang="ru-RU" baseline="0" dirty="0" smtClean="0"/>
            <a:t>КАЖДОДНЕВНАЯ ДЕЯТЕЛЬНОСТЬ ЧЕЛОВЕКА, ОГРАНИЧЕННАЯ ЗАКОНАМИ </a:t>
          </a:r>
          <a:endParaRPr lang="ru-RU" dirty="0"/>
        </a:p>
      </dgm:t>
    </dgm:pt>
    <dgm:pt modelId="{A4564709-0166-428C-B1D1-8DFB42E2E5AE}" type="parTrans" cxnId="{306239CC-DD86-482D-98D7-FD0A0C9B17DF}">
      <dgm:prSet/>
      <dgm:spPr/>
      <dgm:t>
        <a:bodyPr/>
        <a:lstStyle/>
        <a:p>
          <a:endParaRPr lang="ru-RU" dirty="0"/>
        </a:p>
      </dgm:t>
    </dgm:pt>
    <dgm:pt modelId="{244EE96C-F6CC-4046-94FC-8E3209D6A936}" type="sibTrans" cxnId="{306239CC-DD86-482D-98D7-FD0A0C9B17DF}">
      <dgm:prSet/>
      <dgm:spPr/>
      <dgm:t>
        <a:bodyPr/>
        <a:lstStyle/>
        <a:p>
          <a:endParaRPr lang="ru-RU" dirty="0"/>
        </a:p>
      </dgm:t>
    </dgm:pt>
    <dgm:pt modelId="{D540E04E-9C55-4CEA-89A2-CAB9B06B81F7}" type="pres">
      <dgm:prSet presAssocID="{C2AC5B5D-BAEB-4254-BF3E-451B4C21A3FA}" presName="linear" presStyleCnt="0">
        <dgm:presLayoutVars>
          <dgm:animLvl val="lvl"/>
          <dgm:resizeHandles val="exact"/>
        </dgm:presLayoutVars>
      </dgm:prSet>
      <dgm:spPr/>
    </dgm:pt>
    <dgm:pt modelId="{0F496D60-78B6-474E-B9C6-408A79101D24}" type="pres">
      <dgm:prSet presAssocID="{CBE2BE64-2E46-44B2-A5C7-A97CBEF475B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CF4A77B-97FB-43C3-9344-477408E3C8C0}" type="pres">
      <dgm:prSet presAssocID="{4534E708-FC4A-4346-95A8-220AF096E936}" presName="spacer" presStyleCnt="0"/>
      <dgm:spPr/>
    </dgm:pt>
    <dgm:pt modelId="{75CC5C8A-53AA-4804-BC34-720A8E3D8E6D}" type="pres">
      <dgm:prSet presAssocID="{F6BB4128-8923-4967-AEED-351C4E3EF91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AF0142F-5F6B-416B-AFEB-3F54D0AF8F7B}" type="pres">
      <dgm:prSet presAssocID="{C4342E39-7DB6-462A-A66F-5CDB6683C8D7}" presName="spacer" presStyleCnt="0"/>
      <dgm:spPr/>
    </dgm:pt>
    <dgm:pt modelId="{09C79A20-9477-403D-9DA2-5831F1211E04}" type="pres">
      <dgm:prSet presAssocID="{68F7E439-C193-4CCD-9078-5DABBF0F24B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9E5962C-817B-45D3-B820-2694F8221E77}" type="pres">
      <dgm:prSet presAssocID="{68F7E439-C193-4CCD-9078-5DABBF0F24B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06239CC-DD86-482D-98D7-FD0A0C9B17DF}" srcId="{68F7E439-C193-4CCD-9078-5DABBF0F24B1}" destId="{DD844DF0-71C7-41C7-8A55-86C7ACDA654D}" srcOrd="1" destOrd="0" parTransId="{A4564709-0166-428C-B1D1-8DFB42E2E5AE}" sibTransId="{244EE96C-F6CC-4046-94FC-8E3209D6A936}"/>
    <dgm:cxn modelId="{B4D4FDF9-6BEB-4EEE-A3B4-2B772C34D29D}" type="presOf" srcId="{68F7E439-C193-4CCD-9078-5DABBF0F24B1}" destId="{09C79A20-9477-403D-9DA2-5831F1211E04}" srcOrd="0" destOrd="0" presId="urn:microsoft.com/office/officeart/2005/8/layout/vList2"/>
    <dgm:cxn modelId="{75B0887C-20A3-4025-B177-1BA6E0418D76}" srcId="{68F7E439-C193-4CCD-9078-5DABBF0F24B1}" destId="{C2FCB0C7-F6C3-4907-B1DD-6D2ABDC8C92A}" srcOrd="0" destOrd="0" parTransId="{38B16C7B-2FF3-4C85-B4E8-F33F0E2C2E8D}" sibTransId="{BA23138F-E8D9-4C1D-894D-D902DA95CA9F}"/>
    <dgm:cxn modelId="{3D938109-7477-417D-B0C1-CA3024E155BA}" type="presOf" srcId="{CBE2BE64-2E46-44B2-A5C7-A97CBEF475B5}" destId="{0F496D60-78B6-474E-B9C6-408A79101D24}" srcOrd="0" destOrd="0" presId="urn:microsoft.com/office/officeart/2005/8/layout/vList2"/>
    <dgm:cxn modelId="{1B11B9B8-5AF3-49D3-BDA0-0A19594DBCFF}" srcId="{C2AC5B5D-BAEB-4254-BF3E-451B4C21A3FA}" destId="{F6BB4128-8923-4967-AEED-351C4E3EF914}" srcOrd="1" destOrd="0" parTransId="{4DA78599-8E3F-4E71-B31D-7DE6773DDC9E}" sibTransId="{C4342E39-7DB6-462A-A66F-5CDB6683C8D7}"/>
    <dgm:cxn modelId="{3D0748C9-B80D-45B3-803C-226525B6E211}" type="presOf" srcId="{C2FCB0C7-F6C3-4907-B1DD-6D2ABDC8C92A}" destId="{09E5962C-817B-45D3-B820-2694F8221E77}" srcOrd="0" destOrd="0" presId="urn:microsoft.com/office/officeart/2005/8/layout/vList2"/>
    <dgm:cxn modelId="{005D9879-180C-4D00-9B05-F8E3A1F6BB6F}" type="presOf" srcId="{C2AC5B5D-BAEB-4254-BF3E-451B4C21A3FA}" destId="{D540E04E-9C55-4CEA-89A2-CAB9B06B81F7}" srcOrd="0" destOrd="0" presId="urn:microsoft.com/office/officeart/2005/8/layout/vList2"/>
    <dgm:cxn modelId="{1499302C-8E9E-4B12-A5F2-3C20CCC0F82F}" srcId="{C2AC5B5D-BAEB-4254-BF3E-451B4C21A3FA}" destId="{68F7E439-C193-4CCD-9078-5DABBF0F24B1}" srcOrd="2" destOrd="0" parTransId="{DA2FA90A-1919-4BCB-8B40-12B153C41061}" sibTransId="{742B6104-6A05-40D1-AEDF-BC283DE00626}"/>
    <dgm:cxn modelId="{FF1FFD8C-378C-4366-A614-EAAACA4BF417}" type="presOf" srcId="{DD844DF0-71C7-41C7-8A55-86C7ACDA654D}" destId="{09E5962C-817B-45D3-B820-2694F8221E77}" srcOrd="0" destOrd="1" presId="urn:microsoft.com/office/officeart/2005/8/layout/vList2"/>
    <dgm:cxn modelId="{DFFF4FE3-EB04-408C-B258-38129A756150}" srcId="{C2AC5B5D-BAEB-4254-BF3E-451B4C21A3FA}" destId="{CBE2BE64-2E46-44B2-A5C7-A97CBEF475B5}" srcOrd="0" destOrd="0" parTransId="{EED1759F-69F0-4ADF-A2A5-AC1DD4A999BF}" sibTransId="{4534E708-FC4A-4346-95A8-220AF096E936}"/>
    <dgm:cxn modelId="{075EE20B-6CCA-4D0F-B623-AA11ACD2877C}" type="presOf" srcId="{F6BB4128-8923-4967-AEED-351C4E3EF914}" destId="{75CC5C8A-53AA-4804-BC34-720A8E3D8E6D}" srcOrd="0" destOrd="0" presId="urn:microsoft.com/office/officeart/2005/8/layout/vList2"/>
    <dgm:cxn modelId="{231B137E-C58C-4A29-A6F2-D647BEC2900E}" type="presParOf" srcId="{D540E04E-9C55-4CEA-89A2-CAB9B06B81F7}" destId="{0F496D60-78B6-474E-B9C6-408A79101D24}" srcOrd="0" destOrd="0" presId="urn:microsoft.com/office/officeart/2005/8/layout/vList2"/>
    <dgm:cxn modelId="{BE91A1B3-E351-4C52-B57C-4B43A2832E20}" type="presParOf" srcId="{D540E04E-9C55-4CEA-89A2-CAB9B06B81F7}" destId="{ACF4A77B-97FB-43C3-9344-477408E3C8C0}" srcOrd="1" destOrd="0" presId="urn:microsoft.com/office/officeart/2005/8/layout/vList2"/>
    <dgm:cxn modelId="{D2A41C5B-E502-4985-8FA7-D9CA968BF76C}" type="presParOf" srcId="{D540E04E-9C55-4CEA-89A2-CAB9B06B81F7}" destId="{75CC5C8A-53AA-4804-BC34-720A8E3D8E6D}" srcOrd="2" destOrd="0" presId="urn:microsoft.com/office/officeart/2005/8/layout/vList2"/>
    <dgm:cxn modelId="{A6973B4F-29DB-4DB2-80FB-E8FCAC2ECF94}" type="presParOf" srcId="{D540E04E-9C55-4CEA-89A2-CAB9B06B81F7}" destId="{5AF0142F-5F6B-416B-AFEB-3F54D0AF8F7B}" srcOrd="3" destOrd="0" presId="urn:microsoft.com/office/officeart/2005/8/layout/vList2"/>
    <dgm:cxn modelId="{22C29FB9-CDC8-4CAE-88DE-245197BBE4B2}" type="presParOf" srcId="{D540E04E-9C55-4CEA-89A2-CAB9B06B81F7}" destId="{09C79A20-9477-403D-9DA2-5831F1211E04}" srcOrd="4" destOrd="0" presId="urn:microsoft.com/office/officeart/2005/8/layout/vList2"/>
    <dgm:cxn modelId="{31BFEBA2-EFD3-4277-AA49-C51FBBBC7ACC}" type="presParOf" srcId="{D540E04E-9C55-4CEA-89A2-CAB9B06B81F7}" destId="{09E5962C-817B-45D3-B820-2694F8221E7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68BB71-9FAF-4504-B7F9-1ED2EDFB6709}" type="doc">
      <dgm:prSet loTypeId="urn:microsoft.com/office/officeart/2005/8/layout/arrow5" loCatId="relationship" qsTypeId="urn:microsoft.com/office/officeart/2005/8/quickstyle/3d5" qsCatId="3D" csTypeId="urn:microsoft.com/office/officeart/2005/8/colors/accent2_4" csCatId="accent2" phldr="0"/>
      <dgm:spPr/>
      <dgm:t>
        <a:bodyPr/>
        <a:lstStyle/>
        <a:p>
          <a:endParaRPr lang="ru-RU"/>
        </a:p>
      </dgm:t>
    </dgm:pt>
    <dgm:pt modelId="{1D8317C4-3628-40FE-99D8-4B28F1F30869}">
      <dgm:prSet phldrT="[Текст]" phldr="1"/>
      <dgm:spPr/>
      <dgm:t>
        <a:bodyPr/>
        <a:lstStyle/>
        <a:p>
          <a:endParaRPr lang="ru-RU"/>
        </a:p>
      </dgm:t>
    </dgm:pt>
    <dgm:pt modelId="{51663C5C-FF56-4704-9C1F-652B6E66A4CA}" type="parTrans" cxnId="{50C710A3-8C87-4414-8850-231DE700752F}">
      <dgm:prSet/>
      <dgm:spPr/>
      <dgm:t>
        <a:bodyPr/>
        <a:lstStyle/>
        <a:p>
          <a:endParaRPr lang="ru-RU"/>
        </a:p>
      </dgm:t>
    </dgm:pt>
    <dgm:pt modelId="{C264421E-B36A-46E2-8A06-87F36FC897E6}" type="sibTrans" cxnId="{50C710A3-8C87-4414-8850-231DE700752F}">
      <dgm:prSet/>
      <dgm:spPr/>
      <dgm:t>
        <a:bodyPr/>
        <a:lstStyle/>
        <a:p>
          <a:endParaRPr lang="ru-RU"/>
        </a:p>
      </dgm:t>
    </dgm:pt>
    <dgm:pt modelId="{75E5DC15-ECD8-4537-8FB8-54D741CCE8FA}">
      <dgm:prSet phldrT="[Текст]" phldr="1"/>
      <dgm:spPr/>
      <dgm:t>
        <a:bodyPr/>
        <a:lstStyle/>
        <a:p>
          <a:endParaRPr lang="ru-RU"/>
        </a:p>
      </dgm:t>
    </dgm:pt>
    <dgm:pt modelId="{864B0CEF-AC49-4524-AB2F-9740E239C93C}" type="parTrans" cxnId="{DF0E8F0A-3C07-486D-A403-77580F2062C6}">
      <dgm:prSet/>
      <dgm:spPr/>
      <dgm:t>
        <a:bodyPr/>
        <a:lstStyle/>
        <a:p>
          <a:endParaRPr lang="ru-RU"/>
        </a:p>
      </dgm:t>
    </dgm:pt>
    <dgm:pt modelId="{A5CAFEBC-537A-4E8D-A711-B24AB7899124}" type="sibTrans" cxnId="{DF0E8F0A-3C07-486D-A403-77580F2062C6}">
      <dgm:prSet/>
      <dgm:spPr/>
      <dgm:t>
        <a:bodyPr/>
        <a:lstStyle/>
        <a:p>
          <a:endParaRPr lang="ru-RU"/>
        </a:p>
      </dgm:t>
    </dgm:pt>
    <dgm:pt modelId="{B793AC98-D81E-4D2E-9602-FA4B8455D6ED}" type="pres">
      <dgm:prSet presAssocID="{CF68BB71-9FAF-4504-B7F9-1ED2EDFB6709}" presName="diagram" presStyleCnt="0">
        <dgm:presLayoutVars>
          <dgm:dir/>
          <dgm:resizeHandles val="exact"/>
        </dgm:presLayoutVars>
      </dgm:prSet>
      <dgm:spPr/>
    </dgm:pt>
    <dgm:pt modelId="{30773795-4F25-49E9-AE74-301ADA401283}" type="pres">
      <dgm:prSet presAssocID="{1D8317C4-3628-40FE-99D8-4B28F1F30869}" presName="arrow" presStyleLbl="node1" presStyleIdx="0" presStyleCnt="2">
        <dgm:presLayoutVars>
          <dgm:bulletEnabled val="1"/>
        </dgm:presLayoutVars>
      </dgm:prSet>
      <dgm:spPr/>
    </dgm:pt>
    <dgm:pt modelId="{16190B1B-E066-4DF4-A324-640F3205796E}" type="pres">
      <dgm:prSet presAssocID="{75E5DC15-ECD8-4537-8FB8-54D741CCE8FA}" presName="arrow" presStyleLbl="node1" presStyleIdx="1" presStyleCnt="2">
        <dgm:presLayoutVars>
          <dgm:bulletEnabled val="1"/>
        </dgm:presLayoutVars>
      </dgm:prSet>
      <dgm:spPr/>
    </dgm:pt>
  </dgm:ptLst>
  <dgm:cxnLst>
    <dgm:cxn modelId="{DF0E8F0A-3C07-486D-A403-77580F2062C6}" srcId="{CF68BB71-9FAF-4504-B7F9-1ED2EDFB6709}" destId="{75E5DC15-ECD8-4537-8FB8-54D741CCE8FA}" srcOrd="1" destOrd="0" parTransId="{864B0CEF-AC49-4524-AB2F-9740E239C93C}" sibTransId="{A5CAFEBC-537A-4E8D-A711-B24AB7899124}"/>
    <dgm:cxn modelId="{88723525-1937-4AD5-AE51-A295BBBED492}" type="presOf" srcId="{1D8317C4-3628-40FE-99D8-4B28F1F30869}" destId="{30773795-4F25-49E9-AE74-301ADA401283}" srcOrd="0" destOrd="0" presId="urn:microsoft.com/office/officeart/2005/8/layout/arrow5"/>
    <dgm:cxn modelId="{50C710A3-8C87-4414-8850-231DE700752F}" srcId="{CF68BB71-9FAF-4504-B7F9-1ED2EDFB6709}" destId="{1D8317C4-3628-40FE-99D8-4B28F1F30869}" srcOrd="0" destOrd="0" parTransId="{51663C5C-FF56-4704-9C1F-652B6E66A4CA}" sibTransId="{C264421E-B36A-46E2-8A06-87F36FC897E6}"/>
    <dgm:cxn modelId="{B9E020EE-8B87-4A77-B9B4-4A46C1D4ED20}" type="presOf" srcId="{CF68BB71-9FAF-4504-B7F9-1ED2EDFB6709}" destId="{B793AC98-D81E-4D2E-9602-FA4B8455D6ED}" srcOrd="0" destOrd="0" presId="urn:microsoft.com/office/officeart/2005/8/layout/arrow5"/>
    <dgm:cxn modelId="{E54BBCC5-79D6-4340-A950-8C3E00E39033}" type="presOf" srcId="{75E5DC15-ECD8-4537-8FB8-54D741CCE8FA}" destId="{16190B1B-E066-4DF4-A324-640F3205796E}" srcOrd="0" destOrd="0" presId="urn:microsoft.com/office/officeart/2005/8/layout/arrow5"/>
    <dgm:cxn modelId="{A3ACB179-0D94-49F9-8894-0ECC1F8B9E51}" type="presParOf" srcId="{B793AC98-D81E-4D2E-9602-FA4B8455D6ED}" destId="{30773795-4F25-49E9-AE74-301ADA401283}" srcOrd="0" destOrd="0" presId="urn:microsoft.com/office/officeart/2005/8/layout/arrow5"/>
    <dgm:cxn modelId="{3F0BEE18-32BE-429C-9219-63BAC667CBF6}" type="presParOf" srcId="{B793AC98-D81E-4D2E-9602-FA4B8455D6ED}" destId="{16190B1B-E066-4DF4-A324-640F3205796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4FE676-B66D-4CE8-8C42-EC3449771690}" type="doc">
      <dgm:prSet loTypeId="urn:microsoft.com/office/officeart/2005/8/layout/vList2" loCatId="list" qsTypeId="urn:microsoft.com/office/officeart/2005/8/quickstyle/simple5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01EE2FDE-0F20-42DE-A3AA-659A9E165F80}">
      <dgm:prSet/>
      <dgm:spPr/>
      <dgm:t>
        <a:bodyPr/>
        <a:lstStyle/>
        <a:p>
          <a:pPr rtl="0"/>
          <a:r>
            <a:rPr lang="ru-RU" baseline="0" dirty="0" smtClean="0"/>
            <a:t>КОНСТИТУЦИЯ</a:t>
          </a:r>
          <a:endParaRPr lang="ru-RU" dirty="0"/>
        </a:p>
      </dgm:t>
    </dgm:pt>
    <dgm:pt modelId="{79A6FB0A-310C-4B4C-9450-EFCDD3627146}" type="parTrans" cxnId="{A0CEDF91-1EFC-458B-A108-43E8F4EA7844}">
      <dgm:prSet/>
      <dgm:spPr/>
      <dgm:t>
        <a:bodyPr/>
        <a:lstStyle/>
        <a:p>
          <a:endParaRPr lang="ru-RU" dirty="0"/>
        </a:p>
      </dgm:t>
    </dgm:pt>
    <dgm:pt modelId="{5E5EF9FE-A822-47C0-991D-1F0F10087A86}" type="sibTrans" cxnId="{A0CEDF91-1EFC-458B-A108-43E8F4EA7844}">
      <dgm:prSet/>
      <dgm:spPr/>
      <dgm:t>
        <a:bodyPr/>
        <a:lstStyle/>
        <a:p>
          <a:endParaRPr lang="ru-RU" dirty="0"/>
        </a:p>
      </dgm:t>
    </dgm:pt>
    <dgm:pt modelId="{93C2C258-AED6-4512-A267-786A39401CD0}">
      <dgm:prSet/>
      <dgm:spPr/>
      <dgm:t>
        <a:bodyPr/>
        <a:lstStyle/>
        <a:p>
          <a:pPr rtl="0"/>
          <a:r>
            <a:rPr lang="ru-RU" baseline="0" dirty="0" smtClean="0"/>
            <a:t>ДЕКРЕТЫ И УКАЗЫ ПРЕЗИДЕНТА РЕСПУБЛИКИ БЕЛАРУСЬ, ЕСЛИ ПОЛНОМОЧИЯ НА ИХ  ИЗДАНИЕ НЕ БЫЛИ ДЕЛЕГИРОВАНЫ ПАРЛАМЕНТОМ</a:t>
          </a:r>
          <a:endParaRPr lang="ru-RU" dirty="0"/>
        </a:p>
      </dgm:t>
    </dgm:pt>
    <dgm:pt modelId="{26F6A553-9FAD-4E4B-834A-B854726F8E15}" type="parTrans" cxnId="{E4925098-70E4-4A9B-B8AF-ED082E550913}">
      <dgm:prSet/>
      <dgm:spPr/>
      <dgm:t>
        <a:bodyPr/>
        <a:lstStyle/>
        <a:p>
          <a:endParaRPr lang="ru-RU" dirty="0"/>
        </a:p>
      </dgm:t>
    </dgm:pt>
    <dgm:pt modelId="{7EFC0F6C-B628-49EC-8206-05BDA50DEEB7}" type="sibTrans" cxnId="{E4925098-70E4-4A9B-B8AF-ED082E550913}">
      <dgm:prSet/>
      <dgm:spPr/>
      <dgm:t>
        <a:bodyPr/>
        <a:lstStyle/>
        <a:p>
          <a:endParaRPr lang="ru-RU" dirty="0"/>
        </a:p>
      </dgm:t>
    </dgm:pt>
    <dgm:pt modelId="{C8AADEB7-1F05-4EBE-B3EA-D0292A0E7612}">
      <dgm:prSet/>
      <dgm:spPr/>
      <dgm:t>
        <a:bodyPr/>
        <a:lstStyle/>
        <a:p>
          <a:pPr rtl="0"/>
          <a:r>
            <a:rPr lang="ru-RU" baseline="0" dirty="0" smtClean="0"/>
            <a:t>КОДЕКСЫ (КОДИФИЦИРОВАННЫЕ ЗАКОНЫ)</a:t>
          </a:r>
          <a:endParaRPr lang="ru-RU" dirty="0"/>
        </a:p>
      </dgm:t>
    </dgm:pt>
    <dgm:pt modelId="{27AA051B-C8C7-459F-81CE-629A870968AB}" type="parTrans" cxnId="{E7E8D100-3CE3-496C-A4E8-FB3410EB7F09}">
      <dgm:prSet/>
      <dgm:spPr/>
      <dgm:t>
        <a:bodyPr/>
        <a:lstStyle/>
        <a:p>
          <a:endParaRPr lang="ru-RU" dirty="0"/>
        </a:p>
      </dgm:t>
    </dgm:pt>
    <dgm:pt modelId="{66856668-A7AC-4F3E-AB11-C165704551F8}" type="sibTrans" cxnId="{E7E8D100-3CE3-496C-A4E8-FB3410EB7F09}">
      <dgm:prSet/>
      <dgm:spPr/>
      <dgm:t>
        <a:bodyPr/>
        <a:lstStyle/>
        <a:p>
          <a:endParaRPr lang="ru-RU" dirty="0"/>
        </a:p>
      </dgm:t>
    </dgm:pt>
    <dgm:pt modelId="{8913AA1C-E8CC-4E72-BF56-1A9832DB22F4}">
      <dgm:prSet/>
      <dgm:spPr/>
      <dgm:t>
        <a:bodyPr/>
        <a:lstStyle/>
        <a:p>
          <a:pPr rtl="0"/>
          <a:r>
            <a:rPr lang="ru-RU" baseline="0" dirty="0" smtClean="0"/>
            <a:t>ЗАКОНЫ (НЕКОДИФИЦИРОВАННЫЕ)</a:t>
          </a:r>
          <a:endParaRPr lang="ru-RU" dirty="0"/>
        </a:p>
      </dgm:t>
    </dgm:pt>
    <dgm:pt modelId="{C541AF23-2DD9-45E1-BDA5-65A746F79D08}" type="parTrans" cxnId="{A1DEAA97-C568-4478-B970-2FB37B874525}">
      <dgm:prSet/>
      <dgm:spPr/>
      <dgm:t>
        <a:bodyPr/>
        <a:lstStyle/>
        <a:p>
          <a:endParaRPr lang="ru-RU" dirty="0"/>
        </a:p>
      </dgm:t>
    </dgm:pt>
    <dgm:pt modelId="{45AC38B7-EF00-48EC-8922-A41310BD136A}" type="sibTrans" cxnId="{A1DEAA97-C568-4478-B970-2FB37B874525}">
      <dgm:prSet/>
      <dgm:spPr/>
      <dgm:t>
        <a:bodyPr/>
        <a:lstStyle/>
        <a:p>
          <a:endParaRPr lang="ru-RU" dirty="0"/>
        </a:p>
      </dgm:t>
    </dgm:pt>
    <dgm:pt modelId="{1A0F59F4-07EB-417F-9452-5A7C4AABD1D6}">
      <dgm:prSet/>
      <dgm:spPr/>
      <dgm:t>
        <a:bodyPr/>
        <a:lstStyle/>
        <a:p>
          <a:pPr rtl="0"/>
          <a:r>
            <a:rPr lang="ru-RU" baseline="0" dirty="0" smtClean="0"/>
            <a:t>ДЕКРЕТЫ И УКАЗЫ ПРЕЗИДЕНТА РЕСПУБЛИКИ БЕЛАРУСЬ, ЕСЛИ ПОЛНОМОЧИЯ НА ИХ  ИЗДАНИЕ БЫЛИ ДЕЛЕГИРОВАНЫ ПАРЛАМЕНТОМ</a:t>
          </a:r>
          <a:endParaRPr lang="ru-RU" dirty="0"/>
        </a:p>
      </dgm:t>
    </dgm:pt>
    <dgm:pt modelId="{C16B9799-1718-45FB-A2B6-45D2371C654C}" type="parTrans" cxnId="{DA57E6E2-AC7B-49EF-A3FC-8454C4EA962E}">
      <dgm:prSet/>
      <dgm:spPr/>
      <dgm:t>
        <a:bodyPr/>
        <a:lstStyle/>
        <a:p>
          <a:endParaRPr lang="ru-RU" dirty="0"/>
        </a:p>
      </dgm:t>
    </dgm:pt>
    <dgm:pt modelId="{9FDBE18D-5169-46B4-8710-B4D967FBECE9}" type="sibTrans" cxnId="{DA57E6E2-AC7B-49EF-A3FC-8454C4EA962E}">
      <dgm:prSet/>
      <dgm:spPr/>
      <dgm:t>
        <a:bodyPr/>
        <a:lstStyle/>
        <a:p>
          <a:endParaRPr lang="ru-RU" dirty="0"/>
        </a:p>
      </dgm:t>
    </dgm:pt>
    <dgm:pt modelId="{6F800416-763C-416F-9D34-69E0B7FAED81}">
      <dgm:prSet/>
      <dgm:spPr/>
      <dgm:t>
        <a:bodyPr/>
        <a:lstStyle/>
        <a:p>
          <a:pPr rtl="0"/>
          <a:r>
            <a:rPr lang="ru-RU" baseline="0" dirty="0" smtClean="0"/>
            <a:t>ПОСТАНОВЛЕНИЯ ПАЛАТ ПАРЛАМЕНТА - НАЦИОНАЛЬНОГО СОБРАНИЯ РЕСПУБЛИКИ    БЕЛАРУСЬ, ПОСТАНОВЛЕНИЯ СОВМИНА, ПЛЕНУМА ВЕРХОВНОГО СУДА РЕСПУБЛИКИ БЕЛАРУСЬ, АКТЫ ГЕНЕРАЛЬНОГО ПРОКУРОРА РЕСПУБЛИКИ БЕЛАРУСЬ</a:t>
          </a:r>
          <a:endParaRPr lang="ru-RU" dirty="0"/>
        </a:p>
      </dgm:t>
    </dgm:pt>
    <dgm:pt modelId="{7CEF1E5F-64A7-4D51-B601-91945C8C1E02}" type="parTrans" cxnId="{F9F1B726-D682-43D4-AF84-AD29136E9B19}">
      <dgm:prSet/>
      <dgm:spPr/>
      <dgm:t>
        <a:bodyPr/>
        <a:lstStyle/>
        <a:p>
          <a:endParaRPr lang="ru-RU" dirty="0"/>
        </a:p>
      </dgm:t>
    </dgm:pt>
    <dgm:pt modelId="{277E8CB8-EABD-4727-8625-EC2DDFE4DBD4}" type="sibTrans" cxnId="{F9F1B726-D682-43D4-AF84-AD29136E9B19}">
      <dgm:prSet/>
      <dgm:spPr/>
      <dgm:t>
        <a:bodyPr/>
        <a:lstStyle/>
        <a:p>
          <a:endParaRPr lang="ru-RU" dirty="0"/>
        </a:p>
      </dgm:t>
    </dgm:pt>
    <dgm:pt modelId="{42AD7651-D595-45FF-B420-1BC90609AD9A}">
      <dgm:prSet/>
      <dgm:spPr/>
      <dgm:t>
        <a:bodyPr/>
        <a:lstStyle/>
        <a:p>
          <a:pPr rtl="0"/>
          <a:r>
            <a:rPr lang="ru-RU" baseline="0" dirty="0" smtClean="0"/>
            <a:t>НПА МИНИСТЕРСТВ, ИНЫХ РЕСПУБЛИКАНСКИХ ОРГАНОВ ГОСУДАРСТВЕННОГО      УПРАВЛЕНИЯ И НАЦИОНАЛЬНОГО БАНКА РЕСПУБЛИКИ БЕЛАРУСЬ, МЕСТНЫХ СОВЕТОВ ДЕПУТАТОВ, ИСПОЛНИТЕЛЬНЫХ И РАСПОРЯДИТЕЛЬНЫХ ОРГАНОВ</a:t>
          </a:r>
          <a:endParaRPr lang="ru-RU" dirty="0"/>
        </a:p>
      </dgm:t>
    </dgm:pt>
    <dgm:pt modelId="{EE40D774-2770-45AA-B870-ECAACE6872A9}" type="parTrans" cxnId="{6556CEC4-3840-4A1A-9798-A583F87F002D}">
      <dgm:prSet/>
      <dgm:spPr/>
      <dgm:t>
        <a:bodyPr/>
        <a:lstStyle/>
        <a:p>
          <a:endParaRPr lang="ru-RU" dirty="0"/>
        </a:p>
      </dgm:t>
    </dgm:pt>
    <dgm:pt modelId="{0F108E8F-D02D-463B-B74A-4D69B452B77E}" type="sibTrans" cxnId="{6556CEC4-3840-4A1A-9798-A583F87F002D}">
      <dgm:prSet/>
      <dgm:spPr/>
      <dgm:t>
        <a:bodyPr/>
        <a:lstStyle/>
        <a:p>
          <a:endParaRPr lang="ru-RU" dirty="0"/>
        </a:p>
      </dgm:t>
    </dgm:pt>
    <dgm:pt modelId="{3A68BCF9-EE2E-42D3-96BA-987957A9AE12}" type="pres">
      <dgm:prSet presAssocID="{C04FE676-B66D-4CE8-8C42-EC3449771690}" presName="linear" presStyleCnt="0">
        <dgm:presLayoutVars>
          <dgm:animLvl val="lvl"/>
          <dgm:resizeHandles val="exact"/>
        </dgm:presLayoutVars>
      </dgm:prSet>
      <dgm:spPr/>
    </dgm:pt>
    <dgm:pt modelId="{58CE5E76-BBD2-4A4D-8780-6AF7E64D4BC3}" type="pres">
      <dgm:prSet presAssocID="{01EE2FDE-0F20-42DE-A3AA-659A9E165F80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97CBCFBD-2B6E-4C35-BF8A-846F8A309289}" type="pres">
      <dgm:prSet presAssocID="{5E5EF9FE-A822-47C0-991D-1F0F10087A86}" presName="spacer" presStyleCnt="0"/>
      <dgm:spPr/>
    </dgm:pt>
    <dgm:pt modelId="{61CB44EC-CAC1-4DF4-BB16-17D0482AABE7}" type="pres">
      <dgm:prSet presAssocID="{93C2C258-AED6-4512-A267-786A39401CD0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DCBC5CA0-BB51-4831-B3CA-B153BCB5CE31}" type="pres">
      <dgm:prSet presAssocID="{7EFC0F6C-B628-49EC-8206-05BDA50DEEB7}" presName="spacer" presStyleCnt="0"/>
      <dgm:spPr/>
    </dgm:pt>
    <dgm:pt modelId="{E31F5268-6D0F-4E3C-8550-D657F03FEFD7}" type="pres">
      <dgm:prSet presAssocID="{C8AADEB7-1F05-4EBE-B3EA-D0292A0E7612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70DE1D7D-177B-4F2F-A73F-FEE809D655C6}" type="pres">
      <dgm:prSet presAssocID="{66856668-A7AC-4F3E-AB11-C165704551F8}" presName="spacer" presStyleCnt="0"/>
      <dgm:spPr/>
    </dgm:pt>
    <dgm:pt modelId="{4BF62734-12AE-4776-8B78-E81DBAB6535B}" type="pres">
      <dgm:prSet presAssocID="{8913AA1C-E8CC-4E72-BF56-1A9832DB22F4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F0BA5366-9B2B-45EF-BB57-437AE3C93010}" type="pres">
      <dgm:prSet presAssocID="{45AC38B7-EF00-48EC-8922-A41310BD136A}" presName="spacer" presStyleCnt="0"/>
      <dgm:spPr/>
    </dgm:pt>
    <dgm:pt modelId="{DF964C8B-EE64-41F8-B240-B8FB12A00D1A}" type="pres">
      <dgm:prSet presAssocID="{1A0F59F4-07EB-417F-9452-5A7C4AABD1D6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AF0A16F3-E117-4020-A0D6-BD85075D5365}" type="pres">
      <dgm:prSet presAssocID="{9FDBE18D-5169-46B4-8710-B4D967FBECE9}" presName="spacer" presStyleCnt="0"/>
      <dgm:spPr/>
    </dgm:pt>
    <dgm:pt modelId="{543D5866-F4D7-4BF0-B7EE-4766CB3AF987}" type="pres">
      <dgm:prSet presAssocID="{6F800416-763C-416F-9D34-69E0B7FAED81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842E34A5-C1A1-4540-950B-DEF6B3086FAA}" type="pres">
      <dgm:prSet presAssocID="{277E8CB8-EABD-4727-8625-EC2DDFE4DBD4}" presName="spacer" presStyleCnt="0"/>
      <dgm:spPr/>
    </dgm:pt>
    <dgm:pt modelId="{F0851CCF-3196-4C6D-9506-664F2976705C}" type="pres">
      <dgm:prSet presAssocID="{42AD7651-D595-45FF-B420-1BC90609AD9A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1AF264AB-AC7C-4A4F-8702-84F578F761F8}" type="presOf" srcId="{93C2C258-AED6-4512-A267-786A39401CD0}" destId="{61CB44EC-CAC1-4DF4-BB16-17D0482AABE7}" srcOrd="0" destOrd="0" presId="urn:microsoft.com/office/officeart/2005/8/layout/vList2"/>
    <dgm:cxn modelId="{DA57E6E2-AC7B-49EF-A3FC-8454C4EA962E}" srcId="{C04FE676-B66D-4CE8-8C42-EC3449771690}" destId="{1A0F59F4-07EB-417F-9452-5A7C4AABD1D6}" srcOrd="4" destOrd="0" parTransId="{C16B9799-1718-45FB-A2B6-45D2371C654C}" sibTransId="{9FDBE18D-5169-46B4-8710-B4D967FBECE9}"/>
    <dgm:cxn modelId="{46046C23-7A42-4F98-8E07-82E3315FA18A}" type="presOf" srcId="{1A0F59F4-07EB-417F-9452-5A7C4AABD1D6}" destId="{DF964C8B-EE64-41F8-B240-B8FB12A00D1A}" srcOrd="0" destOrd="0" presId="urn:microsoft.com/office/officeart/2005/8/layout/vList2"/>
    <dgm:cxn modelId="{6556CEC4-3840-4A1A-9798-A583F87F002D}" srcId="{C04FE676-B66D-4CE8-8C42-EC3449771690}" destId="{42AD7651-D595-45FF-B420-1BC90609AD9A}" srcOrd="6" destOrd="0" parTransId="{EE40D774-2770-45AA-B870-ECAACE6872A9}" sibTransId="{0F108E8F-D02D-463B-B74A-4D69B452B77E}"/>
    <dgm:cxn modelId="{09BAE102-19DE-4E4D-8398-5F203AB61CA8}" type="presOf" srcId="{01EE2FDE-0F20-42DE-A3AA-659A9E165F80}" destId="{58CE5E76-BBD2-4A4D-8780-6AF7E64D4BC3}" srcOrd="0" destOrd="0" presId="urn:microsoft.com/office/officeart/2005/8/layout/vList2"/>
    <dgm:cxn modelId="{A1DEAA97-C568-4478-B970-2FB37B874525}" srcId="{C04FE676-B66D-4CE8-8C42-EC3449771690}" destId="{8913AA1C-E8CC-4E72-BF56-1A9832DB22F4}" srcOrd="3" destOrd="0" parTransId="{C541AF23-2DD9-45E1-BDA5-65A746F79D08}" sibTransId="{45AC38B7-EF00-48EC-8922-A41310BD136A}"/>
    <dgm:cxn modelId="{BA5F79CB-3631-4DA0-A5E3-13CAD6CD3A5A}" type="presOf" srcId="{8913AA1C-E8CC-4E72-BF56-1A9832DB22F4}" destId="{4BF62734-12AE-4776-8B78-E81DBAB6535B}" srcOrd="0" destOrd="0" presId="urn:microsoft.com/office/officeart/2005/8/layout/vList2"/>
    <dgm:cxn modelId="{A0CEDF91-1EFC-458B-A108-43E8F4EA7844}" srcId="{C04FE676-B66D-4CE8-8C42-EC3449771690}" destId="{01EE2FDE-0F20-42DE-A3AA-659A9E165F80}" srcOrd="0" destOrd="0" parTransId="{79A6FB0A-310C-4B4C-9450-EFCDD3627146}" sibTransId="{5E5EF9FE-A822-47C0-991D-1F0F10087A86}"/>
    <dgm:cxn modelId="{A2B28DEE-C019-4D92-A484-5D32DC21961C}" type="presOf" srcId="{42AD7651-D595-45FF-B420-1BC90609AD9A}" destId="{F0851CCF-3196-4C6D-9506-664F2976705C}" srcOrd="0" destOrd="0" presId="urn:microsoft.com/office/officeart/2005/8/layout/vList2"/>
    <dgm:cxn modelId="{F9F1B726-D682-43D4-AF84-AD29136E9B19}" srcId="{C04FE676-B66D-4CE8-8C42-EC3449771690}" destId="{6F800416-763C-416F-9D34-69E0B7FAED81}" srcOrd="5" destOrd="0" parTransId="{7CEF1E5F-64A7-4D51-B601-91945C8C1E02}" sibTransId="{277E8CB8-EABD-4727-8625-EC2DDFE4DBD4}"/>
    <dgm:cxn modelId="{7A44CBBB-E500-4503-8E90-E0588D91059A}" type="presOf" srcId="{6F800416-763C-416F-9D34-69E0B7FAED81}" destId="{543D5866-F4D7-4BF0-B7EE-4766CB3AF987}" srcOrd="0" destOrd="0" presId="urn:microsoft.com/office/officeart/2005/8/layout/vList2"/>
    <dgm:cxn modelId="{4F744C81-0EBA-4719-90D2-F3AF10027C4B}" type="presOf" srcId="{C8AADEB7-1F05-4EBE-B3EA-D0292A0E7612}" destId="{E31F5268-6D0F-4E3C-8550-D657F03FEFD7}" srcOrd="0" destOrd="0" presId="urn:microsoft.com/office/officeart/2005/8/layout/vList2"/>
    <dgm:cxn modelId="{E7E8D100-3CE3-496C-A4E8-FB3410EB7F09}" srcId="{C04FE676-B66D-4CE8-8C42-EC3449771690}" destId="{C8AADEB7-1F05-4EBE-B3EA-D0292A0E7612}" srcOrd="2" destOrd="0" parTransId="{27AA051B-C8C7-459F-81CE-629A870968AB}" sibTransId="{66856668-A7AC-4F3E-AB11-C165704551F8}"/>
    <dgm:cxn modelId="{0DF7836C-8203-4CB8-A4C1-3FB35706644F}" type="presOf" srcId="{C04FE676-B66D-4CE8-8C42-EC3449771690}" destId="{3A68BCF9-EE2E-42D3-96BA-987957A9AE12}" srcOrd="0" destOrd="0" presId="urn:microsoft.com/office/officeart/2005/8/layout/vList2"/>
    <dgm:cxn modelId="{E4925098-70E4-4A9B-B8AF-ED082E550913}" srcId="{C04FE676-B66D-4CE8-8C42-EC3449771690}" destId="{93C2C258-AED6-4512-A267-786A39401CD0}" srcOrd="1" destOrd="0" parTransId="{26F6A553-9FAD-4E4B-834A-B854726F8E15}" sibTransId="{7EFC0F6C-B628-49EC-8206-05BDA50DEEB7}"/>
    <dgm:cxn modelId="{6AC6955F-172A-45E1-BC76-2AED8B62E364}" type="presParOf" srcId="{3A68BCF9-EE2E-42D3-96BA-987957A9AE12}" destId="{58CE5E76-BBD2-4A4D-8780-6AF7E64D4BC3}" srcOrd="0" destOrd="0" presId="urn:microsoft.com/office/officeart/2005/8/layout/vList2"/>
    <dgm:cxn modelId="{19761F92-0642-4549-A34B-5F49263DB217}" type="presParOf" srcId="{3A68BCF9-EE2E-42D3-96BA-987957A9AE12}" destId="{97CBCFBD-2B6E-4C35-BF8A-846F8A309289}" srcOrd="1" destOrd="0" presId="urn:microsoft.com/office/officeart/2005/8/layout/vList2"/>
    <dgm:cxn modelId="{3AF13A5D-E887-42B1-89EC-11BE41847A82}" type="presParOf" srcId="{3A68BCF9-EE2E-42D3-96BA-987957A9AE12}" destId="{61CB44EC-CAC1-4DF4-BB16-17D0482AABE7}" srcOrd="2" destOrd="0" presId="urn:microsoft.com/office/officeart/2005/8/layout/vList2"/>
    <dgm:cxn modelId="{34E772BC-4BC7-4FFA-9052-069866EFD18B}" type="presParOf" srcId="{3A68BCF9-EE2E-42D3-96BA-987957A9AE12}" destId="{DCBC5CA0-BB51-4831-B3CA-B153BCB5CE31}" srcOrd="3" destOrd="0" presId="urn:microsoft.com/office/officeart/2005/8/layout/vList2"/>
    <dgm:cxn modelId="{92205F7E-9506-49E1-8808-89B07E917846}" type="presParOf" srcId="{3A68BCF9-EE2E-42D3-96BA-987957A9AE12}" destId="{E31F5268-6D0F-4E3C-8550-D657F03FEFD7}" srcOrd="4" destOrd="0" presId="urn:microsoft.com/office/officeart/2005/8/layout/vList2"/>
    <dgm:cxn modelId="{5950A4E2-B4FA-4D36-AA53-0CF2D995253E}" type="presParOf" srcId="{3A68BCF9-EE2E-42D3-96BA-987957A9AE12}" destId="{70DE1D7D-177B-4F2F-A73F-FEE809D655C6}" srcOrd="5" destOrd="0" presId="urn:microsoft.com/office/officeart/2005/8/layout/vList2"/>
    <dgm:cxn modelId="{2996F15B-4B88-47AE-B17B-EAE59DF8C8C6}" type="presParOf" srcId="{3A68BCF9-EE2E-42D3-96BA-987957A9AE12}" destId="{4BF62734-12AE-4776-8B78-E81DBAB6535B}" srcOrd="6" destOrd="0" presId="urn:microsoft.com/office/officeart/2005/8/layout/vList2"/>
    <dgm:cxn modelId="{18646CBA-1F75-43AC-B023-23E609865BB9}" type="presParOf" srcId="{3A68BCF9-EE2E-42D3-96BA-987957A9AE12}" destId="{F0BA5366-9B2B-45EF-BB57-437AE3C93010}" srcOrd="7" destOrd="0" presId="urn:microsoft.com/office/officeart/2005/8/layout/vList2"/>
    <dgm:cxn modelId="{6E6B455C-A7B0-4ECB-AAD1-002F1B881EC5}" type="presParOf" srcId="{3A68BCF9-EE2E-42D3-96BA-987957A9AE12}" destId="{DF964C8B-EE64-41F8-B240-B8FB12A00D1A}" srcOrd="8" destOrd="0" presId="urn:microsoft.com/office/officeart/2005/8/layout/vList2"/>
    <dgm:cxn modelId="{BF053578-886E-4BD3-A97A-0D5B624A2106}" type="presParOf" srcId="{3A68BCF9-EE2E-42D3-96BA-987957A9AE12}" destId="{AF0A16F3-E117-4020-A0D6-BD85075D5365}" srcOrd="9" destOrd="0" presId="urn:microsoft.com/office/officeart/2005/8/layout/vList2"/>
    <dgm:cxn modelId="{2E03E120-3C0B-4A65-A1B6-80060FFCBB36}" type="presParOf" srcId="{3A68BCF9-EE2E-42D3-96BA-987957A9AE12}" destId="{543D5866-F4D7-4BF0-B7EE-4766CB3AF987}" srcOrd="10" destOrd="0" presId="urn:microsoft.com/office/officeart/2005/8/layout/vList2"/>
    <dgm:cxn modelId="{B4FA7BFD-BB45-43A9-B6B7-E3E385C0C0F2}" type="presParOf" srcId="{3A68BCF9-EE2E-42D3-96BA-987957A9AE12}" destId="{842E34A5-C1A1-4540-950B-DEF6B3086FAA}" srcOrd="11" destOrd="0" presId="urn:microsoft.com/office/officeart/2005/8/layout/vList2"/>
    <dgm:cxn modelId="{7E6E185A-48F3-4B5A-BD3D-DA626380052D}" type="presParOf" srcId="{3A68BCF9-EE2E-42D3-96BA-987957A9AE12}" destId="{F0851CCF-3196-4C6D-9506-664F2976705C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82BA6A-49DB-4513-A27F-4C84C82F6F63}" type="doc">
      <dgm:prSet loTypeId="urn:microsoft.com/office/officeart/2005/8/layout/equation1" loCatId="relationship" qsTypeId="urn:microsoft.com/office/officeart/2005/8/quickstyle/3d2" qsCatId="3D" csTypeId="urn:microsoft.com/office/officeart/2005/8/colors/accent3_4" csCatId="accent3" phldr="1"/>
      <dgm:spPr/>
    </dgm:pt>
    <dgm:pt modelId="{71F49411-FA21-4A30-BD2D-B5475E4A783D}">
      <dgm:prSet phldrT="[Текст]" custT="1"/>
      <dgm:spPr/>
      <dgm:t>
        <a:bodyPr/>
        <a:lstStyle/>
        <a:p>
          <a:r>
            <a:rPr lang="ru-RU" sz="1200" dirty="0" smtClean="0"/>
            <a:t>ЗАКОНОДАТЕЛЬНЫЕ АКТЫ</a:t>
          </a:r>
          <a:endParaRPr lang="ru-RU" sz="1200" dirty="0"/>
        </a:p>
      </dgm:t>
    </dgm:pt>
    <dgm:pt modelId="{297B9FBF-E63A-4E6B-9481-EAAC2DD07A58}" type="parTrans" cxnId="{D9256EE4-E900-41A7-AAB8-9D144DFA8148}">
      <dgm:prSet/>
      <dgm:spPr/>
      <dgm:t>
        <a:bodyPr/>
        <a:lstStyle/>
        <a:p>
          <a:endParaRPr lang="ru-RU" sz="4400" dirty="0"/>
        </a:p>
      </dgm:t>
    </dgm:pt>
    <dgm:pt modelId="{C5FCC1C0-EF13-4858-B73C-DD96C3EF7BE1}" type="sibTrans" cxnId="{D9256EE4-E900-41A7-AAB8-9D144DFA8148}">
      <dgm:prSet custT="1"/>
      <dgm:spPr/>
      <dgm:t>
        <a:bodyPr/>
        <a:lstStyle/>
        <a:p>
          <a:endParaRPr lang="ru-RU" sz="1100" dirty="0"/>
        </a:p>
      </dgm:t>
    </dgm:pt>
    <dgm:pt modelId="{1AC68061-2AFD-4528-BD13-797DC3031F99}">
      <dgm:prSet phldrT="[Текст]" custT="1"/>
      <dgm:spPr/>
      <dgm:t>
        <a:bodyPr/>
        <a:lstStyle/>
        <a:p>
          <a:r>
            <a:rPr lang="ru-RU" sz="1200" dirty="0" smtClean="0"/>
            <a:t>ПОДЗАКОННЫЕ АКТЫ</a:t>
          </a:r>
          <a:endParaRPr lang="ru-RU" sz="1200" dirty="0"/>
        </a:p>
      </dgm:t>
    </dgm:pt>
    <dgm:pt modelId="{CC7B5381-7828-4D73-A9C1-436D08B96A4A}" type="parTrans" cxnId="{D5874F30-2997-40D9-9923-961C0559DF01}">
      <dgm:prSet/>
      <dgm:spPr/>
      <dgm:t>
        <a:bodyPr/>
        <a:lstStyle/>
        <a:p>
          <a:endParaRPr lang="ru-RU" sz="4400" dirty="0"/>
        </a:p>
      </dgm:t>
    </dgm:pt>
    <dgm:pt modelId="{42BE8E55-C3B3-4A3A-A6E4-26CC82F29934}" type="sibTrans" cxnId="{D5874F30-2997-40D9-9923-961C0559DF01}">
      <dgm:prSet custT="1"/>
      <dgm:spPr/>
      <dgm:t>
        <a:bodyPr/>
        <a:lstStyle/>
        <a:p>
          <a:endParaRPr lang="ru-RU" sz="1100" dirty="0"/>
        </a:p>
      </dgm:t>
    </dgm:pt>
    <dgm:pt modelId="{919BC68F-6A06-4403-8E7A-BFEE26E08F52}">
      <dgm:prSet phldrT="[Текст]" custT="1"/>
      <dgm:spPr/>
      <dgm:t>
        <a:bodyPr/>
        <a:lstStyle/>
        <a:p>
          <a:r>
            <a:rPr lang="ru-RU" sz="1200" dirty="0" smtClean="0"/>
            <a:t>АКТЫ ЗАКОНОДАТЕЛЬСТВА</a:t>
          </a:r>
          <a:endParaRPr lang="ru-RU" sz="1200" dirty="0"/>
        </a:p>
      </dgm:t>
    </dgm:pt>
    <dgm:pt modelId="{37ABDAFB-8472-4D13-BBCE-F71F30311724}" type="parTrans" cxnId="{FFF37CE9-2D6A-467C-A6EA-B3960608A44C}">
      <dgm:prSet/>
      <dgm:spPr/>
      <dgm:t>
        <a:bodyPr/>
        <a:lstStyle/>
        <a:p>
          <a:endParaRPr lang="ru-RU" sz="4400" dirty="0"/>
        </a:p>
      </dgm:t>
    </dgm:pt>
    <dgm:pt modelId="{E0AAB80D-0C5C-4C8A-AFE9-151A3D604F95}" type="sibTrans" cxnId="{FFF37CE9-2D6A-467C-A6EA-B3960608A44C}">
      <dgm:prSet/>
      <dgm:spPr/>
      <dgm:t>
        <a:bodyPr/>
        <a:lstStyle/>
        <a:p>
          <a:endParaRPr lang="ru-RU" sz="4400" dirty="0"/>
        </a:p>
      </dgm:t>
    </dgm:pt>
    <dgm:pt modelId="{D153E989-C5B7-455F-9488-3330E7404FB4}" type="pres">
      <dgm:prSet presAssocID="{5D82BA6A-49DB-4513-A27F-4C84C82F6F63}" presName="linearFlow" presStyleCnt="0">
        <dgm:presLayoutVars>
          <dgm:dir/>
          <dgm:resizeHandles val="exact"/>
        </dgm:presLayoutVars>
      </dgm:prSet>
      <dgm:spPr/>
    </dgm:pt>
    <dgm:pt modelId="{B2640B03-AB24-402D-B441-A698FA320736}" type="pres">
      <dgm:prSet presAssocID="{71F49411-FA21-4A30-BD2D-B5475E4A783D}" presName="node" presStyleLbl="node1" presStyleIdx="0" presStyleCnt="3">
        <dgm:presLayoutVars>
          <dgm:bulletEnabled val="1"/>
        </dgm:presLayoutVars>
      </dgm:prSet>
      <dgm:spPr/>
    </dgm:pt>
    <dgm:pt modelId="{7AAAD8A5-64D4-4B2C-BD65-240B561F5A57}" type="pres">
      <dgm:prSet presAssocID="{C5FCC1C0-EF13-4858-B73C-DD96C3EF7BE1}" presName="spacerL" presStyleCnt="0"/>
      <dgm:spPr/>
    </dgm:pt>
    <dgm:pt modelId="{938228EB-F836-415E-972E-BDA39B01E926}" type="pres">
      <dgm:prSet presAssocID="{C5FCC1C0-EF13-4858-B73C-DD96C3EF7BE1}" presName="sibTrans" presStyleLbl="sibTrans2D1" presStyleIdx="0" presStyleCnt="2"/>
      <dgm:spPr/>
    </dgm:pt>
    <dgm:pt modelId="{17CF880B-9EDA-4BBD-A2B1-A8CA53ADB2A1}" type="pres">
      <dgm:prSet presAssocID="{C5FCC1C0-EF13-4858-B73C-DD96C3EF7BE1}" presName="spacerR" presStyleCnt="0"/>
      <dgm:spPr/>
    </dgm:pt>
    <dgm:pt modelId="{BCCB32C5-6030-4170-A4CF-304A6DB260D5}" type="pres">
      <dgm:prSet presAssocID="{1AC68061-2AFD-4528-BD13-797DC3031F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7EC018-EA44-4543-801D-F76D238F3513}" type="pres">
      <dgm:prSet presAssocID="{42BE8E55-C3B3-4A3A-A6E4-26CC82F29934}" presName="spacerL" presStyleCnt="0"/>
      <dgm:spPr/>
    </dgm:pt>
    <dgm:pt modelId="{0DE74387-B3F7-4916-A13B-4A98A3717581}" type="pres">
      <dgm:prSet presAssocID="{42BE8E55-C3B3-4A3A-A6E4-26CC82F29934}" presName="sibTrans" presStyleLbl="sibTrans2D1" presStyleIdx="1" presStyleCnt="2"/>
      <dgm:spPr/>
    </dgm:pt>
    <dgm:pt modelId="{77EF952C-67F7-4628-8CA3-42BFE2E5724A}" type="pres">
      <dgm:prSet presAssocID="{42BE8E55-C3B3-4A3A-A6E4-26CC82F29934}" presName="spacerR" presStyleCnt="0"/>
      <dgm:spPr/>
    </dgm:pt>
    <dgm:pt modelId="{BE49F3B2-73A7-480E-9DF7-2B961666DC92}" type="pres">
      <dgm:prSet presAssocID="{919BC68F-6A06-4403-8E7A-BFEE26E08F52}" presName="node" presStyleLbl="node1" presStyleIdx="2" presStyleCnt="3" custScaleX="209274">
        <dgm:presLayoutVars>
          <dgm:bulletEnabled val="1"/>
        </dgm:presLayoutVars>
      </dgm:prSet>
      <dgm:spPr/>
    </dgm:pt>
  </dgm:ptLst>
  <dgm:cxnLst>
    <dgm:cxn modelId="{FFF37CE9-2D6A-467C-A6EA-B3960608A44C}" srcId="{5D82BA6A-49DB-4513-A27F-4C84C82F6F63}" destId="{919BC68F-6A06-4403-8E7A-BFEE26E08F52}" srcOrd="2" destOrd="0" parTransId="{37ABDAFB-8472-4D13-BBCE-F71F30311724}" sibTransId="{E0AAB80D-0C5C-4C8A-AFE9-151A3D604F95}"/>
    <dgm:cxn modelId="{696B98E0-1E34-4DA9-8F60-B4275A1075A8}" type="presOf" srcId="{5D82BA6A-49DB-4513-A27F-4C84C82F6F63}" destId="{D153E989-C5B7-455F-9488-3330E7404FB4}" srcOrd="0" destOrd="0" presId="urn:microsoft.com/office/officeart/2005/8/layout/equation1"/>
    <dgm:cxn modelId="{D5874F30-2997-40D9-9923-961C0559DF01}" srcId="{5D82BA6A-49DB-4513-A27F-4C84C82F6F63}" destId="{1AC68061-2AFD-4528-BD13-797DC3031F99}" srcOrd="1" destOrd="0" parTransId="{CC7B5381-7828-4D73-A9C1-436D08B96A4A}" sibTransId="{42BE8E55-C3B3-4A3A-A6E4-26CC82F29934}"/>
    <dgm:cxn modelId="{6CC581B6-F116-464D-906A-5F016A337C32}" type="presOf" srcId="{42BE8E55-C3B3-4A3A-A6E4-26CC82F29934}" destId="{0DE74387-B3F7-4916-A13B-4A98A3717581}" srcOrd="0" destOrd="0" presId="urn:microsoft.com/office/officeart/2005/8/layout/equation1"/>
    <dgm:cxn modelId="{A1CE6540-D517-4E69-94E8-62B89B71487A}" type="presOf" srcId="{919BC68F-6A06-4403-8E7A-BFEE26E08F52}" destId="{BE49F3B2-73A7-480E-9DF7-2B961666DC92}" srcOrd="0" destOrd="0" presId="urn:microsoft.com/office/officeart/2005/8/layout/equation1"/>
    <dgm:cxn modelId="{D9256EE4-E900-41A7-AAB8-9D144DFA8148}" srcId="{5D82BA6A-49DB-4513-A27F-4C84C82F6F63}" destId="{71F49411-FA21-4A30-BD2D-B5475E4A783D}" srcOrd="0" destOrd="0" parTransId="{297B9FBF-E63A-4E6B-9481-EAAC2DD07A58}" sibTransId="{C5FCC1C0-EF13-4858-B73C-DD96C3EF7BE1}"/>
    <dgm:cxn modelId="{647AEC3E-C00B-4E12-B54B-16F70326968C}" type="presOf" srcId="{1AC68061-2AFD-4528-BD13-797DC3031F99}" destId="{BCCB32C5-6030-4170-A4CF-304A6DB260D5}" srcOrd="0" destOrd="0" presId="urn:microsoft.com/office/officeart/2005/8/layout/equation1"/>
    <dgm:cxn modelId="{89C85E02-EDC8-42F4-8CA8-7BDFF914AE03}" type="presOf" srcId="{71F49411-FA21-4A30-BD2D-B5475E4A783D}" destId="{B2640B03-AB24-402D-B441-A698FA320736}" srcOrd="0" destOrd="0" presId="urn:microsoft.com/office/officeart/2005/8/layout/equation1"/>
    <dgm:cxn modelId="{AEEEF658-269C-48E7-A935-97D276940486}" type="presOf" srcId="{C5FCC1C0-EF13-4858-B73C-DD96C3EF7BE1}" destId="{938228EB-F836-415E-972E-BDA39B01E926}" srcOrd="0" destOrd="0" presId="urn:microsoft.com/office/officeart/2005/8/layout/equation1"/>
    <dgm:cxn modelId="{F7E3D44F-57EB-473F-9CED-465F75475CF6}" type="presParOf" srcId="{D153E989-C5B7-455F-9488-3330E7404FB4}" destId="{B2640B03-AB24-402D-B441-A698FA320736}" srcOrd="0" destOrd="0" presId="urn:microsoft.com/office/officeart/2005/8/layout/equation1"/>
    <dgm:cxn modelId="{61A729B5-F58A-42A7-8A34-B82F02D6636A}" type="presParOf" srcId="{D153E989-C5B7-455F-9488-3330E7404FB4}" destId="{7AAAD8A5-64D4-4B2C-BD65-240B561F5A57}" srcOrd="1" destOrd="0" presId="urn:microsoft.com/office/officeart/2005/8/layout/equation1"/>
    <dgm:cxn modelId="{83A29B28-C92C-49F6-8334-52BEF0C98FD9}" type="presParOf" srcId="{D153E989-C5B7-455F-9488-3330E7404FB4}" destId="{938228EB-F836-415E-972E-BDA39B01E926}" srcOrd="2" destOrd="0" presId="urn:microsoft.com/office/officeart/2005/8/layout/equation1"/>
    <dgm:cxn modelId="{3A4E588D-1E8C-49E8-A907-95DB738B00A2}" type="presParOf" srcId="{D153E989-C5B7-455F-9488-3330E7404FB4}" destId="{17CF880B-9EDA-4BBD-A2B1-A8CA53ADB2A1}" srcOrd="3" destOrd="0" presId="urn:microsoft.com/office/officeart/2005/8/layout/equation1"/>
    <dgm:cxn modelId="{B6213BD8-C225-4C5F-AD4C-00BF2C0A3350}" type="presParOf" srcId="{D153E989-C5B7-455F-9488-3330E7404FB4}" destId="{BCCB32C5-6030-4170-A4CF-304A6DB260D5}" srcOrd="4" destOrd="0" presId="urn:microsoft.com/office/officeart/2005/8/layout/equation1"/>
    <dgm:cxn modelId="{44F0AB1C-6F4D-41D7-B43F-AE649135A1C3}" type="presParOf" srcId="{D153E989-C5B7-455F-9488-3330E7404FB4}" destId="{D67EC018-EA44-4543-801D-F76D238F3513}" srcOrd="5" destOrd="0" presId="urn:microsoft.com/office/officeart/2005/8/layout/equation1"/>
    <dgm:cxn modelId="{3374BE3F-7842-436C-BD4E-DC603EC8BBCA}" type="presParOf" srcId="{D153E989-C5B7-455F-9488-3330E7404FB4}" destId="{0DE74387-B3F7-4916-A13B-4A98A3717581}" srcOrd="6" destOrd="0" presId="urn:microsoft.com/office/officeart/2005/8/layout/equation1"/>
    <dgm:cxn modelId="{C8F1DE84-470C-4E98-B6AA-763B8D56213E}" type="presParOf" srcId="{D153E989-C5B7-455F-9488-3330E7404FB4}" destId="{77EF952C-67F7-4628-8CA3-42BFE2E5724A}" srcOrd="7" destOrd="0" presId="urn:microsoft.com/office/officeart/2005/8/layout/equation1"/>
    <dgm:cxn modelId="{BD99BDF4-B4E6-4518-9264-BC9C608BC1C6}" type="presParOf" srcId="{D153E989-C5B7-455F-9488-3330E7404FB4}" destId="{BE49F3B2-73A7-480E-9DF7-2B961666DC92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96D60-78B6-474E-B9C6-408A79101D24}">
      <dsp:nvSpPr>
        <dsp:cNvPr id="0" name=""/>
        <dsp:cNvSpPr/>
      </dsp:nvSpPr>
      <dsp:spPr>
        <a:xfrm>
          <a:off x="0" y="37759"/>
          <a:ext cx="8206680" cy="1038959"/>
        </a:xfrm>
        <a:prstGeom prst="roundRect">
          <a:avLst/>
        </a:prstGeom>
        <a:gradFill rotWithShape="1">
          <a:gsLst>
            <a:gs pos="0">
              <a:schemeClr val="dk1">
                <a:shade val="63000"/>
              </a:schemeClr>
            </a:gs>
            <a:gs pos="30000">
              <a:schemeClr val="dk1">
                <a:shade val="90000"/>
                <a:satMod val="110000"/>
              </a:schemeClr>
            </a:gs>
            <a:gs pos="45000">
              <a:schemeClr val="dk1">
                <a:shade val="100000"/>
                <a:satMod val="118000"/>
              </a:schemeClr>
            </a:gs>
            <a:gs pos="55000">
              <a:schemeClr val="dk1">
                <a:shade val="100000"/>
                <a:satMod val="118000"/>
              </a:schemeClr>
            </a:gs>
            <a:gs pos="73000">
              <a:schemeClr val="dk1">
                <a:shade val="90000"/>
                <a:satMod val="110000"/>
              </a:schemeClr>
            </a:gs>
            <a:gs pos="100000">
              <a:schemeClr val="dk1"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dirty="0" smtClean="0"/>
            <a:t>ПРАВОВАЯ ДЕЯТЕЛЬНОСТЬ  ОСУЩЕСТВЛЯЕТСЯ В ДВУХ ФОРМАХ </a:t>
          </a:r>
          <a:endParaRPr lang="ru-RU" sz="2400" kern="1200" dirty="0"/>
        </a:p>
      </dsp:txBody>
      <dsp:txXfrm>
        <a:off x="50718" y="88477"/>
        <a:ext cx="8105244" cy="937523"/>
      </dsp:txXfrm>
    </dsp:sp>
    <dsp:sp modelId="{75CC5C8A-53AA-4804-BC34-720A8E3D8E6D}">
      <dsp:nvSpPr>
        <dsp:cNvPr id="0" name=""/>
        <dsp:cNvSpPr/>
      </dsp:nvSpPr>
      <dsp:spPr>
        <a:xfrm>
          <a:off x="0" y="1145839"/>
          <a:ext cx="8206680" cy="1038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dirty="0" smtClean="0"/>
            <a:t>ТЕОРЕТИЧЕСКОЙ </a:t>
          </a:r>
          <a:endParaRPr lang="ru-RU" sz="2400" kern="1200" dirty="0"/>
        </a:p>
      </dsp:txBody>
      <dsp:txXfrm>
        <a:off x="50718" y="1196557"/>
        <a:ext cx="8105244" cy="937523"/>
      </dsp:txXfrm>
    </dsp:sp>
    <dsp:sp modelId="{09C79A20-9477-403D-9DA2-5831F1211E04}">
      <dsp:nvSpPr>
        <dsp:cNvPr id="0" name=""/>
        <dsp:cNvSpPr/>
      </dsp:nvSpPr>
      <dsp:spPr>
        <a:xfrm>
          <a:off x="0" y="2253919"/>
          <a:ext cx="8206680" cy="1038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dirty="0" smtClean="0"/>
            <a:t>ПРАКТИЧЕСКОЙ </a:t>
          </a:r>
          <a:endParaRPr lang="ru-RU" sz="2400" kern="1200" dirty="0"/>
        </a:p>
      </dsp:txBody>
      <dsp:txXfrm>
        <a:off x="50718" y="2304637"/>
        <a:ext cx="8105244" cy="937523"/>
      </dsp:txXfrm>
    </dsp:sp>
    <dsp:sp modelId="{09E5962C-817B-45D3-B820-2694F8221E77}">
      <dsp:nvSpPr>
        <dsp:cNvPr id="0" name=""/>
        <dsp:cNvSpPr/>
      </dsp:nvSpPr>
      <dsp:spPr>
        <a:xfrm>
          <a:off x="0" y="3292879"/>
          <a:ext cx="8206680" cy="1018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562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baseline="0" dirty="0" smtClean="0"/>
            <a:t>ГОСУДАРСТВЕННО-ПРАВОВАЯ 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baseline="0" dirty="0" smtClean="0"/>
            <a:t>КАЖДОДНЕВНАЯ ДЕЯТЕЛЬНОСТЬ ЧЕЛОВЕКА, ОГРАНИЧЕННАЯ ЗАКОНАМИ </a:t>
          </a:r>
          <a:endParaRPr lang="ru-RU" sz="1900" kern="1200" dirty="0"/>
        </a:p>
      </dsp:txBody>
      <dsp:txXfrm>
        <a:off x="0" y="3292879"/>
        <a:ext cx="8206680" cy="1018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73795-4F25-49E9-AE74-301ADA401283}">
      <dsp:nvSpPr>
        <dsp:cNvPr id="0" name=""/>
        <dsp:cNvSpPr/>
      </dsp:nvSpPr>
      <dsp:spPr>
        <a:xfrm rot="16200000">
          <a:off x="243" y="403"/>
          <a:ext cx="935297" cy="93529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244" y="234226"/>
        <a:ext cx="771620" cy="467649"/>
      </dsp:txXfrm>
    </dsp:sp>
    <dsp:sp modelId="{16190B1B-E066-4DF4-A324-640F3205796E}">
      <dsp:nvSpPr>
        <dsp:cNvPr id="0" name=""/>
        <dsp:cNvSpPr/>
      </dsp:nvSpPr>
      <dsp:spPr>
        <a:xfrm rot="5400000">
          <a:off x="1176354" y="403"/>
          <a:ext cx="935297" cy="93529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shade val="50000"/>
            <a:hueOff val="-688962"/>
            <a:satOff val="7988"/>
            <a:lumOff val="4883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1340032" y="234227"/>
        <a:ext cx="771620" cy="4676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E5E76-BBD2-4A4D-8780-6AF7E64D4BC3}">
      <dsp:nvSpPr>
        <dsp:cNvPr id="0" name=""/>
        <dsp:cNvSpPr/>
      </dsp:nvSpPr>
      <dsp:spPr>
        <a:xfrm>
          <a:off x="0" y="114678"/>
          <a:ext cx="7918648" cy="719412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shade val="8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shade val="8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shade val="8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shade val="8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38100" dir="5400000" rotWithShape="0">
            <a:srgbClr val="000000">
              <a:alpha val="58000"/>
            </a:srgbClr>
          </a:outerShdw>
        </a:effectLst>
        <a:scene3d>
          <a:camera prst="orthographicFront">
            <a:rot lat="0" lon="0" rev="0"/>
          </a:camera>
          <a:lightRig rig="flat" dir="t"/>
        </a:scene3d>
        <a:sp3d contourW="15875">
          <a:bevelT w="95250" h="127000"/>
          <a:contourClr>
            <a:schemeClr val="accent3">
              <a:shade val="8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КОНСТИТУЦИЯ</a:t>
          </a:r>
          <a:endParaRPr lang="ru-RU" sz="1200" kern="1200" dirty="0"/>
        </a:p>
      </dsp:txBody>
      <dsp:txXfrm>
        <a:off x="35119" y="149797"/>
        <a:ext cx="7848410" cy="649174"/>
      </dsp:txXfrm>
    </dsp:sp>
    <dsp:sp modelId="{61CB44EC-CAC1-4DF4-BB16-17D0482AABE7}">
      <dsp:nvSpPr>
        <dsp:cNvPr id="0" name=""/>
        <dsp:cNvSpPr/>
      </dsp:nvSpPr>
      <dsp:spPr>
        <a:xfrm>
          <a:off x="0" y="868651"/>
          <a:ext cx="7918648" cy="719412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91496"/>
                <a:satOff val="-5471"/>
                <a:lumOff val="5741"/>
                <a:alphaOff val="0"/>
                <a:shade val="63000"/>
              </a:schemeClr>
            </a:gs>
            <a:gs pos="30000">
              <a:schemeClr val="accent3">
                <a:shade val="80000"/>
                <a:hueOff val="91496"/>
                <a:satOff val="-5471"/>
                <a:lumOff val="5741"/>
                <a:alphaOff val="0"/>
                <a:shade val="90000"/>
                <a:satMod val="110000"/>
              </a:schemeClr>
            </a:gs>
            <a:gs pos="45000">
              <a:schemeClr val="accent3">
                <a:shade val="80000"/>
                <a:hueOff val="91496"/>
                <a:satOff val="-5471"/>
                <a:lumOff val="5741"/>
                <a:alphaOff val="0"/>
                <a:shade val="100000"/>
                <a:satMod val="118000"/>
              </a:schemeClr>
            </a:gs>
            <a:gs pos="55000">
              <a:schemeClr val="accent3">
                <a:shade val="80000"/>
                <a:hueOff val="91496"/>
                <a:satOff val="-5471"/>
                <a:lumOff val="5741"/>
                <a:alphaOff val="0"/>
                <a:shade val="100000"/>
                <a:satMod val="118000"/>
              </a:schemeClr>
            </a:gs>
            <a:gs pos="73000">
              <a:schemeClr val="accent3">
                <a:shade val="80000"/>
                <a:hueOff val="91496"/>
                <a:satOff val="-5471"/>
                <a:lumOff val="5741"/>
                <a:alphaOff val="0"/>
                <a:shade val="90000"/>
                <a:satMod val="110000"/>
              </a:schemeClr>
            </a:gs>
            <a:gs pos="100000">
              <a:schemeClr val="accent3">
                <a:shade val="80000"/>
                <a:hueOff val="91496"/>
                <a:satOff val="-5471"/>
                <a:lumOff val="5741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38100" dir="5400000" rotWithShape="0">
            <a:srgbClr val="000000">
              <a:alpha val="58000"/>
            </a:srgbClr>
          </a:outerShdw>
        </a:effectLst>
        <a:scene3d>
          <a:camera prst="orthographicFront">
            <a:rot lat="0" lon="0" rev="0"/>
          </a:camera>
          <a:lightRig rig="flat" dir="t"/>
        </a:scene3d>
        <a:sp3d contourW="15875">
          <a:bevelT w="95250" h="127000"/>
          <a:contourClr>
            <a:schemeClr val="accent3">
              <a:shade val="80000"/>
              <a:hueOff val="91496"/>
              <a:satOff val="-5471"/>
              <a:lumOff val="5741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ДЕКРЕТЫ И УКАЗЫ ПРЕЗИДЕНТА РЕСПУБЛИКИ БЕЛАРУСЬ, ЕСЛИ ПОЛНОМОЧИЯ НА ИХ  ИЗДАНИЕ НЕ БЫЛИ ДЕЛЕГИРОВАНЫ ПАРЛАМЕНТОМ</a:t>
          </a:r>
          <a:endParaRPr lang="ru-RU" sz="1200" kern="1200" dirty="0"/>
        </a:p>
      </dsp:txBody>
      <dsp:txXfrm>
        <a:off x="35119" y="903770"/>
        <a:ext cx="7848410" cy="649174"/>
      </dsp:txXfrm>
    </dsp:sp>
    <dsp:sp modelId="{E31F5268-6D0F-4E3C-8550-D657F03FEFD7}">
      <dsp:nvSpPr>
        <dsp:cNvPr id="0" name=""/>
        <dsp:cNvSpPr/>
      </dsp:nvSpPr>
      <dsp:spPr>
        <a:xfrm>
          <a:off x="0" y="1622624"/>
          <a:ext cx="7918648" cy="719412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182992"/>
                <a:satOff val="-10943"/>
                <a:lumOff val="11481"/>
                <a:alphaOff val="0"/>
                <a:shade val="63000"/>
              </a:schemeClr>
            </a:gs>
            <a:gs pos="30000">
              <a:schemeClr val="accent3">
                <a:shade val="80000"/>
                <a:hueOff val="182992"/>
                <a:satOff val="-10943"/>
                <a:lumOff val="11481"/>
                <a:alphaOff val="0"/>
                <a:shade val="90000"/>
                <a:satMod val="110000"/>
              </a:schemeClr>
            </a:gs>
            <a:gs pos="45000">
              <a:schemeClr val="accent3">
                <a:shade val="80000"/>
                <a:hueOff val="182992"/>
                <a:satOff val="-10943"/>
                <a:lumOff val="11481"/>
                <a:alphaOff val="0"/>
                <a:shade val="100000"/>
                <a:satMod val="118000"/>
              </a:schemeClr>
            </a:gs>
            <a:gs pos="55000">
              <a:schemeClr val="accent3">
                <a:shade val="80000"/>
                <a:hueOff val="182992"/>
                <a:satOff val="-10943"/>
                <a:lumOff val="11481"/>
                <a:alphaOff val="0"/>
                <a:shade val="100000"/>
                <a:satMod val="118000"/>
              </a:schemeClr>
            </a:gs>
            <a:gs pos="73000">
              <a:schemeClr val="accent3">
                <a:shade val="80000"/>
                <a:hueOff val="182992"/>
                <a:satOff val="-10943"/>
                <a:lumOff val="11481"/>
                <a:alphaOff val="0"/>
                <a:shade val="90000"/>
                <a:satMod val="110000"/>
              </a:schemeClr>
            </a:gs>
            <a:gs pos="100000">
              <a:schemeClr val="accent3">
                <a:shade val="80000"/>
                <a:hueOff val="182992"/>
                <a:satOff val="-10943"/>
                <a:lumOff val="11481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38100" dir="5400000" rotWithShape="0">
            <a:srgbClr val="000000">
              <a:alpha val="58000"/>
            </a:srgbClr>
          </a:outerShdw>
        </a:effectLst>
        <a:scene3d>
          <a:camera prst="orthographicFront">
            <a:rot lat="0" lon="0" rev="0"/>
          </a:camera>
          <a:lightRig rig="flat" dir="t"/>
        </a:scene3d>
        <a:sp3d contourW="15875">
          <a:bevelT w="95250" h="127000"/>
          <a:contourClr>
            <a:schemeClr val="accent3">
              <a:shade val="80000"/>
              <a:hueOff val="182992"/>
              <a:satOff val="-10943"/>
              <a:lumOff val="11481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КОДЕКСЫ (КОДИФИЦИРОВАННЫЕ ЗАКОНЫ)</a:t>
          </a:r>
          <a:endParaRPr lang="ru-RU" sz="1200" kern="1200" dirty="0"/>
        </a:p>
      </dsp:txBody>
      <dsp:txXfrm>
        <a:off x="35119" y="1657743"/>
        <a:ext cx="7848410" cy="649174"/>
      </dsp:txXfrm>
    </dsp:sp>
    <dsp:sp modelId="{4BF62734-12AE-4776-8B78-E81DBAB6535B}">
      <dsp:nvSpPr>
        <dsp:cNvPr id="0" name=""/>
        <dsp:cNvSpPr/>
      </dsp:nvSpPr>
      <dsp:spPr>
        <a:xfrm>
          <a:off x="0" y="2376597"/>
          <a:ext cx="7918648" cy="719412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274488"/>
                <a:satOff val="-16414"/>
                <a:lumOff val="17222"/>
                <a:alphaOff val="0"/>
                <a:shade val="63000"/>
              </a:schemeClr>
            </a:gs>
            <a:gs pos="30000">
              <a:schemeClr val="accent3">
                <a:shade val="80000"/>
                <a:hueOff val="274488"/>
                <a:satOff val="-16414"/>
                <a:lumOff val="17222"/>
                <a:alphaOff val="0"/>
                <a:shade val="90000"/>
                <a:satMod val="110000"/>
              </a:schemeClr>
            </a:gs>
            <a:gs pos="45000">
              <a:schemeClr val="accent3">
                <a:shade val="80000"/>
                <a:hueOff val="274488"/>
                <a:satOff val="-16414"/>
                <a:lumOff val="17222"/>
                <a:alphaOff val="0"/>
                <a:shade val="100000"/>
                <a:satMod val="118000"/>
              </a:schemeClr>
            </a:gs>
            <a:gs pos="55000">
              <a:schemeClr val="accent3">
                <a:shade val="80000"/>
                <a:hueOff val="274488"/>
                <a:satOff val="-16414"/>
                <a:lumOff val="17222"/>
                <a:alphaOff val="0"/>
                <a:shade val="100000"/>
                <a:satMod val="118000"/>
              </a:schemeClr>
            </a:gs>
            <a:gs pos="73000">
              <a:schemeClr val="accent3">
                <a:shade val="80000"/>
                <a:hueOff val="274488"/>
                <a:satOff val="-16414"/>
                <a:lumOff val="17222"/>
                <a:alphaOff val="0"/>
                <a:shade val="90000"/>
                <a:satMod val="110000"/>
              </a:schemeClr>
            </a:gs>
            <a:gs pos="100000">
              <a:schemeClr val="accent3">
                <a:shade val="80000"/>
                <a:hueOff val="274488"/>
                <a:satOff val="-16414"/>
                <a:lumOff val="17222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38100" dir="5400000" rotWithShape="0">
            <a:srgbClr val="000000">
              <a:alpha val="58000"/>
            </a:srgbClr>
          </a:outerShdw>
        </a:effectLst>
        <a:scene3d>
          <a:camera prst="orthographicFront">
            <a:rot lat="0" lon="0" rev="0"/>
          </a:camera>
          <a:lightRig rig="flat" dir="t"/>
        </a:scene3d>
        <a:sp3d contourW="15875">
          <a:bevelT w="95250" h="127000"/>
          <a:contourClr>
            <a:schemeClr val="accent3">
              <a:shade val="80000"/>
              <a:hueOff val="274488"/>
              <a:satOff val="-16414"/>
              <a:lumOff val="17222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ЗАКОНЫ (НЕКОДИФИЦИРОВАННЫЕ)</a:t>
          </a:r>
          <a:endParaRPr lang="ru-RU" sz="1200" kern="1200" dirty="0"/>
        </a:p>
      </dsp:txBody>
      <dsp:txXfrm>
        <a:off x="35119" y="2411716"/>
        <a:ext cx="7848410" cy="649174"/>
      </dsp:txXfrm>
    </dsp:sp>
    <dsp:sp modelId="{DF964C8B-EE64-41F8-B240-B8FB12A00D1A}">
      <dsp:nvSpPr>
        <dsp:cNvPr id="0" name=""/>
        <dsp:cNvSpPr/>
      </dsp:nvSpPr>
      <dsp:spPr>
        <a:xfrm>
          <a:off x="0" y="3130569"/>
          <a:ext cx="7918648" cy="719412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365984"/>
                <a:satOff val="-21885"/>
                <a:lumOff val="22963"/>
                <a:alphaOff val="0"/>
                <a:shade val="63000"/>
              </a:schemeClr>
            </a:gs>
            <a:gs pos="30000">
              <a:schemeClr val="accent3">
                <a:shade val="80000"/>
                <a:hueOff val="365984"/>
                <a:satOff val="-21885"/>
                <a:lumOff val="22963"/>
                <a:alphaOff val="0"/>
                <a:shade val="90000"/>
                <a:satMod val="110000"/>
              </a:schemeClr>
            </a:gs>
            <a:gs pos="45000">
              <a:schemeClr val="accent3">
                <a:shade val="80000"/>
                <a:hueOff val="365984"/>
                <a:satOff val="-21885"/>
                <a:lumOff val="22963"/>
                <a:alphaOff val="0"/>
                <a:shade val="100000"/>
                <a:satMod val="118000"/>
              </a:schemeClr>
            </a:gs>
            <a:gs pos="55000">
              <a:schemeClr val="accent3">
                <a:shade val="80000"/>
                <a:hueOff val="365984"/>
                <a:satOff val="-21885"/>
                <a:lumOff val="22963"/>
                <a:alphaOff val="0"/>
                <a:shade val="100000"/>
                <a:satMod val="118000"/>
              </a:schemeClr>
            </a:gs>
            <a:gs pos="73000">
              <a:schemeClr val="accent3">
                <a:shade val="80000"/>
                <a:hueOff val="365984"/>
                <a:satOff val="-21885"/>
                <a:lumOff val="22963"/>
                <a:alphaOff val="0"/>
                <a:shade val="90000"/>
                <a:satMod val="110000"/>
              </a:schemeClr>
            </a:gs>
            <a:gs pos="100000">
              <a:schemeClr val="accent3">
                <a:shade val="80000"/>
                <a:hueOff val="365984"/>
                <a:satOff val="-21885"/>
                <a:lumOff val="22963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38100" dir="5400000" rotWithShape="0">
            <a:srgbClr val="000000">
              <a:alpha val="58000"/>
            </a:srgbClr>
          </a:outerShdw>
        </a:effectLst>
        <a:scene3d>
          <a:camera prst="orthographicFront">
            <a:rot lat="0" lon="0" rev="0"/>
          </a:camera>
          <a:lightRig rig="flat" dir="t"/>
        </a:scene3d>
        <a:sp3d contourW="15875">
          <a:bevelT w="95250" h="127000"/>
          <a:contourClr>
            <a:schemeClr val="accent3">
              <a:shade val="80000"/>
              <a:hueOff val="365984"/>
              <a:satOff val="-21885"/>
              <a:lumOff val="22963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ДЕКРЕТЫ И УКАЗЫ ПРЕЗИДЕНТА РЕСПУБЛИКИ БЕЛАРУСЬ, ЕСЛИ ПОЛНОМОЧИЯ НА ИХ  ИЗДАНИЕ БЫЛИ ДЕЛЕГИРОВАНЫ ПАРЛАМЕНТОМ</a:t>
          </a:r>
          <a:endParaRPr lang="ru-RU" sz="1200" kern="1200" dirty="0"/>
        </a:p>
      </dsp:txBody>
      <dsp:txXfrm>
        <a:off x="35119" y="3165688"/>
        <a:ext cx="7848410" cy="649174"/>
      </dsp:txXfrm>
    </dsp:sp>
    <dsp:sp modelId="{543D5866-F4D7-4BF0-B7EE-4766CB3AF987}">
      <dsp:nvSpPr>
        <dsp:cNvPr id="0" name=""/>
        <dsp:cNvSpPr/>
      </dsp:nvSpPr>
      <dsp:spPr>
        <a:xfrm>
          <a:off x="0" y="3884542"/>
          <a:ext cx="7918648" cy="719412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457480"/>
                <a:satOff val="-27357"/>
                <a:lumOff val="28703"/>
                <a:alphaOff val="0"/>
                <a:shade val="63000"/>
              </a:schemeClr>
            </a:gs>
            <a:gs pos="30000">
              <a:schemeClr val="accent3">
                <a:shade val="80000"/>
                <a:hueOff val="457480"/>
                <a:satOff val="-27357"/>
                <a:lumOff val="28703"/>
                <a:alphaOff val="0"/>
                <a:shade val="90000"/>
                <a:satMod val="110000"/>
              </a:schemeClr>
            </a:gs>
            <a:gs pos="45000">
              <a:schemeClr val="accent3">
                <a:shade val="80000"/>
                <a:hueOff val="457480"/>
                <a:satOff val="-27357"/>
                <a:lumOff val="28703"/>
                <a:alphaOff val="0"/>
                <a:shade val="100000"/>
                <a:satMod val="118000"/>
              </a:schemeClr>
            </a:gs>
            <a:gs pos="55000">
              <a:schemeClr val="accent3">
                <a:shade val="80000"/>
                <a:hueOff val="457480"/>
                <a:satOff val="-27357"/>
                <a:lumOff val="28703"/>
                <a:alphaOff val="0"/>
                <a:shade val="100000"/>
                <a:satMod val="118000"/>
              </a:schemeClr>
            </a:gs>
            <a:gs pos="73000">
              <a:schemeClr val="accent3">
                <a:shade val="80000"/>
                <a:hueOff val="457480"/>
                <a:satOff val="-27357"/>
                <a:lumOff val="28703"/>
                <a:alphaOff val="0"/>
                <a:shade val="90000"/>
                <a:satMod val="110000"/>
              </a:schemeClr>
            </a:gs>
            <a:gs pos="100000">
              <a:schemeClr val="accent3">
                <a:shade val="80000"/>
                <a:hueOff val="457480"/>
                <a:satOff val="-27357"/>
                <a:lumOff val="28703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38100" dir="5400000" rotWithShape="0">
            <a:srgbClr val="000000">
              <a:alpha val="58000"/>
            </a:srgbClr>
          </a:outerShdw>
        </a:effectLst>
        <a:scene3d>
          <a:camera prst="orthographicFront">
            <a:rot lat="0" lon="0" rev="0"/>
          </a:camera>
          <a:lightRig rig="flat" dir="t"/>
        </a:scene3d>
        <a:sp3d contourW="15875">
          <a:bevelT w="95250" h="127000"/>
          <a:contourClr>
            <a:schemeClr val="accent3">
              <a:shade val="80000"/>
              <a:hueOff val="457480"/>
              <a:satOff val="-27357"/>
              <a:lumOff val="28703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ПОСТАНОВЛЕНИЯ ПАЛАТ ПАРЛАМЕНТА - НАЦИОНАЛЬНОГО СОБРАНИЯ РЕСПУБЛИКИ    БЕЛАРУСЬ, ПОСТАНОВЛЕНИЯ СОВМИНА, ПЛЕНУМА ВЕРХОВНОГО СУДА РЕСПУБЛИКИ БЕЛАРУСЬ, АКТЫ ГЕНЕРАЛЬНОГО ПРОКУРОРА РЕСПУБЛИКИ БЕЛАРУСЬ</a:t>
          </a:r>
          <a:endParaRPr lang="ru-RU" sz="1200" kern="1200" dirty="0"/>
        </a:p>
      </dsp:txBody>
      <dsp:txXfrm>
        <a:off x="35119" y="3919661"/>
        <a:ext cx="7848410" cy="649174"/>
      </dsp:txXfrm>
    </dsp:sp>
    <dsp:sp modelId="{F0851CCF-3196-4C6D-9506-664F2976705C}">
      <dsp:nvSpPr>
        <dsp:cNvPr id="0" name=""/>
        <dsp:cNvSpPr/>
      </dsp:nvSpPr>
      <dsp:spPr>
        <a:xfrm>
          <a:off x="0" y="4638515"/>
          <a:ext cx="7918648" cy="719412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548976"/>
                <a:satOff val="-32828"/>
                <a:lumOff val="34444"/>
                <a:alphaOff val="0"/>
                <a:shade val="63000"/>
              </a:schemeClr>
            </a:gs>
            <a:gs pos="30000">
              <a:schemeClr val="accent3">
                <a:shade val="80000"/>
                <a:hueOff val="548976"/>
                <a:satOff val="-32828"/>
                <a:lumOff val="34444"/>
                <a:alphaOff val="0"/>
                <a:shade val="90000"/>
                <a:satMod val="110000"/>
              </a:schemeClr>
            </a:gs>
            <a:gs pos="45000">
              <a:schemeClr val="accent3">
                <a:shade val="80000"/>
                <a:hueOff val="548976"/>
                <a:satOff val="-32828"/>
                <a:lumOff val="34444"/>
                <a:alphaOff val="0"/>
                <a:shade val="100000"/>
                <a:satMod val="118000"/>
              </a:schemeClr>
            </a:gs>
            <a:gs pos="55000">
              <a:schemeClr val="accent3">
                <a:shade val="80000"/>
                <a:hueOff val="548976"/>
                <a:satOff val="-32828"/>
                <a:lumOff val="34444"/>
                <a:alphaOff val="0"/>
                <a:shade val="100000"/>
                <a:satMod val="118000"/>
              </a:schemeClr>
            </a:gs>
            <a:gs pos="73000">
              <a:schemeClr val="accent3">
                <a:shade val="80000"/>
                <a:hueOff val="548976"/>
                <a:satOff val="-32828"/>
                <a:lumOff val="34444"/>
                <a:alphaOff val="0"/>
                <a:shade val="90000"/>
                <a:satMod val="110000"/>
              </a:schemeClr>
            </a:gs>
            <a:gs pos="100000">
              <a:schemeClr val="accent3">
                <a:shade val="80000"/>
                <a:hueOff val="548976"/>
                <a:satOff val="-32828"/>
                <a:lumOff val="34444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38100" dir="5400000" rotWithShape="0">
            <a:srgbClr val="000000">
              <a:alpha val="58000"/>
            </a:srgbClr>
          </a:outerShdw>
        </a:effectLst>
        <a:scene3d>
          <a:camera prst="orthographicFront">
            <a:rot lat="0" lon="0" rev="0"/>
          </a:camera>
          <a:lightRig rig="flat" dir="t"/>
        </a:scene3d>
        <a:sp3d contourW="15875">
          <a:bevelT w="95250" h="127000"/>
          <a:contourClr>
            <a:schemeClr val="accent3">
              <a:shade val="80000"/>
              <a:hueOff val="548976"/>
              <a:satOff val="-32828"/>
              <a:lumOff val="34444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НПА МИНИСТЕРСТВ, ИНЫХ РЕСПУБЛИКАНСКИХ ОРГАНОВ ГОСУДАРСТВЕННОГО      УПРАВЛЕНИЯ И НАЦИОНАЛЬНОГО БАНКА РЕСПУБЛИКИ БЕЛАРУСЬ, МЕСТНЫХ СОВЕТОВ ДЕПУТАТОВ, ИСПОЛНИТЕЛЬНЫХ И РАСПОРЯДИТЕЛЬНЫХ ОРГАНОВ</a:t>
          </a:r>
          <a:endParaRPr lang="ru-RU" sz="1200" kern="1200" dirty="0"/>
        </a:p>
      </dsp:txBody>
      <dsp:txXfrm>
        <a:off x="35119" y="4673634"/>
        <a:ext cx="7848410" cy="6491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40B03-AB24-402D-B441-A698FA320736}">
      <dsp:nvSpPr>
        <dsp:cNvPr id="0" name=""/>
        <dsp:cNvSpPr/>
      </dsp:nvSpPr>
      <dsp:spPr>
        <a:xfrm>
          <a:off x="1833" y="478823"/>
          <a:ext cx="1290377" cy="1290377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shade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shade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shade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shade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ЗАКОНОДАТЕЛЬНЫЕ АКТЫ</a:t>
          </a:r>
          <a:endParaRPr lang="ru-RU" sz="1200" kern="1200" dirty="0"/>
        </a:p>
      </dsp:txBody>
      <dsp:txXfrm>
        <a:off x="190804" y="667794"/>
        <a:ext cx="912435" cy="912435"/>
      </dsp:txXfrm>
    </dsp:sp>
    <dsp:sp modelId="{938228EB-F836-415E-972E-BDA39B01E926}">
      <dsp:nvSpPr>
        <dsp:cNvPr id="0" name=""/>
        <dsp:cNvSpPr/>
      </dsp:nvSpPr>
      <dsp:spPr>
        <a:xfrm>
          <a:off x="1396989" y="749802"/>
          <a:ext cx="748419" cy="748419"/>
        </a:xfrm>
        <a:prstGeom prst="mathPlus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1496192" y="1035997"/>
        <a:ext cx="550013" cy="176029"/>
      </dsp:txXfrm>
    </dsp:sp>
    <dsp:sp modelId="{BCCB32C5-6030-4170-A4CF-304A6DB260D5}">
      <dsp:nvSpPr>
        <dsp:cNvPr id="0" name=""/>
        <dsp:cNvSpPr/>
      </dsp:nvSpPr>
      <dsp:spPr>
        <a:xfrm>
          <a:off x="2250187" y="478823"/>
          <a:ext cx="1290377" cy="1290377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416837"/>
                <a:satOff val="-24401"/>
                <a:lumOff val="32829"/>
                <a:alphaOff val="0"/>
                <a:shade val="63000"/>
              </a:schemeClr>
            </a:gs>
            <a:gs pos="30000">
              <a:schemeClr val="accent3">
                <a:shade val="50000"/>
                <a:hueOff val="416837"/>
                <a:satOff val="-24401"/>
                <a:lumOff val="32829"/>
                <a:alphaOff val="0"/>
                <a:shade val="90000"/>
                <a:satMod val="110000"/>
              </a:schemeClr>
            </a:gs>
            <a:gs pos="45000">
              <a:schemeClr val="accent3">
                <a:shade val="50000"/>
                <a:hueOff val="416837"/>
                <a:satOff val="-24401"/>
                <a:lumOff val="32829"/>
                <a:alphaOff val="0"/>
                <a:shade val="100000"/>
                <a:satMod val="118000"/>
              </a:schemeClr>
            </a:gs>
            <a:gs pos="55000">
              <a:schemeClr val="accent3">
                <a:shade val="50000"/>
                <a:hueOff val="416837"/>
                <a:satOff val="-24401"/>
                <a:lumOff val="32829"/>
                <a:alphaOff val="0"/>
                <a:shade val="100000"/>
                <a:satMod val="118000"/>
              </a:schemeClr>
            </a:gs>
            <a:gs pos="73000">
              <a:schemeClr val="accent3">
                <a:shade val="50000"/>
                <a:hueOff val="416837"/>
                <a:satOff val="-24401"/>
                <a:lumOff val="32829"/>
                <a:alphaOff val="0"/>
                <a:shade val="90000"/>
                <a:satMod val="110000"/>
              </a:schemeClr>
            </a:gs>
            <a:gs pos="100000">
              <a:schemeClr val="accent3">
                <a:shade val="50000"/>
                <a:hueOff val="416837"/>
                <a:satOff val="-24401"/>
                <a:lumOff val="32829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ПОДЗАКОННЫЕ АКТЫ</a:t>
          </a:r>
          <a:endParaRPr lang="ru-RU" sz="1200" kern="1200" dirty="0"/>
        </a:p>
      </dsp:txBody>
      <dsp:txXfrm>
        <a:off x="2439158" y="667794"/>
        <a:ext cx="912435" cy="912435"/>
      </dsp:txXfrm>
    </dsp:sp>
    <dsp:sp modelId="{0DE74387-B3F7-4916-A13B-4A98A3717581}">
      <dsp:nvSpPr>
        <dsp:cNvPr id="0" name=""/>
        <dsp:cNvSpPr/>
      </dsp:nvSpPr>
      <dsp:spPr>
        <a:xfrm>
          <a:off x="3645343" y="749802"/>
          <a:ext cx="748419" cy="748419"/>
        </a:xfrm>
        <a:prstGeom prst="mathEqual">
          <a:avLst/>
        </a:prstGeom>
        <a:solidFill>
          <a:schemeClr val="accent3">
            <a:shade val="90000"/>
            <a:hueOff val="655861"/>
            <a:satOff val="-35464"/>
            <a:lumOff val="41262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3744546" y="903976"/>
        <a:ext cx="550013" cy="440071"/>
      </dsp:txXfrm>
    </dsp:sp>
    <dsp:sp modelId="{BE49F3B2-73A7-480E-9DF7-2B961666DC92}">
      <dsp:nvSpPr>
        <dsp:cNvPr id="0" name=""/>
        <dsp:cNvSpPr/>
      </dsp:nvSpPr>
      <dsp:spPr>
        <a:xfrm>
          <a:off x="4498541" y="478823"/>
          <a:ext cx="2700425" cy="1290377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416837"/>
                <a:satOff val="-24401"/>
                <a:lumOff val="32829"/>
                <a:alphaOff val="0"/>
                <a:shade val="63000"/>
              </a:schemeClr>
            </a:gs>
            <a:gs pos="30000">
              <a:schemeClr val="accent3">
                <a:shade val="50000"/>
                <a:hueOff val="416837"/>
                <a:satOff val="-24401"/>
                <a:lumOff val="32829"/>
                <a:alphaOff val="0"/>
                <a:shade val="90000"/>
                <a:satMod val="110000"/>
              </a:schemeClr>
            </a:gs>
            <a:gs pos="45000">
              <a:schemeClr val="accent3">
                <a:shade val="50000"/>
                <a:hueOff val="416837"/>
                <a:satOff val="-24401"/>
                <a:lumOff val="32829"/>
                <a:alphaOff val="0"/>
                <a:shade val="100000"/>
                <a:satMod val="118000"/>
              </a:schemeClr>
            </a:gs>
            <a:gs pos="55000">
              <a:schemeClr val="accent3">
                <a:shade val="50000"/>
                <a:hueOff val="416837"/>
                <a:satOff val="-24401"/>
                <a:lumOff val="32829"/>
                <a:alphaOff val="0"/>
                <a:shade val="100000"/>
                <a:satMod val="118000"/>
              </a:schemeClr>
            </a:gs>
            <a:gs pos="73000">
              <a:schemeClr val="accent3">
                <a:shade val="50000"/>
                <a:hueOff val="416837"/>
                <a:satOff val="-24401"/>
                <a:lumOff val="32829"/>
                <a:alphaOff val="0"/>
                <a:shade val="90000"/>
                <a:satMod val="110000"/>
              </a:schemeClr>
            </a:gs>
            <a:gs pos="100000">
              <a:schemeClr val="accent3">
                <a:shade val="50000"/>
                <a:hueOff val="416837"/>
                <a:satOff val="-24401"/>
                <a:lumOff val="32829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АКТЫ ЗАКОНОДАТЕЛЬСТВА</a:t>
          </a:r>
          <a:endParaRPr lang="ru-RU" sz="1200" kern="1200" dirty="0"/>
        </a:p>
      </dsp:txBody>
      <dsp:txXfrm>
        <a:off x="4894009" y="667794"/>
        <a:ext cx="1909489" cy="912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Правовая деятельность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Философия права</a:t>
            </a:r>
            <a:r>
              <a:rPr lang="en-US" dirty="0" smtClean="0"/>
              <a:t>: </a:t>
            </a:r>
            <a:r>
              <a:rPr lang="ru-RU" dirty="0" smtClean="0"/>
              <a:t>лекция </a:t>
            </a:r>
            <a:r>
              <a:rPr lang="en-US" dirty="0" smtClean="0"/>
              <a:t>#7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49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Коллизии в практической деятельности юриста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061798"/>
              </p:ext>
            </p:extLst>
          </p:nvPr>
        </p:nvGraphicFramePr>
        <p:xfrm>
          <a:off x="539552" y="1196752"/>
          <a:ext cx="7918648" cy="5472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2756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Коллизии в практической деятельности юриста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00B0F0"/>
                </a:solidFill>
              </a:rPr>
              <a:t>ПРАВИЛО N 2</a:t>
            </a:r>
          </a:p>
          <a:p>
            <a:r>
              <a:rPr lang="ru-RU" sz="2800" dirty="0" smtClean="0"/>
              <a:t>Законодательные </a:t>
            </a:r>
            <a:r>
              <a:rPr lang="ru-RU" sz="2800" dirty="0"/>
              <a:t>акты имеют большую юридическую силу по отношению к подзаконным актам (ч. 4 ст. 10 Закона о НПА). Следовательно, в случае противоречия подзаконного и законодательного актов необходимо применять нормы законодательного.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11718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Коллизии в практической деятельности юриста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124943"/>
          </a:xfrm>
        </p:spPr>
        <p:txBody>
          <a:bodyPr>
            <a:noAutofit/>
          </a:bodyPr>
          <a:lstStyle/>
          <a:p>
            <a:r>
              <a:rPr lang="ru-RU" sz="1800" b="1" u="sng" dirty="0" smtClean="0"/>
              <a:t>Законодательные </a:t>
            </a:r>
            <a:r>
              <a:rPr lang="ru-RU" sz="1800" b="1" u="sng" dirty="0"/>
              <a:t>акты</a:t>
            </a:r>
            <a:r>
              <a:rPr lang="ru-RU" sz="1800" dirty="0"/>
              <a:t> - это Конституция  Республики  Беларусь,  </a:t>
            </a:r>
            <a:r>
              <a:rPr lang="ru-RU" sz="1800" dirty="0" smtClean="0"/>
              <a:t>законы Республики </a:t>
            </a:r>
            <a:r>
              <a:rPr lang="ru-RU" sz="1800" dirty="0"/>
              <a:t>Беларусь (в </a:t>
            </a:r>
            <a:r>
              <a:rPr lang="ru-RU" sz="1800" dirty="0" err="1"/>
              <a:t>т.ч</a:t>
            </a:r>
            <a:r>
              <a:rPr lang="ru-RU" sz="1800" dirty="0"/>
              <a:t>. кодексы), декреты и указы (в </a:t>
            </a:r>
            <a:r>
              <a:rPr lang="ru-RU" sz="1800" dirty="0" err="1"/>
              <a:t>т.ч</a:t>
            </a:r>
            <a:r>
              <a:rPr lang="ru-RU" sz="1800" dirty="0"/>
              <a:t>.  </a:t>
            </a:r>
            <a:r>
              <a:rPr lang="ru-RU" sz="1800" dirty="0" smtClean="0"/>
              <a:t>директивы) Президента </a:t>
            </a:r>
            <a:r>
              <a:rPr lang="ru-RU" sz="1800" dirty="0"/>
              <a:t>Республики Беларусь (</a:t>
            </a:r>
            <a:r>
              <a:rPr lang="ru-RU" sz="1800" dirty="0" err="1"/>
              <a:t>абз</a:t>
            </a:r>
            <a:r>
              <a:rPr lang="ru-RU" sz="1800" dirty="0"/>
              <a:t>. 6 ст. 1 Закона о НПА).          </a:t>
            </a:r>
          </a:p>
          <a:p>
            <a:endParaRPr lang="ru-RU" sz="1800" dirty="0" smtClean="0"/>
          </a:p>
          <a:p>
            <a:r>
              <a:rPr lang="ru-RU" sz="1800" dirty="0" smtClean="0"/>
              <a:t> </a:t>
            </a:r>
            <a:r>
              <a:rPr lang="ru-RU" sz="1800" b="1" u="sng" dirty="0"/>
              <a:t>Подзаконные  акты  </a:t>
            </a:r>
            <a:r>
              <a:rPr lang="ru-RU" sz="1800" dirty="0"/>
              <a:t>-  постановления   палат   Парламента   </a:t>
            </a:r>
            <a:r>
              <a:rPr lang="ru-RU" sz="1800" dirty="0" smtClean="0"/>
              <a:t>Республики Беларусь  </a:t>
            </a:r>
            <a:r>
              <a:rPr lang="ru-RU" sz="1800" dirty="0"/>
              <a:t>(далее  -  Парламент),  Совета  Министров  Республики  </a:t>
            </a:r>
            <a:r>
              <a:rPr lang="ru-RU" sz="1800" dirty="0" smtClean="0"/>
              <a:t>Беларусь  (</a:t>
            </a:r>
            <a:r>
              <a:rPr lang="ru-RU" sz="1800" dirty="0"/>
              <a:t>далее - Совмин),  Пленума  Верховного  Суда  Республики  Беларусь,  </a:t>
            </a:r>
            <a:r>
              <a:rPr lang="ru-RU" sz="1800" dirty="0" smtClean="0"/>
              <a:t>акты Генерального </a:t>
            </a:r>
            <a:r>
              <a:rPr lang="ru-RU" sz="1800" dirty="0"/>
              <a:t>прокурора Республики Беларусь и иные НПА, не  относящиеся  </a:t>
            </a:r>
            <a:r>
              <a:rPr lang="ru-RU" sz="1800" dirty="0" smtClean="0"/>
              <a:t>к законодательным актам.</a:t>
            </a:r>
          </a:p>
          <a:p>
            <a:pPr marL="68580" indent="0">
              <a:buNone/>
            </a:pPr>
            <a:endParaRPr lang="ru-RU" sz="1800" dirty="0"/>
          </a:p>
          <a:p>
            <a:endParaRPr lang="ru-RU" sz="18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65480720"/>
              </p:ext>
            </p:extLst>
          </p:nvPr>
        </p:nvGraphicFramePr>
        <p:xfrm>
          <a:off x="1115616" y="4365104"/>
          <a:ext cx="7200800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7372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Коллизии в практической деятельности юриста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rgbClr val="00B0F0"/>
                </a:solidFill>
              </a:rPr>
              <a:t>ПРАВИЛО N 3</a:t>
            </a:r>
          </a:p>
          <a:p>
            <a:r>
              <a:rPr lang="ru-RU" dirty="0" smtClean="0"/>
              <a:t>Конституция </a:t>
            </a:r>
            <a:r>
              <a:rPr lang="ru-RU" dirty="0"/>
              <a:t>обладает высшей юридической силой (ч. 1 ст. 10 Закона о НПА). Иные НПА должны издаваться в строгом соответствии с Конституцией и не противоречить ей. Конституция, в частности, закрепляет основные права и свободы граждан, которые не подлежат отмене нормами других НПА. Так, если положения иных НПА ограничивают установленные Конституцией права, такие положения не применяются в силу прямого действия конституционных норм (ч. 2 ст. 10 Закона о НПА).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380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Коллизии в практической деятельности юриста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rgbClr val="00B0F0"/>
                </a:solidFill>
              </a:rPr>
              <a:t>ПРАВИЛО N 4</a:t>
            </a:r>
          </a:p>
          <a:p>
            <a:r>
              <a:rPr lang="ru-RU" dirty="0" smtClean="0"/>
              <a:t>В </a:t>
            </a:r>
            <a:r>
              <a:rPr lang="ru-RU" dirty="0"/>
              <a:t>случае расхождения декрета Президента Республики Беларусь (далее - декрет) или указа Президента Республики Беларусь (далее - указ) с законом Республики Беларусь (далее - закон) последний имеет верховенство лишь тогда, когда полномочия на издание декрета или указа были предоставлены законом (ч. 3 ст. 137 Конституции). В ином случае (когда НПА издается в силу особой необходимости по инициативе Президента Республики Беларусь либо по предложению Правительства Республики Беларусь (ч. 1 ст. 101 Конституции)) нормы декрета (указа) имеют приоритет.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259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Коллизии в практической деятельности юриста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81127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600" u="sng" dirty="0"/>
              <a:t>Директива Президента Республики Беларусь от 11.03.2004 N </a:t>
            </a:r>
            <a:r>
              <a:rPr lang="ru-RU" sz="1600" u="sng" dirty="0" smtClean="0"/>
              <a:t>1 "О </a:t>
            </a:r>
            <a:r>
              <a:rPr lang="ru-RU" sz="1600" u="sng" dirty="0"/>
              <a:t>мерах по укреплению общественной безопасности и </a:t>
            </a:r>
            <a:r>
              <a:rPr lang="ru-RU" sz="1600" u="sng" dirty="0" smtClean="0"/>
              <a:t>дисциплины“</a:t>
            </a:r>
            <a:r>
              <a:rPr lang="en-US" sz="1600" dirty="0" smtClean="0"/>
              <a:t>: </a:t>
            </a:r>
            <a:endParaRPr lang="ru-RU" sz="1600" dirty="0"/>
          </a:p>
          <a:p>
            <a:r>
              <a:rPr lang="ru-RU" sz="1600" dirty="0" smtClean="0"/>
              <a:t>1</a:t>
            </a:r>
            <a:r>
              <a:rPr lang="ru-RU" sz="1600" dirty="0"/>
              <a:t>. Совету Министров Республики Беларусь, республиканским и местным органам государственного управления, другим государственным органам и </a:t>
            </a:r>
            <a:r>
              <a:rPr lang="ru-RU" sz="1600" dirty="0" smtClean="0"/>
              <a:t>организациям: 1.4</a:t>
            </a:r>
            <a:r>
              <a:rPr lang="ru-RU" sz="1600" dirty="0"/>
              <a:t>. </a:t>
            </a:r>
            <a:r>
              <a:rPr lang="ru-RU" sz="1600" b="1" dirty="0"/>
              <a:t>обеспечивать безусловное и немедленное расторжение контрактов </a:t>
            </a:r>
            <a:r>
              <a:rPr lang="ru-RU" sz="1600" dirty="0"/>
              <a:t>с работниками </a:t>
            </a:r>
            <a:r>
              <a:rPr lang="ru-RU" sz="1600" dirty="0" smtClean="0"/>
              <a:t>за </a:t>
            </a:r>
            <a:r>
              <a:rPr lang="ru-RU" sz="1600" dirty="0"/>
              <a:t>распитие спиртных напитков в рабочее время или по месту </a:t>
            </a:r>
            <a:r>
              <a:rPr lang="ru-RU" sz="1600" dirty="0" smtClean="0"/>
              <a:t>работы.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ru-RU" sz="1600" u="sng" dirty="0" smtClean="0"/>
              <a:t>Трудовой </a:t>
            </a:r>
            <a:r>
              <a:rPr lang="ru-RU" sz="1600" u="sng" dirty="0"/>
              <a:t>кодекс Республики </a:t>
            </a:r>
            <a:r>
              <a:rPr lang="ru-RU" sz="1600" u="sng" dirty="0" smtClean="0"/>
              <a:t>Беларусь от </a:t>
            </a:r>
            <a:r>
              <a:rPr lang="ru-RU" sz="1600" u="sng" dirty="0"/>
              <a:t>26.07.1999 </a:t>
            </a:r>
            <a:r>
              <a:rPr lang="en-US" sz="1600" u="sng" dirty="0"/>
              <a:t>N 296-</a:t>
            </a:r>
            <a:r>
              <a:rPr lang="ru-RU" sz="1600" u="sng" dirty="0"/>
              <a:t>З</a:t>
            </a:r>
          </a:p>
          <a:p>
            <a:r>
              <a:rPr lang="ru-RU" sz="1600" dirty="0" smtClean="0"/>
              <a:t>Ч.1, Ч.3  </a:t>
            </a:r>
            <a:r>
              <a:rPr lang="en-US" sz="1600" dirty="0" smtClean="0"/>
              <a:t>C</a:t>
            </a:r>
            <a:r>
              <a:rPr lang="ru-RU" sz="1600" dirty="0" smtClean="0"/>
              <a:t>т. 198. За </a:t>
            </a:r>
            <a:r>
              <a:rPr lang="ru-RU" sz="1600" dirty="0"/>
              <a:t>совершение дисциплинарного проступка наниматель может применить к работнику следующие меры дисциплинарного </a:t>
            </a:r>
            <a:r>
              <a:rPr lang="ru-RU" sz="1600" dirty="0" smtClean="0"/>
              <a:t>взыскания: 1</a:t>
            </a:r>
            <a:r>
              <a:rPr lang="ru-RU" sz="1600" dirty="0"/>
              <a:t>) </a:t>
            </a:r>
            <a:r>
              <a:rPr lang="ru-RU" sz="1600" dirty="0" smtClean="0"/>
              <a:t>замечание; 2</a:t>
            </a:r>
            <a:r>
              <a:rPr lang="ru-RU" sz="1600" dirty="0"/>
              <a:t>) </a:t>
            </a:r>
            <a:r>
              <a:rPr lang="ru-RU" sz="1600" dirty="0" smtClean="0"/>
              <a:t>выговор; 3</a:t>
            </a:r>
            <a:r>
              <a:rPr lang="ru-RU" sz="1600" dirty="0"/>
              <a:t>) увольнение (пункты 4, 5, 7, 8 и 9 статьи 42, пункт 1 статьи 47</a:t>
            </a:r>
            <a:r>
              <a:rPr lang="ru-RU" sz="1600" dirty="0" smtClean="0"/>
              <a:t>). </a:t>
            </a:r>
            <a:r>
              <a:rPr lang="ru-RU" sz="1600" b="1" dirty="0"/>
              <a:t>Право выбора меры дисциплинарного взыскания принадлежит нанимателю.</a:t>
            </a:r>
            <a:r>
              <a:rPr lang="ru-RU" sz="1600" dirty="0"/>
              <a:t> При выборе меры дисциплинарного взыскания должны учитываться тяжесть дисциплинарного проступка, обстоятельства, при которых он совершен, предшествующая работа и поведение работника на производстве.</a:t>
            </a:r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6124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Коллизии в практической деятельности юриста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5800" y="1268760"/>
            <a:ext cx="6550496" cy="4065241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00B0F0"/>
                </a:solidFill>
              </a:rPr>
              <a:t>ПРАВИЛО N 5</a:t>
            </a:r>
          </a:p>
          <a:p>
            <a:r>
              <a:rPr lang="ru-RU" dirty="0" smtClean="0"/>
              <a:t>Кодексы </a:t>
            </a:r>
            <a:r>
              <a:rPr lang="ru-RU" dirty="0"/>
              <a:t>имеют большую юридическую силу по отношению к другим законам. ГК имеет большую юридическую силу по отношению к другим кодексам и законам, содержащим нормы гражданского права (ч. 6, 7 ст. 10 Закона о НПА). Нормы гражданского права, содержащиеся в других законах, должны соответствовать ГК. В случае расхождения указанных актов с ГК действует последний (ч. 3 п. 2 ст. 3 ГК).</a:t>
            </a:r>
          </a:p>
          <a:p>
            <a:r>
              <a:rPr lang="ru-RU" sz="1400" dirty="0"/>
              <a:t>Однако от рассматриваемой ситуации необходимо отличать случаи, когда норма нижестоящего НПА (например, закона) принята в развитие вышестоящей нормы (например, ГК), дополняет ее. В данном случае коллизия отсутствует и подлежат применению конкретизирующие нормы нижестоящего НПА.</a:t>
            </a:r>
          </a:p>
          <a:p>
            <a:endParaRPr lang="ru-RU" sz="1100" dirty="0"/>
          </a:p>
        </p:txBody>
      </p:sp>
      <p:pic>
        <p:nvPicPr>
          <p:cNvPr id="2050" name="Picture 2" descr="http://www.interpres.ru/catalog/images/0002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664" y="1988840"/>
            <a:ext cx="1709564" cy="266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440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Коллизии в практической деятельности юриста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00B0F0"/>
                </a:solidFill>
              </a:rPr>
              <a:t>ПРАВИЛО N 6</a:t>
            </a:r>
          </a:p>
          <a:p>
            <a:r>
              <a:rPr lang="ru-RU" sz="2400" dirty="0" smtClean="0"/>
              <a:t>Постановления </a:t>
            </a:r>
            <a:r>
              <a:rPr lang="ru-RU" sz="2400" dirty="0"/>
              <a:t>палат Парламента, Совмина, Пленума Верховного Суда Республики Беларусь, акты Генерального прокурора Республики Беларусь имеют большую юридическую силу по отношению к НПА министерств, иных республиканских органов государственного управления и Национального банка Республики Беларусь, местных Советов депутатов, исполнительных и распорядительных органов (ч. 5 ст. 10 Закона о НПА).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48745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Коллизии в практической деятельности юриста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6510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600" dirty="0"/>
              <a:t>Квалификационными характеристиками должности "официант", установленными постановлением Министерства труда и социальной защиты Республики Беларусь, не предусмотрено обязательное наличие специального либо профильного образования у работника (параграфы 14 - 16 раздела "Торговля и общественное питание" выпуска 51 Единого тарифно-квалификационного справочника работ и профессий рабочих, утвержденного постановлением Министерства труда и социальной защиты Республики Беларусь от 25.11.2003 N 146). Однако ч. 3 п. 43 постановления Совета Министров Республики Беларусь от 07.04.2004 N 384 "Об утверждении Правил осуществления розничной торговли отдельными видами товаров и общественного питания" закреплено, что к оказанию услуг, связанных непосредственно с обслуживанием потребителей, допускаются работники, прошедшие профессиональную подготовку (переподготовку). Таким образом, в связи с более высокой юридической силой постановления Совмина по сравнению с НПА Министерства труда и социальной защиты Республики Беларусь к работе в качестве официантов должны допускаться лица, имеющие документы, подтверждающие прохождение специальной подготовки (переподготовки).</a:t>
            </a:r>
          </a:p>
        </p:txBody>
      </p:sp>
    </p:spTree>
    <p:extLst>
      <p:ext uri="{BB962C8B-B14F-4D97-AF65-F5344CB8AC3E}">
        <p14:creationId xmlns:p14="http://schemas.microsoft.com/office/powerpoint/2010/main" val="2412126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Коллизии в практической деятельности юриста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33055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00B0F0"/>
                </a:solidFill>
              </a:rPr>
              <a:t>ПРАВИЛО N 7</a:t>
            </a:r>
          </a:p>
          <a:p>
            <a:r>
              <a:rPr lang="ru-RU" dirty="0" smtClean="0"/>
              <a:t>При </a:t>
            </a:r>
            <a:r>
              <a:rPr lang="ru-RU" dirty="0"/>
              <a:t>определении юридической силы актов местных органов власти также необходимо исходить из того, что они имеют собственную вертикальную иерархию, основанную на территориальном уровне конкретного органа принятия НПА.</a:t>
            </a:r>
          </a:p>
          <a:p>
            <a:r>
              <a:rPr lang="ru-RU" dirty="0"/>
              <a:t>Система местных Советов, как и система местных исполнительных и распорядительных органов, состоит из трех территориальных уровней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областного</a:t>
            </a:r>
          </a:p>
          <a:p>
            <a:pPr lvl="1"/>
            <a:r>
              <a:rPr lang="ru-RU" dirty="0" smtClean="0"/>
              <a:t>базового </a:t>
            </a:r>
          </a:p>
          <a:p>
            <a:pPr lvl="1"/>
            <a:r>
              <a:rPr lang="ru-RU" dirty="0" smtClean="0"/>
              <a:t>первичного.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4653136"/>
            <a:ext cx="4572000" cy="175432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dirty="0"/>
              <a:t>Если решение </a:t>
            </a:r>
            <a:r>
              <a:rPr lang="ru-RU" dirty="0" err="1"/>
              <a:t>Столбцовского</a:t>
            </a:r>
            <a:r>
              <a:rPr lang="ru-RU" dirty="0"/>
              <a:t> районного Совета депутатов противоречит решению Минского областного Совета депутатов, то будет действовать решение Минского областного Совета депутатов.</a:t>
            </a:r>
          </a:p>
        </p:txBody>
      </p:sp>
    </p:spTree>
    <p:extLst>
      <p:ext uri="{BB962C8B-B14F-4D97-AF65-F5344CB8AC3E}">
        <p14:creationId xmlns:p14="http://schemas.microsoft.com/office/powerpoint/2010/main" val="315560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РЕФЕРАТЫ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780927"/>
            <a:ext cx="7772400" cy="255307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СДАТЬ НА КАФЕДРУ  </a:t>
            </a:r>
            <a:r>
              <a:rPr lang="ru-RU" sz="2400" dirty="0" err="1" smtClean="0"/>
              <a:t>ТиИГиП</a:t>
            </a:r>
            <a:r>
              <a:rPr lang="ru-RU" sz="2400" dirty="0" smtClean="0"/>
              <a:t> (АУД. 213) ДО 28/03/2014</a:t>
            </a:r>
          </a:p>
          <a:p>
            <a:r>
              <a:rPr lang="ru-RU" sz="2400" dirty="0" smtClean="0"/>
              <a:t>ТЕМЫ и ТРЕБОВАНИЯ  </a:t>
            </a:r>
            <a:r>
              <a:rPr lang="en-US" sz="2400" dirty="0" smtClean="0"/>
              <a:t>http://vk.com/filp2014</a:t>
            </a:r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81960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Коллизии в практической деятельности юриста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 algn="ctr">
              <a:buNone/>
            </a:pPr>
            <a:r>
              <a:rPr lang="ru-RU" dirty="0">
                <a:solidFill>
                  <a:srgbClr val="00B0F0"/>
                </a:solidFill>
              </a:rPr>
              <a:t>СООТНОШЕНИЕ НОРМАТИВНЫХ ПРАВОВЫХ АКТОВ ПО ГОРИЗОНТАЛИ</a:t>
            </a:r>
          </a:p>
          <a:p>
            <a:pPr marL="68580" indent="0" algn="ctr">
              <a:buNone/>
            </a:pPr>
            <a:r>
              <a:rPr lang="ru-RU" dirty="0"/>
              <a:t> </a:t>
            </a:r>
          </a:p>
          <a:p>
            <a:pPr marL="68580" indent="0" algn="ctr">
              <a:buNone/>
            </a:pPr>
            <a:r>
              <a:rPr lang="ru-RU" dirty="0"/>
              <a:t>НПА одного уровня следует признавать акты, ни один из которых не является выше (либо ниже) по отношению к другому, т.е. эти НПА находятся на одном уровне иерархии нормативных актов (законы между собой, постановления министерств, решения органов местного управления и самоуправления и т.д.).</a:t>
            </a:r>
          </a:p>
          <a:p>
            <a:pPr marL="6858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275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Коллизии в практической деятельности юриста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65104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>
                <a:solidFill>
                  <a:srgbClr val="00B0F0"/>
                </a:solidFill>
              </a:rPr>
              <a:t>ПРАВИЛО N 8</a:t>
            </a:r>
          </a:p>
          <a:p>
            <a:r>
              <a:rPr lang="ru-RU" sz="2800" dirty="0" smtClean="0"/>
              <a:t>В </a:t>
            </a:r>
            <a:r>
              <a:rPr lang="ru-RU" sz="2800" dirty="0"/>
              <a:t>ч. 10 ст. 10 Закона о НПА сформулировано правило, в соответствии с которым </a:t>
            </a:r>
            <a:r>
              <a:rPr lang="ru-RU" sz="2800" b="1" u="sng" dirty="0"/>
              <a:t>новый (принятый позднее) Н</a:t>
            </a:r>
            <a:r>
              <a:rPr lang="ru-RU" sz="2800" dirty="0"/>
              <a:t>ПА имеет большую юридическую силу по отношению к ранее принятому (изданному) по тому же вопросу НПА того же государственного органа (должностного лица). При этом в тексте НПА могут отсутствовать специально указывающие на это нормы.</a:t>
            </a:r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rgbClr val="C00000"/>
                </a:solidFill>
              </a:rPr>
              <a:t>Министерством </a:t>
            </a:r>
            <a:r>
              <a:rPr lang="ru-RU" sz="2800" dirty="0">
                <a:solidFill>
                  <a:srgbClr val="C00000"/>
                </a:solidFill>
              </a:rPr>
              <a:t>финансов Республики Беларусь в 2009 году была издана и вступила в силу инструкция, некоторые положения которой впоследствии стали противоречить новой инструкции того же государственного органа, изданной в 2012 году. При разрешении указанной коллизии следует руководствоваться нормами новейшей инструкции (2012 года), несмотря на то что противоречащие положения инструкции 2009 года не были отменены.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74919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Коллизии в практической деятельности юриста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061047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>
                <a:solidFill>
                  <a:srgbClr val="00B0F0"/>
                </a:solidFill>
              </a:rPr>
              <a:t>ПРАВИЛО N 9</a:t>
            </a:r>
          </a:p>
          <a:p>
            <a:r>
              <a:rPr lang="ru-RU" sz="2800" dirty="0" smtClean="0"/>
              <a:t>В </a:t>
            </a:r>
            <a:r>
              <a:rPr lang="ru-RU" sz="2800" dirty="0"/>
              <a:t>соответствии с ч. 11 ст. 10 Закона о НПА нормативный правовой акт, принятый (изданный) государственным органом (должностным лицом), имеет большую юридическую силу по отношению к НПА государственного органа (должностного лица) одного уровня, если государственный орган (должностное лицо), принявший (издавший) такой акт, </a:t>
            </a:r>
            <a:r>
              <a:rPr lang="ru-RU" sz="2800" b="1" u="sng" dirty="0"/>
              <a:t>специально уполномочен на регулирование определенной области общественных отношений</a:t>
            </a:r>
            <a:r>
              <a:rPr lang="ru-RU" sz="2800" dirty="0"/>
              <a:t>. В случае, когда имеет место коллизия норм одноуровневых НПА, необходимо выяснить спектр полномочий принявших (издавших) их органов (должностных лиц).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57594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Коллизии в практической деятельности юриста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81127"/>
          </a:xfrm>
        </p:spPr>
        <p:txBody>
          <a:bodyPr>
            <a:normAutofit fontScale="62500" lnSpcReduction="20000"/>
          </a:bodyPr>
          <a:lstStyle/>
          <a:p>
            <a:r>
              <a:rPr lang="ru-RU" sz="2800" dirty="0">
                <a:solidFill>
                  <a:srgbClr val="00B0F0"/>
                </a:solidFill>
              </a:rPr>
              <a:t>ПРАВИЛО N 10</a:t>
            </a:r>
          </a:p>
          <a:p>
            <a:r>
              <a:rPr lang="ru-RU" sz="2800" dirty="0" smtClean="0"/>
              <a:t>Следующим </a:t>
            </a:r>
            <a:r>
              <a:rPr lang="ru-RU" sz="2800" dirty="0"/>
              <a:t>критерием определения юридической силы НПА одного уровня является правило соотношения </a:t>
            </a:r>
            <a:r>
              <a:rPr lang="ru-RU" sz="2800" b="1" u="sng" dirty="0"/>
              <a:t>общих и специальных норм</a:t>
            </a:r>
            <a:r>
              <a:rPr lang="ru-RU" sz="2800" dirty="0"/>
              <a:t>. В случае если в области правового регулирования одного правоотношения существуют общие и специальные нормы, преимущественной юридической силой обладает специальная норма. Это правило не нашло закрепления в Законе о НПА, однако является общепринятым в теории права и правоприменительной практике.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Общий </a:t>
            </a:r>
            <a:r>
              <a:rPr lang="ru-RU" sz="2800" dirty="0">
                <a:solidFill>
                  <a:srgbClr val="C00000"/>
                </a:solidFill>
              </a:rPr>
              <a:t>порядок лицензирования в Республике Беларусь определен Указом Президента Республики Беларусь от 01.09.2010 N 450 "О лицензировании отдельных видов деятельности" (далее - Указ N 450). Лицензирование деятельности, связанной со специфическими товарами (работами, услугами), осуществляется в порядке, определенном Указом Президента Республики Беларусь от 16.02.2012 N 71 "О порядке лицензирования видов деятельности, связанных со специфическими товарами (работами, услугами)" (далее - Указ N 71). Нормы Указа N 71 являются специальными по отношению к нормам Указа N 450.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45357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Коллизии в практической деятельности юриста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205063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>
                <a:solidFill>
                  <a:srgbClr val="00B0F0"/>
                </a:solidFill>
              </a:rPr>
              <a:t>ПРАВИЛО N 11</a:t>
            </a:r>
          </a:p>
          <a:p>
            <a:r>
              <a:rPr lang="ru-RU" sz="2800" dirty="0" smtClean="0"/>
              <a:t>Согласно </a:t>
            </a:r>
            <a:r>
              <a:rPr lang="ru-RU" sz="2800" dirty="0"/>
              <a:t>ч. 1 ст. 68 Закона о НПА нормативные правовые акты органов местного управления и самоуправления имеют обязательную силу на соответствующей территории Республики Беларусь. Решения местного органа власти распространяют свою силу на территорию четко определенной административно-территориальной единицы.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Нормы </a:t>
            </a:r>
            <a:r>
              <a:rPr lang="ru-RU" sz="2800" dirty="0">
                <a:solidFill>
                  <a:srgbClr val="C00000"/>
                </a:solidFill>
              </a:rPr>
              <a:t>решения Рогачевского районного исполнительного комитета не будут действовать на территории Быховского района.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76473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. Понятие правовой деятельности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u="sng" dirty="0"/>
              <a:t>Деятельность</a:t>
            </a:r>
            <a:r>
              <a:rPr lang="ru-RU" sz="3200" dirty="0"/>
              <a:t> </a:t>
            </a:r>
            <a:r>
              <a:rPr lang="ru-RU" sz="3200" dirty="0" smtClean="0"/>
              <a:t>- </a:t>
            </a:r>
            <a:r>
              <a:rPr lang="ru-RU" sz="3200" dirty="0"/>
              <a:t>специфически человеческая форма </a:t>
            </a:r>
            <a:r>
              <a:rPr lang="ru-RU" sz="3200" dirty="0" smtClean="0"/>
              <a:t>активного </a:t>
            </a:r>
            <a:r>
              <a:rPr lang="ru-RU" sz="3200" dirty="0"/>
              <a:t>отношения субъект к окружающему миру и к себе. </a:t>
            </a:r>
          </a:p>
          <a:p>
            <a:r>
              <a:rPr lang="ru-RU" sz="3200" b="1" u="sng" dirty="0"/>
              <a:t>Правовая деятельность </a:t>
            </a:r>
            <a:r>
              <a:rPr lang="ru-RU" sz="3200" dirty="0" smtClean="0"/>
              <a:t>- процесс познания правовой </a:t>
            </a:r>
            <a:r>
              <a:rPr lang="ru-RU" sz="3200" dirty="0"/>
              <a:t>реальности, </a:t>
            </a:r>
            <a:r>
              <a:rPr lang="ru-RU" sz="3200" dirty="0" smtClean="0"/>
              <a:t>её преобразование.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2774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. Понятие правовой деятельности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526106"/>
              </p:ext>
            </p:extLst>
          </p:nvPr>
        </p:nvGraphicFramePr>
        <p:xfrm>
          <a:off x="683568" y="1196752"/>
          <a:ext cx="8206680" cy="4349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2101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Коллизии в практической деятельности юриста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Юридическая сила нормативного правового акта (далее - НПА) в соответствии с </a:t>
            </a:r>
            <a:r>
              <a:rPr lang="ru-RU" sz="2800" dirty="0" err="1"/>
              <a:t>абз</a:t>
            </a:r>
            <a:r>
              <a:rPr lang="ru-RU" sz="2800" dirty="0"/>
              <a:t>. 27 ст. 1 Закона Республики Беларусь от 10.01.2000 N 361-З "О нормативных правовых актах" (далее - Закон о НПА) - это характеристика НПА, определяющая:</a:t>
            </a:r>
          </a:p>
          <a:p>
            <a:pPr lvl="1"/>
            <a:r>
              <a:rPr lang="ru-RU" sz="1800" dirty="0"/>
              <a:t>- обязательность его применения к соответствующим общественным отношениям;</a:t>
            </a:r>
          </a:p>
          <a:p>
            <a:pPr lvl="1"/>
            <a:r>
              <a:rPr lang="ru-RU" sz="1800" dirty="0" smtClean="0"/>
              <a:t>-	 </a:t>
            </a:r>
            <a:r>
              <a:rPr lang="ru-RU" sz="1800" dirty="0"/>
              <a:t>его соподчиненность по отношению к иным НПА.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02086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Коллизии в практической деятельности юриста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600200"/>
            <a:ext cx="7918648" cy="506916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800" dirty="0" smtClean="0"/>
              <a:t>ОДНАКО СУЩЕСТВУЮТ СИТУАЦИИ, КОГДА НПА НЕ СОГЛАСУЮТСЯ МЕЖДУ СОБОЙ, Т.Е. ОДНИ И ТЕ ЖЕ ОБЩЕСТВЕННЫЕ ОТНОШЕНИЯ МОГУТ РЕГУЛИРОВАТЬСЯ НОРМАМИ РАЗЛИЧНОГО СОДЕРЖАНИЯ.</a:t>
            </a:r>
          </a:p>
          <a:p>
            <a:r>
              <a:rPr lang="ru-RU" sz="1800" dirty="0" smtClean="0"/>
              <a:t>В </a:t>
            </a:r>
            <a:r>
              <a:rPr lang="ru-RU" sz="1800" dirty="0"/>
              <a:t>ст. 409 Уголовного кодекса Республики Беларусь установлена ответственность за осуществление служащим кредитной организации банковских операций с денежными средствами (вкладами), на которые наложен арест, т.е. предполагается абсолютный запрет на проведение таких операций. Однако Указом Президента Республики Беларусь от 15.05.2008 N 267 "О некоторых вопросах осуществления расходных операций и внесении дополнений и изменения в Указ Президента Республики Беларусь от 29 июня 2000 г. N 359" (далее - Указ N 267) установлен перечень платежей, которые могут быть произведены, несмотря на одновременное действие имеющихся в банке постановления суда о наложении ареста на денежные средства, находящиеся на счетах, в банковских вкладах (депозитах), и решения уполномоченного органа о приостановлении операций по таким счетам в банке (п. 1 Указа N 267).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80782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Коллизии в практической деятельности юриста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Такие противоречия называются коллизией НПА, т.е. несоответствием норм действующего НПА, регулирующего одни и те же общественные отношения (</a:t>
            </a:r>
            <a:r>
              <a:rPr lang="ru-RU" sz="2800" dirty="0" err="1"/>
              <a:t>абз</a:t>
            </a:r>
            <a:r>
              <a:rPr lang="ru-RU" sz="2800" dirty="0"/>
              <a:t>. 11 ст. 1 Закона о НПА). </a:t>
            </a:r>
            <a:endParaRPr lang="ru-RU" sz="2800" dirty="0" smtClean="0"/>
          </a:p>
          <a:p>
            <a:pPr marL="68580" indent="0">
              <a:buNone/>
            </a:pPr>
            <a:endParaRPr lang="ru-RU" sz="2800" dirty="0" smtClean="0"/>
          </a:p>
          <a:p>
            <a:r>
              <a:rPr lang="ru-RU" dirty="0" smtClean="0"/>
              <a:t>Правильное </a:t>
            </a:r>
            <a:r>
              <a:rPr lang="ru-RU" dirty="0"/>
              <a:t>сопоставление НПА по юридической силе обеспечивает грамотный выбор норм, подлежащих применению в случае коллизий НПА.</a:t>
            </a:r>
          </a:p>
          <a:p>
            <a:endParaRPr lang="ru-RU" sz="28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08306238"/>
              </p:ext>
            </p:extLst>
          </p:nvPr>
        </p:nvGraphicFramePr>
        <p:xfrm>
          <a:off x="6372200" y="3429000"/>
          <a:ext cx="2111896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1612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Коллизии в практической деятельности юриста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Для правильного определения юридической силы НПА, подлежащего применению в случае коллизии НПА, необходимо следовать определенным правилам</a:t>
            </a:r>
          </a:p>
          <a:p>
            <a:endParaRPr lang="ru-RU" sz="2800" dirty="0"/>
          </a:p>
        </p:txBody>
      </p:sp>
      <p:pic>
        <p:nvPicPr>
          <p:cNvPr id="1026" name="Picture 2" descr="http://www.iguides.ru/forum/imagehosting/2011/02/01/74d47941e48db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861048"/>
            <a:ext cx="1656184" cy="16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844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Коллизии в практической деятельности юриста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00B0F0"/>
                </a:solidFill>
              </a:rPr>
              <a:t>ПРАВИЛО N 1</a:t>
            </a:r>
          </a:p>
          <a:p>
            <a:r>
              <a:rPr lang="ru-RU" sz="2800" dirty="0" smtClean="0"/>
              <a:t>В </a:t>
            </a:r>
            <a:r>
              <a:rPr lang="ru-RU" sz="2800" dirty="0"/>
              <a:t>случае коллизии между НПА субъекты правоотношений обязаны руководствоваться нормой акта, обладающего более высокой юридической силой (ч. 1 ст. 71 Закона о НПА).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07491044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Поп-музыка</Template>
  <TotalTime>85</TotalTime>
  <Words>1933</Words>
  <Application>Microsoft Office PowerPoint</Application>
  <PresentationFormat>Экран (4:3)</PresentationFormat>
  <Paragraphs>99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Urban Pop</vt:lpstr>
      <vt:lpstr>Правовая деятельность</vt:lpstr>
      <vt:lpstr>РЕФЕРАТЫ</vt:lpstr>
      <vt:lpstr>1. Понятие правовой деятельности</vt:lpstr>
      <vt:lpstr>1. Понятие правовой деятельности</vt:lpstr>
      <vt:lpstr>2. Коллизии в практической деятельности юриста</vt:lpstr>
      <vt:lpstr>2. Коллизии в практической деятельности юриста</vt:lpstr>
      <vt:lpstr>2. Коллизии в практической деятельности юриста</vt:lpstr>
      <vt:lpstr>2. Коллизии в практической деятельности юриста</vt:lpstr>
      <vt:lpstr>2. Коллизии в практической деятельности юриста</vt:lpstr>
      <vt:lpstr>2. Коллизии в практической деятельности юриста</vt:lpstr>
      <vt:lpstr>2. Коллизии в практической деятельности юриста</vt:lpstr>
      <vt:lpstr>2. Коллизии в практической деятельности юриста</vt:lpstr>
      <vt:lpstr>2. Коллизии в практической деятельности юриста</vt:lpstr>
      <vt:lpstr>2. Коллизии в практической деятельности юриста</vt:lpstr>
      <vt:lpstr>2. Коллизии в практической деятельности юриста</vt:lpstr>
      <vt:lpstr>2. Коллизии в практической деятельности юриста</vt:lpstr>
      <vt:lpstr>2. Коллизии в практической деятельности юриста</vt:lpstr>
      <vt:lpstr>2. Коллизии в практической деятельности юриста</vt:lpstr>
      <vt:lpstr>2. Коллизии в практической деятельности юриста</vt:lpstr>
      <vt:lpstr>2. Коллизии в практической деятельности юриста</vt:lpstr>
      <vt:lpstr>2. Коллизии в практической деятельности юриста</vt:lpstr>
      <vt:lpstr>2. Коллизии в практической деятельности юриста</vt:lpstr>
      <vt:lpstr>2. Коллизии в практической деятельности юриста</vt:lpstr>
      <vt:lpstr>2. Коллизии в практической деятельности юриста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Правовая онтология</dc:title>
  <dc:creator>Павел Соловьев</dc:creator>
  <cp:lastModifiedBy>Соловьев</cp:lastModifiedBy>
  <cp:revision>10</cp:revision>
  <dcterms:created xsi:type="dcterms:W3CDTF">2014-03-23T13:29:30Z</dcterms:created>
  <dcterms:modified xsi:type="dcterms:W3CDTF">2014-03-23T15:06:29Z</dcterms:modified>
</cp:coreProperties>
</file>