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0" r:id="rId1"/>
  </p:sldMasterIdLst>
  <p:notesMasterIdLst>
    <p:notesMasterId r:id="rId30"/>
  </p:notesMasterIdLst>
  <p:sldIdLst>
    <p:sldId id="335" r:id="rId2"/>
    <p:sldId id="361" r:id="rId3"/>
    <p:sldId id="340" r:id="rId4"/>
    <p:sldId id="337" r:id="rId5"/>
    <p:sldId id="336" r:id="rId6"/>
    <p:sldId id="338" r:id="rId7"/>
    <p:sldId id="362" r:id="rId8"/>
    <p:sldId id="344" r:id="rId9"/>
    <p:sldId id="382" r:id="rId10"/>
    <p:sldId id="364" r:id="rId11"/>
    <p:sldId id="365" r:id="rId12"/>
    <p:sldId id="348" r:id="rId13"/>
    <p:sldId id="367" r:id="rId14"/>
    <p:sldId id="360" r:id="rId15"/>
    <p:sldId id="359" r:id="rId16"/>
    <p:sldId id="366" r:id="rId17"/>
    <p:sldId id="363" r:id="rId18"/>
    <p:sldId id="350" r:id="rId19"/>
    <p:sldId id="378" r:id="rId20"/>
    <p:sldId id="368" r:id="rId21"/>
    <p:sldId id="347" r:id="rId22"/>
    <p:sldId id="352" r:id="rId23"/>
    <p:sldId id="353" r:id="rId24"/>
    <p:sldId id="374" r:id="rId25"/>
    <p:sldId id="343" r:id="rId26"/>
    <p:sldId id="355" r:id="rId27"/>
    <p:sldId id="370" r:id="rId28"/>
    <p:sldId id="354" r:id="rId29"/>
  </p:sldIdLst>
  <p:sldSz cx="9144000" cy="6858000" type="screen4x3"/>
  <p:notesSz cx="6789738" cy="99202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3300"/>
    <a:srgbClr val="99CCFF"/>
    <a:srgbClr val="33CCFF"/>
    <a:srgbClr val="99FF99"/>
    <a:srgbClr val="99FF66"/>
    <a:srgbClr val="FF99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06" autoAdjust="0"/>
    <p:restoredTop sz="99139" autoAdjust="0"/>
  </p:normalViewPr>
  <p:slideViewPr>
    <p:cSldViewPr>
      <p:cViewPr varScale="1">
        <p:scale>
          <a:sx n="71" d="100"/>
          <a:sy n="71" d="100"/>
        </p:scale>
        <p:origin x="-15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448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6513" y="0"/>
            <a:ext cx="29416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48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48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1700"/>
            <a:ext cx="543083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48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416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448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6513" y="9421813"/>
            <a:ext cx="294163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6090C1-4521-446B-A19F-8B644B91149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0283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D90CB0-73FF-41BE-AF6C-F8D07BEE24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0D2EF9-1E8C-4583-8E9C-1621BEAD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6D47F1-7F8D-4970-AAEF-641DD4526E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83C3FB-C562-4BE2-B7C5-9701CFC4AF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1CD8E8-8E0C-4318-8D34-0E686D4435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EB9F49-7EDD-49E2-9ACB-998368C41E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AD3506-A69F-4FC6-9DE7-0093F4780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C83C0B-4329-44E6-9932-1BCAA379B1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FA9D43-437A-4AE0-A3BE-AC20D32C2F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9D9D5-A4E6-4825-82B2-6498E02062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70E624-FDAC-432B-8928-A4E5B0B816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571EA05-24D8-4EC0-8C8B-C92E98959AB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G:\&#1085;&#1072;%20&#1089;&#1077;&#1084;&#1080;&#1085;&#1072;&#1088;\MVI_2337.AVI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5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5.emf"/><Relationship Id="rId4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video" Target="file:///G:\&#1085;&#1072;%20&#1089;&#1077;&#1084;&#1080;&#1085;&#1072;&#1088;\3.avi" TargetMode="External"/><Relationship Id="rId7" Type="http://schemas.openxmlformats.org/officeDocument/2006/relationships/image" Target="../media/image64.png"/><Relationship Id="rId2" Type="http://schemas.openxmlformats.org/officeDocument/2006/relationships/video" Target="file:///G:\&#1085;&#1072;%20&#1089;&#1077;&#1084;&#1080;&#1085;&#1072;&#1088;\vidcap0001.wmv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G:\&#1085;&#1072;%20&#1089;&#1077;&#1084;&#1080;&#1085;&#1072;&#1088;\&#1085;&#1086;&#1074;&#1072;&#1103;%20&#1087;&#1091;&#1096;&#1082;&#1072;%20.avi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G:\&#1085;&#1072;%20&#1089;&#1077;&#1084;&#1080;&#1085;&#1072;&#1088;\&#1057;&#1073;&#1086;&#1088;&#1082;&#1072;%20&#1074;&#1085;&#1091;&#1090;&#1088;&#1077;&#1085;&#1085;&#1103;&#1103;.avi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4414" y="1285860"/>
            <a:ext cx="7677174" cy="2857520"/>
          </a:xfrm>
          <a:noFill/>
          <a:ln/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</a:rPr>
              <a:t>ОТЕЧЕСТВЕННОЕ ЭЛЕКТРОННО-ЛУЧЕВОЕ ОБОРУДОВАНИЕ</a:t>
            </a:r>
            <a:endParaRPr lang="ru-RU" sz="44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76438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71600" y="6237312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85786" y="92308"/>
            <a:ext cx="8358214" cy="94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6402" tIns="43201" rIns="86402" bIns="43201" anchor="ctr">
            <a:spAutoFit/>
          </a:bodyPr>
          <a:lstStyle/>
          <a:p>
            <a:pPr algn="ctr" defTabSz="863600"/>
            <a:r>
              <a:rPr lang="ru-RU" sz="36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Электронно-лучевой </a:t>
            </a:r>
            <a:r>
              <a:rPr lang="ru-RU" sz="3600" b="1" dirty="0" err="1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энергокомплекс</a:t>
            </a:r>
            <a:endParaRPr lang="ru-RU" sz="3600" b="1" dirty="0" smtClean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  <a:p>
            <a:pPr algn="ctr" defTabSz="863600"/>
            <a:r>
              <a:rPr lang="ru-RU" sz="2000" b="1" dirty="0" smtClean="0">
                <a:latin typeface="Times New Roman" pitchFamily="18" charset="0"/>
              </a:rPr>
              <a:t>РУП «Минский тракторный завод»  </a:t>
            </a:r>
            <a:endParaRPr lang="ru-RU" sz="2000" b="1" dirty="0">
              <a:latin typeface="Times New Roman" pitchFamily="18" charset="0"/>
            </a:endParaRPr>
          </a:p>
        </p:txBody>
      </p:sp>
      <p:pic>
        <p:nvPicPr>
          <p:cNvPr id="16" name="Picture 6" descr="IMG_23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9480" y="1988840"/>
            <a:ext cx="4350632" cy="3214710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618498" name="Picture 2" descr="IMG_0927"/>
          <p:cNvPicPr>
            <a:picLocks noChangeAspect="1" noChangeArrowheads="1"/>
          </p:cNvPicPr>
          <p:nvPr/>
        </p:nvPicPr>
        <p:blipFill>
          <a:blip r:embed="rId3" cstate="print"/>
          <a:srcRect l="6308" t="1512" r="5139" b="6432"/>
          <a:stretch>
            <a:fillRect/>
          </a:stretch>
        </p:blipFill>
        <p:spPr bwMode="auto">
          <a:xfrm>
            <a:off x="5868144" y="1474178"/>
            <a:ext cx="3024336" cy="4175884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071538" y="163186"/>
            <a:ext cx="7929618" cy="94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6402" tIns="43201" rIns="86402" bIns="43201" anchor="ctr">
            <a:spAutoFit/>
          </a:bodyPr>
          <a:lstStyle/>
          <a:p>
            <a:pPr defTabSz="863600"/>
            <a:r>
              <a:rPr lang="ru-RU" sz="28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ЭЛЕКТРОННАЯ ПУШКА С ПЛАЗМЕННЫМ ЭМИТТЕРОМ		 </a:t>
            </a:r>
            <a:r>
              <a:rPr lang="ru-RU" sz="2000" b="1" dirty="0" smtClean="0">
                <a:latin typeface="Times New Roman" pitchFamily="18" charset="0"/>
              </a:rPr>
              <a:t>РУП «Минский тракторный завод»  </a:t>
            </a:r>
            <a:endParaRPr lang="ru-RU" sz="2000" b="1" dirty="0">
              <a:latin typeface="Times New Roman" pitchFamily="18" charset="0"/>
            </a:endParaRPr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7" name="Рисунок 16" descr="IMG_1945"/>
          <p:cNvPicPr/>
          <p:nvPr/>
        </p:nvPicPr>
        <p:blipFill>
          <a:blip r:embed="rId2" cstate="print"/>
          <a:srcRect r="23190" b="9272"/>
          <a:stretch>
            <a:fillRect/>
          </a:stretch>
        </p:blipFill>
        <p:spPr bwMode="auto">
          <a:xfrm>
            <a:off x="1187624" y="1896403"/>
            <a:ext cx="2162175" cy="3404805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19" name="Рисунок 18" descr="IMG_1944"/>
          <p:cNvPicPr/>
          <p:nvPr/>
        </p:nvPicPr>
        <p:blipFill>
          <a:blip r:embed="rId3" cstate="print"/>
          <a:srcRect r="24401"/>
          <a:stretch>
            <a:fillRect/>
          </a:stretch>
        </p:blipFill>
        <p:spPr bwMode="auto">
          <a:xfrm>
            <a:off x="3444008" y="1175767"/>
            <a:ext cx="2198647" cy="2181225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20" name="Рисунок 19" descr="HT0F01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011646" y="1869265"/>
            <a:ext cx="4357686" cy="2905124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21" name="Рисунок 20" descr="HT0F0169.JPG"/>
          <p:cNvPicPr>
            <a:picLocks noChangeAspect="1"/>
          </p:cNvPicPr>
          <p:nvPr/>
        </p:nvPicPr>
        <p:blipFill>
          <a:blip r:embed="rId5" cstate="print"/>
          <a:srcRect l="25000" r="27344" b="12109"/>
          <a:stretch>
            <a:fillRect/>
          </a:stretch>
        </p:blipFill>
        <p:spPr>
          <a:xfrm>
            <a:off x="3421807" y="3429000"/>
            <a:ext cx="2232248" cy="2744568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142976" y="142852"/>
            <a:ext cx="7429552" cy="70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6402" tIns="43201" rIns="86402" bIns="43201" anchor="ctr">
            <a:spAutoFit/>
          </a:bodyPr>
          <a:lstStyle/>
          <a:p>
            <a:pPr algn="ctr" defTabSz="863600"/>
            <a:r>
              <a:rPr lang="ru-RU" sz="2000" b="1" dirty="0" smtClean="0">
                <a:latin typeface="Times New Roman" pitchFamily="18" charset="0"/>
              </a:rPr>
              <a:t>ТЕХНОЛОГИЧЕСКАЯ АПРОБАЦИЯ</a:t>
            </a:r>
            <a:endParaRPr lang="ru-RU" sz="2000" b="1" dirty="0">
              <a:latin typeface="Times New Roman" pitchFamily="18" charset="0"/>
            </a:endParaRPr>
          </a:p>
          <a:p>
            <a:pPr algn="ctr" defTabSz="863600"/>
            <a:r>
              <a:rPr lang="ru-RU" sz="2000" b="1" dirty="0" smtClean="0">
                <a:latin typeface="Times New Roman" pitchFamily="18" charset="0"/>
              </a:rPr>
              <a:t>			РУП «Минский тракторный завод»</a:t>
            </a:r>
            <a:endParaRPr lang="ru-RU" sz="2000" b="1" dirty="0">
              <a:latin typeface="Times New Roman" pitchFamily="18" charset="0"/>
            </a:endParaRPr>
          </a:p>
        </p:txBody>
      </p:sp>
      <p:pic>
        <p:nvPicPr>
          <p:cNvPr id="19" name="Picture 9" descr="IMG_21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412776"/>
            <a:ext cx="2572915" cy="1928826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13" name="Picture 8" descr="IMG_21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052736"/>
            <a:ext cx="2714644" cy="2001117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14" name="Picture 11" descr="IMG_217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620688"/>
            <a:ext cx="2513019" cy="1884482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25" name="Picture 10" descr="IMG_216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717032"/>
            <a:ext cx="2572154" cy="1928826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26" name="Picture 2" descr="G:\ИННОТЕХМАШ 2011\196CANON\IMG_09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3356992"/>
            <a:ext cx="2595581" cy="1946686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4612" y="2285992"/>
            <a:ext cx="3024188" cy="2397125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17" name="MVI_2337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6036163" y="3933056"/>
            <a:ext cx="3072341" cy="23042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7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142976" y="40076"/>
            <a:ext cx="7786742" cy="119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6402" tIns="43201" rIns="86402" bIns="43201" anchor="ctr">
            <a:spAutoFit/>
          </a:bodyPr>
          <a:lstStyle/>
          <a:p>
            <a:pPr algn="ctr" defTabSz="863600"/>
            <a:r>
              <a:rPr lang="ru-RU" sz="24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ВНЕШНИЙ ВИД МАКРО И МИКРОШЛИФОВ СВАРНЫХ СОЕДИНЕНИЙ (сталь 25 ХГН)</a:t>
            </a:r>
          </a:p>
          <a:p>
            <a:pPr defTabSz="863600"/>
            <a:r>
              <a:rPr lang="ru-RU" sz="2400" b="1" dirty="0" smtClean="0">
                <a:latin typeface="Times New Roman" pitchFamily="18" charset="0"/>
              </a:rPr>
              <a:t>РУП «Минский тракторный завод»  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74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" name="Рисунок 18" descr="P2120011.JPG"/>
          <p:cNvPicPr>
            <a:picLocks noChangeAspect="1"/>
          </p:cNvPicPr>
          <p:nvPr/>
        </p:nvPicPr>
        <p:blipFill>
          <a:blip r:embed="rId2" cstate="print"/>
          <a:srcRect l="18780" t="25352" r="37676"/>
          <a:stretch>
            <a:fillRect/>
          </a:stretch>
        </p:blipFill>
        <p:spPr>
          <a:xfrm>
            <a:off x="1214414" y="1285860"/>
            <a:ext cx="2000264" cy="2428892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20" name="Рисунок 19" descr="P2120014.JPG"/>
          <p:cNvPicPr>
            <a:picLocks noChangeAspect="1"/>
          </p:cNvPicPr>
          <p:nvPr/>
        </p:nvPicPr>
        <p:blipFill>
          <a:blip r:embed="rId3" cstate="print"/>
          <a:srcRect l="4902" t="13726" r="32353"/>
          <a:stretch>
            <a:fillRect/>
          </a:stretch>
        </p:blipFill>
        <p:spPr>
          <a:xfrm>
            <a:off x="3857620" y="1285860"/>
            <a:ext cx="2357454" cy="2431112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21" name="Рисунок 20" descr="P2120017.JPG"/>
          <p:cNvPicPr>
            <a:picLocks noChangeAspect="1"/>
          </p:cNvPicPr>
          <p:nvPr/>
        </p:nvPicPr>
        <p:blipFill>
          <a:blip r:embed="rId4" cstate="print"/>
          <a:srcRect l="6250" t="9375" r="32812"/>
          <a:stretch>
            <a:fillRect/>
          </a:stretch>
        </p:blipFill>
        <p:spPr>
          <a:xfrm>
            <a:off x="6680636" y="1285860"/>
            <a:ext cx="2177644" cy="2428892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6174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749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3" name="Group 19"/>
          <p:cNvGrpSpPr>
            <a:grpSpLocks noChangeAspect="1"/>
          </p:cNvGrpSpPr>
          <p:nvPr/>
        </p:nvGrpSpPr>
        <p:grpSpPr bwMode="auto">
          <a:xfrm>
            <a:off x="1619672" y="4149080"/>
            <a:ext cx="3102203" cy="1356189"/>
            <a:chOff x="0" y="0"/>
            <a:chExt cx="8513" cy="3722"/>
          </a:xfrm>
        </p:grpSpPr>
        <p:pic>
          <p:nvPicPr>
            <p:cNvPr id="617492" name="Picture 20" descr="gensym-14r0ua96q-0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" y="56"/>
              <a:ext cx="8400" cy="3329"/>
            </a:xfrm>
            <a:prstGeom prst="rect">
              <a:avLst/>
            </a:prstGeom>
            <a:noFill/>
            <a:ln w="12700" algn="ctr">
              <a:solidFill>
                <a:srgbClr val="0033CC"/>
              </a:solidFill>
              <a:miter lim="800000"/>
              <a:headEnd/>
              <a:tailEnd/>
            </a:ln>
            <a:effectLst/>
          </p:spPr>
        </p:pic>
        <p:sp>
          <p:nvSpPr>
            <p:cNvPr id="617493" name="Rectangle 21"/>
            <p:cNvSpPr>
              <a:spLocks noChangeArrowheads="1"/>
            </p:cNvSpPr>
            <p:nvPr/>
          </p:nvSpPr>
          <p:spPr bwMode="auto">
            <a:xfrm>
              <a:off x="136" y="3485"/>
              <a:ext cx="6151" cy="80"/>
            </a:xfrm>
            <a:prstGeom prst="rect">
              <a:avLst/>
            </a:prstGeom>
            <a:solidFill>
              <a:srgbClr val="C0C0C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7494" name="Freeform 22"/>
            <p:cNvSpPr>
              <a:spLocks noChangeArrowheads="1"/>
            </p:cNvSpPr>
            <p:nvPr/>
          </p:nvSpPr>
          <p:spPr bwMode="auto">
            <a:xfrm>
              <a:off x="6288" y="3385"/>
              <a:ext cx="2168" cy="280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 rtl="0"/>
              <a:r>
                <a:rPr lang="en-US" sz="1000" spc="0" smtClean="0">
                  <a:ln w="9525">
                    <a:noFill/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1E4 </a:t>
              </a:r>
              <a:r>
                <a:rPr lang="ru-RU" sz="1000" spc="0" smtClean="0">
                  <a:ln w="9525">
                    <a:noFill/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мкм</a:t>
              </a:r>
              <a:endParaRPr lang="ru-RU" sz="1000" spc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22" name="Picture 12" descr="gensym-14r0offg6-0"/>
          <p:cNvPicPr preferRelativeResize="0">
            <a:picLocks noChangeArrowheads="1"/>
          </p:cNvPicPr>
          <p:nvPr/>
        </p:nvPicPr>
        <p:blipFill>
          <a:blip r:embed="rId6" cstate="print"/>
          <a:srcRect r="24825"/>
          <a:stretch>
            <a:fillRect/>
          </a:stretch>
        </p:blipFill>
        <p:spPr bwMode="auto">
          <a:xfrm>
            <a:off x="5436096" y="4797152"/>
            <a:ext cx="3186606" cy="1138051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142976" y="116632"/>
            <a:ext cx="7429552" cy="51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6402" tIns="43201" rIns="86402" bIns="43201" anchor="ctr">
            <a:spAutoFit/>
          </a:bodyPr>
          <a:lstStyle/>
          <a:p>
            <a:pPr algn="ctr" defTabSz="863600"/>
            <a:r>
              <a:rPr lang="ru-RU" sz="28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СИСТЕМЫ АВТОМАТИЗАЦИИ </a:t>
            </a:r>
            <a:endParaRPr lang="ru-RU" sz="28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 descr="IMG_3474.jpg"/>
          <p:cNvPicPr>
            <a:picLocks noChangeAspect="1"/>
          </p:cNvPicPr>
          <p:nvPr/>
        </p:nvPicPr>
        <p:blipFill>
          <a:blip r:embed="rId2" cstate="print"/>
          <a:srcRect l="7317" t="9756" r="8536"/>
          <a:stretch>
            <a:fillRect/>
          </a:stretch>
        </p:blipFill>
        <p:spPr>
          <a:xfrm>
            <a:off x="4812534" y="2780928"/>
            <a:ext cx="4223962" cy="3397504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17" name="Рисунок 16" descr="IMG_3469.jpg"/>
          <p:cNvPicPr>
            <a:picLocks noChangeAspect="1"/>
          </p:cNvPicPr>
          <p:nvPr/>
        </p:nvPicPr>
        <p:blipFill>
          <a:blip r:embed="rId3" cstate="print"/>
          <a:srcRect l="9756" t="9756" r="6097" b="4065"/>
          <a:stretch>
            <a:fillRect/>
          </a:stretch>
        </p:blipFill>
        <p:spPr>
          <a:xfrm>
            <a:off x="1187624" y="692696"/>
            <a:ext cx="3816424" cy="2931457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14" name="Picture 5" descr="G:\ИННОТЕХМАШ 2011\196CANON\IMG_0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861048"/>
            <a:ext cx="2880320" cy="2160240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142976" y="224742"/>
            <a:ext cx="7429552" cy="82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6402" tIns="43201" rIns="86402" bIns="43201" anchor="ctr">
            <a:spAutoFit/>
          </a:bodyPr>
          <a:lstStyle/>
          <a:p>
            <a:pPr algn="ctr" defTabSz="863600"/>
            <a:r>
              <a:rPr lang="ru-RU" sz="28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ПЕРСПЕКТИВНЫЕ ПРОЕКТЫ </a:t>
            </a:r>
          </a:p>
          <a:p>
            <a:pPr algn="ctr" defTabSz="863600"/>
            <a:r>
              <a:rPr lang="ru-RU" sz="2000" b="1" dirty="0" smtClean="0">
                <a:latin typeface="Times New Roman" pitchFamily="18" charset="0"/>
              </a:rPr>
              <a:t>РУП «Минский тракторный завод»  </a:t>
            </a:r>
            <a:endParaRPr lang="ru-RU" sz="2000" b="1" dirty="0">
              <a:latin typeface="Times New Roman" pitchFamily="18" charset="0"/>
            </a:endParaRPr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17478" name="Object 6"/>
          <p:cNvGraphicFramePr>
            <a:graphicFrameLocks noChangeAspect="1"/>
          </p:cNvGraphicFramePr>
          <p:nvPr/>
        </p:nvGraphicFramePr>
        <p:xfrm>
          <a:off x="1500166" y="1000108"/>
          <a:ext cx="1071570" cy="2042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80" name="Точечный рисунок" r:id="rId3" imgW="1057423" imgH="2010056" progId="PBrush">
                  <p:embed/>
                </p:oleObj>
              </mc:Choice>
              <mc:Fallback>
                <p:oleObj name="Точечный рисунок" r:id="rId3" imgW="1057423" imgH="2010056" progId="PBrus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66" y="1000108"/>
                        <a:ext cx="1071570" cy="20426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7477" name="Object 5"/>
          <p:cNvGraphicFramePr>
            <a:graphicFrameLocks noChangeAspect="1"/>
          </p:cNvGraphicFramePr>
          <p:nvPr/>
        </p:nvGraphicFramePr>
        <p:xfrm>
          <a:off x="2928926" y="1714488"/>
          <a:ext cx="1181100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81" name="Точечный рисунок" r:id="rId5" imgW="1085714" imgH="2123810" progId="PBrush">
                  <p:embed/>
                </p:oleObj>
              </mc:Choice>
              <mc:Fallback>
                <p:oleObj name="Точечный рисунок" r:id="rId5" imgW="1085714" imgH="2123810" progId="PBrush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1714488"/>
                        <a:ext cx="1181100" cy="230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7476" name="Object 4"/>
          <p:cNvGraphicFramePr>
            <a:graphicFrameLocks noChangeAspect="1"/>
          </p:cNvGraphicFramePr>
          <p:nvPr/>
        </p:nvGraphicFramePr>
        <p:xfrm>
          <a:off x="4071934" y="3429000"/>
          <a:ext cx="1038225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82" name="Точечный рисунок" r:id="rId7" imgW="1038370" imgH="2542857" progId="PBrush">
                  <p:embed/>
                </p:oleObj>
              </mc:Choice>
              <mc:Fallback>
                <p:oleObj name="Точечный рисунок" r:id="rId7" imgW="1038370" imgH="2542857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4" y="3429000"/>
                        <a:ext cx="1038225" cy="2552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7475" name="Object 3"/>
          <p:cNvGraphicFramePr>
            <a:graphicFrameLocks noChangeAspect="1"/>
          </p:cNvGraphicFramePr>
          <p:nvPr/>
        </p:nvGraphicFramePr>
        <p:xfrm>
          <a:off x="4786314" y="1285860"/>
          <a:ext cx="2009775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83" name="Точечный рисунок" r:id="rId9" imgW="1542857" imgH="714286" progId="PBrush">
                  <p:embed/>
                </p:oleObj>
              </mc:Choice>
              <mc:Fallback>
                <p:oleObj name="Точечный рисунок" r:id="rId9" imgW="1542857" imgH="714286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4" y="1285860"/>
                        <a:ext cx="2009775" cy="93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7474" name="Object 2"/>
          <p:cNvGraphicFramePr>
            <a:graphicFrameLocks noChangeAspect="1"/>
          </p:cNvGraphicFramePr>
          <p:nvPr/>
        </p:nvGraphicFramePr>
        <p:xfrm>
          <a:off x="1500166" y="4429132"/>
          <a:ext cx="2095500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84" name="Точечный рисунок" r:id="rId11" imgW="1676634" imgH="1019048" progId="PBrush">
                  <p:embed/>
                </p:oleObj>
              </mc:Choice>
              <mc:Fallback>
                <p:oleObj name="Точечный рисунок" r:id="rId11" imgW="1676634" imgH="1019048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66" y="4429132"/>
                        <a:ext cx="2095500" cy="1276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7473" name="Object 1"/>
          <p:cNvGraphicFramePr>
            <a:graphicFrameLocks noChangeAspect="1"/>
          </p:cNvGraphicFramePr>
          <p:nvPr/>
        </p:nvGraphicFramePr>
        <p:xfrm>
          <a:off x="6858016" y="2214554"/>
          <a:ext cx="180975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85" name="Точечный рисунок" r:id="rId13" imgW="1486107" imgH="800212" progId="PBrush">
                  <p:embed/>
                </p:oleObj>
              </mc:Choice>
              <mc:Fallback>
                <p:oleObj name="Точечный рисунок" r:id="rId13" imgW="1486107" imgH="800212" progId="PBrush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2214554"/>
                        <a:ext cx="1809750" cy="981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4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17479" name="Object 7"/>
          <p:cNvGraphicFramePr>
            <a:graphicFrameLocks noChangeAspect="1"/>
          </p:cNvGraphicFramePr>
          <p:nvPr/>
        </p:nvGraphicFramePr>
        <p:xfrm>
          <a:off x="5429256" y="3500438"/>
          <a:ext cx="3566421" cy="2533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86" name="Точечный рисунок" r:id="rId15" imgW="5028571" imgH="3715269" progId="PBrush">
                  <p:embed/>
                </p:oleObj>
              </mc:Choice>
              <mc:Fallback>
                <p:oleObj name="Точечный рисунок" r:id="rId15" imgW="5028571" imgH="3715269" progId="PBrus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876"/>
                      <a:stretch>
                        <a:fillRect/>
                      </a:stretch>
                    </p:blipFill>
                    <p:spPr bwMode="auto">
                      <a:xfrm>
                        <a:off x="5429256" y="3500438"/>
                        <a:ext cx="3566421" cy="25336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7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7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7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285852" y="71414"/>
            <a:ext cx="7572428" cy="94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6402" tIns="43201" rIns="86402" bIns="43201" anchor="ctr">
            <a:spAutoFit/>
          </a:bodyPr>
          <a:lstStyle/>
          <a:p>
            <a:pPr defTabSz="863600"/>
            <a:r>
              <a:rPr lang="ru-RU" sz="28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СВАРИВАЕМЫЕ И ПЕРСПЕКТИВНЫЕ ИЗДЕЛИЯ 	 </a:t>
            </a:r>
            <a:r>
              <a:rPr lang="ru-RU" sz="2000" b="1" dirty="0" smtClean="0">
                <a:latin typeface="Times New Roman" pitchFamily="18" charset="0"/>
              </a:rPr>
              <a:t>РУП «Минский тракторный завод»  </a:t>
            </a:r>
            <a:endParaRPr lang="ru-RU" sz="2000" b="1" dirty="0">
              <a:latin typeface="Times New Roman" pitchFamily="18" charset="0"/>
            </a:endParaRPr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Рисунок 13" descr="HT0F0184.JPG"/>
          <p:cNvPicPr>
            <a:picLocks noChangeAspect="1"/>
          </p:cNvPicPr>
          <p:nvPr/>
        </p:nvPicPr>
        <p:blipFill>
          <a:blip r:embed="rId2" cstate="print"/>
          <a:srcRect l="3906" b="7421"/>
          <a:stretch>
            <a:fillRect/>
          </a:stretch>
        </p:blipFill>
        <p:spPr>
          <a:xfrm>
            <a:off x="992860" y="1071546"/>
            <a:ext cx="4449018" cy="2857520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16" name="Рисунок 15" descr="HT0F0211.JPG"/>
          <p:cNvPicPr>
            <a:picLocks noChangeAspect="1"/>
          </p:cNvPicPr>
          <p:nvPr/>
        </p:nvPicPr>
        <p:blipFill>
          <a:blip r:embed="rId3" cstate="print"/>
          <a:srcRect l="7031" t="6640" r="5468" b="7812"/>
          <a:stretch>
            <a:fillRect/>
          </a:stretch>
        </p:blipFill>
        <p:spPr>
          <a:xfrm>
            <a:off x="4714876" y="3500438"/>
            <a:ext cx="4286280" cy="2793737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18" name="Picture 11" descr="IMG_21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4214818"/>
            <a:ext cx="2513019" cy="1884482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20" name="Picture 10" descr="IMG_21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142984"/>
            <a:ext cx="2572154" cy="1928826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3" name="Рисунок 22"/>
          <p:cNvPicPr/>
          <p:nvPr/>
        </p:nvPicPr>
        <p:blipFill>
          <a:blip r:embed="rId2" cstate="print"/>
          <a:srcRect l="38474" t="11160" r="24825" b="6630"/>
          <a:stretch>
            <a:fillRect/>
          </a:stretch>
        </p:blipFill>
        <p:spPr bwMode="auto">
          <a:xfrm>
            <a:off x="1357290" y="1571612"/>
            <a:ext cx="3643338" cy="4429156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24" name="Рисунок 23"/>
          <p:cNvPicPr/>
          <p:nvPr/>
        </p:nvPicPr>
        <p:blipFill>
          <a:blip r:embed="rId3" cstate="print"/>
          <a:srcRect l="35121" t="18599" r="26302" b="7002"/>
          <a:stretch>
            <a:fillRect/>
          </a:stretch>
        </p:blipFill>
        <p:spPr bwMode="auto">
          <a:xfrm>
            <a:off x="5572132" y="2000240"/>
            <a:ext cx="2792619" cy="3214710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14348" y="142852"/>
            <a:ext cx="8429652" cy="121444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Электронная пушка сварочного типа с плазменным эмиттером и газодинамическим каналом для </a:t>
            </a:r>
            <a:r>
              <a:rPr lang="ru-RU" sz="2800" b="1" dirty="0" err="1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такт-машин</a:t>
            </a:r>
            <a:endParaRPr lang="ru-RU" sz="28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85860"/>
            <a:ext cx="4433888" cy="4719510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17" name="Picture 8" descr="IMG_33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3" y="1052736"/>
            <a:ext cx="3000396" cy="1357121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142976" y="296740"/>
            <a:ext cx="7429552" cy="70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6402" tIns="43201" rIns="86402" bIns="43201" anchor="ctr">
            <a:spAutoFit/>
          </a:bodyPr>
          <a:lstStyle/>
          <a:p>
            <a:pPr algn="ctr" defTabSz="863600"/>
            <a:r>
              <a:rPr lang="ru-RU" sz="2000" b="1" dirty="0" smtClean="0">
                <a:latin typeface="Times New Roman" pitchFamily="18" charset="0"/>
              </a:rPr>
              <a:t>ПЕРСПЕКТИВНЫЕ ПРОЕКТЫ </a:t>
            </a:r>
          </a:p>
          <a:p>
            <a:pPr defTabSz="863600"/>
            <a:r>
              <a:rPr lang="ru-RU" sz="2000" b="1" dirty="0" smtClean="0">
                <a:latin typeface="Times New Roman" pitchFamily="18" charset="0"/>
              </a:rPr>
              <a:t>РУП «Минский тракторный завод»</a:t>
            </a:r>
            <a:endParaRPr lang="ru-RU" sz="2000" b="1" dirty="0">
              <a:latin typeface="Times New Roman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 cstate="print"/>
          <a:srcRect l="40310" t="41237" r="20543" b="33504"/>
          <a:stretch>
            <a:fillRect/>
          </a:stretch>
        </p:blipFill>
        <p:spPr bwMode="auto">
          <a:xfrm>
            <a:off x="5572132" y="2420888"/>
            <a:ext cx="3000396" cy="1357322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65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861048"/>
            <a:ext cx="1416174" cy="222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64" name="Picture 4"/>
          <p:cNvPicPr>
            <a:picLocks noChangeAspect="1" noChangeArrowheads="1"/>
          </p:cNvPicPr>
          <p:nvPr/>
        </p:nvPicPr>
        <p:blipFill>
          <a:blip r:embed="rId6" cstate="print"/>
          <a:srcRect b="4956"/>
          <a:stretch>
            <a:fillRect/>
          </a:stretch>
        </p:blipFill>
        <p:spPr bwMode="auto">
          <a:xfrm>
            <a:off x="7348289" y="3861048"/>
            <a:ext cx="164894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142976" y="142852"/>
            <a:ext cx="7429552" cy="101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6402" tIns="43201" rIns="86402" bIns="43201" anchor="ctr">
            <a:spAutoFit/>
          </a:bodyPr>
          <a:lstStyle/>
          <a:p>
            <a:pPr algn="ctr" defTabSz="863600"/>
            <a:r>
              <a:rPr lang="ru-RU" sz="2000" b="1" dirty="0" smtClean="0">
                <a:latin typeface="Times New Roman" pitchFamily="18" charset="0"/>
              </a:rPr>
              <a:t>ТЕХНОЛОГИЧЕСКАЯ АПРОБАЦИЯ</a:t>
            </a:r>
            <a:endParaRPr lang="ru-RU" sz="2000" b="1" dirty="0">
              <a:latin typeface="Times New Roman" pitchFamily="18" charset="0"/>
            </a:endParaRPr>
          </a:p>
          <a:p>
            <a:pPr algn="ctr" defTabSz="863600"/>
            <a:r>
              <a:rPr lang="ru-RU" sz="2000" b="1" dirty="0" smtClean="0">
                <a:latin typeface="Times New Roman" pitchFamily="18" charset="0"/>
              </a:rPr>
              <a:t>ЭЛЕКТРОННО-ЛУЧЕВЫХ ЭНЕРГОКОМПЛЕКСОВ</a:t>
            </a:r>
          </a:p>
          <a:p>
            <a:pPr algn="ctr" defTabSz="863600"/>
            <a:r>
              <a:rPr lang="ru-RU" sz="2000" b="1" dirty="0" smtClean="0">
                <a:latin typeface="Times New Roman" pitchFamily="18" charset="0"/>
              </a:rPr>
              <a:t>			РУП «Минский тракторный завод»</a:t>
            </a:r>
            <a:endParaRPr lang="ru-RU" sz="2000" b="1" dirty="0">
              <a:latin typeface="Times New Roman" pitchFamily="18" charset="0"/>
            </a:endParaRPr>
          </a:p>
        </p:txBody>
      </p:sp>
      <p:pic>
        <p:nvPicPr>
          <p:cNvPr id="19" name="Picture 10" descr="P507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2857520" cy="1680801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graphicFrame>
        <p:nvGraphicFramePr>
          <p:cNvPr id="627713" name="Object 1"/>
          <p:cNvGraphicFramePr>
            <a:graphicFrameLocks noChangeAspect="1"/>
          </p:cNvGraphicFramePr>
          <p:nvPr/>
        </p:nvGraphicFramePr>
        <p:xfrm>
          <a:off x="1115616" y="1268761"/>
          <a:ext cx="4125940" cy="24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15" name="Visio" r:id="rId4" imgW="12017520" imgH="6363360" progId="Visio.Drawing.11">
                  <p:embed/>
                </p:oleObj>
              </mc:Choice>
              <mc:Fallback>
                <p:oleObj name="Visio" r:id="rId4" imgW="12017520" imgH="6363360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452" r="5479"/>
                      <a:stretch>
                        <a:fillRect/>
                      </a:stretch>
                    </p:blipFill>
                    <p:spPr bwMode="auto">
                      <a:xfrm>
                        <a:off x="1115616" y="1268761"/>
                        <a:ext cx="4125940" cy="24482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7714" name="Object 2"/>
          <p:cNvGraphicFramePr>
            <a:graphicFrameLocks noChangeAspect="1"/>
          </p:cNvGraphicFramePr>
          <p:nvPr/>
        </p:nvGraphicFramePr>
        <p:xfrm>
          <a:off x="4355976" y="3861048"/>
          <a:ext cx="4611566" cy="2183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16" name="Visio" r:id="rId6" imgW="16132320" imgH="6375960" progId="Visio.Drawing.11">
                  <p:embed/>
                </p:oleObj>
              </mc:Choice>
              <mc:Fallback>
                <p:oleObj name="Visio" r:id="rId6" imgW="16132320" imgH="6375960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72" r="2965"/>
                      <a:stretch>
                        <a:fillRect/>
                      </a:stretch>
                    </p:blipFill>
                    <p:spPr bwMode="auto">
                      <a:xfrm>
                        <a:off x="4355976" y="3861048"/>
                        <a:ext cx="4611566" cy="21831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932040" y="1361093"/>
            <a:ext cx="406794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Микротвердость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поверхностного слоя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стали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сталь 45 и сталь 40Х исходная твердость 200–220 Н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подвергнутого электронно-лучевому воздействию: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слева – закалка из твердого состояния;  справа – закалка из жидкого состояния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>
          <a:xfrm>
            <a:off x="914400" y="285728"/>
            <a:ext cx="8229600" cy="100013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Особенности использования электронно-лучевых технологий</a:t>
            </a:r>
            <a:endParaRPr lang="ru-RU" sz="36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>
          <a:xfrm>
            <a:off x="1285852" y="1500174"/>
            <a:ext cx="7561263" cy="4429156"/>
          </a:xfrm>
          <a:prstGeom prst="rect">
            <a:avLst/>
          </a:prstGeom>
        </p:spPr>
        <p:txBody>
          <a:bodyPr tIns="0">
            <a:noAutofit/>
          </a:bodyPr>
          <a:lstStyle/>
          <a:p>
            <a:pPr marL="27432" marR="0" lvl="1" indent="0" defTabSz="91440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ТЕХНИЧЕСКИЕ ОСОБЕННОСТИ</a:t>
            </a:r>
          </a:p>
          <a:p>
            <a:pPr marL="484632" lvl="2"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Использование вакуума</a:t>
            </a:r>
          </a:p>
          <a:p>
            <a:pPr marL="484632" lvl="2"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Локальное термическое воздействие</a:t>
            </a:r>
          </a:p>
          <a:p>
            <a:pPr marL="27432" lvl="1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ТЕХНОЛОГИЧЕСКИЕ ОСОБЕННОСТИ</a:t>
            </a:r>
          </a:p>
          <a:p>
            <a:pPr marL="484632" lvl="2"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Высокая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наукоемкость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производства</a:t>
            </a:r>
          </a:p>
          <a:p>
            <a:pPr marL="484632" lvl="2"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Широкий спектр возможностей</a:t>
            </a:r>
          </a:p>
          <a:p>
            <a:pPr marL="484632" lvl="2"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Наличие квалифицированного персонала</a:t>
            </a:r>
          </a:p>
          <a:p>
            <a:pPr marL="1588" lvl="2"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ПЕСПЕКТИВЫ ИСПОЛЬЗОВАНИЯ</a:t>
            </a:r>
          </a:p>
          <a:p>
            <a:pPr marL="484632" lvl="2"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Ресурсо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и энергосбережение</a:t>
            </a:r>
          </a:p>
          <a:p>
            <a:pPr marL="484632" lvl="2"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Импортозамещение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142976" y="-72590"/>
            <a:ext cx="7786742" cy="113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6402" tIns="43201" rIns="86402" bIns="43201" anchor="ctr">
            <a:spAutoFit/>
          </a:bodyPr>
          <a:lstStyle/>
          <a:p>
            <a:pPr algn="ctr" defTabSz="863600"/>
            <a:r>
              <a:rPr lang="ru-RU" sz="24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ТЕХНОЛОГИЧЕСКАЯ АПРОБАЦИЯ</a:t>
            </a:r>
          </a:p>
          <a:p>
            <a:pPr algn="ctr" defTabSz="863600"/>
            <a:r>
              <a:rPr lang="ru-RU" sz="24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ЭЛЕКТРОННО-ЛУЧЕВОГО ЭНЕРГОКОМПЛЕКСА</a:t>
            </a:r>
          </a:p>
          <a:p>
            <a:pPr algn="ctr" defTabSz="863600"/>
            <a:r>
              <a:rPr lang="ru-RU" sz="2000" b="1" dirty="0" smtClean="0">
                <a:latin typeface="Times New Roman" pitchFamily="18" charset="0"/>
              </a:rPr>
              <a:t> Лаборатория электрофизики ФТИ НАН Беларуси </a:t>
            </a:r>
            <a:endParaRPr lang="ru-RU" sz="2000" b="1" dirty="0">
              <a:latin typeface="Times New Roman" pitchFamily="18" charset="0"/>
            </a:endParaRPr>
          </a:p>
        </p:txBody>
      </p:sp>
      <p:pic>
        <p:nvPicPr>
          <p:cNvPr id="619521" name="Picture 1" descr="G:\ИННОТЕХМАШ 2011\196CANON\IMG_08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142984"/>
            <a:ext cx="3810027" cy="2857520"/>
          </a:xfrm>
          <a:prstGeom prst="rect">
            <a:avLst/>
          </a:prstGeom>
          <a:noFill/>
          <a:ln w="76200" algn="ctr">
            <a:solidFill>
              <a:schemeClr val="folHlink"/>
            </a:solidFill>
            <a:miter lim="800000"/>
            <a:headEnd/>
            <a:tailEnd/>
          </a:ln>
          <a:effectLst/>
        </p:spPr>
      </p:pic>
      <p:pic>
        <p:nvPicPr>
          <p:cNvPr id="638978" name="Picture 2" descr="G:\ИННОТЕХМАШ 2011\196CANON\IMG_0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500438"/>
            <a:ext cx="3524274" cy="2643206"/>
          </a:xfrm>
          <a:prstGeom prst="rect">
            <a:avLst/>
          </a:prstGeom>
          <a:noFill/>
          <a:ln w="76200" algn="ctr">
            <a:solidFill>
              <a:schemeClr val="folHlink"/>
            </a:solidFill>
            <a:miter lim="800000"/>
            <a:headEnd/>
            <a:tailEnd/>
          </a:ln>
          <a:effectLst/>
        </p:spPr>
      </p:pic>
      <p:pic>
        <p:nvPicPr>
          <p:cNvPr id="12" name="Рисунок 11" descr="Пушка в камер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1143008"/>
            <a:ext cx="1693782" cy="2285992"/>
          </a:xfrm>
          <a:prstGeom prst="rect">
            <a:avLst/>
          </a:prstGeom>
          <a:noFill/>
          <a:ln w="76200" algn="ctr">
            <a:solidFill>
              <a:schemeClr val="folHlink"/>
            </a:solidFill>
            <a:miter lim="800000"/>
            <a:headEnd/>
            <a:tailEnd/>
          </a:ln>
          <a:effectLst/>
        </p:spPr>
      </p:pic>
      <p:pic>
        <p:nvPicPr>
          <p:cNvPr id="616450" name="Picture 2" descr="E:\ВСЕ ПУБЛИКАЦИИ НА 2011\Конференции\СВАРКА И РОДСТВ 2012\ФОТО ПУЧКА\IMG_3466.jpg"/>
          <p:cNvPicPr>
            <a:picLocks noChangeAspect="1" noChangeArrowheads="1"/>
          </p:cNvPicPr>
          <p:nvPr/>
        </p:nvPicPr>
        <p:blipFill>
          <a:blip r:embed="rId5" cstate="print"/>
          <a:srcRect l="33981" t="3884" r="35921" b="41745"/>
          <a:stretch>
            <a:fillRect/>
          </a:stretch>
        </p:blipFill>
        <p:spPr bwMode="auto">
          <a:xfrm>
            <a:off x="2357422" y="3917544"/>
            <a:ext cx="1643074" cy="2226100"/>
          </a:xfrm>
          <a:prstGeom prst="rect">
            <a:avLst/>
          </a:prstGeom>
          <a:noFill/>
          <a:ln w="76200" algn="ctr">
            <a:solidFill>
              <a:schemeClr val="folHlink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142976" y="-24"/>
            <a:ext cx="7429552" cy="64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6402" tIns="43201" rIns="86402" bIns="43201" anchor="ctr">
            <a:spAutoFit/>
          </a:bodyPr>
          <a:lstStyle/>
          <a:p>
            <a:pPr algn="ctr" defTabSz="863600" fontAlgn="auto">
              <a:spcAft>
                <a:spcPts val="0"/>
              </a:spcAft>
              <a:defRPr/>
            </a:pPr>
            <a:r>
              <a:rPr lang="ru-RU" sz="3600" b="1" dirty="0" smtClean="0">
                <a:latin typeface="Times New Roman" pitchFamily="18" charset="0"/>
                <a:ea typeface="+mj-ea"/>
                <a:cs typeface="+mj-cs"/>
              </a:rPr>
              <a:t>Радиальные пучки</a:t>
            </a:r>
            <a:endParaRPr lang="ru-RU" sz="3600" b="1" dirty="0"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12" name="Picture 6" descr="IMG_0023"/>
          <p:cNvPicPr>
            <a:picLocks noChangeAspect="1" noChangeArrowheads="1"/>
          </p:cNvPicPr>
          <p:nvPr/>
        </p:nvPicPr>
        <p:blipFill>
          <a:blip r:embed="rId5" cstate="print"/>
          <a:srcRect l="8682" r="226" b="4228"/>
          <a:stretch>
            <a:fillRect/>
          </a:stretch>
        </p:blipFill>
        <p:spPr bwMode="auto">
          <a:xfrm rot="-21600000">
            <a:off x="5364088" y="620688"/>
            <a:ext cx="3262004" cy="2516653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17" name="Picture 5" descr="bscap0003"/>
          <p:cNvPicPr>
            <a:picLocks noChangeAspect="1" noChangeArrowheads="1"/>
          </p:cNvPicPr>
          <p:nvPr/>
        </p:nvPicPr>
        <p:blipFill>
          <a:blip r:embed="rId6" cstate="print"/>
          <a:srcRect l="6361" r="6146"/>
          <a:stretch>
            <a:fillRect/>
          </a:stretch>
        </p:blipFill>
        <p:spPr bwMode="auto">
          <a:xfrm>
            <a:off x="5364088" y="3356992"/>
            <a:ext cx="3286148" cy="2816194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18" name="vidcap0001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1403648" y="3356992"/>
            <a:ext cx="3528392" cy="2646294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19" name="3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1475656" y="620688"/>
            <a:ext cx="3456384" cy="2592288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2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 fullScrn="1"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42994" y="142852"/>
            <a:ext cx="8229600" cy="42862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</a:rPr>
              <a:t>Диагностика электронных пучков</a:t>
            </a:r>
            <a:endParaRPr lang="ru-RU" sz="3600" b="1" dirty="0">
              <a:latin typeface="Times New Roman" pitchFamily="18" charset="0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00087"/>
            <a:ext cx="3384550" cy="2728913"/>
          </a:xfrm>
          <a:prstGeom prst="rect">
            <a:avLst/>
          </a:prstGeom>
          <a:noFill/>
          <a:ln w="76200" algn="ctr">
            <a:solidFill>
              <a:schemeClr val="folHlink"/>
            </a:solidFill>
            <a:miter lim="800000"/>
            <a:headEnd/>
            <a:tailEnd/>
          </a:ln>
          <a:effectLst/>
        </p:spPr>
      </p:pic>
      <p:pic>
        <p:nvPicPr>
          <p:cNvPr id="10" name="Picture 19" descr="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695739"/>
            <a:ext cx="3380757" cy="2233591"/>
          </a:xfrm>
          <a:prstGeom prst="rect">
            <a:avLst/>
          </a:prstGeom>
          <a:noFill/>
          <a:ln w="76200" algn="ctr">
            <a:solidFill>
              <a:schemeClr val="folHlink"/>
            </a:solidFill>
            <a:miter lim="800000"/>
            <a:headEnd/>
            <a:tailEnd/>
          </a:ln>
          <a:effectLst/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000628" y="714356"/>
            <a:ext cx="3929090" cy="5516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2000" dirty="0"/>
              <a:t>Программно-аппаратный комплекс для определения основных характеристик электронных пучков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ru-RU" sz="2000" dirty="0" err="1"/>
              <a:t>эмиттанс</a:t>
            </a:r>
            <a:r>
              <a:rPr lang="ru-RU" sz="2000" dirty="0"/>
              <a:t>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ru-RU" sz="2000" dirty="0"/>
              <a:t>расходимость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ru-RU" sz="2000" dirty="0"/>
              <a:t>яркость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ru-RU" sz="2000" dirty="0"/>
              <a:t>положение </a:t>
            </a:r>
            <a:r>
              <a:rPr lang="ru-RU" sz="2000" dirty="0" err="1"/>
              <a:t>кроссовера</a:t>
            </a:r>
            <a:r>
              <a:rPr lang="ru-RU" sz="2000" dirty="0"/>
              <a:t>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ru-RU" sz="2000" dirty="0"/>
              <a:t>минимальный диаметр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2000" dirty="0"/>
              <a:t>Исследование влияния различных параметров на характеристики электронного  пучка	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ru-RU" sz="2000" dirty="0"/>
              <a:t>геометрии системы формирования пучка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ru-RU" sz="2000" dirty="0"/>
              <a:t>давления и др.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42994" y="142852"/>
            <a:ext cx="8229600" cy="42862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</a:rPr>
              <a:t>Диагностика электронных пучков</a:t>
            </a:r>
            <a:endParaRPr lang="ru-RU" sz="3600" b="1" dirty="0">
              <a:latin typeface="Times New Roman" pitchFamily="18" charset="0"/>
            </a:endParaRPr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857232"/>
            <a:ext cx="6285031" cy="5022849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25" y="6572250"/>
            <a:ext cx="8072438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857250"/>
            <a:ext cx="6284913" cy="5022850"/>
          </a:xfrm>
          <a:prstGeom prst="rect">
            <a:avLst/>
          </a:prstGeom>
          <a:noFill/>
          <a:ln w="12700" algn="ctr">
            <a:solidFill>
              <a:srgbClr val="9BFFFF"/>
            </a:solidFill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500063"/>
            <a:ext cx="3502025" cy="3000375"/>
          </a:xfrm>
          <a:prstGeom prst="rect">
            <a:avLst/>
          </a:prstGeom>
          <a:noFill/>
          <a:ln w="12700" algn="ctr">
            <a:solidFill>
              <a:srgbClr val="9BFFFF"/>
            </a:solidFill>
            <a:miter lim="800000"/>
            <a:headEnd/>
            <a:tailEnd/>
          </a:ln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88" y="500063"/>
            <a:ext cx="3214687" cy="2794000"/>
          </a:xfrm>
          <a:prstGeom prst="rect">
            <a:avLst/>
          </a:prstGeom>
          <a:noFill/>
          <a:ln w="12700" algn="ctr">
            <a:solidFill>
              <a:srgbClr val="9BFFFF"/>
            </a:solidFill>
            <a:miter lim="800000"/>
            <a:headEnd/>
            <a:tailEnd/>
          </a:ln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0" y="3286125"/>
            <a:ext cx="3286125" cy="2751138"/>
          </a:xfrm>
          <a:prstGeom prst="rect">
            <a:avLst/>
          </a:prstGeom>
          <a:noFill/>
          <a:ln w="12700" algn="ctr">
            <a:solidFill>
              <a:srgbClr val="9BFFFF"/>
            </a:solidFill>
            <a:miter lim="800000"/>
            <a:headEnd/>
            <a:tailEnd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88" y="3357563"/>
            <a:ext cx="3500437" cy="2625725"/>
          </a:xfrm>
          <a:prstGeom prst="rect">
            <a:avLst/>
          </a:prstGeom>
          <a:noFill/>
          <a:ln w="12700" algn="ctr">
            <a:solidFill>
              <a:srgbClr val="9BFFFF"/>
            </a:solidFill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842994" y="44624"/>
            <a:ext cx="8229600" cy="42862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</a:rPr>
              <a:t>Диагностика электронных пучков</a:t>
            </a:r>
            <a:endParaRPr lang="ru-RU" sz="3600" b="1" dirty="0">
              <a:latin typeface="Times New Roman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42994" y="142852"/>
            <a:ext cx="8229600" cy="10826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Моделирование электронных пучков и процессов в ПИЭЛ</a:t>
            </a:r>
            <a:endParaRPr lang="ru-RU" sz="36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619522" name="Picture 2"/>
          <p:cNvPicPr>
            <a:picLocks noChangeAspect="1" noChangeArrowheads="1"/>
          </p:cNvPicPr>
          <p:nvPr/>
        </p:nvPicPr>
        <p:blipFill>
          <a:blip r:embed="rId2" cstate="print"/>
          <a:srcRect l="1515" t="3300" r="19740" b="34590"/>
          <a:stretch>
            <a:fillRect/>
          </a:stretch>
        </p:blipFill>
        <p:spPr bwMode="auto">
          <a:xfrm>
            <a:off x="1259632" y="1268760"/>
            <a:ext cx="3664909" cy="2357454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619523" name="Picture 3"/>
          <p:cNvPicPr>
            <a:picLocks noChangeAspect="1" noChangeArrowheads="1"/>
          </p:cNvPicPr>
          <p:nvPr/>
        </p:nvPicPr>
        <p:blipFill>
          <a:blip r:embed="rId3" cstate="print"/>
          <a:srcRect l="1666" t="2858" r="19667" b="33705"/>
          <a:stretch>
            <a:fillRect/>
          </a:stretch>
        </p:blipFill>
        <p:spPr bwMode="auto">
          <a:xfrm>
            <a:off x="5214942" y="3754503"/>
            <a:ext cx="3786182" cy="2389141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61952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9524" name="Picture 4"/>
          <p:cNvPicPr>
            <a:picLocks noChangeAspect="1" noChangeArrowheads="1"/>
          </p:cNvPicPr>
          <p:nvPr/>
        </p:nvPicPr>
        <p:blipFill>
          <a:blip r:embed="rId4" cstate="print"/>
          <a:srcRect t="10269" r="7066"/>
          <a:stretch>
            <a:fillRect/>
          </a:stretch>
        </p:blipFill>
        <p:spPr bwMode="auto">
          <a:xfrm>
            <a:off x="1025528" y="4071942"/>
            <a:ext cx="3975100" cy="1698625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61952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95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643050"/>
            <a:ext cx="1000132" cy="1356615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61952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95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7170" y="1643050"/>
            <a:ext cx="1022350" cy="1344613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619530" name="Picture 10"/>
          <p:cNvPicPr>
            <a:picLocks noChangeAspect="1" noChangeArrowheads="1"/>
          </p:cNvPicPr>
          <p:nvPr/>
        </p:nvPicPr>
        <p:blipFill>
          <a:blip r:embed="rId7" cstate="print"/>
          <a:srcRect l="3819" t="2454" r="6905" b="2596"/>
          <a:stretch>
            <a:fillRect/>
          </a:stretch>
        </p:blipFill>
        <p:spPr bwMode="auto">
          <a:xfrm>
            <a:off x="7643834" y="1714488"/>
            <a:ext cx="1417638" cy="1179513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9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9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9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42994" y="142852"/>
            <a:ext cx="8229600" cy="10826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Моделирование теплофизического воздействия на материалы</a:t>
            </a:r>
            <a:endParaRPr lang="ru-RU" sz="36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10" name="Рисунок 9" descr="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071678"/>
            <a:ext cx="4813300" cy="4011295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12" name="Рисунок 11" descr="3"/>
          <p:cNvPicPr/>
          <p:nvPr/>
        </p:nvPicPr>
        <p:blipFill>
          <a:blip r:embed="rId3" cstate="print"/>
          <a:srcRect b="33901"/>
          <a:stretch>
            <a:fillRect/>
          </a:stretch>
        </p:blipFill>
        <p:spPr bwMode="auto">
          <a:xfrm>
            <a:off x="1357290" y="1428736"/>
            <a:ext cx="4915260" cy="2889849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14480" y="138093"/>
            <a:ext cx="600079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3200" b="1" dirty="0">
                <a:latin typeface="Times New Roman" pitchFamily="18" charset="0"/>
              </a:rPr>
              <a:t>Наши предложения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285852" y="928670"/>
            <a:ext cx="742955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95000"/>
              </a:lnSpc>
              <a:spcBef>
                <a:spcPct val="20000"/>
              </a:spcBef>
              <a:buClr>
                <a:schemeClr val="tx1"/>
              </a:buClr>
              <a:buSzPts val="2200"/>
              <a:buFont typeface="Wingdings" pitchFamily="2" charset="2"/>
              <a:buChar char="ü"/>
            </a:pPr>
            <a:r>
              <a:rPr lang="ru-RU" sz="2400" b="1" dirty="0">
                <a:latin typeface="Times New Roman" pitchFamily="18" charset="0"/>
              </a:rPr>
              <a:t>Переоснащение </a:t>
            </a:r>
            <a:r>
              <a:rPr lang="ru-RU" sz="2400" b="1" dirty="0" err="1">
                <a:latin typeface="Times New Roman" pitchFamily="18" charset="0"/>
              </a:rPr>
              <a:t>термокатодных</a:t>
            </a:r>
            <a:r>
              <a:rPr lang="ru-RU" sz="2400" b="1" dirty="0">
                <a:latin typeface="Times New Roman" pitchFamily="18" charset="0"/>
              </a:rPr>
              <a:t> электронно-лучевых установок плазменными </a:t>
            </a:r>
            <a:r>
              <a:rPr lang="ru-RU" sz="2400" b="1" dirty="0" smtClean="0">
                <a:latin typeface="Times New Roman" pitchFamily="18" charset="0"/>
              </a:rPr>
              <a:t>источниками</a:t>
            </a:r>
            <a:r>
              <a:rPr lang="en-US" sz="2400" b="1" dirty="0" smtClean="0">
                <a:latin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</a:endParaRPr>
          </a:p>
          <a:p>
            <a:pPr algn="just">
              <a:lnSpc>
                <a:spcPct val="95000"/>
              </a:lnSpc>
              <a:spcBef>
                <a:spcPct val="20000"/>
              </a:spcBef>
              <a:buClr>
                <a:schemeClr val="tx1"/>
              </a:buClr>
              <a:buSzPts val="2200"/>
              <a:buFont typeface="Wingdings" pitchFamily="2" charset="2"/>
              <a:buChar char="ü"/>
            </a:pPr>
            <a:r>
              <a:rPr lang="ru-RU" sz="2400" b="1" dirty="0">
                <a:latin typeface="Times New Roman" pitchFamily="18" charset="0"/>
              </a:rPr>
              <a:t>Производственная кооперация по изготовлению электронно-лучевых </a:t>
            </a:r>
            <a:r>
              <a:rPr lang="ru-RU" sz="2400" b="1" dirty="0" err="1">
                <a:latin typeface="Times New Roman" pitchFamily="18" charset="0"/>
              </a:rPr>
              <a:t>энергокомплексов</a:t>
            </a:r>
            <a:r>
              <a:rPr lang="ru-RU" sz="2400" b="1" dirty="0">
                <a:latin typeface="Times New Roman" pitchFamily="18" charset="0"/>
              </a:rPr>
              <a:t> на базе плазменных </a:t>
            </a:r>
            <a:r>
              <a:rPr lang="ru-RU" sz="2400" b="1" dirty="0" smtClean="0">
                <a:latin typeface="Times New Roman" pitchFamily="18" charset="0"/>
              </a:rPr>
              <a:t>источников</a:t>
            </a:r>
            <a:r>
              <a:rPr lang="en-US" sz="2400" b="1" dirty="0" smtClean="0">
                <a:latin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</a:endParaRPr>
          </a:p>
          <a:p>
            <a:pPr algn="just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SzPts val="2200"/>
              <a:buFont typeface="Wingdings" pitchFamily="2" charset="2"/>
              <a:buChar char="ü"/>
            </a:pPr>
            <a:r>
              <a:rPr lang="ru-RU" sz="2400" b="1" dirty="0">
                <a:latin typeface="Times New Roman" pitchFamily="18" charset="0"/>
              </a:rPr>
              <a:t>Модернизация (адаптация) имеющегося вакуумного оборудования для осуществления электронно-лучевых </a:t>
            </a:r>
            <a:r>
              <a:rPr lang="ru-RU" sz="2400" b="1" dirty="0" smtClean="0">
                <a:latin typeface="Times New Roman" pitchFamily="18" charset="0"/>
              </a:rPr>
              <a:t>технологий (сварки), в том числе и в установках типа </a:t>
            </a:r>
            <a:r>
              <a:rPr lang="ru-RU" sz="2400" b="1" dirty="0" err="1" smtClean="0">
                <a:latin typeface="Times New Roman" pitchFamily="18" charset="0"/>
              </a:rPr>
              <a:t>такт-машины</a:t>
            </a:r>
            <a:r>
              <a:rPr lang="en-US" sz="2400" b="1" dirty="0" smtClean="0">
                <a:latin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</a:endParaRPr>
          </a:p>
          <a:p>
            <a:pPr algn="just">
              <a:spcBef>
                <a:spcPct val="20000"/>
              </a:spcBef>
            </a:pPr>
            <a:endParaRPr lang="en-US" sz="2000" b="1" dirty="0" smtClean="0">
              <a:latin typeface="Times New Roman" pitchFamily="18" charset="0"/>
            </a:endParaRPr>
          </a:p>
          <a:p>
            <a:pPr algn="r">
              <a:spcBef>
                <a:spcPct val="20000"/>
              </a:spcBef>
            </a:pPr>
            <a:r>
              <a:rPr lang="ru-RU" sz="2000" b="1" dirty="0" smtClean="0">
                <a:latin typeface="Times New Roman" pitchFamily="18" charset="0"/>
              </a:rPr>
              <a:t>Залесский Виталий Геннадьевич</a:t>
            </a:r>
            <a:endParaRPr lang="en-US" sz="2000" b="1" dirty="0" smtClean="0">
              <a:latin typeface="Times New Roman" pitchFamily="18" charset="0"/>
            </a:endParaRPr>
          </a:p>
          <a:p>
            <a:pPr algn="r">
              <a:spcBef>
                <a:spcPct val="20000"/>
              </a:spcBef>
            </a:pPr>
            <a:r>
              <a:rPr lang="ru-RU" sz="2000" b="1" dirty="0" smtClean="0">
                <a:latin typeface="Times New Roman" pitchFamily="18" charset="0"/>
              </a:rPr>
              <a:t>Тел/факс</a:t>
            </a:r>
            <a:r>
              <a:rPr lang="ru-RU" sz="2000" b="1" dirty="0">
                <a:latin typeface="Times New Roman" pitchFamily="18" charset="0"/>
              </a:rPr>
              <a:t>. </a:t>
            </a:r>
            <a:r>
              <a:rPr lang="ru-RU" sz="2000" b="1" smtClean="0">
                <a:latin typeface="Times New Roman" pitchFamily="18" charset="0"/>
              </a:rPr>
              <a:t>+375-214 53 </a:t>
            </a:r>
            <a:r>
              <a:rPr lang="ru-RU" sz="2000" b="1" dirty="0" smtClean="0">
                <a:latin typeface="Times New Roman" pitchFamily="18" charset="0"/>
              </a:rPr>
              <a:t>24 20</a:t>
            </a:r>
            <a:r>
              <a:rPr lang="ru-RU" sz="2000" b="1" dirty="0">
                <a:latin typeface="Times New Roman" pitchFamily="18" charset="0"/>
              </a:rPr>
              <a:t>, </a:t>
            </a:r>
            <a:endParaRPr lang="en-US" sz="2000" b="1" dirty="0" smtClean="0">
              <a:latin typeface="Times New Roman" pitchFamily="18" charset="0"/>
            </a:endParaRPr>
          </a:p>
          <a:p>
            <a:pPr algn="r">
              <a:spcBef>
                <a:spcPct val="20000"/>
              </a:spcBef>
            </a:pPr>
            <a:r>
              <a:rPr lang="ru-RU" sz="2000" b="1" dirty="0" smtClean="0">
                <a:latin typeface="Times New Roman" pitchFamily="18" charset="0"/>
              </a:rPr>
              <a:t>моб</a:t>
            </a:r>
            <a:r>
              <a:rPr lang="ru-RU" sz="2000" b="1" dirty="0">
                <a:latin typeface="Times New Roman" pitchFamily="18" charset="0"/>
              </a:rPr>
              <a:t>.+375 29 </a:t>
            </a:r>
            <a:r>
              <a:rPr lang="ru-RU" sz="2000" b="1" dirty="0" smtClean="0">
                <a:latin typeface="Times New Roman" pitchFamily="18" charset="0"/>
              </a:rPr>
              <a:t>515 04 21</a:t>
            </a:r>
          </a:p>
          <a:p>
            <a:pPr algn="r">
              <a:spcBef>
                <a:spcPct val="20000"/>
              </a:spcBef>
            </a:pPr>
            <a:r>
              <a:rPr lang="en-US" sz="2000" b="1" dirty="0" smtClean="0">
                <a:latin typeface="Times New Roman" pitchFamily="18" charset="0"/>
              </a:rPr>
              <a:t>V.Zalesski@mail.ru</a:t>
            </a:r>
            <a:endParaRPr lang="ru-RU" sz="2000" b="1" dirty="0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42910" y="2571744"/>
            <a:ext cx="8064500" cy="19446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6000" b="1" i="1" dirty="0" smtClean="0">
                <a:solidFill>
                  <a:srgbClr val="009900"/>
                </a:solidFill>
              </a:rPr>
              <a:t>БЛАГОДАРЮ </a:t>
            </a:r>
            <a:r>
              <a:rPr lang="ru-RU" sz="6000" b="1" i="1" dirty="0">
                <a:solidFill>
                  <a:srgbClr val="009900"/>
                </a:solidFill>
              </a:rPr>
              <a:t>ЗА ВНИМАНИЕ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187624" y="1484784"/>
            <a:ext cx="7056784" cy="4392488"/>
          </a:xfrm>
          <a:prstGeom prst="rect">
            <a:avLst/>
          </a:prstGeom>
        </p:spPr>
        <p:txBody>
          <a:bodyPr tIns="0">
            <a:noAutofit/>
          </a:bodyPr>
          <a:lstStyle/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Отсутствие отечественного оборудования</a:t>
            </a: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Высокая стоимость импортного оборудования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tabLst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от 400 000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$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Отсутствие сервиса для существующего     оборудования</a:t>
            </a: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Морально и материально устаревшее оборудование</a:t>
            </a: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Отсутствие предложений по модернизации оборудования</a:t>
            </a: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Отсутствие новых условий производства, где востребованы электронно-лучевые технологии</a:t>
            </a: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  <a:tabLst/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55576" y="260648"/>
            <a:ext cx="8572560" cy="107154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Причины, сдерживающие применение электронно-лучевых технологий</a:t>
            </a:r>
            <a:endParaRPr lang="ru-RU" sz="36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106308" y="1052736"/>
            <a:ext cx="78581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</a:rPr>
              <a:t>Энергокомплексы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 сварочного типа</a:t>
            </a:r>
          </a:p>
          <a:p>
            <a:pPr lvl="1">
              <a:buFont typeface="Wingdings" pitchFamily="2" charset="2"/>
              <a:buChar char="Ø"/>
            </a:pP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сварка</a:t>
            </a:r>
          </a:p>
          <a:p>
            <a:pPr lvl="1">
              <a:buFont typeface="Wingdings" pitchFamily="2" charset="2"/>
              <a:buChar char="Ø"/>
            </a:pP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пайка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142976" y="2276872"/>
            <a:ext cx="800102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 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</a:rPr>
              <a:t>Энергокомплексы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для обработки поверхностей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поверхностное упрочнение</a:t>
            </a:r>
          </a:p>
          <a:p>
            <a:pPr lvl="1">
              <a:buFont typeface="Wingdings" pitchFamily="2" charset="2"/>
              <a:buChar char="Ø"/>
            </a:pP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создание покрытий с заданными свойствами</a:t>
            </a:r>
          </a:p>
          <a:p>
            <a:pPr lvl="1">
              <a:buFont typeface="Wingdings" pitchFamily="2" charset="2"/>
              <a:buChar char="Ø"/>
            </a:pP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аморфизация</a:t>
            </a: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поверхностного слоя</a:t>
            </a:r>
          </a:p>
          <a:p>
            <a:pPr lvl="1">
              <a:buFont typeface="Wingdings" pitchFamily="2" charset="2"/>
              <a:buChar char="Ø"/>
            </a:pP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оплавление поверхности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115616" y="4149080"/>
            <a:ext cx="77153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 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</a:rPr>
              <a:t>Энергокомплексы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для плазмохимии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электронно-лучевое рафинирование</a:t>
            </a:r>
          </a:p>
          <a:p>
            <a:pPr lvl="1">
              <a:buFont typeface="Wingdings" pitchFamily="2" charset="2"/>
              <a:buChar char="Ø"/>
            </a:pP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электронно-лучевой переплав</a:t>
            </a:r>
          </a:p>
          <a:p>
            <a:pPr lvl="1">
              <a:buFont typeface="Wingdings" pitchFamily="2" charset="2"/>
              <a:buChar char="Ø"/>
            </a:pP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создание сплавов</a:t>
            </a:r>
          </a:p>
          <a:p>
            <a:pPr lvl="1">
              <a:buFont typeface="Wingdings" pitchFamily="2" charset="2"/>
              <a:buChar char="Ø"/>
            </a:pP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плазмохимические реакции</a:t>
            </a:r>
          </a:p>
        </p:txBody>
      </p:sp>
      <p:sp>
        <p:nvSpPr>
          <p:cNvPr id="12" name="Rectangle 8"/>
          <p:cNvSpPr txBox="1">
            <a:spLocks noChangeArrowheads="1"/>
          </p:cNvSpPr>
          <p:nvPr/>
        </p:nvSpPr>
        <p:spPr>
          <a:xfrm>
            <a:off x="179512" y="116632"/>
            <a:ext cx="9217024" cy="100013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Типы электронно-лучевых </a:t>
            </a:r>
            <a:r>
              <a:rPr lang="ru-RU" sz="3600" b="1" dirty="0" err="1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энергокомплексов</a:t>
            </a:r>
            <a:endParaRPr lang="ru-RU" sz="36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95273"/>
            <a:ext cx="81439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243600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598017" name="Object 3"/>
          <p:cNvGraphicFramePr>
            <a:graphicFrameLocks noChangeAspect="1"/>
          </p:cNvGraphicFramePr>
          <p:nvPr/>
        </p:nvGraphicFramePr>
        <p:xfrm>
          <a:off x="1643042" y="2500306"/>
          <a:ext cx="1714512" cy="1582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18" name="CorelDRAW" r:id="rId3" imgW="4081272" imgH="4730496" progId="">
                  <p:embed/>
                </p:oleObj>
              </mc:Choice>
              <mc:Fallback>
                <p:oleObj name="CorelDRAW" r:id="rId3" imgW="4081272" imgH="473049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500306"/>
                        <a:ext cx="1714512" cy="15826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2976" y="0"/>
            <a:ext cx="7677174" cy="500066"/>
          </a:xfrm>
          <a:noFill/>
          <a:ln/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</a:rPr>
              <a:t>Электронно-лучевая сварка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500042"/>
            <a:ext cx="5022028" cy="5500726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71538" y="4286256"/>
            <a:ext cx="271464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8522" tIns="29261" rIns="58522" bIns="29261"/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ДУГОВАЯ СВАРКА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Плотность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мощности</a:t>
            </a:r>
          </a:p>
          <a:p>
            <a:pPr algn="ctr" eaLnBrk="0" hangingPunct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10</a:t>
            </a:r>
            <a:r>
              <a:rPr lang="ru-RU" sz="1400" b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– 10</a:t>
            </a:r>
            <a:r>
              <a:rPr lang="ru-RU" sz="1400" b="1" baseline="30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Вт/см</a:t>
            </a:r>
            <a:r>
              <a:rPr lang="ru-RU" sz="1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Глубина  проплавления  </a:t>
            </a:r>
          </a:p>
          <a:p>
            <a:pPr algn="ctr" eaLnBrk="0" hangingPunct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0,3 - 5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мм</a:t>
            </a:r>
          </a:p>
          <a:p>
            <a:pPr algn="ctr" eaLnBrk="0" hangingPunct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Глубина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 ширина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 eaLnBrk="0" hangingPunct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Стоимость единицы длины </a:t>
            </a:r>
          </a:p>
          <a:p>
            <a:pPr algn="ctr" eaLnBrk="0" hangingPunct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5-10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у.е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000100" y="428604"/>
            <a:ext cx="278608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8522" tIns="29261" rIns="58522" bIns="29261"/>
          <a:lstStyle/>
          <a:p>
            <a:pPr algn="ctr"/>
            <a:r>
              <a:rPr lang="ru-RU" sz="1300" dirty="0">
                <a:solidFill>
                  <a:srgbClr val="FF3300"/>
                </a:solidFill>
                <a:ea typeface="Times New Roman" pitchFamily="18" charset="0"/>
                <a:cs typeface="Arial" charset="0"/>
              </a:rPr>
              <a:t>   </a:t>
            </a:r>
            <a:r>
              <a:rPr lang="ru-RU" sz="1400" b="1" dirty="0">
                <a:latin typeface="Times New Roman" pitchFamily="18" charset="0"/>
                <a:ea typeface="Times New Roman" pitchFamily="18" charset="0"/>
                <a:cs typeface="Arial" charset="0"/>
              </a:rPr>
              <a:t>ЭЛС</a:t>
            </a:r>
            <a:endParaRPr lang="ru-RU" sz="1400" dirty="0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ru-RU" sz="1400" dirty="0">
                <a:latin typeface="Times New Roman" pitchFamily="18" charset="0"/>
                <a:ea typeface="Times New Roman" pitchFamily="18" charset="0"/>
                <a:cs typeface="Arial" charset="0"/>
              </a:rPr>
              <a:t>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Плотность мощности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400" b="1" baseline="30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– 10</a:t>
            </a:r>
            <a:r>
              <a:rPr lang="ru-RU" sz="1400" b="1" baseline="30000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Вт/см</a:t>
            </a:r>
            <a:r>
              <a:rPr lang="ru-RU" sz="1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400" b="1" dirty="0">
              <a:latin typeface="Times New Roman" pitchFamily="18" charset="0"/>
            </a:endParaRPr>
          </a:p>
          <a:p>
            <a:pPr algn="ctr" eaLnBrk="0" hangingPunct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Глубина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0,1 -  400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мм</a:t>
            </a:r>
            <a:endParaRPr lang="ru-RU" sz="1400" b="1" dirty="0">
              <a:latin typeface="Times New Roman" pitchFamily="18" charset="0"/>
            </a:endParaRPr>
          </a:p>
          <a:p>
            <a:pPr algn="ctr" eaLnBrk="0" hangingPunct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Глубина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 ширина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5 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– 50 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1400" b="1" dirty="0" smtClean="0">
              <a:latin typeface="Times New Roman" pitchFamily="18" charset="0"/>
            </a:endParaRPr>
          </a:p>
          <a:p>
            <a:pPr algn="ctr" eaLnBrk="0" hangingPunct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Стоимость единицы длины </a:t>
            </a:r>
          </a:p>
          <a:p>
            <a:pPr algn="ctr" eaLnBrk="0" hangingPunct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~ 1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у.е</a:t>
            </a:r>
            <a:r>
              <a:rPr lang="ru-RU" sz="1200" b="1" dirty="0" smtClean="0">
                <a:cs typeface="Times New Roman" pitchFamily="18" charset="0"/>
              </a:rPr>
              <a:t>.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1439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578562" name="Object 2"/>
          <p:cNvGraphicFramePr>
            <a:graphicFrameLocks noChangeAspect="1"/>
          </p:cNvGraphicFramePr>
          <p:nvPr/>
        </p:nvGraphicFramePr>
        <p:xfrm>
          <a:off x="1571604" y="357166"/>
          <a:ext cx="6911975" cy="583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563" name="Visio" r:id="rId3" imgW="8895219" imgH="7000964" progId="Visio.Drawing.11">
                  <p:embed/>
                </p:oleObj>
              </mc:Choice>
              <mc:Fallback>
                <p:oleObj name="Visio" r:id="rId3" imgW="8895219" imgH="7000964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357166"/>
                        <a:ext cx="6911975" cy="5832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28662" y="0"/>
            <a:ext cx="8572560" cy="4286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Структура электронно-лучевой установки</a:t>
            </a:r>
            <a:endParaRPr lang="ru-RU" sz="28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42994" y="-24"/>
            <a:ext cx="8229600" cy="10826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Преимущества электронных пушек с плазменным эмиттером (ПИЭЛ)</a:t>
            </a:r>
            <a:endParaRPr lang="ru-RU" sz="32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285852" y="1214422"/>
            <a:ext cx="7000924" cy="785818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7432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</a:pPr>
            <a:r>
              <a:rPr lang="ru-RU" sz="2000" b="1" i="1" dirty="0" smtClean="0">
                <a:latin typeface="+mn-lt"/>
              </a:rPr>
              <a:t>Плазменный эмиттер </a:t>
            </a:r>
            <a:r>
              <a:rPr lang="ru-RU" sz="2000" b="1" dirty="0" smtClean="0">
                <a:latin typeface="+mn-lt"/>
              </a:rPr>
              <a:t>- газоразрядное  устройство, формирующее плазму, эмитирующую электронные или ионный пучки</a:t>
            </a:r>
            <a:endParaRPr lang="ru-RU" sz="2000" b="1" dirty="0">
              <a:latin typeface="+mn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71538" y="2071678"/>
            <a:ext cx="7429552" cy="4071966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7432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sz="2400" b="1" dirty="0" smtClean="0">
                <a:latin typeface="+mn-lt"/>
              </a:rPr>
              <a:t>Высокий ресурс</a:t>
            </a:r>
          </a:p>
          <a:p>
            <a:pPr marL="27432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sz="2400" b="1" dirty="0" smtClean="0">
                <a:latin typeface="+mn-lt"/>
              </a:rPr>
              <a:t>Отсутствие дорогостоящих материалов</a:t>
            </a:r>
          </a:p>
          <a:p>
            <a:pPr marL="27432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sz="2400" b="1" dirty="0" smtClean="0">
                <a:latin typeface="+mn-lt"/>
              </a:rPr>
              <a:t>Простота изготовления</a:t>
            </a:r>
          </a:p>
          <a:p>
            <a:pPr marL="27432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sz="2400" b="1" dirty="0" smtClean="0">
                <a:latin typeface="+mn-lt"/>
              </a:rPr>
              <a:t>Возможность работы при повышенном давлении</a:t>
            </a:r>
          </a:p>
          <a:p>
            <a:pPr marL="27432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sz="2400" b="1" dirty="0" smtClean="0">
                <a:latin typeface="+mn-lt"/>
              </a:rPr>
              <a:t>Высокая производительность</a:t>
            </a:r>
          </a:p>
          <a:p>
            <a:pPr marL="27432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sz="2400" b="1" dirty="0" smtClean="0">
                <a:latin typeface="+mn-lt"/>
              </a:rPr>
              <a:t>Универсальность </a:t>
            </a:r>
          </a:p>
          <a:p>
            <a:pPr lvl="1" fontAlgn="auto">
              <a:lnSpc>
                <a:spcPct val="80000"/>
              </a:lnSpc>
              <a:spcBef>
                <a:spcPts val="55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b="1" dirty="0" smtClean="0">
                <a:latin typeface="+mn-lt"/>
              </a:rPr>
              <a:t>Сфокусированные электронные пучки </a:t>
            </a:r>
          </a:p>
          <a:p>
            <a:pPr lvl="1" fontAlgn="auto">
              <a:lnSpc>
                <a:spcPct val="80000"/>
              </a:lnSpc>
              <a:spcBef>
                <a:spcPts val="55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b="1" dirty="0" smtClean="0">
                <a:latin typeface="+mn-lt"/>
              </a:rPr>
              <a:t>Широкие электронные пучки </a:t>
            </a:r>
          </a:p>
          <a:p>
            <a:pPr lvl="1" fontAlgn="auto">
              <a:lnSpc>
                <a:spcPct val="80000"/>
              </a:lnSpc>
              <a:spcBef>
                <a:spcPts val="55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b="1" dirty="0" smtClean="0">
                <a:latin typeface="+mn-lt"/>
              </a:rPr>
              <a:t>Стационарный режим работы</a:t>
            </a:r>
          </a:p>
          <a:p>
            <a:pPr lvl="1" fontAlgn="auto">
              <a:lnSpc>
                <a:spcPct val="80000"/>
              </a:lnSpc>
              <a:spcBef>
                <a:spcPts val="55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b="1" dirty="0" smtClean="0">
                <a:latin typeface="+mn-lt"/>
              </a:rPr>
              <a:t>Импульсный режим работы</a:t>
            </a:r>
          </a:p>
          <a:p>
            <a:pPr lvl="1" fontAlgn="auto">
              <a:lnSpc>
                <a:spcPct val="80000"/>
              </a:lnSpc>
              <a:spcBef>
                <a:spcPts val="55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b="1" dirty="0" smtClean="0">
                <a:latin typeface="+mn-lt"/>
              </a:rPr>
              <a:t>Возможность получения ионных пучков</a:t>
            </a:r>
            <a:endParaRPr lang="ru-RU" sz="2400" b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00" y="6572272"/>
            <a:ext cx="8072462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000100" y="622383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617216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42994" y="142852"/>
            <a:ext cx="8229600" cy="54984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Принципы получения пучков в ПИЭЛ</a:t>
            </a:r>
            <a:endParaRPr lang="ru-RU" sz="36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21" name="новая пушка 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1412776"/>
            <a:ext cx="6096000" cy="4572000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>
          <a:blip r:embed="rId4" cstate="print"/>
          <a:srcRect l="44674" t="16431" r="26324" b="8507"/>
          <a:stretch>
            <a:fillRect/>
          </a:stretch>
        </p:blipFill>
        <p:spPr bwMode="auto">
          <a:xfrm>
            <a:off x="1475656" y="1196752"/>
            <a:ext cx="3312368" cy="4896544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23" name="Рисунок 22"/>
          <p:cNvPicPr/>
          <p:nvPr/>
        </p:nvPicPr>
        <p:blipFill>
          <a:blip r:embed="rId5" cstate="print"/>
          <a:srcRect l="41930" t="14939" r="30292" b="16343"/>
          <a:stretch>
            <a:fillRect/>
          </a:stretch>
        </p:blipFill>
        <p:spPr bwMode="auto">
          <a:xfrm>
            <a:off x="4788024" y="1196752"/>
            <a:ext cx="3500462" cy="4857784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2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000125" y="6572250"/>
            <a:ext cx="8072438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  <a:alpha val="72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9" name="Рисунок 18"/>
          <p:cNvPicPr>
            <a:picLocks noChangeAspect="1" noChangeArrowheads="1"/>
          </p:cNvPicPr>
          <p:nvPr/>
        </p:nvPicPr>
        <p:blipFill>
          <a:blip r:embed="rId3" cstate="print"/>
          <a:srcRect l="37253" t="22572" r="34261" b="19553"/>
          <a:stretch>
            <a:fillRect/>
          </a:stretch>
        </p:blipFill>
        <p:spPr bwMode="auto">
          <a:xfrm>
            <a:off x="1187624" y="3212976"/>
            <a:ext cx="2143125" cy="3000375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20" name="Рисунок 19" descr="IMG_1641.jpg"/>
          <p:cNvPicPr>
            <a:picLocks noChangeAspect="1"/>
          </p:cNvPicPr>
          <p:nvPr/>
        </p:nvPicPr>
        <p:blipFill>
          <a:blip r:embed="rId4" cstate="print"/>
          <a:srcRect l="18367" t="10884" r="20409" b="4761"/>
          <a:stretch>
            <a:fillRect/>
          </a:stretch>
        </p:blipFill>
        <p:spPr bwMode="auto">
          <a:xfrm>
            <a:off x="3419872" y="692696"/>
            <a:ext cx="2287141" cy="2363378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21" name="Рисунок 20"/>
          <p:cNvPicPr>
            <a:picLocks noChangeAspect="1" noChangeArrowheads="1"/>
          </p:cNvPicPr>
          <p:nvPr/>
        </p:nvPicPr>
        <p:blipFill>
          <a:blip r:embed="rId5" cstate="print"/>
          <a:srcRect l="34668" t="30022" r="28452" b="24348"/>
          <a:stretch>
            <a:fillRect/>
          </a:stretch>
        </p:blipFill>
        <p:spPr bwMode="auto">
          <a:xfrm>
            <a:off x="1187624" y="1052736"/>
            <a:ext cx="2143125" cy="2071688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24" name="Picture 2" descr="a"/>
          <p:cNvPicPr>
            <a:picLocks noChangeAspect="1" noChangeArrowheads="1"/>
          </p:cNvPicPr>
          <p:nvPr/>
        </p:nvPicPr>
        <p:blipFill>
          <a:blip r:embed="rId6" cstate="print"/>
          <a:srcRect t="5327" b="5211"/>
          <a:stretch>
            <a:fillRect/>
          </a:stretch>
        </p:blipFill>
        <p:spPr bwMode="auto">
          <a:xfrm>
            <a:off x="3419872" y="4294212"/>
            <a:ext cx="1303338" cy="1943100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25" name="Picture 3" descr="r0004"/>
          <p:cNvPicPr>
            <a:picLocks noChangeAspect="1" noChangeArrowheads="1"/>
          </p:cNvPicPr>
          <p:nvPr/>
        </p:nvPicPr>
        <p:blipFill>
          <a:blip r:embed="rId7" cstate="print"/>
          <a:srcRect l="30560" t="60939" r="31633" b="3970"/>
          <a:stretch>
            <a:fillRect/>
          </a:stretch>
        </p:blipFill>
        <p:spPr bwMode="auto">
          <a:xfrm>
            <a:off x="4860032" y="4302149"/>
            <a:ext cx="1287463" cy="1935163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28" name="Picture 9" descr="P1010072"/>
          <p:cNvPicPr>
            <a:picLocks noChangeAspect="1" noChangeArrowheads="1"/>
          </p:cNvPicPr>
          <p:nvPr/>
        </p:nvPicPr>
        <p:blipFill>
          <a:blip r:embed="rId8" cstate="print"/>
          <a:srcRect l="14278" r="10104" b="17520"/>
          <a:stretch>
            <a:fillRect/>
          </a:stretch>
        </p:blipFill>
        <p:spPr bwMode="auto">
          <a:xfrm>
            <a:off x="3923928" y="3068960"/>
            <a:ext cx="1445808" cy="1186879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842994" y="44624"/>
            <a:ext cx="8229600" cy="57606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atin typeface="Times New Roman" pitchFamily="18" charset="0"/>
                <a:ea typeface="+mj-ea"/>
                <a:cs typeface="+mj-cs"/>
              </a:rPr>
              <a:t>Принципы получения пучков </a:t>
            </a:r>
            <a:r>
              <a:rPr lang="ru-RU" sz="36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в ПИЭЛ </a:t>
            </a:r>
            <a:endParaRPr lang="ru-RU" sz="36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26" name="Сборка внутренняя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6228184" y="4437112"/>
            <a:ext cx="2876875" cy="1800200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30" name="Рисунок 29" descr="IMG_2324"/>
          <p:cNvPicPr>
            <a:picLocks noChangeAspect="1" noChangeArrowheads="1"/>
          </p:cNvPicPr>
          <p:nvPr/>
        </p:nvPicPr>
        <p:blipFill>
          <a:blip r:embed="rId10" cstate="print"/>
          <a:srcRect l="28795" r="40402" b="43715"/>
          <a:stretch>
            <a:fillRect/>
          </a:stretch>
        </p:blipFill>
        <p:spPr bwMode="auto">
          <a:xfrm>
            <a:off x="5827239" y="692697"/>
            <a:ext cx="1337049" cy="1800199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31" name="Рисунок 30" descr="IMG_2332.JPG"/>
          <p:cNvPicPr>
            <a:picLocks noChangeAspect="1"/>
          </p:cNvPicPr>
          <p:nvPr/>
        </p:nvPicPr>
        <p:blipFill>
          <a:blip r:embed="rId11" cstate="print"/>
          <a:srcRect l="42188" t="8333" r="42187" b="52084"/>
          <a:stretch>
            <a:fillRect/>
          </a:stretch>
        </p:blipFill>
        <p:spPr>
          <a:xfrm>
            <a:off x="7308304" y="798073"/>
            <a:ext cx="1763688" cy="3351007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32" name="Прямоугольник 31"/>
          <p:cNvSpPr/>
          <p:nvPr/>
        </p:nvSpPr>
        <p:spPr>
          <a:xfrm>
            <a:off x="-214346" y="6197242"/>
            <a:ext cx="1357322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ЭлИТА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1000100" y="6248345"/>
            <a:ext cx="8001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Научно-практическая лаборатория 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200" b="1" i="1" dirty="0" smtClean="0">
                <a:solidFill>
                  <a:srgbClr val="000000"/>
                </a:solidFill>
              </a:rPr>
              <a:t>эл</a:t>
            </a:r>
            <a:r>
              <a:rPr lang="ru-RU" sz="1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ектронной 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sz="1200" b="1" i="1" dirty="0">
                <a:solidFill>
                  <a:srgbClr val="000000"/>
                </a:solidFill>
              </a:rPr>
              <a:t>и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онной </a:t>
            </a:r>
            <a:r>
              <a:rPr lang="ru-RU" sz="1200" b="1" i="1" dirty="0">
                <a:solidFill>
                  <a:srgbClr val="000000"/>
                </a:solidFill>
              </a:rPr>
              <a:t>т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ехнологической </a:t>
            </a:r>
            <a:r>
              <a:rPr lang="ru-RU" sz="1200" b="1" i="1" dirty="0"/>
              <a:t>а</a:t>
            </a:r>
            <a:r>
              <a:rPr lang="ru-RU" sz="1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ппаратуры</a:t>
            </a:r>
          </a:p>
        </p:txBody>
      </p:sp>
      <p:pic>
        <p:nvPicPr>
          <p:cNvPr id="34" name="Рисунок 33" descr="IMG_3466.jpg"/>
          <p:cNvPicPr/>
          <p:nvPr/>
        </p:nvPicPr>
        <p:blipFill>
          <a:blip r:embed="rId12" cstate="print"/>
          <a:srcRect l="36363" r="38017" b="47137"/>
          <a:stretch>
            <a:fillRect/>
          </a:stretch>
        </p:blipFill>
        <p:spPr>
          <a:xfrm>
            <a:off x="5868144" y="2564904"/>
            <a:ext cx="1296144" cy="1800200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4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2848</TotalTime>
  <Words>711</Words>
  <Application>Microsoft Office PowerPoint</Application>
  <PresentationFormat>Экран (4:3)</PresentationFormat>
  <Paragraphs>173</Paragraphs>
  <Slides>28</Slides>
  <Notes>0</Notes>
  <HiddenSlides>0</HiddenSlides>
  <MMClips>5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Солнцестояние</vt:lpstr>
      <vt:lpstr>CorelDRAW</vt:lpstr>
      <vt:lpstr>Visio</vt:lpstr>
      <vt:lpstr>Точечный рисунок</vt:lpstr>
      <vt:lpstr>ОТЕЧЕСТВЕННОЕ ЭЛЕКТРОННО-ЛУЧЕВОЕ ОБОРУДОВАНИЕ</vt:lpstr>
      <vt:lpstr>Презентация PowerPoint</vt:lpstr>
      <vt:lpstr>Презентация PowerPoint</vt:lpstr>
      <vt:lpstr>Презентация PowerPoint</vt:lpstr>
      <vt:lpstr>Электронно-лучевая сварка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Антонович</dc:creator>
  <cp:lastModifiedBy>User</cp:lastModifiedBy>
  <cp:revision>309</cp:revision>
  <dcterms:created xsi:type="dcterms:W3CDTF">2004-05-17T11:47:40Z</dcterms:created>
  <dcterms:modified xsi:type="dcterms:W3CDTF">2015-04-28T20:23:14Z</dcterms:modified>
</cp:coreProperties>
</file>