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83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1" r:id="rId11"/>
    <p:sldId id="270" r:id="rId12"/>
    <p:sldId id="269" r:id="rId13"/>
    <p:sldId id="268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5050"/>
    <a:srgbClr val="3333FF"/>
    <a:srgbClr val="CC6600"/>
    <a:srgbClr val="FF0000"/>
    <a:srgbClr val="993300"/>
    <a:srgbClr val="00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3" autoAdjust="0"/>
    <p:restoredTop sz="94660"/>
  </p:normalViewPr>
  <p:slideViewPr>
    <p:cSldViewPr>
      <p:cViewPr varScale="1">
        <p:scale>
          <a:sx n="107" d="100"/>
          <a:sy n="107" d="100"/>
        </p:scale>
        <p:origin x="-1650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3.wmf"/><Relationship Id="rId2" Type="http://schemas.openxmlformats.org/officeDocument/2006/relationships/image" Target="../media/image92.wmf"/><Relationship Id="rId1" Type="http://schemas.openxmlformats.org/officeDocument/2006/relationships/image" Target="../media/image91.wmf"/><Relationship Id="rId4" Type="http://schemas.openxmlformats.org/officeDocument/2006/relationships/image" Target="../media/image9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105.wmf"/><Relationship Id="rId5" Type="http://schemas.openxmlformats.org/officeDocument/2006/relationships/image" Target="../media/image104.wmf"/><Relationship Id="rId4" Type="http://schemas.openxmlformats.org/officeDocument/2006/relationships/image" Target="../media/image10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4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DF43C4E-9C0C-4234-8E09-7581BE13985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3456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117F6F-9EE3-434D-B0A5-CDD72DE7439C}" type="slidenum">
              <a:rPr lang="ru-RU"/>
              <a:pPr/>
              <a:t>1</a:t>
            </a:fld>
            <a:endParaRPr lang="ru-RU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0D29EE-3984-407F-B19F-0AE59863B10A}" type="slidenum">
              <a:rPr lang="ru-RU"/>
              <a:pPr/>
              <a:t>10</a:t>
            </a:fld>
            <a:endParaRPr lang="ru-RU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C7A73A-DB57-43C3-AF3E-F0024517004E}" type="slidenum">
              <a:rPr lang="ru-RU"/>
              <a:pPr/>
              <a:t>11</a:t>
            </a:fld>
            <a:endParaRPr lang="ru-RU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49271D-97DD-4F8D-97D8-B51A6A774BCD}" type="slidenum">
              <a:rPr lang="ru-RU"/>
              <a:pPr/>
              <a:t>12</a:t>
            </a:fld>
            <a:endParaRPr lang="ru-RU"/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2E9313-DF48-4352-B7F1-D4FFFB360ACC}" type="slidenum">
              <a:rPr lang="ru-RU"/>
              <a:pPr/>
              <a:t>13</a:t>
            </a:fld>
            <a:endParaRPr lang="ru-RU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BDD95B-C38E-42CE-AAE2-BA84CC31F22D}" type="slidenum">
              <a:rPr lang="ru-RU"/>
              <a:pPr/>
              <a:t>14</a:t>
            </a:fld>
            <a:endParaRPr lang="ru-RU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1A73A3-446A-4A2E-BD9A-C955D20DF268}" type="slidenum">
              <a:rPr lang="ru-RU"/>
              <a:pPr/>
              <a:t>15</a:t>
            </a:fld>
            <a:endParaRPr lang="ru-RU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6DB2D5-1E35-45F7-80E1-B4962B057500}" type="slidenum">
              <a:rPr lang="ru-RU"/>
              <a:pPr/>
              <a:t>16</a:t>
            </a:fld>
            <a:endParaRPr lang="ru-RU"/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14F815-456F-44FB-AA55-63896DF528D3}" type="slidenum">
              <a:rPr lang="ru-RU"/>
              <a:pPr/>
              <a:t>17</a:t>
            </a:fld>
            <a:endParaRPr lang="ru-RU"/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DE02FD-8567-4A98-B1E9-9102412CE04C}" type="slidenum">
              <a:rPr lang="ru-RU"/>
              <a:pPr/>
              <a:t>18</a:t>
            </a:fld>
            <a:endParaRPr lang="ru-RU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76C548-A154-44F7-9B4A-644F8E19AFDB}" type="slidenum">
              <a:rPr lang="ru-RU"/>
              <a:pPr/>
              <a:t>19</a:t>
            </a:fld>
            <a:endParaRPr lang="ru-RU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AD2369-5D4E-42AE-9373-873E97D8D0FA}" type="slidenum">
              <a:rPr lang="ru-RU"/>
              <a:pPr/>
              <a:t>2</a:t>
            </a:fld>
            <a:endParaRPr lang="ru-RU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6D2072-60AD-4AFF-9913-AE74CA073228}" type="slidenum">
              <a:rPr lang="ru-RU"/>
              <a:pPr/>
              <a:t>20</a:t>
            </a:fld>
            <a:endParaRPr lang="ru-RU"/>
          </a:p>
        </p:txBody>
      </p:sp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243647-A226-4466-9A6C-CBAE1B4EA1C9}" type="slidenum">
              <a:rPr lang="ru-RU"/>
              <a:pPr/>
              <a:t>21</a:t>
            </a:fld>
            <a:endParaRPr lang="ru-RU"/>
          </a:p>
        </p:txBody>
      </p:sp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BEBC72-A9CA-4D99-9F63-774652FD56D6}" type="slidenum">
              <a:rPr lang="ru-RU"/>
              <a:pPr/>
              <a:t>3</a:t>
            </a:fld>
            <a:endParaRPr lang="ru-RU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7E8283-08C6-4C6C-B58F-11BA830FEC92}" type="slidenum">
              <a:rPr lang="ru-RU"/>
              <a:pPr/>
              <a:t>4</a:t>
            </a:fld>
            <a:endParaRPr lang="ru-RU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336E6F-B0FB-47C8-86E7-C790F8304CCE}" type="slidenum">
              <a:rPr lang="ru-RU"/>
              <a:pPr/>
              <a:t>5</a:t>
            </a:fld>
            <a:endParaRPr lang="ru-RU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E81042-333B-41CD-88B0-7F57C113A278}" type="slidenum">
              <a:rPr lang="ru-RU"/>
              <a:pPr/>
              <a:t>6</a:t>
            </a:fld>
            <a:endParaRPr lang="ru-RU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855FF7-F896-4E6E-9263-CC35F0CFFE59}" type="slidenum">
              <a:rPr lang="ru-RU"/>
              <a:pPr/>
              <a:t>7</a:t>
            </a:fld>
            <a:endParaRPr lang="ru-RU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506B25-B0A8-40EB-A686-44CBFAC7D8DC}" type="slidenum">
              <a:rPr lang="ru-RU"/>
              <a:pPr/>
              <a:t>8</a:t>
            </a:fld>
            <a:endParaRPr lang="ru-RU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AB58BA-55BB-4CFE-A166-416BBCC68C47}" type="slidenum">
              <a:rPr lang="ru-RU"/>
              <a:pPr/>
              <a:t>9</a:t>
            </a:fld>
            <a:endParaRPr lang="ru-RU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638A3C-7ADF-4161-A41C-6922331BA4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CD3C91-FF46-4F41-904C-BBF3B65102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BAF948-BF27-45A9-BB20-1C26DE229E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B9D7A1-EDCE-42EA-91DC-D39E92EE79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BA62-0959-45F4-9D71-E108ED59D1B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58B5B-3344-41D3-A12F-D283090EB41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DA17FF8-96E9-4F5B-9DBC-807B2B2B3A1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5988D-8AF8-402A-AE3C-0650A5D328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D6201E-4F19-4263-8A30-657F8A69718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602D5B-CB42-4744-BA8F-A56F13FA309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966AC5-D3A5-4B18-BFD6-CD8AB522E6F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C5EDC7D-43DC-4B3A-A400-7FF6BBCC9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1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oleObject" Target="../embeddings/oleObject52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53.wmf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57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9.bin"/><Relationship Id="rId11" Type="http://schemas.openxmlformats.org/officeDocument/2006/relationships/oleObject" Target="../embeddings/oleObject51.bin"/><Relationship Id="rId5" Type="http://schemas.openxmlformats.org/officeDocument/2006/relationships/image" Target="../media/image52.wmf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8.png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4.wmf"/><Relationship Id="rId14" Type="http://schemas.openxmlformats.org/officeDocument/2006/relationships/image" Target="../media/image5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6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6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54.bin"/><Relationship Id="rId9" Type="http://schemas.openxmlformats.org/officeDocument/2006/relationships/image" Target="../media/image6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5.jpeg"/><Relationship Id="rId5" Type="http://schemas.openxmlformats.org/officeDocument/2006/relationships/image" Target="../media/image64.jpeg"/><Relationship Id="rId4" Type="http://schemas.openxmlformats.org/officeDocument/2006/relationships/image" Target="../media/image63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oleObject" Target="../embeddings/oleObject61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67.wmf"/><Relationship Id="rId12" Type="http://schemas.openxmlformats.org/officeDocument/2006/relationships/image" Target="../media/image7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9.wmf"/><Relationship Id="rId5" Type="http://schemas.openxmlformats.org/officeDocument/2006/relationships/image" Target="../media/image66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68.wmf"/><Relationship Id="rId14" Type="http://schemas.openxmlformats.org/officeDocument/2006/relationships/image" Target="../media/image7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7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6.jpeg"/><Relationship Id="rId11" Type="http://schemas.openxmlformats.org/officeDocument/2006/relationships/image" Target="../media/image73.wmf"/><Relationship Id="rId5" Type="http://schemas.openxmlformats.org/officeDocument/2006/relationships/image" Target="../media/image75.jpeg"/><Relationship Id="rId10" Type="http://schemas.openxmlformats.org/officeDocument/2006/relationships/oleObject" Target="../embeddings/oleObject63.bin"/><Relationship Id="rId4" Type="http://schemas.openxmlformats.org/officeDocument/2006/relationships/image" Target="../media/image74.jpeg"/><Relationship Id="rId9" Type="http://schemas.openxmlformats.org/officeDocument/2006/relationships/image" Target="../media/image7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oleObject" Target="../embeddings/oleObject66.bin"/><Relationship Id="rId18" Type="http://schemas.openxmlformats.org/officeDocument/2006/relationships/image" Target="../media/image82.wmf"/><Relationship Id="rId3" Type="http://schemas.openxmlformats.org/officeDocument/2006/relationships/notesSlide" Target="../notesSlides/notesSlide16.xml"/><Relationship Id="rId21" Type="http://schemas.openxmlformats.org/officeDocument/2006/relationships/image" Target="../media/image83.wmf"/><Relationship Id="rId7" Type="http://schemas.openxmlformats.org/officeDocument/2006/relationships/image" Target="../media/image87.png"/><Relationship Id="rId12" Type="http://schemas.openxmlformats.org/officeDocument/2006/relationships/image" Target="../media/image88.jpeg"/><Relationship Id="rId17" Type="http://schemas.openxmlformats.org/officeDocument/2006/relationships/oleObject" Target="../embeddings/oleObject6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81.wmf"/><Relationship Id="rId20" Type="http://schemas.openxmlformats.org/officeDocument/2006/relationships/oleObject" Target="../embeddings/oleObject69.bin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6.png"/><Relationship Id="rId11" Type="http://schemas.openxmlformats.org/officeDocument/2006/relationships/image" Target="../media/image79.wmf"/><Relationship Id="rId5" Type="http://schemas.openxmlformats.org/officeDocument/2006/relationships/image" Target="../media/image85.jpeg"/><Relationship Id="rId15" Type="http://schemas.openxmlformats.org/officeDocument/2006/relationships/oleObject" Target="../embeddings/oleObject67.bin"/><Relationship Id="rId10" Type="http://schemas.openxmlformats.org/officeDocument/2006/relationships/oleObject" Target="../embeddings/oleObject65.bin"/><Relationship Id="rId19" Type="http://schemas.openxmlformats.org/officeDocument/2006/relationships/image" Target="../media/image89.jpeg"/><Relationship Id="rId4" Type="http://schemas.openxmlformats.org/officeDocument/2006/relationships/image" Target="../media/image84.png"/><Relationship Id="rId9" Type="http://schemas.openxmlformats.org/officeDocument/2006/relationships/image" Target="../media/image78.wmf"/><Relationship Id="rId14" Type="http://schemas.openxmlformats.org/officeDocument/2006/relationships/image" Target="../media/image80.wmf"/><Relationship Id="rId22" Type="http://schemas.openxmlformats.org/officeDocument/2006/relationships/image" Target="../media/image90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92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94.wmf"/><Relationship Id="rId5" Type="http://schemas.openxmlformats.org/officeDocument/2006/relationships/image" Target="../media/image91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93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jpeg"/><Relationship Id="rId7" Type="http://schemas.openxmlformats.org/officeDocument/2006/relationships/image" Target="../media/image99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8.jpeg"/><Relationship Id="rId5" Type="http://schemas.openxmlformats.org/officeDocument/2006/relationships/image" Target="../media/image97.jpeg"/><Relationship Id="rId4" Type="http://schemas.openxmlformats.org/officeDocument/2006/relationships/image" Target="../media/image96.jpe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6.bin"/><Relationship Id="rId13" Type="http://schemas.openxmlformats.org/officeDocument/2006/relationships/image" Target="../media/image104.wmf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7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75.bin"/><Relationship Id="rId11" Type="http://schemas.openxmlformats.org/officeDocument/2006/relationships/image" Target="../media/image103.wmf"/><Relationship Id="rId5" Type="http://schemas.openxmlformats.org/officeDocument/2006/relationships/image" Target="../media/image100.wmf"/><Relationship Id="rId15" Type="http://schemas.openxmlformats.org/officeDocument/2006/relationships/image" Target="../media/image105.wmf"/><Relationship Id="rId10" Type="http://schemas.openxmlformats.org/officeDocument/2006/relationships/oleObject" Target="../embeddings/oleObject77.bin"/><Relationship Id="rId4" Type="http://schemas.openxmlformats.org/officeDocument/2006/relationships/oleObject" Target="../embeddings/oleObject74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79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image" Target="../media/image11.wmf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10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oleObject" Target="../embeddings/oleObject15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image" Target="../media/image10.wmf"/><Relationship Id="rId32" Type="http://schemas.openxmlformats.org/officeDocument/2006/relationships/image" Target="../media/image14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2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oleObject" Target="../embeddings/oleObject16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1.bin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3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13" Type="http://schemas.openxmlformats.org/officeDocument/2006/relationships/image" Target="../media/image111.png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107.wmf"/><Relationship Id="rId12" Type="http://schemas.openxmlformats.org/officeDocument/2006/relationships/image" Target="../media/image11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109.png"/><Relationship Id="rId5" Type="http://schemas.openxmlformats.org/officeDocument/2006/relationships/image" Target="../media/image106.wmf"/><Relationship Id="rId10" Type="http://schemas.openxmlformats.org/officeDocument/2006/relationships/image" Target="../media/image108.png"/><Relationship Id="rId4" Type="http://schemas.openxmlformats.org/officeDocument/2006/relationships/oleObject" Target="../embeddings/oleObject80.bin"/><Relationship Id="rId9" Type="http://schemas.openxmlformats.org/officeDocument/2006/relationships/image" Target="../media/image94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13" Type="http://schemas.openxmlformats.org/officeDocument/2006/relationships/oleObject" Target="../embeddings/oleObject21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6.wmf"/><Relationship Id="rId12" Type="http://schemas.openxmlformats.org/officeDocument/2006/relationships/image" Target="../media/image21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oleObject" Target="../embeddings/oleObject22.bin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7.wmf"/><Relationship Id="rId14" Type="http://schemas.openxmlformats.org/officeDocument/2006/relationships/image" Target="../media/image19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oleObject" Target="../embeddings/oleObject31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7.wmf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8.bin"/><Relationship Id="rId11" Type="http://schemas.openxmlformats.org/officeDocument/2006/relationships/oleObject" Target="../embeddings/oleObject30.bin"/><Relationship Id="rId5" Type="http://schemas.openxmlformats.org/officeDocument/2006/relationships/image" Target="../media/image26.wmf"/><Relationship Id="rId10" Type="http://schemas.openxmlformats.org/officeDocument/2006/relationships/image" Target="../media/image31.jpeg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8.wmf"/><Relationship Id="rId14" Type="http://schemas.openxmlformats.org/officeDocument/2006/relationships/image" Target="../media/image3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3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8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image" Target="../media/image43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4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9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4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7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4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49.jpeg"/><Relationship Id="rId9" Type="http://schemas.openxmlformats.org/officeDocument/2006/relationships/oleObject" Target="../embeddings/oleObject45.bin"/><Relationship Id="rId14" Type="http://schemas.openxmlformats.org/officeDocument/2006/relationships/image" Target="../media/image4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3" name="WordArt 9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6157" name="WordArt 13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900113" y="476250"/>
            <a:ext cx="7527925" cy="8223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ОСНОВЫ ВАКУУМНОЙ И ПЛАЗМЕННОЙ ЭЛЕКТРОНИКИ</a:t>
            </a:r>
          </a:p>
        </p:txBody>
      </p:sp>
      <p:sp>
        <p:nvSpPr>
          <p:cNvPr id="6168" name="AutoShape 24"/>
          <p:cNvSpPr>
            <a:spLocks noChangeArrowheads="1"/>
          </p:cNvSpPr>
          <p:nvPr/>
        </p:nvSpPr>
        <p:spPr bwMode="auto">
          <a:xfrm>
            <a:off x="827088" y="2349500"/>
            <a:ext cx="1511300" cy="647700"/>
          </a:xfrm>
          <a:prstGeom prst="wedgeRectCallout">
            <a:avLst>
              <a:gd name="adj1" fmla="val 191384"/>
              <a:gd name="adj2" fmla="val -215685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ФИЗИКА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ВАКУУМА</a:t>
            </a:r>
          </a:p>
        </p:txBody>
      </p:sp>
      <p:sp>
        <p:nvSpPr>
          <p:cNvPr id="6169" name="AutoShape 25"/>
          <p:cNvSpPr>
            <a:spLocks noChangeArrowheads="1"/>
          </p:cNvSpPr>
          <p:nvPr/>
        </p:nvSpPr>
        <p:spPr bwMode="auto">
          <a:xfrm>
            <a:off x="827088" y="4508500"/>
            <a:ext cx="2160587" cy="1150938"/>
          </a:xfrm>
          <a:prstGeom prst="wedgeRectCallout">
            <a:avLst>
              <a:gd name="adj1" fmla="val 128838"/>
              <a:gd name="adj2" fmla="val -312069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ОСНОВЫ ЭМИССИОННОЙ ЭЛЕКТРОНИКИ</a:t>
            </a:r>
          </a:p>
        </p:txBody>
      </p:sp>
      <p:sp>
        <p:nvSpPr>
          <p:cNvPr id="6170" name="AutoShape 26"/>
          <p:cNvSpPr>
            <a:spLocks noChangeArrowheads="1"/>
          </p:cNvSpPr>
          <p:nvPr/>
        </p:nvSpPr>
        <p:spPr bwMode="auto">
          <a:xfrm>
            <a:off x="4427538" y="4652963"/>
            <a:ext cx="2160587" cy="1150937"/>
          </a:xfrm>
          <a:prstGeom prst="wedgeRectCallout">
            <a:avLst>
              <a:gd name="adj1" fmla="val -27810"/>
              <a:gd name="adj2" fmla="val -320620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ОСНОВЫ ВАКУУМНОЙ ЭЛЕКТРОНИКИ</a:t>
            </a:r>
          </a:p>
        </p:txBody>
      </p:sp>
      <p:sp>
        <p:nvSpPr>
          <p:cNvPr id="6171" name="AutoShape 27"/>
          <p:cNvSpPr>
            <a:spLocks noChangeArrowheads="1"/>
          </p:cNvSpPr>
          <p:nvPr/>
        </p:nvSpPr>
        <p:spPr bwMode="auto">
          <a:xfrm>
            <a:off x="6372225" y="2852738"/>
            <a:ext cx="2160588" cy="1150937"/>
          </a:xfrm>
          <a:prstGeom prst="wedgeRectCallout">
            <a:avLst>
              <a:gd name="adj1" fmla="val -97759"/>
              <a:gd name="adj2" fmla="val -168343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4. </a:t>
            </a:r>
            <a:r>
              <a:rPr lang="ru-RU" b="1" i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</a:t>
            </a:r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ОСНОВЫ ПЛАЗМЕННОЙ ЭЛЕКТРОНИКИ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6" grpId="0"/>
      <p:bldP spid="6168" grpId="0" animBg="1"/>
      <p:bldP spid="6169" grpId="0" animBg="1"/>
      <p:bldP spid="6170" grpId="0" animBg="1"/>
      <p:bldP spid="617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10</a:t>
            </a:r>
          </a:p>
        </p:txBody>
      </p:sp>
      <p:sp>
        <p:nvSpPr>
          <p:cNvPr id="72710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72751" name="WordArt 4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72752" name="Text Box 48"/>
          <p:cNvSpPr txBox="1">
            <a:spLocks noChangeArrowheads="1"/>
          </p:cNvSpPr>
          <p:nvPr/>
        </p:nvSpPr>
        <p:spPr bwMode="auto">
          <a:xfrm>
            <a:off x="1325563" y="549275"/>
            <a:ext cx="640238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УСТРОЙСТВА УПРАВЛЕНИЯ ЭЛЕКТРОННЫМ ПУЧКОМ</a:t>
            </a:r>
          </a:p>
        </p:txBody>
      </p:sp>
      <p:sp>
        <p:nvSpPr>
          <p:cNvPr id="72758" name="AutoShape 54"/>
          <p:cNvSpPr>
            <a:spLocks noChangeArrowheads="1"/>
          </p:cNvSpPr>
          <p:nvPr/>
        </p:nvSpPr>
        <p:spPr bwMode="auto">
          <a:xfrm>
            <a:off x="3276600" y="1052513"/>
            <a:ext cx="2735263" cy="504825"/>
          </a:xfrm>
          <a:prstGeom prst="flowChartAlternateProcess">
            <a:avLst/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r>
              <a:rPr lang="ru-RU" b="1"/>
              <a:t>отклоняющие системы</a:t>
            </a:r>
          </a:p>
        </p:txBody>
      </p:sp>
      <p:sp>
        <p:nvSpPr>
          <p:cNvPr id="72759" name="AutoShape 55"/>
          <p:cNvSpPr>
            <a:spLocks noChangeArrowheads="1"/>
          </p:cNvSpPr>
          <p:nvPr/>
        </p:nvSpPr>
        <p:spPr bwMode="auto">
          <a:xfrm>
            <a:off x="250825" y="1773238"/>
            <a:ext cx="4392613" cy="1584325"/>
          </a:xfrm>
          <a:prstGeom prst="flowChartAlternateProcess">
            <a:avLst/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r>
              <a:rPr lang="ru-RU" b="1"/>
              <a:t>Электростатические отклоняющие </a:t>
            </a:r>
            <a:endParaRPr lang="en-US" b="1"/>
          </a:p>
          <a:p>
            <a:r>
              <a:rPr lang="ru-RU" b="1"/>
              <a:t>системы –</a:t>
            </a:r>
            <a:endParaRPr lang="en-US" b="1"/>
          </a:p>
          <a:p>
            <a:r>
              <a:rPr lang="ru-RU"/>
              <a:t>две параллельные пластины длиной </a:t>
            </a:r>
            <a:r>
              <a:rPr lang="en-US"/>
              <a:t>l</a:t>
            </a:r>
            <a:r>
              <a:rPr lang="ru-RU"/>
              <a:t>, </a:t>
            </a:r>
            <a:endParaRPr lang="en-US"/>
          </a:p>
          <a:p>
            <a:r>
              <a:rPr lang="ru-RU"/>
              <a:t>расположенные на расстоянии </a:t>
            </a:r>
            <a:r>
              <a:rPr lang="en-US"/>
              <a:t> d </a:t>
            </a:r>
            <a:r>
              <a:rPr lang="ru-RU"/>
              <a:t> и </a:t>
            </a:r>
            <a:endParaRPr lang="en-US"/>
          </a:p>
          <a:p>
            <a:r>
              <a:rPr lang="ru-RU"/>
              <a:t>разностью потенциалов между ними </a:t>
            </a:r>
            <a:r>
              <a:rPr lang="en-US"/>
              <a:t>U</a:t>
            </a:r>
            <a:r>
              <a:rPr lang="ru-RU"/>
              <a:t>  </a:t>
            </a:r>
          </a:p>
        </p:txBody>
      </p:sp>
      <p:sp>
        <p:nvSpPr>
          <p:cNvPr id="72761" name="AutoShape 57"/>
          <p:cNvSpPr>
            <a:spLocks noChangeArrowheads="1"/>
          </p:cNvSpPr>
          <p:nvPr/>
        </p:nvSpPr>
        <p:spPr bwMode="auto">
          <a:xfrm rot="10800000">
            <a:off x="2268538" y="1196975"/>
            <a:ext cx="852487" cy="5762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72762" name="AutoShape 58"/>
          <p:cNvSpPr>
            <a:spLocks noChangeArrowheads="1"/>
          </p:cNvSpPr>
          <p:nvPr/>
        </p:nvSpPr>
        <p:spPr bwMode="auto">
          <a:xfrm>
            <a:off x="4751388" y="1844675"/>
            <a:ext cx="4213225" cy="1368425"/>
          </a:xfrm>
          <a:prstGeom prst="flowChartAlternateProcess">
            <a:avLst/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r>
              <a:rPr lang="ru-RU" b="1"/>
              <a:t>Электромагнитные отклоняющие </a:t>
            </a:r>
            <a:endParaRPr lang="en-US" b="1"/>
          </a:p>
          <a:p>
            <a:r>
              <a:rPr lang="ru-RU" b="1"/>
              <a:t>системы –</a:t>
            </a:r>
            <a:endParaRPr lang="en-US" b="1"/>
          </a:p>
          <a:p>
            <a:r>
              <a:rPr lang="ru-RU"/>
              <a:t>две катушки с током, </a:t>
            </a:r>
          </a:p>
          <a:p>
            <a:r>
              <a:rPr lang="ru-RU"/>
              <a:t>плоскости которых параллельны</a:t>
            </a:r>
          </a:p>
          <a:p>
            <a:endParaRPr lang="ru-RU"/>
          </a:p>
        </p:txBody>
      </p:sp>
      <p:sp>
        <p:nvSpPr>
          <p:cNvPr id="72763" name="AutoShape 59"/>
          <p:cNvSpPr>
            <a:spLocks noChangeArrowheads="1"/>
          </p:cNvSpPr>
          <p:nvPr/>
        </p:nvSpPr>
        <p:spPr bwMode="auto">
          <a:xfrm rot="10800000" flipH="1">
            <a:off x="6156325" y="1196975"/>
            <a:ext cx="803275" cy="576263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pic>
        <p:nvPicPr>
          <p:cNvPr id="72764" name="Picture 60"/>
          <p:cNvPicPr>
            <a:picLocks noChangeAspect="1" noChangeArrowheads="1"/>
          </p:cNvPicPr>
          <p:nvPr/>
        </p:nvPicPr>
        <p:blipFill>
          <a:blip r:embed="rId3" cstate="print"/>
          <a:srcRect l="4300" t="2335" r="2867" b="2335"/>
          <a:stretch>
            <a:fillRect/>
          </a:stretch>
        </p:blipFill>
        <p:spPr bwMode="auto">
          <a:xfrm>
            <a:off x="4787900" y="3500438"/>
            <a:ext cx="4073525" cy="257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2765" name="Picture 61"/>
          <p:cNvPicPr>
            <a:picLocks noChangeAspect="1" noChangeArrowheads="1"/>
          </p:cNvPicPr>
          <p:nvPr/>
        </p:nvPicPr>
        <p:blipFill>
          <a:blip r:embed="rId4" cstate="print"/>
          <a:srcRect l="2585" t="3192" r="1292" b="3192"/>
          <a:stretch>
            <a:fillRect/>
          </a:stretch>
        </p:blipFill>
        <p:spPr bwMode="auto">
          <a:xfrm>
            <a:off x="611188" y="3500438"/>
            <a:ext cx="3384550" cy="266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2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2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2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2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2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2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72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58" grpId="0" animBg="1"/>
      <p:bldP spid="72759" grpId="0" animBg="1"/>
      <p:bldP spid="72761" grpId="0" animBg="1"/>
      <p:bldP spid="72762" grpId="0" animBg="1"/>
      <p:bldP spid="727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WordArt 5"/>
          <p:cNvSpPr>
            <a:spLocks noChangeArrowheads="1" noChangeShapeType="1" noTextEdit="1"/>
          </p:cNvSpPr>
          <p:nvPr/>
        </p:nvSpPr>
        <p:spPr bwMode="auto">
          <a:xfrm>
            <a:off x="8675688" y="6381750"/>
            <a:ext cx="287337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11</a:t>
            </a:r>
          </a:p>
        </p:txBody>
      </p:sp>
      <p:sp>
        <p:nvSpPr>
          <p:cNvPr id="70662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70681" name="WordArt 25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70685" name="Text Box 29"/>
          <p:cNvSpPr txBox="1">
            <a:spLocks noChangeArrowheads="1"/>
          </p:cNvSpPr>
          <p:nvPr/>
        </p:nvSpPr>
        <p:spPr bwMode="auto">
          <a:xfrm>
            <a:off x="1325563" y="549275"/>
            <a:ext cx="640238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УСТРОЙСТВА УПРАВЛЕНИЯ ЭЛЕКТРОННЫМ ПУЧКОМ</a:t>
            </a:r>
          </a:p>
        </p:txBody>
      </p:sp>
      <p:sp>
        <p:nvSpPr>
          <p:cNvPr id="70686" name="Text Box 30"/>
          <p:cNvSpPr txBox="1">
            <a:spLocks noChangeArrowheads="1"/>
          </p:cNvSpPr>
          <p:nvPr/>
        </p:nvSpPr>
        <p:spPr bwMode="auto">
          <a:xfrm>
            <a:off x="539750" y="1052513"/>
            <a:ext cx="3313113" cy="9159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На электрон, влетевший в систему отклонения со скоростью</a:t>
            </a:r>
          </a:p>
        </p:txBody>
      </p:sp>
      <p:graphicFrame>
        <p:nvGraphicFramePr>
          <p:cNvPr id="70687" name="Object 31"/>
          <p:cNvGraphicFramePr>
            <a:graphicFrameLocks noChangeAspect="1"/>
          </p:cNvGraphicFramePr>
          <p:nvPr/>
        </p:nvGraphicFramePr>
        <p:xfrm>
          <a:off x="1763713" y="1628775"/>
          <a:ext cx="1944687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6" name="Формула" r:id="rId4" imgW="825480" imgH="482400" progId="Equation.3">
                  <p:embed/>
                </p:oleObj>
              </mc:Choice>
              <mc:Fallback>
                <p:oleObj name="Формула" r:id="rId4" imgW="825480" imgH="4824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713" y="1628775"/>
                        <a:ext cx="1944687" cy="1136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88" name="Text Box 32"/>
          <p:cNvSpPr txBox="1">
            <a:spLocks noChangeArrowheads="1"/>
          </p:cNvSpPr>
          <p:nvPr/>
        </p:nvSpPr>
        <p:spPr bwMode="auto">
          <a:xfrm>
            <a:off x="395288" y="2565400"/>
            <a:ext cx="1947862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действует сила</a:t>
            </a:r>
          </a:p>
        </p:txBody>
      </p:sp>
      <p:graphicFrame>
        <p:nvGraphicFramePr>
          <p:cNvPr id="70689" name="Object 33"/>
          <p:cNvGraphicFramePr>
            <a:graphicFrameLocks noChangeAspect="1"/>
          </p:cNvGraphicFramePr>
          <p:nvPr/>
        </p:nvGraphicFramePr>
        <p:xfrm>
          <a:off x="1187450" y="2852738"/>
          <a:ext cx="2232025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7" name="Формула" r:id="rId6" imgW="977760" imgH="393480" progId="Equation.3">
                  <p:embed/>
                </p:oleObj>
              </mc:Choice>
              <mc:Fallback>
                <p:oleObj name="Формула" r:id="rId6" imgW="977760" imgH="39348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2852738"/>
                        <a:ext cx="2232025" cy="900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90" name="Text Box 34"/>
          <p:cNvSpPr txBox="1">
            <a:spLocks noChangeArrowheads="1"/>
          </p:cNvSpPr>
          <p:nvPr/>
        </p:nvSpPr>
        <p:spPr bwMode="auto">
          <a:xfrm>
            <a:off x="684213" y="3789363"/>
            <a:ext cx="2582862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уравнение движения</a:t>
            </a:r>
          </a:p>
        </p:txBody>
      </p:sp>
      <p:graphicFrame>
        <p:nvGraphicFramePr>
          <p:cNvPr id="70691" name="Object 35"/>
          <p:cNvGraphicFramePr>
            <a:graphicFrameLocks noChangeAspect="1"/>
          </p:cNvGraphicFramePr>
          <p:nvPr/>
        </p:nvGraphicFramePr>
        <p:xfrm>
          <a:off x="1116013" y="4221163"/>
          <a:ext cx="17287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8" name="Формула" r:id="rId8" imgW="799920" imgH="457200" progId="Equation.3">
                  <p:embed/>
                </p:oleObj>
              </mc:Choice>
              <mc:Fallback>
                <p:oleObj name="Формула" r:id="rId8" imgW="799920" imgH="457200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4221163"/>
                        <a:ext cx="1728787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0692" name="Picture 36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779838" y="981075"/>
            <a:ext cx="5113337" cy="3529013"/>
          </a:xfrm>
          <a:prstGeom prst="rect">
            <a:avLst/>
          </a:prstGeom>
          <a:noFill/>
        </p:spPr>
      </p:pic>
      <p:graphicFrame>
        <p:nvGraphicFramePr>
          <p:cNvPr id="70693" name="Object 37"/>
          <p:cNvGraphicFramePr>
            <a:graphicFrameLocks noChangeAspect="1"/>
          </p:cNvGraphicFramePr>
          <p:nvPr/>
        </p:nvGraphicFramePr>
        <p:xfrm>
          <a:off x="684213" y="5300663"/>
          <a:ext cx="3024187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9" name="Формула" r:id="rId11" imgW="1180800" imgH="431640" progId="Equation.3">
                  <p:embed/>
                </p:oleObj>
              </mc:Choice>
              <mc:Fallback>
                <p:oleObj name="Формула" r:id="rId11" imgW="1180800" imgH="43164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5300663"/>
                        <a:ext cx="3024187" cy="1104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4" name="Object 38"/>
          <p:cNvGraphicFramePr>
            <a:graphicFrameLocks noChangeAspect="1"/>
          </p:cNvGraphicFramePr>
          <p:nvPr/>
        </p:nvGraphicFramePr>
        <p:xfrm>
          <a:off x="4284663" y="4724400"/>
          <a:ext cx="4284662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0" name="Формула" r:id="rId13" imgW="1879560" imgH="444240" progId="Equation.3">
                  <p:embed/>
                </p:oleObj>
              </mc:Choice>
              <mc:Fallback>
                <p:oleObj name="Формула" r:id="rId13" imgW="1879560" imgH="44424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4724400"/>
                        <a:ext cx="4284662" cy="1012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95" name="Object 39"/>
          <p:cNvGraphicFramePr>
            <a:graphicFrameLocks noChangeAspect="1"/>
          </p:cNvGraphicFramePr>
          <p:nvPr/>
        </p:nvGraphicFramePr>
        <p:xfrm>
          <a:off x="5580063" y="5805488"/>
          <a:ext cx="1655762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01" name="Формула" r:id="rId15" imgW="647640" imgH="203040" progId="Equation.3">
                  <p:embed/>
                </p:oleObj>
              </mc:Choice>
              <mc:Fallback>
                <p:oleObj name="Формула" r:id="rId15" imgW="647640" imgH="203040" progId="Equation.3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5805488"/>
                        <a:ext cx="1655762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0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0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0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7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70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86" grpId="0"/>
      <p:bldP spid="70688" grpId="0"/>
      <p:bldP spid="7069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12</a:t>
            </a:r>
          </a:p>
        </p:txBody>
      </p:sp>
      <p:sp>
        <p:nvSpPr>
          <p:cNvPr id="68614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68669" name="WordArt 61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68670" name="Text Box 62"/>
          <p:cNvSpPr txBox="1">
            <a:spLocks noChangeArrowheads="1"/>
          </p:cNvSpPr>
          <p:nvPr/>
        </p:nvSpPr>
        <p:spPr bwMode="auto">
          <a:xfrm>
            <a:off x="3051175" y="549275"/>
            <a:ext cx="29495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ЭЛЕКТРОННАЯ ОПТИКА</a:t>
            </a:r>
          </a:p>
        </p:txBody>
      </p:sp>
      <p:graphicFrame>
        <p:nvGraphicFramePr>
          <p:cNvPr id="68784" name="Group 176"/>
          <p:cNvGraphicFramePr>
            <a:graphicFrameLocks noGrp="1"/>
          </p:cNvGraphicFramePr>
          <p:nvPr/>
        </p:nvGraphicFramePr>
        <p:xfrm>
          <a:off x="971550" y="1557338"/>
          <a:ext cx="7561263" cy="3657600"/>
        </p:xfrm>
        <a:graphic>
          <a:graphicData uri="http://schemas.openxmlformats.org/drawingml/2006/table">
            <a:tbl>
              <a:tblPr/>
              <a:tblGrid>
                <a:gridCol w="3816350"/>
                <a:gridCol w="3744913"/>
              </a:tblGrid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Принцип Ферма- свет распространяется по наименьшему пути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Электронные пучки распространяются по наименьшему пути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Закон преломления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Роль коэффициента преломления выполняет величина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Линза всегда имеет точно очерченные геометрические границы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Преломляющие поверхности и границы раздела всегда удовлетворяют уравнению Лапласа 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прохождении светового луча через границу раздела его энергия не меняется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Электронный пучок, проходя через границу раздела, изменяет свои энергетические параметры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68786" name="Rectangle 178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8785" name="Object 177"/>
          <p:cNvGraphicFramePr>
            <a:graphicFrameLocks noChangeAspect="1"/>
          </p:cNvGraphicFramePr>
          <p:nvPr/>
        </p:nvGraphicFramePr>
        <p:xfrm>
          <a:off x="3348038" y="2420938"/>
          <a:ext cx="115252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90" name="Формула" r:id="rId4" imgW="672808" imgH="431613" progId="Equation.3">
                  <p:embed/>
                </p:oleObj>
              </mc:Choice>
              <mc:Fallback>
                <p:oleObj name="Формула" r:id="rId4" imgW="672808" imgH="431613" progId="Equation.3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2420938"/>
                        <a:ext cx="1152525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788" name="Rectangle 180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8787" name="Object 179"/>
          <p:cNvGraphicFramePr>
            <a:graphicFrameLocks noChangeAspect="1"/>
          </p:cNvGraphicFramePr>
          <p:nvPr/>
        </p:nvGraphicFramePr>
        <p:xfrm>
          <a:off x="7164388" y="2708275"/>
          <a:ext cx="50323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91" name="Формула" r:id="rId6" imgW="279400" imgH="228600" progId="Equation.3">
                  <p:embed/>
                </p:oleObj>
              </mc:Choice>
              <mc:Fallback>
                <p:oleObj name="Формула" r:id="rId6" imgW="279400" imgH="228600" progId="Equation.3">
                  <p:embed/>
                  <p:pic>
                    <p:nvPicPr>
                      <p:cNvPr id="0" name="Picture 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2708275"/>
                        <a:ext cx="50323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790" name="Rectangle 182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8789" name="Object 181"/>
          <p:cNvGraphicFramePr>
            <a:graphicFrameLocks noChangeAspect="1"/>
          </p:cNvGraphicFramePr>
          <p:nvPr/>
        </p:nvGraphicFramePr>
        <p:xfrm>
          <a:off x="5795963" y="3933825"/>
          <a:ext cx="431800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792" name="Формула" r:id="rId8" imgW="266353" imgH="177569" progId="Equation.3">
                  <p:embed/>
                </p:oleObj>
              </mc:Choice>
              <mc:Fallback>
                <p:oleObj name="Формула" r:id="rId8" imgW="266353" imgH="177569" progId="Equation.3">
                  <p:embed/>
                  <p:pic>
                    <p:nvPicPr>
                      <p:cNvPr id="0" name="Picture 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3933825"/>
                        <a:ext cx="431800" cy="293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8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8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8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13</a:t>
            </a:r>
          </a:p>
        </p:txBody>
      </p:sp>
      <p:sp>
        <p:nvSpPr>
          <p:cNvPr id="60422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60427" name="WordArt 11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3051175" y="549275"/>
            <a:ext cx="29495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ЭЛЕКТРОННАЯ ОПТИКА</a:t>
            </a:r>
          </a:p>
        </p:txBody>
      </p:sp>
      <p:sp>
        <p:nvSpPr>
          <p:cNvPr id="60429" name="AutoShape 13"/>
          <p:cNvSpPr>
            <a:spLocks noChangeArrowheads="1"/>
          </p:cNvSpPr>
          <p:nvPr/>
        </p:nvSpPr>
        <p:spPr bwMode="auto">
          <a:xfrm>
            <a:off x="3348038" y="981075"/>
            <a:ext cx="2592387" cy="431800"/>
          </a:xfrm>
          <a:prstGeom prst="flowChartAlternateProcess">
            <a:avLst/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/>
              <a:t>Основные типы линз</a:t>
            </a:r>
          </a:p>
        </p:txBody>
      </p:sp>
      <p:sp>
        <p:nvSpPr>
          <p:cNvPr id="60431" name="AutoShape 15"/>
          <p:cNvSpPr>
            <a:spLocks noChangeArrowheads="1"/>
          </p:cNvSpPr>
          <p:nvPr/>
        </p:nvSpPr>
        <p:spPr bwMode="auto">
          <a:xfrm>
            <a:off x="684213" y="692150"/>
            <a:ext cx="1943100" cy="1008063"/>
          </a:xfrm>
          <a:prstGeom prst="flowChartAlternateProcess">
            <a:avLst/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/>
              <a:t>линза,</a:t>
            </a:r>
          </a:p>
          <a:p>
            <a:r>
              <a:rPr lang="ru-RU" b="1"/>
              <a:t> образованная </a:t>
            </a:r>
          </a:p>
          <a:p>
            <a:r>
              <a:rPr lang="ru-RU" b="1"/>
              <a:t>диафрагмой</a:t>
            </a:r>
          </a:p>
        </p:txBody>
      </p:sp>
      <p:sp>
        <p:nvSpPr>
          <p:cNvPr id="60432" name="AutoShape 16"/>
          <p:cNvSpPr>
            <a:spLocks noChangeArrowheads="1"/>
          </p:cNvSpPr>
          <p:nvPr/>
        </p:nvSpPr>
        <p:spPr bwMode="auto">
          <a:xfrm>
            <a:off x="3635375" y="1773238"/>
            <a:ext cx="2085975" cy="360362"/>
          </a:xfrm>
          <a:prstGeom prst="flowChartAlternateProcess">
            <a:avLst/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/>
              <a:t>одиночная линза</a:t>
            </a:r>
          </a:p>
        </p:txBody>
      </p:sp>
      <p:sp>
        <p:nvSpPr>
          <p:cNvPr id="60433" name="AutoShape 17"/>
          <p:cNvSpPr>
            <a:spLocks noChangeArrowheads="1"/>
          </p:cNvSpPr>
          <p:nvPr/>
        </p:nvSpPr>
        <p:spPr bwMode="auto">
          <a:xfrm>
            <a:off x="6661150" y="836613"/>
            <a:ext cx="1727200" cy="720725"/>
          </a:xfrm>
          <a:prstGeom prst="flowChartAlternateProcess">
            <a:avLst/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/>
              <a:t>иммерсионная </a:t>
            </a:r>
          </a:p>
          <a:p>
            <a:r>
              <a:rPr lang="ru-RU" b="1"/>
              <a:t>линза</a:t>
            </a:r>
          </a:p>
        </p:txBody>
      </p:sp>
      <p:cxnSp>
        <p:nvCxnSpPr>
          <p:cNvPr id="60435" name="AutoShape 19"/>
          <p:cNvCxnSpPr>
            <a:cxnSpLocks noChangeShapeType="1"/>
            <a:stCxn id="60429" idx="1"/>
            <a:endCxn id="60431" idx="3"/>
          </p:cNvCxnSpPr>
          <p:nvPr/>
        </p:nvCxnSpPr>
        <p:spPr bwMode="auto">
          <a:xfrm rot="10800000">
            <a:off x="2627313" y="1196975"/>
            <a:ext cx="720725" cy="0"/>
          </a:xfrm>
          <a:prstGeom prst="straightConnector1">
            <a:avLst/>
          </a:prstGeom>
          <a:noFill/>
          <a:ln w="12700">
            <a:solidFill>
              <a:srgbClr val="3333CC"/>
            </a:solidFill>
            <a:round/>
            <a:headEnd/>
            <a:tailEnd type="triangle" w="med" len="med"/>
          </a:ln>
          <a:effectLst/>
        </p:spPr>
      </p:cxnSp>
      <p:pic>
        <p:nvPicPr>
          <p:cNvPr id="60436" name="Picture 20"/>
          <p:cNvPicPr>
            <a:picLocks noChangeAspect="1" noChangeArrowheads="1"/>
          </p:cNvPicPr>
          <p:nvPr/>
        </p:nvPicPr>
        <p:blipFill>
          <a:blip r:embed="rId3" cstate="print"/>
          <a:srcRect l="4935" t="3433" r="4935" b="8583"/>
          <a:stretch>
            <a:fillRect/>
          </a:stretch>
        </p:blipFill>
        <p:spPr bwMode="auto">
          <a:xfrm>
            <a:off x="827088" y="1938338"/>
            <a:ext cx="3373437" cy="314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0437" name="Picture 21"/>
          <p:cNvPicPr>
            <a:picLocks noChangeAspect="1" noChangeArrowheads="1"/>
          </p:cNvPicPr>
          <p:nvPr/>
        </p:nvPicPr>
        <p:blipFill>
          <a:blip r:embed="rId4" cstate="print"/>
          <a:srcRect l="4962" t="5090" r="1654" b="6789"/>
          <a:stretch>
            <a:fillRect/>
          </a:stretch>
        </p:blipFill>
        <p:spPr bwMode="auto">
          <a:xfrm>
            <a:off x="4716463" y="1916113"/>
            <a:ext cx="3529012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1473200" y="5084763"/>
            <a:ext cx="2378075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/>
              <a:t>собирающая линза</a:t>
            </a:r>
          </a:p>
          <a:p>
            <a:r>
              <a:rPr lang="en-US" b="1" i="1"/>
              <a:t>E</a:t>
            </a:r>
            <a:r>
              <a:rPr lang="en-US" b="1" i="1" baseline="-25000"/>
              <a:t>1</a:t>
            </a:r>
            <a:r>
              <a:rPr lang="en-US" b="1" i="1"/>
              <a:t>&lt;E</a:t>
            </a:r>
            <a:r>
              <a:rPr lang="en-US" b="1" i="1" baseline="-25000"/>
              <a:t>2</a:t>
            </a:r>
            <a:endParaRPr lang="ru-RU" b="1" i="1"/>
          </a:p>
        </p:txBody>
      </p:sp>
      <p:sp>
        <p:nvSpPr>
          <p:cNvPr id="60439" name="Text Box 23"/>
          <p:cNvSpPr txBox="1">
            <a:spLocks noChangeArrowheads="1"/>
          </p:cNvSpPr>
          <p:nvPr/>
        </p:nvSpPr>
        <p:spPr bwMode="auto">
          <a:xfrm>
            <a:off x="5048250" y="5084763"/>
            <a:ext cx="2619375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/>
              <a:t>рассеивающая линза</a:t>
            </a:r>
            <a:endParaRPr lang="en-US" b="1"/>
          </a:p>
          <a:p>
            <a:r>
              <a:rPr lang="en-US" b="1" i="1"/>
              <a:t>E</a:t>
            </a:r>
            <a:r>
              <a:rPr lang="en-US" b="1" i="1" baseline="-25000"/>
              <a:t>1</a:t>
            </a:r>
            <a:r>
              <a:rPr lang="en-US" b="1" i="1"/>
              <a:t>&gt;E</a:t>
            </a:r>
            <a:r>
              <a:rPr lang="en-US" b="1" i="1" baseline="-25000"/>
              <a:t>2</a:t>
            </a:r>
            <a:endParaRPr lang="ru-RU" b="1" i="1" baseline="-25000"/>
          </a:p>
        </p:txBody>
      </p:sp>
      <p:cxnSp>
        <p:nvCxnSpPr>
          <p:cNvPr id="60441" name="AutoShape 25"/>
          <p:cNvCxnSpPr>
            <a:cxnSpLocks noChangeShapeType="1"/>
            <a:stCxn id="60429" idx="3"/>
            <a:endCxn id="60433" idx="1"/>
          </p:cNvCxnSpPr>
          <p:nvPr/>
        </p:nvCxnSpPr>
        <p:spPr bwMode="auto">
          <a:xfrm>
            <a:off x="5940425" y="1196975"/>
            <a:ext cx="720725" cy="0"/>
          </a:xfrm>
          <a:prstGeom prst="straightConnector1">
            <a:avLst/>
          </a:prstGeom>
          <a:noFill/>
          <a:ln w="12700">
            <a:solidFill>
              <a:srgbClr val="3333CC"/>
            </a:solidFill>
            <a:round/>
            <a:headEnd/>
            <a:tailEnd type="triangle" w="med" len="med"/>
          </a:ln>
          <a:effectLst>
            <a:outerShdw dist="45791" dir="2021404" algn="ctr" rotWithShape="0">
              <a:srgbClr val="9999FF"/>
            </a:outerShdw>
          </a:effectLst>
        </p:spPr>
      </p:cxnSp>
      <p:pic>
        <p:nvPicPr>
          <p:cNvPr id="60442" name="Picture 26"/>
          <p:cNvPicPr>
            <a:picLocks noChangeAspect="1" noChangeArrowheads="1"/>
          </p:cNvPicPr>
          <p:nvPr/>
        </p:nvPicPr>
        <p:blipFill>
          <a:blip r:embed="rId5" cstate="print"/>
          <a:srcRect l="2608" t="4129" r="1303" b="2065"/>
          <a:stretch>
            <a:fillRect/>
          </a:stretch>
        </p:blipFill>
        <p:spPr bwMode="auto">
          <a:xfrm>
            <a:off x="1835150" y="1844675"/>
            <a:ext cx="5354638" cy="330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0445" name="AutoShape 29"/>
          <p:cNvCxnSpPr>
            <a:cxnSpLocks noChangeShapeType="1"/>
            <a:stCxn id="60429" idx="2"/>
          </p:cNvCxnSpPr>
          <p:nvPr/>
        </p:nvCxnSpPr>
        <p:spPr bwMode="auto">
          <a:xfrm flipH="1">
            <a:off x="4643438" y="1412875"/>
            <a:ext cx="1587" cy="360363"/>
          </a:xfrm>
          <a:prstGeom prst="straightConnector1">
            <a:avLst/>
          </a:prstGeom>
          <a:noFill/>
          <a:ln w="12700">
            <a:solidFill>
              <a:srgbClr val="3333CC"/>
            </a:solidFill>
            <a:round/>
            <a:headEnd/>
            <a:tailEnd type="triangle" w="med" len="med"/>
          </a:ln>
          <a:effectLst>
            <a:outerShdw dist="45791" dir="2021404" algn="ctr" rotWithShape="0">
              <a:srgbClr val="9999FF"/>
            </a:outerShdw>
          </a:effectLst>
        </p:spPr>
      </p:cxnSp>
      <p:pic>
        <p:nvPicPr>
          <p:cNvPr id="60446" name="Picture 30"/>
          <p:cNvPicPr>
            <a:picLocks noChangeAspect="1" noChangeArrowheads="1"/>
          </p:cNvPicPr>
          <p:nvPr/>
        </p:nvPicPr>
        <p:blipFill>
          <a:blip r:embed="rId6" cstate="print"/>
          <a:srcRect l="1244" t="2220" r="1244" b="2220"/>
          <a:stretch>
            <a:fillRect/>
          </a:stretch>
        </p:blipFill>
        <p:spPr bwMode="auto">
          <a:xfrm>
            <a:off x="1763713" y="2420938"/>
            <a:ext cx="5757862" cy="315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0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60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604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604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0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60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60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60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9" grpId="0" animBg="1"/>
      <p:bldP spid="60431" grpId="0" animBg="1"/>
      <p:bldP spid="60432" grpId="0" animBg="1"/>
      <p:bldP spid="60433" grpId="0" animBg="1"/>
      <p:bldP spid="60438" grpId="0"/>
      <p:bldP spid="60438" grpId="1"/>
      <p:bldP spid="60439" grpId="0"/>
      <p:bldP spid="6043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1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14</a:t>
            </a:r>
          </a:p>
        </p:txBody>
      </p:sp>
      <p:sp>
        <p:nvSpPr>
          <p:cNvPr id="80902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80903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80904" name="Text Box 8"/>
          <p:cNvSpPr txBox="1">
            <a:spLocks noChangeArrowheads="1"/>
          </p:cNvSpPr>
          <p:nvPr/>
        </p:nvSpPr>
        <p:spPr bwMode="auto">
          <a:xfrm>
            <a:off x="3051175" y="549275"/>
            <a:ext cx="29495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ЭЛЕКТРОННАЯ ОПТИКА</a:t>
            </a:r>
          </a:p>
        </p:txBody>
      </p:sp>
      <p:sp>
        <p:nvSpPr>
          <p:cNvPr id="80905" name="AutoShape 9"/>
          <p:cNvSpPr>
            <a:spLocks noChangeArrowheads="1"/>
          </p:cNvSpPr>
          <p:nvPr/>
        </p:nvSpPr>
        <p:spPr bwMode="auto">
          <a:xfrm>
            <a:off x="3419475" y="981075"/>
            <a:ext cx="2085975" cy="360363"/>
          </a:xfrm>
          <a:prstGeom prst="flowChartAlternateProcess">
            <a:avLst/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/>
              <a:t>одиночная линза</a:t>
            </a:r>
          </a:p>
        </p:txBody>
      </p:sp>
      <p:graphicFrame>
        <p:nvGraphicFramePr>
          <p:cNvPr id="80908" name="Object 12"/>
          <p:cNvGraphicFramePr>
            <a:graphicFrameLocks noChangeAspect="1"/>
          </p:cNvGraphicFramePr>
          <p:nvPr/>
        </p:nvGraphicFramePr>
        <p:xfrm>
          <a:off x="1116013" y="1484313"/>
          <a:ext cx="100806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7" name="Формула" r:id="rId4" imgW="482400" imgH="431640" progId="Equation.3">
                  <p:embed/>
                </p:oleObj>
              </mc:Choice>
              <mc:Fallback>
                <p:oleObj name="Формула" r:id="rId4" imgW="48240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484313"/>
                        <a:ext cx="1008062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09" name="Text Box 13"/>
          <p:cNvSpPr txBox="1">
            <a:spLocks noChangeArrowheads="1"/>
          </p:cNvSpPr>
          <p:nvPr/>
        </p:nvSpPr>
        <p:spPr bwMode="auto">
          <a:xfrm>
            <a:off x="611188" y="1196975"/>
            <a:ext cx="2525712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Угловое увеличение</a:t>
            </a:r>
          </a:p>
        </p:txBody>
      </p:sp>
      <p:sp>
        <p:nvSpPr>
          <p:cNvPr id="80910" name="Text Box 14"/>
          <p:cNvSpPr txBox="1">
            <a:spLocks noChangeArrowheads="1"/>
          </p:cNvSpPr>
          <p:nvPr/>
        </p:nvSpPr>
        <p:spPr bwMode="auto">
          <a:xfrm>
            <a:off x="495300" y="2349500"/>
            <a:ext cx="27082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Линейное увеличение</a:t>
            </a:r>
          </a:p>
        </p:txBody>
      </p:sp>
      <p:graphicFrame>
        <p:nvGraphicFramePr>
          <p:cNvPr id="80911" name="Object 15"/>
          <p:cNvGraphicFramePr>
            <a:graphicFrameLocks noChangeAspect="1"/>
          </p:cNvGraphicFramePr>
          <p:nvPr/>
        </p:nvGraphicFramePr>
        <p:xfrm>
          <a:off x="684213" y="2781300"/>
          <a:ext cx="2160587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8" name="Формула" r:id="rId6" imgW="1041120" imgH="431640" progId="Equation.3">
                  <p:embed/>
                </p:oleObj>
              </mc:Choice>
              <mc:Fallback>
                <p:oleObj name="Формула" r:id="rId6" imgW="1041120" imgH="4316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781300"/>
                        <a:ext cx="2160587" cy="896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12" name="Text Box 16"/>
          <p:cNvSpPr txBox="1">
            <a:spLocks noChangeArrowheads="1"/>
          </p:cNvSpPr>
          <p:nvPr/>
        </p:nvSpPr>
        <p:spPr bwMode="auto">
          <a:xfrm>
            <a:off x="495300" y="3860800"/>
            <a:ext cx="26987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Выполняются законы</a:t>
            </a:r>
          </a:p>
        </p:txBody>
      </p:sp>
      <p:graphicFrame>
        <p:nvGraphicFramePr>
          <p:cNvPr id="80913" name="Object 17"/>
          <p:cNvGraphicFramePr>
            <a:graphicFrameLocks noChangeAspect="1"/>
          </p:cNvGraphicFramePr>
          <p:nvPr/>
        </p:nvGraphicFramePr>
        <p:xfrm>
          <a:off x="900113" y="4292600"/>
          <a:ext cx="144145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9" name="Формула" r:id="rId8" imgW="672840" imgH="431640" progId="Equation.3">
                  <p:embed/>
                </p:oleObj>
              </mc:Choice>
              <mc:Fallback>
                <p:oleObj name="Формула" r:id="rId8" imgW="672840" imgH="43164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292600"/>
                        <a:ext cx="1441450" cy="92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4" name="Object 18"/>
          <p:cNvGraphicFramePr>
            <a:graphicFrameLocks noChangeAspect="1"/>
          </p:cNvGraphicFramePr>
          <p:nvPr/>
        </p:nvGraphicFramePr>
        <p:xfrm>
          <a:off x="827088" y="5300663"/>
          <a:ext cx="1584325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0" name="Формула" r:id="rId10" imgW="711000" imgH="431640" progId="Equation.3">
                  <p:embed/>
                </p:oleObj>
              </mc:Choice>
              <mc:Fallback>
                <p:oleObj name="Формула" r:id="rId10" imgW="711000" imgH="4316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5300663"/>
                        <a:ext cx="1584325" cy="962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0915" name="Picture 1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276600" y="1484313"/>
            <a:ext cx="5616575" cy="3552825"/>
          </a:xfrm>
          <a:prstGeom prst="rect">
            <a:avLst/>
          </a:prstGeom>
          <a:noFill/>
        </p:spPr>
      </p:pic>
      <p:graphicFrame>
        <p:nvGraphicFramePr>
          <p:cNvPr id="80916" name="Object 20"/>
          <p:cNvGraphicFramePr>
            <a:graphicFrameLocks noChangeAspect="1"/>
          </p:cNvGraphicFramePr>
          <p:nvPr/>
        </p:nvGraphicFramePr>
        <p:xfrm>
          <a:off x="6588125" y="836613"/>
          <a:ext cx="1511300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1" name="Формула" r:id="rId13" imgW="571320" imgH="228600" progId="Equation.3">
                  <p:embed/>
                </p:oleObj>
              </mc:Choice>
              <mc:Fallback>
                <p:oleObj name="Формула" r:id="rId13" imgW="571320" imgH="2286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836613"/>
                        <a:ext cx="1511300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17" name="Text Box 21"/>
          <p:cNvSpPr txBox="1">
            <a:spLocks noChangeArrowheads="1"/>
          </p:cNvSpPr>
          <p:nvPr/>
        </p:nvSpPr>
        <p:spPr bwMode="auto">
          <a:xfrm>
            <a:off x="3348038" y="1341438"/>
            <a:ext cx="5400675" cy="5035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indent="269875"/>
            <a:r>
              <a:rPr lang="ru-RU" b="1"/>
              <a:t>Основные свойства электронных траекторий</a:t>
            </a:r>
          </a:p>
          <a:p>
            <a:pPr indent="269875" algn="l">
              <a:buFontTx/>
              <a:buChar char="•"/>
            </a:pPr>
            <a:r>
              <a:rPr lang="ru-RU" b="1"/>
              <a:t>Для определения траекторий достаточно знать распределение потенциала на оси симметрии</a:t>
            </a:r>
          </a:p>
          <a:p>
            <a:pPr indent="269875" algn="l">
              <a:buFontTx/>
              <a:buChar char="•"/>
            </a:pPr>
            <a:r>
              <a:rPr lang="ru-RU" b="1"/>
              <a:t>Траектории электронов и ионов будут совпадать, если у них были одинаковые начальные условия</a:t>
            </a:r>
          </a:p>
          <a:p>
            <a:pPr indent="269875" algn="l">
              <a:buFontTx/>
              <a:buChar char="•"/>
            </a:pPr>
            <a:r>
              <a:rPr lang="ru-RU" b="1"/>
              <a:t>Если потенциал электродов и всех точек пространства изменить в </a:t>
            </a:r>
            <a:r>
              <a:rPr lang="en-US" b="1"/>
              <a:t> N </a:t>
            </a:r>
            <a:r>
              <a:rPr lang="ru-RU" b="1"/>
              <a:t> раз то траектории не изменятся</a:t>
            </a:r>
          </a:p>
          <a:p>
            <a:pPr indent="269875" algn="l">
              <a:buFontTx/>
              <a:buChar char="•"/>
            </a:pPr>
            <a:r>
              <a:rPr lang="ru-RU" b="1"/>
              <a:t>При изменении размеров электродов в </a:t>
            </a:r>
            <a:r>
              <a:rPr lang="en-US" b="1"/>
              <a:t>N </a:t>
            </a:r>
            <a:r>
              <a:rPr lang="ru-RU" b="1"/>
              <a:t> раз траектории изменятся во столько же раз</a:t>
            </a:r>
          </a:p>
          <a:p>
            <a:pPr indent="269875" algn="l">
              <a:buFontTx/>
              <a:buChar char="•"/>
            </a:pPr>
            <a:r>
              <a:rPr lang="ru-RU" b="1"/>
              <a:t>Траектории обратимы</a:t>
            </a:r>
          </a:p>
          <a:p>
            <a:pPr indent="269875" algn="l">
              <a:buFontTx/>
              <a:buChar char="•"/>
            </a:pPr>
            <a:r>
              <a:rPr lang="ru-RU" b="1"/>
              <a:t>При использовании параксиальных траекторий можно получить уменьшенное или увеличенное изображение без искажений.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0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0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0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0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0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0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0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809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809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809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5" grpId="0" animBg="1"/>
      <p:bldP spid="80909" grpId="0"/>
      <p:bldP spid="80910" grpId="0"/>
      <p:bldP spid="80912" grpId="0"/>
      <p:bldP spid="809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9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15</a:t>
            </a:r>
          </a:p>
        </p:txBody>
      </p:sp>
      <p:sp>
        <p:nvSpPr>
          <p:cNvPr id="82950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82951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82953" name="Text Box 9"/>
          <p:cNvSpPr txBox="1">
            <a:spLocks noChangeArrowheads="1"/>
          </p:cNvSpPr>
          <p:nvPr/>
        </p:nvSpPr>
        <p:spPr bwMode="auto">
          <a:xfrm>
            <a:off x="900113" y="476250"/>
            <a:ext cx="29495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ЭЛЕКТРОННАЯ ОПТИКА</a:t>
            </a:r>
          </a:p>
        </p:txBody>
      </p:sp>
      <p:sp>
        <p:nvSpPr>
          <p:cNvPr id="82954" name="AutoShape 10"/>
          <p:cNvSpPr>
            <a:spLocks noChangeArrowheads="1"/>
          </p:cNvSpPr>
          <p:nvPr/>
        </p:nvSpPr>
        <p:spPr bwMode="auto">
          <a:xfrm>
            <a:off x="827088" y="981075"/>
            <a:ext cx="3097212" cy="360363"/>
          </a:xfrm>
          <a:prstGeom prst="flowChartAlternateProcess">
            <a:avLst/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b="1"/>
              <a:t>Короткая магнитная линза</a:t>
            </a:r>
          </a:p>
        </p:txBody>
      </p:sp>
      <p:pic>
        <p:nvPicPr>
          <p:cNvPr id="82957" name="Picture 13"/>
          <p:cNvPicPr>
            <a:picLocks noChangeAspect="1" noChangeArrowheads="1"/>
          </p:cNvPicPr>
          <p:nvPr/>
        </p:nvPicPr>
        <p:blipFill>
          <a:blip r:embed="rId4" cstate="print"/>
          <a:srcRect l="4782" r="7173" b="6711"/>
          <a:stretch>
            <a:fillRect/>
          </a:stretch>
        </p:blipFill>
        <p:spPr bwMode="auto">
          <a:xfrm>
            <a:off x="1116013" y="1557338"/>
            <a:ext cx="2735262" cy="206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58" name="Picture 14"/>
          <p:cNvPicPr>
            <a:picLocks noChangeAspect="1" noChangeArrowheads="1"/>
          </p:cNvPicPr>
          <p:nvPr/>
        </p:nvPicPr>
        <p:blipFill>
          <a:blip r:embed="rId5" cstate="print"/>
          <a:srcRect l="2061" t="4263" r="4123" b="6396"/>
          <a:stretch>
            <a:fillRect/>
          </a:stretch>
        </p:blipFill>
        <p:spPr bwMode="auto">
          <a:xfrm>
            <a:off x="2555875" y="3644900"/>
            <a:ext cx="5911850" cy="272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59" name="Picture 15"/>
          <p:cNvPicPr>
            <a:picLocks noChangeAspect="1" noChangeArrowheads="1"/>
          </p:cNvPicPr>
          <p:nvPr/>
        </p:nvPicPr>
        <p:blipFill>
          <a:blip r:embed="rId6" cstate="print"/>
          <a:srcRect l="5090" t="5643" r="3394" b="3761"/>
          <a:stretch>
            <a:fillRect/>
          </a:stretch>
        </p:blipFill>
        <p:spPr bwMode="auto">
          <a:xfrm>
            <a:off x="4500563" y="476250"/>
            <a:ext cx="3529012" cy="314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960" name="Picture 1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00563" y="476250"/>
            <a:ext cx="3600450" cy="3179763"/>
          </a:xfrm>
          <a:prstGeom prst="rect">
            <a:avLst/>
          </a:prstGeom>
          <a:noFill/>
        </p:spPr>
      </p:pic>
      <p:graphicFrame>
        <p:nvGraphicFramePr>
          <p:cNvPr id="82961" name="Object 17"/>
          <p:cNvGraphicFramePr>
            <a:graphicFrameLocks noChangeAspect="1"/>
          </p:cNvGraphicFramePr>
          <p:nvPr/>
        </p:nvGraphicFramePr>
        <p:xfrm>
          <a:off x="395288" y="3860800"/>
          <a:ext cx="2376487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3" name="Формула" r:id="rId8" imgW="1168200" imgH="457200" progId="Equation.3">
                  <p:embed/>
                </p:oleObj>
              </mc:Choice>
              <mc:Fallback>
                <p:oleObj name="Формула" r:id="rId8" imgW="1168200" imgH="45720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3860800"/>
                        <a:ext cx="2376487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62" name="Object 18"/>
          <p:cNvGraphicFramePr>
            <a:graphicFrameLocks noChangeAspect="1"/>
          </p:cNvGraphicFramePr>
          <p:nvPr/>
        </p:nvGraphicFramePr>
        <p:xfrm>
          <a:off x="539750" y="5013325"/>
          <a:ext cx="180022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4" name="Формула" r:id="rId10" imgW="825480" imgH="431640" progId="Equation.3">
                  <p:embed/>
                </p:oleObj>
              </mc:Choice>
              <mc:Fallback>
                <p:oleObj name="Формула" r:id="rId10" imgW="825480" imgH="4316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5013325"/>
                        <a:ext cx="1800225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2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2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2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7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16</a:t>
            </a:r>
          </a:p>
        </p:txBody>
      </p:sp>
      <p:sp>
        <p:nvSpPr>
          <p:cNvPr id="84998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84999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85003" name="Text Box 11"/>
          <p:cNvSpPr txBox="1">
            <a:spLocks noChangeArrowheads="1"/>
          </p:cNvSpPr>
          <p:nvPr/>
        </p:nvSpPr>
        <p:spPr bwMode="auto">
          <a:xfrm>
            <a:off x="1992313" y="476250"/>
            <a:ext cx="49180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ТОКОПРОХОЖДЕНИЕ В ВАКУУМЕ</a:t>
            </a:r>
            <a:r>
              <a:rPr lang="en-US" b="1" i="1"/>
              <a:t> (</a:t>
            </a:r>
            <a:r>
              <a:rPr lang="ru-RU" b="1" i="1"/>
              <a:t>диод</a:t>
            </a:r>
            <a:r>
              <a:rPr lang="en-US" b="1" i="1"/>
              <a:t>)</a:t>
            </a:r>
            <a:r>
              <a:rPr lang="ru-RU" b="1" i="1"/>
              <a:t> </a:t>
            </a:r>
          </a:p>
        </p:txBody>
      </p:sp>
      <p:pic>
        <p:nvPicPr>
          <p:cNvPr id="85005" name="Picture 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7900" y="981075"/>
            <a:ext cx="4032250" cy="2339975"/>
          </a:xfrm>
          <a:prstGeom prst="rect">
            <a:avLst/>
          </a:prstGeom>
          <a:noFill/>
        </p:spPr>
      </p:pic>
      <p:pic>
        <p:nvPicPr>
          <p:cNvPr id="85007" name="Picture 1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3213100"/>
            <a:ext cx="3816350" cy="320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5009" name="Picture 1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16463" y="908050"/>
            <a:ext cx="4051300" cy="2452688"/>
          </a:xfrm>
          <a:prstGeom prst="rect">
            <a:avLst/>
          </a:prstGeom>
          <a:noFill/>
        </p:spPr>
      </p:pic>
      <p:pic>
        <p:nvPicPr>
          <p:cNvPr id="85010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43438" y="908050"/>
            <a:ext cx="4213225" cy="2370138"/>
          </a:xfrm>
          <a:prstGeom prst="rect">
            <a:avLst/>
          </a:prstGeom>
          <a:noFill/>
        </p:spPr>
      </p:pic>
      <p:graphicFrame>
        <p:nvGraphicFramePr>
          <p:cNvPr id="85011" name="Object 19"/>
          <p:cNvGraphicFramePr>
            <a:graphicFrameLocks noChangeAspect="1"/>
          </p:cNvGraphicFramePr>
          <p:nvPr/>
        </p:nvGraphicFramePr>
        <p:xfrm>
          <a:off x="755650" y="981075"/>
          <a:ext cx="3683000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4" name="Формула" r:id="rId8" imgW="1460160" imgH="228600" progId="Equation.3">
                  <p:embed/>
                </p:oleObj>
              </mc:Choice>
              <mc:Fallback>
                <p:oleObj name="Формула" r:id="rId8" imgW="1460160" imgH="2286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981075"/>
                        <a:ext cx="3683000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12" name="Object 20"/>
          <p:cNvGraphicFramePr>
            <a:graphicFrameLocks noChangeAspect="1"/>
          </p:cNvGraphicFramePr>
          <p:nvPr/>
        </p:nvGraphicFramePr>
        <p:xfrm>
          <a:off x="2124075" y="1700213"/>
          <a:ext cx="992188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5" name="Формула" r:id="rId10" imgW="393480" imgH="228600" progId="Equation.3">
                  <p:embed/>
                </p:oleObj>
              </mc:Choice>
              <mc:Fallback>
                <p:oleObj name="Формула" r:id="rId10" imgW="393480" imgH="2286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1700213"/>
                        <a:ext cx="992188" cy="576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13" name="Text Box 21"/>
          <p:cNvSpPr txBox="1">
            <a:spLocks noChangeArrowheads="1"/>
          </p:cNvSpPr>
          <p:nvPr/>
        </p:nvSpPr>
        <p:spPr bwMode="auto">
          <a:xfrm>
            <a:off x="900113" y="2276475"/>
            <a:ext cx="308768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/>
              <a:t>Плотность анодного тока</a:t>
            </a:r>
          </a:p>
        </p:txBody>
      </p:sp>
      <p:pic>
        <p:nvPicPr>
          <p:cNvPr id="85014" name="Picture 2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72000" y="908050"/>
            <a:ext cx="1881188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5015" name="Object 23"/>
          <p:cNvGraphicFramePr>
            <a:graphicFrameLocks noChangeAspect="1"/>
          </p:cNvGraphicFramePr>
          <p:nvPr/>
        </p:nvGraphicFramePr>
        <p:xfrm>
          <a:off x="884238" y="2708275"/>
          <a:ext cx="2911475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6" name="Формула" r:id="rId13" imgW="1269720" imgH="520560" progId="Equation.3">
                  <p:embed/>
                </p:oleObj>
              </mc:Choice>
              <mc:Fallback>
                <p:oleObj name="Формула" r:id="rId13" imgW="1269720" imgH="52056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238" y="2708275"/>
                        <a:ext cx="2911475" cy="119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16" name="Object 24"/>
          <p:cNvGraphicFramePr>
            <a:graphicFrameLocks noChangeAspect="1"/>
          </p:cNvGraphicFramePr>
          <p:nvPr/>
        </p:nvGraphicFramePr>
        <p:xfrm>
          <a:off x="971550" y="4365625"/>
          <a:ext cx="2592388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7" name="Формула" r:id="rId15" imgW="1218960" imgH="507960" progId="Equation.3">
                  <p:embed/>
                </p:oleObj>
              </mc:Choice>
              <mc:Fallback>
                <p:oleObj name="Формула" r:id="rId15" imgW="1218960" imgH="507960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365625"/>
                        <a:ext cx="2592388" cy="10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17" name="Object 25"/>
          <p:cNvGraphicFramePr>
            <a:graphicFrameLocks noChangeAspect="1"/>
          </p:cNvGraphicFramePr>
          <p:nvPr/>
        </p:nvGraphicFramePr>
        <p:xfrm>
          <a:off x="293688" y="5445125"/>
          <a:ext cx="4278312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8" name="Формула" r:id="rId17" imgW="1866600" imgH="431640" progId="Equation.3">
                  <p:embed/>
                </p:oleObj>
              </mc:Choice>
              <mc:Fallback>
                <p:oleObj name="Формула" r:id="rId17" imgW="1866600" imgH="43164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8" y="5445125"/>
                        <a:ext cx="4278312" cy="989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5018" name="Picture 26"/>
          <p:cNvPicPr>
            <a:picLocks noChangeAspect="1" noChangeArrowheads="1"/>
          </p:cNvPicPr>
          <p:nvPr/>
        </p:nvPicPr>
        <p:blipFill>
          <a:blip r:embed="rId19" cstate="print"/>
          <a:srcRect l="10330" t="7428" r="6886" b="5571"/>
          <a:stretch>
            <a:fillRect/>
          </a:stretch>
        </p:blipFill>
        <p:spPr bwMode="auto">
          <a:xfrm>
            <a:off x="4932363" y="3213100"/>
            <a:ext cx="3457575" cy="336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019" name="Text Box 27"/>
          <p:cNvSpPr txBox="1">
            <a:spLocks noChangeArrowheads="1"/>
          </p:cNvSpPr>
          <p:nvPr/>
        </p:nvSpPr>
        <p:spPr bwMode="auto">
          <a:xfrm>
            <a:off x="1304925" y="4005263"/>
            <a:ext cx="2298700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Закон степени 3</a:t>
            </a:r>
            <a:r>
              <a:rPr lang="en-US" b="1" i="1"/>
              <a:t>/2</a:t>
            </a:r>
            <a:endParaRPr lang="ru-RU" b="1" i="1"/>
          </a:p>
        </p:txBody>
      </p:sp>
      <p:sp>
        <p:nvSpPr>
          <p:cNvPr id="85020" name="AutoShape 28"/>
          <p:cNvSpPr>
            <a:spLocks noChangeArrowheads="1"/>
          </p:cNvSpPr>
          <p:nvPr/>
        </p:nvSpPr>
        <p:spPr bwMode="auto">
          <a:xfrm>
            <a:off x="539750" y="981075"/>
            <a:ext cx="3168650" cy="1439863"/>
          </a:xfrm>
          <a:prstGeom prst="wedgeRoundRectCallout">
            <a:avLst>
              <a:gd name="adj1" fmla="val 126602"/>
              <a:gd name="adj2" fmla="val 242394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Режим ограничения тока пространственным зарядом (плотность тока определяется законом степени 3</a:t>
            </a:r>
            <a:r>
              <a:rPr lang="en-US" sz="1600" b="1"/>
              <a:t>/2</a:t>
            </a:r>
            <a:r>
              <a:rPr lang="ru-RU" sz="1600" b="1"/>
              <a:t>)</a:t>
            </a:r>
          </a:p>
        </p:txBody>
      </p:sp>
      <p:sp>
        <p:nvSpPr>
          <p:cNvPr id="85021" name="AutoShape 29"/>
          <p:cNvSpPr>
            <a:spLocks noChangeArrowheads="1"/>
          </p:cNvSpPr>
          <p:nvPr/>
        </p:nvSpPr>
        <p:spPr bwMode="auto">
          <a:xfrm>
            <a:off x="4356100" y="1125538"/>
            <a:ext cx="2087563" cy="1150937"/>
          </a:xfrm>
          <a:prstGeom prst="wedgeRoundRectCallout">
            <a:avLst>
              <a:gd name="adj1" fmla="val 84602"/>
              <a:gd name="adj2" fmla="val 281861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Режим насыщения (закон степени 3</a:t>
            </a:r>
            <a:r>
              <a:rPr lang="en-US" sz="1600" b="1"/>
              <a:t>/2</a:t>
            </a:r>
            <a:r>
              <a:rPr lang="ru-RU" sz="1600" b="1"/>
              <a:t> не применим)</a:t>
            </a:r>
          </a:p>
        </p:txBody>
      </p:sp>
      <p:sp>
        <p:nvSpPr>
          <p:cNvPr id="85022" name="AutoShape 30"/>
          <p:cNvSpPr>
            <a:spLocks noChangeArrowheads="1"/>
          </p:cNvSpPr>
          <p:nvPr/>
        </p:nvSpPr>
        <p:spPr bwMode="auto">
          <a:xfrm>
            <a:off x="611188" y="3357563"/>
            <a:ext cx="3168650" cy="2305050"/>
          </a:xfrm>
          <a:prstGeom prst="flowChartAlternateProcess">
            <a:avLst/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r>
              <a:rPr lang="ru-RU"/>
              <a:t>В области минимума</a:t>
            </a:r>
          </a:p>
          <a:p>
            <a:r>
              <a:rPr lang="ru-RU"/>
              <a:t> потенциала плотность </a:t>
            </a:r>
          </a:p>
          <a:p>
            <a:r>
              <a:rPr lang="ru-RU"/>
              <a:t>тока определяется </a:t>
            </a:r>
          </a:p>
          <a:p>
            <a:r>
              <a:rPr lang="ru-RU"/>
              <a:t>соотношением</a:t>
            </a:r>
          </a:p>
          <a:p>
            <a:endParaRPr lang="ru-RU"/>
          </a:p>
          <a:p>
            <a:endParaRPr lang="ru-RU"/>
          </a:p>
          <a:p>
            <a:endParaRPr lang="ru-RU"/>
          </a:p>
          <a:p>
            <a:endParaRPr lang="ru-RU"/>
          </a:p>
        </p:txBody>
      </p:sp>
      <p:graphicFrame>
        <p:nvGraphicFramePr>
          <p:cNvPr id="85023" name="Object 31"/>
          <p:cNvGraphicFramePr>
            <a:graphicFrameLocks noChangeAspect="1"/>
          </p:cNvGraphicFramePr>
          <p:nvPr/>
        </p:nvGraphicFramePr>
        <p:xfrm>
          <a:off x="827088" y="4581525"/>
          <a:ext cx="2592387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9" name="Формула" r:id="rId20" imgW="1269720" imgH="431640" progId="Equation.3">
                  <p:embed/>
                </p:oleObj>
              </mc:Choice>
              <mc:Fallback>
                <p:oleObj name="Формула" r:id="rId20" imgW="1269720" imgH="43164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4581525"/>
                        <a:ext cx="2592387" cy="881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5024" name="Picture 32"/>
          <p:cNvPicPr>
            <a:picLocks noChangeAspect="1" noChangeArrowheads="1"/>
          </p:cNvPicPr>
          <p:nvPr/>
        </p:nvPicPr>
        <p:blipFill>
          <a:blip r:embed="rId22" cstate="print"/>
          <a:srcRect l="1001" t="6104" r="3003" b="1526"/>
          <a:stretch>
            <a:fillRect/>
          </a:stretch>
        </p:blipFill>
        <p:spPr bwMode="auto">
          <a:xfrm>
            <a:off x="395288" y="908050"/>
            <a:ext cx="8281987" cy="522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5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5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5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5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85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85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85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85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85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13" grpId="0"/>
      <p:bldP spid="85019" grpId="0"/>
      <p:bldP spid="85020" grpId="0" animBg="1"/>
      <p:bldP spid="85021" grpId="0" animBg="1"/>
      <p:bldP spid="8502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5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17</a:t>
            </a:r>
          </a:p>
        </p:txBody>
      </p:sp>
      <p:sp>
        <p:nvSpPr>
          <p:cNvPr id="87046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87047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87048" name="Text Box 8"/>
          <p:cNvSpPr txBox="1">
            <a:spLocks noChangeArrowheads="1"/>
          </p:cNvSpPr>
          <p:nvPr/>
        </p:nvSpPr>
        <p:spPr bwMode="auto">
          <a:xfrm>
            <a:off x="2051050" y="476250"/>
            <a:ext cx="48545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ТОКОПРОХОЖДЕНИЕ В ВАКУУМЕ (диод)</a:t>
            </a:r>
          </a:p>
        </p:txBody>
      </p:sp>
      <p:sp>
        <p:nvSpPr>
          <p:cNvPr id="87049" name="Text Box 9"/>
          <p:cNvSpPr txBox="1">
            <a:spLocks noChangeArrowheads="1"/>
          </p:cNvSpPr>
          <p:nvPr/>
        </p:nvSpPr>
        <p:spPr bwMode="auto">
          <a:xfrm>
            <a:off x="539750" y="1196975"/>
            <a:ext cx="35845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В цилиндрической геометрии</a:t>
            </a:r>
          </a:p>
        </p:txBody>
      </p:sp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4484688" y="981075"/>
          <a:ext cx="3929062" cy="154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59" name="Формула" r:id="rId4" imgW="1714320" imgH="672840" progId="Equation.3">
                  <p:embed/>
                </p:oleObj>
              </mc:Choice>
              <mc:Fallback>
                <p:oleObj name="Формула" r:id="rId4" imgW="1714320" imgH="67284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4688" y="981075"/>
                        <a:ext cx="3929062" cy="1543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1" name="AutoShape 11"/>
          <p:cNvSpPr>
            <a:spLocks noChangeArrowheads="1"/>
          </p:cNvSpPr>
          <p:nvPr/>
        </p:nvSpPr>
        <p:spPr bwMode="auto">
          <a:xfrm>
            <a:off x="611188" y="1773238"/>
            <a:ext cx="2592387" cy="649287"/>
          </a:xfrm>
          <a:prstGeom prst="wedgeRoundRectCallout">
            <a:avLst>
              <a:gd name="adj1" fmla="val 181417"/>
              <a:gd name="adj2" fmla="val -941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b="1"/>
              <a:t>табулированная функция Ленгмюра</a:t>
            </a:r>
          </a:p>
        </p:txBody>
      </p: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896938" y="2781300"/>
            <a:ext cx="74422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/>
              <a:t>ОСНОВНЫЕ ХАРАКТЕРИСТИКИ ЭЛЕКТРОВАКУУМНОГО ДИОДА</a:t>
            </a:r>
          </a:p>
        </p:txBody>
      </p:sp>
      <p:sp>
        <p:nvSpPr>
          <p:cNvPr id="87053" name="Text Box 13"/>
          <p:cNvSpPr txBox="1">
            <a:spLocks noChangeArrowheads="1"/>
          </p:cNvSpPr>
          <p:nvPr/>
        </p:nvSpPr>
        <p:spPr bwMode="auto">
          <a:xfrm>
            <a:off x="611188" y="3284538"/>
            <a:ext cx="3529012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ru-RU" sz="1600" b="1"/>
              <a:t> Крутизна </a:t>
            </a:r>
            <a:r>
              <a:rPr lang="en-US" sz="1600" b="1" i="1"/>
              <a:t>S</a:t>
            </a:r>
            <a:r>
              <a:rPr lang="en-US" sz="1600" b="1" i="1" baseline="-25000"/>
              <a:t>i</a:t>
            </a:r>
            <a:r>
              <a:rPr lang="en-US" sz="1600" b="1"/>
              <a:t> </a:t>
            </a:r>
            <a:r>
              <a:rPr lang="ru-RU" sz="1600" b="1"/>
              <a:t>показывает, как изменяется  анодный ток при изменении анодного напряжения</a:t>
            </a:r>
          </a:p>
        </p:txBody>
      </p:sp>
      <p:graphicFrame>
        <p:nvGraphicFramePr>
          <p:cNvPr id="87054" name="Object 14"/>
          <p:cNvGraphicFramePr>
            <a:graphicFrameLocks noChangeAspect="1"/>
          </p:cNvGraphicFramePr>
          <p:nvPr/>
        </p:nvGraphicFramePr>
        <p:xfrm>
          <a:off x="3924300" y="3284538"/>
          <a:ext cx="143986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0" name="Формула" r:id="rId6" imgW="622080" imgH="431640" progId="Equation.3">
                  <p:embed/>
                </p:oleObj>
              </mc:Choice>
              <mc:Fallback>
                <p:oleObj name="Формула" r:id="rId6" imgW="622080" imgH="43164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284538"/>
                        <a:ext cx="1439863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5" name="Text Box 15"/>
          <p:cNvSpPr txBox="1">
            <a:spLocks noChangeArrowheads="1"/>
          </p:cNvSpPr>
          <p:nvPr/>
        </p:nvSpPr>
        <p:spPr bwMode="auto">
          <a:xfrm>
            <a:off x="684213" y="4437063"/>
            <a:ext cx="266382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1600" b="1"/>
              <a:t> </a:t>
            </a:r>
            <a:r>
              <a:rPr lang="ru-RU" sz="1600" b="1"/>
              <a:t>Внутреннее дифференциальное сопротивление </a:t>
            </a:r>
            <a:r>
              <a:rPr lang="en-US" sz="1600" b="1"/>
              <a:t>R</a:t>
            </a:r>
            <a:r>
              <a:rPr lang="en-US" sz="1600" b="1" baseline="-25000"/>
              <a:t>i</a:t>
            </a:r>
            <a:endParaRPr lang="ru-RU" sz="1600" b="1"/>
          </a:p>
        </p:txBody>
      </p:sp>
      <p:graphicFrame>
        <p:nvGraphicFramePr>
          <p:cNvPr id="87056" name="Object 16"/>
          <p:cNvGraphicFramePr>
            <a:graphicFrameLocks noChangeAspect="1"/>
          </p:cNvGraphicFramePr>
          <p:nvPr/>
        </p:nvGraphicFramePr>
        <p:xfrm>
          <a:off x="3348038" y="4437063"/>
          <a:ext cx="2144712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1" name="Формула" r:id="rId8" imgW="927000" imgH="431640" progId="Equation.3">
                  <p:embed/>
                </p:oleObj>
              </mc:Choice>
              <mc:Fallback>
                <p:oleObj name="Формула" r:id="rId8" imgW="927000" imgH="431640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4437063"/>
                        <a:ext cx="2144712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7" name="Text Box 17"/>
          <p:cNvSpPr txBox="1">
            <a:spLocks noChangeArrowheads="1"/>
          </p:cNvSpPr>
          <p:nvPr/>
        </p:nvSpPr>
        <p:spPr bwMode="auto">
          <a:xfrm>
            <a:off x="6084888" y="3429000"/>
            <a:ext cx="2663825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1600" b="1"/>
              <a:t> </a:t>
            </a:r>
            <a:r>
              <a:rPr lang="ru-RU" sz="1600" b="1"/>
              <a:t>Внутреннее сопротивление </a:t>
            </a:r>
            <a:r>
              <a:rPr lang="en-US" sz="1600" b="1"/>
              <a:t>R</a:t>
            </a:r>
            <a:endParaRPr lang="ru-RU" sz="1600" b="1"/>
          </a:p>
        </p:txBody>
      </p:sp>
      <p:graphicFrame>
        <p:nvGraphicFramePr>
          <p:cNvPr id="87058" name="Object 18"/>
          <p:cNvGraphicFramePr>
            <a:graphicFrameLocks noChangeAspect="1"/>
          </p:cNvGraphicFramePr>
          <p:nvPr/>
        </p:nvGraphicFramePr>
        <p:xfrm>
          <a:off x="6632575" y="4221163"/>
          <a:ext cx="114458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62" name="Формула" r:id="rId10" imgW="495000" imgH="431640" progId="Equation.3">
                  <p:embed/>
                </p:oleObj>
              </mc:Choice>
              <mc:Fallback>
                <p:oleObj name="Формула" r:id="rId10" imgW="495000" imgH="43164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2575" y="4221163"/>
                        <a:ext cx="1144588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7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7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87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9" grpId="0"/>
      <p:bldP spid="87051" grpId="0" animBg="1"/>
      <p:bldP spid="87052" grpId="0"/>
      <p:bldP spid="87053" grpId="0"/>
      <p:bldP spid="87055" grpId="0"/>
      <p:bldP spid="870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3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18</a:t>
            </a:r>
          </a:p>
        </p:txBody>
      </p:sp>
      <p:sp>
        <p:nvSpPr>
          <p:cNvPr id="89094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89095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1908175" y="476250"/>
            <a:ext cx="5056188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ТОКОПРОХОЖДЕНИЕ В ВАКУУМЕ (триод)</a:t>
            </a:r>
          </a:p>
        </p:txBody>
      </p:sp>
      <p:sp>
        <p:nvSpPr>
          <p:cNvPr id="89097" name="AutoShape 9"/>
          <p:cNvSpPr>
            <a:spLocks noChangeArrowheads="1"/>
          </p:cNvSpPr>
          <p:nvPr/>
        </p:nvSpPr>
        <p:spPr bwMode="auto">
          <a:xfrm>
            <a:off x="3203575" y="5013325"/>
            <a:ext cx="3744913" cy="1439863"/>
          </a:xfrm>
          <a:prstGeom prst="wedgeRoundRectCallout">
            <a:avLst>
              <a:gd name="adj1" fmla="val 35713"/>
              <a:gd name="adj2" fmla="val -343824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Триодом называется электровакуумный прибор, имеющий катод, анод и управляющую сетку, расположенную вблизи катода</a:t>
            </a:r>
          </a:p>
        </p:txBody>
      </p:sp>
      <p:pic>
        <p:nvPicPr>
          <p:cNvPr id="89098" name="Picture 10"/>
          <p:cNvPicPr>
            <a:picLocks noChangeAspect="1" noChangeArrowheads="1"/>
          </p:cNvPicPr>
          <p:nvPr/>
        </p:nvPicPr>
        <p:blipFill>
          <a:blip r:embed="rId3" cstate="print"/>
          <a:srcRect l="4173" t="1659" b="8295"/>
          <a:stretch>
            <a:fillRect/>
          </a:stretch>
        </p:blipFill>
        <p:spPr bwMode="auto">
          <a:xfrm>
            <a:off x="323850" y="981075"/>
            <a:ext cx="3009900" cy="3567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1331913" y="4652963"/>
            <a:ext cx="1414462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U</a:t>
            </a:r>
            <a:r>
              <a:rPr lang="en-US" b="1" i="1" baseline="-25000"/>
              <a:t>a</a:t>
            </a:r>
            <a:r>
              <a:rPr lang="en-US" b="1" i="1"/>
              <a:t>&gt;0, U</a:t>
            </a:r>
            <a:r>
              <a:rPr lang="en-US" b="1" i="1" baseline="-25000"/>
              <a:t>c1</a:t>
            </a:r>
            <a:r>
              <a:rPr lang="en-US" b="1" i="1"/>
              <a:t>&lt;0</a:t>
            </a:r>
            <a:endParaRPr lang="ru-RU" b="1" i="1"/>
          </a:p>
        </p:txBody>
      </p:sp>
      <p:pic>
        <p:nvPicPr>
          <p:cNvPr id="89100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84888" y="981075"/>
            <a:ext cx="2735262" cy="219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101" name="Picture 13"/>
          <p:cNvPicPr>
            <a:picLocks noChangeAspect="1" noChangeArrowheads="1"/>
          </p:cNvPicPr>
          <p:nvPr/>
        </p:nvPicPr>
        <p:blipFill>
          <a:blip r:embed="rId5" cstate="print"/>
          <a:srcRect l="4018" t="1649" r="10043" b="9897"/>
          <a:stretch>
            <a:fillRect/>
          </a:stretch>
        </p:blipFill>
        <p:spPr bwMode="auto">
          <a:xfrm>
            <a:off x="3276600" y="981075"/>
            <a:ext cx="2868613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102" name="Text Box 14"/>
          <p:cNvSpPr txBox="1">
            <a:spLocks noChangeArrowheads="1"/>
          </p:cNvSpPr>
          <p:nvPr/>
        </p:nvSpPr>
        <p:spPr bwMode="auto">
          <a:xfrm>
            <a:off x="3419475" y="4652963"/>
            <a:ext cx="2341563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U</a:t>
            </a:r>
            <a:r>
              <a:rPr lang="en-US" b="1" i="1" baseline="-25000"/>
              <a:t>a</a:t>
            </a:r>
            <a:r>
              <a:rPr lang="en-US" b="1" i="1"/>
              <a:t>&gt;0, U</a:t>
            </a:r>
            <a:r>
              <a:rPr lang="en-US" b="1" i="1" baseline="-25000"/>
              <a:t>c2</a:t>
            </a:r>
            <a:r>
              <a:rPr lang="en-US" b="1" i="1"/>
              <a:t>&lt;0, U</a:t>
            </a:r>
            <a:r>
              <a:rPr lang="en-US" b="1" i="1" baseline="-25000"/>
              <a:t>c2</a:t>
            </a:r>
            <a:r>
              <a:rPr lang="en-US" b="1" i="1"/>
              <a:t>&gt;U</a:t>
            </a:r>
            <a:r>
              <a:rPr lang="en-US" b="1" i="1" baseline="-25000"/>
              <a:t>c1</a:t>
            </a:r>
            <a:endParaRPr lang="ru-RU" b="1" i="1"/>
          </a:p>
        </p:txBody>
      </p:sp>
      <p:pic>
        <p:nvPicPr>
          <p:cNvPr id="89103" name="Picture 15"/>
          <p:cNvPicPr>
            <a:picLocks noChangeAspect="1" noChangeArrowheads="1"/>
          </p:cNvPicPr>
          <p:nvPr/>
        </p:nvPicPr>
        <p:blipFill>
          <a:blip r:embed="rId6" cstate="print"/>
          <a:srcRect t="1732" b="8659"/>
          <a:stretch>
            <a:fillRect/>
          </a:stretch>
        </p:blipFill>
        <p:spPr bwMode="auto">
          <a:xfrm>
            <a:off x="6011863" y="1052513"/>
            <a:ext cx="2687637" cy="352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6221413" y="4724400"/>
            <a:ext cx="24542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U</a:t>
            </a:r>
            <a:r>
              <a:rPr lang="en-US" b="1" i="1" baseline="-25000"/>
              <a:t>a</a:t>
            </a:r>
            <a:r>
              <a:rPr lang="en-US" b="1" i="1"/>
              <a:t>&gt;0, U</a:t>
            </a:r>
            <a:r>
              <a:rPr lang="en-US" b="1" i="1" baseline="-25000"/>
              <a:t>c3</a:t>
            </a:r>
            <a:r>
              <a:rPr lang="en-US" b="1" i="1"/>
              <a:t>&gt;0, U</a:t>
            </a:r>
            <a:r>
              <a:rPr lang="en-US" b="1" i="1" baseline="-25000"/>
              <a:t>a</a:t>
            </a:r>
            <a:r>
              <a:rPr lang="en-US" b="1" i="1"/>
              <a:t>&gt; &gt;U</a:t>
            </a:r>
            <a:r>
              <a:rPr lang="en-US" b="1" i="1" baseline="-25000"/>
              <a:t>c3</a:t>
            </a:r>
            <a:endParaRPr lang="ru-RU" b="1" i="1"/>
          </a:p>
        </p:txBody>
      </p:sp>
      <p:pic>
        <p:nvPicPr>
          <p:cNvPr id="89105" name="Picture 17"/>
          <p:cNvPicPr>
            <a:picLocks noChangeAspect="1" noChangeArrowheads="1"/>
          </p:cNvPicPr>
          <p:nvPr/>
        </p:nvPicPr>
        <p:blipFill>
          <a:blip r:embed="rId7" cstate="print"/>
          <a:srcRect t="1743" b="6969"/>
          <a:stretch>
            <a:fillRect/>
          </a:stretch>
        </p:blipFill>
        <p:spPr bwMode="auto">
          <a:xfrm>
            <a:off x="379413" y="981075"/>
            <a:ext cx="280828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560388" y="4652963"/>
            <a:ext cx="2300287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/>
              <a:t>U</a:t>
            </a:r>
            <a:r>
              <a:rPr lang="en-US" b="1" i="1" baseline="-25000"/>
              <a:t>a</a:t>
            </a:r>
            <a:r>
              <a:rPr lang="en-US" b="1" i="1"/>
              <a:t>&gt;0, U</a:t>
            </a:r>
            <a:r>
              <a:rPr lang="en-US" b="1" i="1" baseline="-25000"/>
              <a:t>c4 </a:t>
            </a:r>
            <a:r>
              <a:rPr lang="en-US" b="1" i="1"/>
              <a:t>&gt;0, U</a:t>
            </a:r>
            <a:r>
              <a:rPr lang="en-US" b="1" i="1" baseline="-25000"/>
              <a:t>a</a:t>
            </a:r>
            <a:r>
              <a:rPr lang="en-US" b="1" i="1"/>
              <a:t>&gt;U</a:t>
            </a:r>
            <a:r>
              <a:rPr lang="en-US" b="1" i="1" baseline="-25000"/>
              <a:t>c4</a:t>
            </a:r>
            <a:endParaRPr lang="ru-RU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9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89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9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89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89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7" grpId="0" animBg="1"/>
      <p:bldP spid="89097" grpId="1" animBg="1"/>
      <p:bldP spid="89099" grpId="0"/>
      <p:bldP spid="89099" grpId="1"/>
      <p:bldP spid="89102" grpId="0"/>
      <p:bldP spid="89104" grpId="0"/>
      <p:bldP spid="8910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1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19</a:t>
            </a:r>
          </a:p>
        </p:txBody>
      </p:sp>
      <p:sp>
        <p:nvSpPr>
          <p:cNvPr id="91142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91143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1979613" y="476250"/>
            <a:ext cx="505618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ТОКОПРОХОЖДЕНИЕ В ВАКУУМЕ (триод)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539750" y="908050"/>
            <a:ext cx="4968875" cy="13144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Для сравнения влияния потенциалов сетки и анода триод заменяют эквивалентным диодом, анод которого располагается в месте расположения сетки,  а потенциал такого анода определяется соотношением</a:t>
            </a:r>
          </a:p>
        </p:txBody>
      </p:sp>
      <p:graphicFrame>
        <p:nvGraphicFramePr>
          <p:cNvPr id="91146" name="Object 10"/>
          <p:cNvGraphicFramePr>
            <a:graphicFrameLocks noChangeAspect="1"/>
          </p:cNvGraphicFramePr>
          <p:nvPr/>
        </p:nvGraphicFramePr>
        <p:xfrm>
          <a:off x="5724525" y="981075"/>
          <a:ext cx="2828925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0" name="Формула" r:id="rId4" imgW="1193760" imgH="393480" progId="Equation.3">
                  <p:embed/>
                </p:oleObj>
              </mc:Choice>
              <mc:Fallback>
                <p:oleObj name="Формула" r:id="rId4" imgW="1193760" imgH="39348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981075"/>
                        <a:ext cx="2828925" cy="93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8" name="Object 12"/>
          <p:cNvGraphicFramePr>
            <a:graphicFrameLocks noChangeAspect="1"/>
          </p:cNvGraphicFramePr>
          <p:nvPr/>
        </p:nvGraphicFramePr>
        <p:xfrm>
          <a:off x="6443663" y="2205038"/>
          <a:ext cx="1579562" cy="95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1" name="Формула" r:id="rId6" imgW="711000" imgH="431640" progId="Equation.3">
                  <p:embed/>
                </p:oleObj>
              </mc:Choice>
              <mc:Fallback>
                <p:oleObj name="Формула" r:id="rId6" imgW="711000" imgH="43164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2205038"/>
                        <a:ext cx="1579562" cy="958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49" name="Rectangle 13"/>
          <p:cNvSpPr>
            <a:spLocks noChangeArrowheads="1"/>
          </p:cNvSpPr>
          <p:nvPr/>
        </p:nvSpPr>
        <p:spPr bwMode="auto">
          <a:xfrm>
            <a:off x="539750" y="2276475"/>
            <a:ext cx="5184775" cy="10699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Коэффициент проницаемости сетки, определяющий ослабление сеткой воздействия поля анода на потенциальный барьер по сравнению с потенциалом сетки</a:t>
            </a:r>
          </a:p>
        </p:txBody>
      </p:sp>
      <p:sp>
        <p:nvSpPr>
          <p:cNvPr id="91150" name="Text Box 14"/>
          <p:cNvSpPr txBox="1">
            <a:spLocks noChangeArrowheads="1"/>
          </p:cNvSpPr>
          <p:nvPr/>
        </p:nvSpPr>
        <p:spPr bwMode="auto">
          <a:xfrm>
            <a:off x="539750" y="3429000"/>
            <a:ext cx="3195638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sz="1600" b="1"/>
              <a:t>Закон степени 3</a:t>
            </a:r>
            <a:r>
              <a:rPr lang="en-US" sz="1600" b="1"/>
              <a:t>/2</a:t>
            </a:r>
            <a:r>
              <a:rPr lang="ru-RU" sz="1600" b="1"/>
              <a:t> для эквивалентного диода</a:t>
            </a:r>
          </a:p>
        </p:txBody>
      </p:sp>
      <p:graphicFrame>
        <p:nvGraphicFramePr>
          <p:cNvPr id="91151" name="Object 15"/>
          <p:cNvGraphicFramePr>
            <a:graphicFrameLocks noChangeAspect="1"/>
          </p:cNvGraphicFramePr>
          <p:nvPr/>
        </p:nvGraphicFramePr>
        <p:xfrm>
          <a:off x="3203575" y="3141663"/>
          <a:ext cx="5399088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2" name="Формула" r:id="rId8" imgW="1930320" imgH="431640" progId="Equation.3">
                  <p:embed/>
                </p:oleObj>
              </mc:Choice>
              <mc:Fallback>
                <p:oleObj name="Формула" r:id="rId8" imgW="1930320" imgH="431640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3141663"/>
                        <a:ext cx="5399088" cy="1206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52" name="AutoShape 16"/>
          <p:cNvSpPr>
            <a:spLocks noChangeArrowheads="1"/>
          </p:cNvSpPr>
          <p:nvPr/>
        </p:nvSpPr>
        <p:spPr bwMode="auto">
          <a:xfrm>
            <a:off x="827088" y="1052513"/>
            <a:ext cx="2232025" cy="574675"/>
          </a:xfrm>
          <a:prstGeom prst="wedgeRoundRectCallout">
            <a:avLst>
              <a:gd name="adj1" fmla="val 241894"/>
              <a:gd name="adj2" fmla="val 446963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sz="1600" b="1"/>
              <a:t>Расстояние между катодом и сеткой</a:t>
            </a:r>
          </a:p>
        </p:txBody>
      </p:sp>
      <p:sp>
        <p:nvSpPr>
          <p:cNvPr id="91153" name="Text Box 17"/>
          <p:cNvSpPr txBox="1">
            <a:spLocks noChangeArrowheads="1"/>
          </p:cNvSpPr>
          <p:nvPr/>
        </p:nvSpPr>
        <p:spPr bwMode="auto">
          <a:xfrm>
            <a:off x="763588" y="4292600"/>
            <a:ext cx="757078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/>
              <a:t>ОСНОВНЫЕ ХАРАКТЕРИСТИКИ ЭЛЕКТРОВАКУУМНОГО ТРИОДА</a:t>
            </a:r>
          </a:p>
        </p:txBody>
      </p:sp>
      <p:sp>
        <p:nvSpPr>
          <p:cNvPr id="91154" name="Text Box 18"/>
          <p:cNvSpPr txBox="1">
            <a:spLocks noChangeArrowheads="1"/>
          </p:cNvSpPr>
          <p:nvPr/>
        </p:nvSpPr>
        <p:spPr bwMode="auto">
          <a:xfrm>
            <a:off x="468313" y="4652963"/>
            <a:ext cx="3529012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ru-RU" sz="1600" b="1"/>
              <a:t> Крутизна </a:t>
            </a:r>
            <a:r>
              <a:rPr lang="en-US" sz="1600" b="1"/>
              <a:t>S</a:t>
            </a:r>
            <a:r>
              <a:rPr lang="en-US" sz="1600" b="1" baseline="-25000"/>
              <a:t>i </a:t>
            </a:r>
            <a:r>
              <a:rPr lang="ru-RU" sz="1600" b="1"/>
              <a:t>анодной характеристики</a:t>
            </a:r>
          </a:p>
        </p:txBody>
      </p:sp>
      <p:graphicFrame>
        <p:nvGraphicFramePr>
          <p:cNvPr id="91155" name="Object 19"/>
          <p:cNvGraphicFramePr>
            <a:graphicFrameLocks noChangeAspect="1"/>
          </p:cNvGraphicFramePr>
          <p:nvPr/>
        </p:nvGraphicFramePr>
        <p:xfrm>
          <a:off x="554038" y="5157788"/>
          <a:ext cx="2292350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3" name="Формула" r:id="rId10" imgW="990360" imgH="507960" progId="Equation.3">
                  <p:embed/>
                </p:oleObj>
              </mc:Choice>
              <mc:Fallback>
                <p:oleObj name="Формула" r:id="rId10" imgW="990360" imgH="50796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5157788"/>
                        <a:ext cx="2292350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2987675" y="4652963"/>
            <a:ext cx="3529013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ru-RU" sz="1600" b="1"/>
              <a:t> Крутизна </a:t>
            </a:r>
            <a:r>
              <a:rPr lang="en-US" sz="1600" b="1"/>
              <a:t>S</a:t>
            </a:r>
            <a:r>
              <a:rPr lang="ru-RU" sz="1600" b="1" baseline="-25000"/>
              <a:t>с</a:t>
            </a:r>
            <a:r>
              <a:rPr lang="en-US" sz="1600" b="1" baseline="-25000"/>
              <a:t> </a:t>
            </a:r>
            <a:r>
              <a:rPr lang="ru-RU" sz="1600" b="1"/>
              <a:t>сеточной характеристики</a:t>
            </a:r>
          </a:p>
        </p:txBody>
      </p:sp>
      <p:graphicFrame>
        <p:nvGraphicFramePr>
          <p:cNvPr id="91157" name="Object 21"/>
          <p:cNvGraphicFramePr>
            <a:graphicFrameLocks noChangeAspect="1"/>
          </p:cNvGraphicFramePr>
          <p:nvPr/>
        </p:nvGraphicFramePr>
        <p:xfrm>
          <a:off x="3117850" y="5157788"/>
          <a:ext cx="2349500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4" name="Формула" r:id="rId12" imgW="1015920" imgH="507960" progId="Equation.3">
                  <p:embed/>
                </p:oleObj>
              </mc:Choice>
              <mc:Fallback>
                <p:oleObj name="Формула" r:id="rId12" imgW="1015920" imgH="50796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7850" y="5157788"/>
                        <a:ext cx="2349500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158" name="Text Box 22"/>
          <p:cNvSpPr txBox="1">
            <a:spLocks noChangeArrowheads="1"/>
          </p:cNvSpPr>
          <p:nvPr/>
        </p:nvSpPr>
        <p:spPr bwMode="auto">
          <a:xfrm>
            <a:off x="5724525" y="4652963"/>
            <a:ext cx="3095625" cy="8255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1600" b="1"/>
              <a:t> </a:t>
            </a:r>
            <a:r>
              <a:rPr lang="ru-RU" sz="1600" b="1"/>
              <a:t>Внутреннее дифференциальное сопротивление </a:t>
            </a:r>
            <a:r>
              <a:rPr lang="en-US" sz="1600" b="1"/>
              <a:t>R</a:t>
            </a:r>
            <a:r>
              <a:rPr lang="en-US" sz="1600" b="1" baseline="-25000"/>
              <a:t>i</a:t>
            </a:r>
            <a:endParaRPr lang="ru-RU" sz="1600" b="1"/>
          </a:p>
        </p:txBody>
      </p:sp>
      <p:graphicFrame>
        <p:nvGraphicFramePr>
          <p:cNvPr id="91159" name="Object 23"/>
          <p:cNvGraphicFramePr>
            <a:graphicFrameLocks noChangeAspect="1"/>
          </p:cNvGraphicFramePr>
          <p:nvPr/>
        </p:nvGraphicFramePr>
        <p:xfrm>
          <a:off x="5940425" y="5373688"/>
          <a:ext cx="2322513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65" name="Формула" r:id="rId14" imgW="1002960" imgH="507960" progId="Equation.3">
                  <p:embed/>
                </p:oleObj>
              </mc:Choice>
              <mc:Fallback>
                <p:oleObj name="Формула" r:id="rId14" imgW="1002960" imgH="50796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5373688"/>
                        <a:ext cx="2322513" cy="1176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1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1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1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1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1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1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1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91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91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9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5" grpId="0"/>
      <p:bldP spid="91149" grpId="0"/>
      <p:bldP spid="91150" grpId="0"/>
      <p:bldP spid="91152" grpId="0" animBg="1"/>
      <p:bldP spid="91153" grpId="0"/>
      <p:bldP spid="91154" grpId="0"/>
      <p:bldP spid="91156" grpId="0"/>
      <p:bldP spid="9115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7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44038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44039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1547813" y="549275"/>
            <a:ext cx="6251575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ФИЗИЧЕСКИЕ ОСНОВЫ ВАКУУМНОЙ ЭЛЕКТРОНИКИ</a:t>
            </a: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827088" y="1052513"/>
            <a:ext cx="2506662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Электрическое поле</a:t>
            </a:r>
          </a:p>
        </p:txBody>
      </p:sp>
      <p:sp>
        <p:nvSpPr>
          <p:cNvPr id="44051" name="Text Box 19"/>
          <p:cNvSpPr txBox="1">
            <a:spLocks noChangeArrowheads="1"/>
          </p:cNvSpPr>
          <p:nvPr/>
        </p:nvSpPr>
        <p:spPr bwMode="auto">
          <a:xfrm>
            <a:off x="5580063" y="1052513"/>
            <a:ext cx="2006600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Магнитное поле</a:t>
            </a:r>
          </a:p>
        </p:txBody>
      </p:sp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1258888" y="1452563"/>
          <a:ext cx="1511300" cy="64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4" name="Формула" r:id="rId4" imgW="596880" imgH="253800" progId="Equation.3">
                  <p:embed/>
                </p:oleObj>
              </mc:Choice>
              <mc:Fallback>
                <p:oleObj name="Формула" r:id="rId4" imgW="596880" imgH="2538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452563"/>
                        <a:ext cx="1511300" cy="642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5651500" y="1484313"/>
          <a:ext cx="19907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5" name="Формула" r:id="rId6" imgW="812520" imgH="241200" progId="Equation.3">
                  <p:embed/>
                </p:oleObj>
              </mc:Choice>
              <mc:Fallback>
                <p:oleObj name="Формула" r:id="rId6" imgW="812520" imgH="241200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1484313"/>
                        <a:ext cx="199072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2843213" y="1916113"/>
          <a:ext cx="2706687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6" name="Формула" r:id="rId8" imgW="1104840" imgH="266400" progId="Equation.3">
                  <p:embed/>
                </p:oleObj>
              </mc:Choice>
              <mc:Fallback>
                <p:oleObj name="Формула" r:id="rId8" imgW="1104840" imgH="26640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916113"/>
                        <a:ext cx="2706687" cy="652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4061" name="Group 29"/>
          <p:cNvGrpSpPr>
            <a:grpSpLocks/>
          </p:cNvGrpSpPr>
          <p:nvPr/>
        </p:nvGrpSpPr>
        <p:grpSpPr bwMode="auto">
          <a:xfrm>
            <a:off x="827088" y="2060575"/>
            <a:ext cx="1800225" cy="1016000"/>
            <a:chOff x="521" y="1298"/>
            <a:chExt cx="1134" cy="640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 flipV="1">
              <a:off x="521" y="1480"/>
              <a:ext cx="1134" cy="453"/>
            </a:xfrm>
            <a:prstGeom prst="line">
              <a:avLst/>
            </a:prstGeom>
            <a:noFill/>
            <a:ln w="508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44057" name="Line 25"/>
            <p:cNvSpPr>
              <a:spLocks noChangeShapeType="1"/>
            </p:cNvSpPr>
            <p:nvPr/>
          </p:nvSpPr>
          <p:spPr bwMode="auto">
            <a:xfrm flipH="1">
              <a:off x="793" y="1480"/>
              <a:ext cx="318" cy="136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44059" name="Object 27"/>
            <p:cNvGraphicFramePr>
              <a:graphicFrameLocks noChangeAspect="1"/>
            </p:cNvGraphicFramePr>
            <p:nvPr/>
          </p:nvGraphicFramePr>
          <p:xfrm>
            <a:off x="657" y="1298"/>
            <a:ext cx="190" cy="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97" name="Формула" r:id="rId10" imgW="177480" imgH="253800" progId="Equation.3">
                    <p:embed/>
                  </p:oleObj>
                </mc:Choice>
                <mc:Fallback>
                  <p:oleObj name="Формула" r:id="rId10" imgW="177480" imgH="253800" progId="Equation.3">
                    <p:embed/>
                    <p:pic>
                      <p:nvPicPr>
                        <p:cNvPr id="0" name="Picture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57" y="1298"/>
                          <a:ext cx="190" cy="2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060" name="Object 28"/>
            <p:cNvGraphicFramePr>
              <a:graphicFrameLocks noChangeAspect="1"/>
            </p:cNvGraphicFramePr>
            <p:nvPr/>
          </p:nvGraphicFramePr>
          <p:xfrm>
            <a:off x="1338" y="1661"/>
            <a:ext cx="208" cy="27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98" name="Формула" r:id="rId12" imgW="152280" imgH="203040" progId="Equation.3">
                    <p:embed/>
                  </p:oleObj>
                </mc:Choice>
                <mc:Fallback>
                  <p:oleObj name="Формула" r:id="rId12" imgW="152280" imgH="203040" progId="Equation.3">
                    <p:embed/>
                    <p:pic>
                      <p:nvPicPr>
                        <p:cNvPr id="0" name="Picture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38" y="1661"/>
                          <a:ext cx="208" cy="27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4071" name="Group 39"/>
          <p:cNvGrpSpPr>
            <a:grpSpLocks/>
          </p:cNvGrpSpPr>
          <p:nvPr/>
        </p:nvGrpSpPr>
        <p:grpSpPr bwMode="auto">
          <a:xfrm>
            <a:off x="5076825" y="2205038"/>
            <a:ext cx="1535113" cy="1585912"/>
            <a:chOff x="3787" y="1434"/>
            <a:chExt cx="967" cy="999"/>
          </a:xfrm>
        </p:grpSpPr>
        <p:sp>
          <p:nvSpPr>
            <p:cNvPr id="44062" name="Line 30"/>
            <p:cNvSpPr>
              <a:spLocks noChangeShapeType="1"/>
            </p:cNvSpPr>
            <p:nvPr/>
          </p:nvSpPr>
          <p:spPr bwMode="auto">
            <a:xfrm flipV="1">
              <a:off x="4150" y="1480"/>
              <a:ext cx="0" cy="499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44063" name="Line 31"/>
            <p:cNvSpPr>
              <a:spLocks noChangeShapeType="1"/>
            </p:cNvSpPr>
            <p:nvPr/>
          </p:nvSpPr>
          <p:spPr bwMode="auto">
            <a:xfrm>
              <a:off x="4150" y="1979"/>
              <a:ext cx="590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44064" name="Line 32"/>
            <p:cNvSpPr>
              <a:spLocks noChangeShapeType="1"/>
            </p:cNvSpPr>
            <p:nvPr/>
          </p:nvSpPr>
          <p:spPr bwMode="auto">
            <a:xfrm flipH="1">
              <a:off x="3787" y="1979"/>
              <a:ext cx="363" cy="362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44065" name="Object 33"/>
            <p:cNvGraphicFramePr>
              <a:graphicFrameLocks noChangeAspect="1"/>
            </p:cNvGraphicFramePr>
            <p:nvPr/>
          </p:nvGraphicFramePr>
          <p:xfrm>
            <a:off x="3923" y="2115"/>
            <a:ext cx="251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099" name="Формула" r:id="rId14" imgW="190440" imgH="241200" progId="Equation.3">
                    <p:embed/>
                  </p:oleObj>
                </mc:Choice>
                <mc:Fallback>
                  <p:oleObj name="Формула" r:id="rId14" imgW="190440" imgH="24120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3" y="2115"/>
                          <a:ext cx="251" cy="3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066" name="Object 34"/>
            <p:cNvGraphicFramePr>
              <a:graphicFrameLocks noChangeAspect="1"/>
            </p:cNvGraphicFramePr>
            <p:nvPr/>
          </p:nvGraphicFramePr>
          <p:xfrm>
            <a:off x="4195" y="1434"/>
            <a:ext cx="217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00" name="Формула" r:id="rId16" imgW="152280" imgH="203040" progId="Equation.3">
                    <p:embed/>
                  </p:oleObj>
                </mc:Choice>
                <mc:Fallback>
                  <p:oleObj name="Формула" r:id="rId16" imgW="152280" imgH="203040" progId="Equation.3">
                    <p:embed/>
                    <p:pic>
                      <p:nvPicPr>
                        <p:cNvPr id="0" name="Picture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5" y="1434"/>
                          <a:ext cx="217" cy="28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067" name="Object 35"/>
            <p:cNvGraphicFramePr>
              <a:graphicFrameLocks noChangeAspect="1"/>
            </p:cNvGraphicFramePr>
            <p:nvPr/>
          </p:nvGraphicFramePr>
          <p:xfrm>
            <a:off x="4558" y="1661"/>
            <a:ext cx="196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01" name="Формула" r:id="rId18" imgW="126720" imgH="177480" progId="Equation.3">
                    <p:embed/>
                  </p:oleObj>
                </mc:Choice>
                <mc:Fallback>
                  <p:oleObj name="Формула" r:id="rId18" imgW="126720" imgH="177480" progId="Equation.3">
                    <p:embed/>
                    <p:pic>
                      <p:nvPicPr>
                        <p:cNvPr id="0" name="Picture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58" y="1661"/>
                          <a:ext cx="196" cy="2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4070" name="Group 38"/>
            <p:cNvGrpSpPr>
              <a:grpSpLocks/>
            </p:cNvGrpSpPr>
            <p:nvPr/>
          </p:nvGrpSpPr>
          <p:grpSpPr bwMode="auto">
            <a:xfrm>
              <a:off x="4014" y="1865"/>
              <a:ext cx="226" cy="250"/>
              <a:chOff x="113" y="4087"/>
              <a:chExt cx="226" cy="250"/>
            </a:xfrm>
          </p:grpSpPr>
          <p:sp>
            <p:nvSpPr>
              <p:cNvPr id="44068" name="AutoShape 36"/>
              <p:cNvSpPr>
                <a:spLocks noChangeArrowheads="1"/>
              </p:cNvSpPr>
              <p:nvPr/>
            </p:nvSpPr>
            <p:spPr bwMode="auto">
              <a:xfrm>
                <a:off x="113" y="4093"/>
                <a:ext cx="226" cy="227"/>
              </a:xfrm>
              <a:prstGeom prst="octagon">
                <a:avLst>
                  <a:gd name="adj" fmla="val 29287"/>
                </a:avLst>
              </a:prstGeom>
              <a:solidFill>
                <a:srgbClr val="B2B2B2">
                  <a:alpha val="50000"/>
                </a:srgbClr>
              </a:solidFill>
              <a:ln w="12700" algn="ctr">
                <a:solidFill>
                  <a:srgbClr val="3333CC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4069" name="Text Box 37"/>
              <p:cNvSpPr txBox="1">
                <a:spLocks noChangeArrowheads="1"/>
              </p:cNvSpPr>
              <p:nvPr/>
            </p:nvSpPr>
            <p:spPr bwMode="auto">
              <a:xfrm>
                <a:off x="113" y="4087"/>
                <a:ext cx="226" cy="250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000" b="1"/>
                  <a:t>+</a:t>
                </a:r>
              </a:p>
            </p:txBody>
          </p:sp>
        </p:grpSp>
      </p:grpSp>
      <p:grpSp>
        <p:nvGrpSpPr>
          <p:cNvPr id="44085" name="Group 53"/>
          <p:cNvGrpSpPr>
            <a:grpSpLocks/>
          </p:cNvGrpSpPr>
          <p:nvPr/>
        </p:nvGrpSpPr>
        <p:grpSpPr bwMode="auto">
          <a:xfrm>
            <a:off x="6732588" y="2128838"/>
            <a:ext cx="1477962" cy="1371600"/>
            <a:chOff x="340" y="3022"/>
            <a:chExt cx="931" cy="864"/>
          </a:xfrm>
        </p:grpSpPr>
        <p:sp>
          <p:nvSpPr>
            <p:cNvPr id="44073" name="Line 41"/>
            <p:cNvSpPr>
              <a:spLocks noChangeShapeType="1"/>
            </p:cNvSpPr>
            <p:nvPr/>
          </p:nvSpPr>
          <p:spPr bwMode="auto">
            <a:xfrm flipV="1">
              <a:off x="612" y="3113"/>
              <a:ext cx="0" cy="499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sp>
          <p:nvSpPr>
            <p:cNvPr id="44074" name="Line 42"/>
            <p:cNvSpPr>
              <a:spLocks noChangeShapeType="1"/>
            </p:cNvSpPr>
            <p:nvPr/>
          </p:nvSpPr>
          <p:spPr bwMode="auto">
            <a:xfrm>
              <a:off x="612" y="3612"/>
              <a:ext cx="590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44076" name="Object 44"/>
            <p:cNvGraphicFramePr>
              <a:graphicFrameLocks noChangeAspect="1"/>
            </p:cNvGraphicFramePr>
            <p:nvPr/>
          </p:nvGraphicFramePr>
          <p:xfrm>
            <a:off x="1020" y="3022"/>
            <a:ext cx="251" cy="3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02" name="Формула" r:id="rId20" imgW="190440" imgH="241200" progId="Equation.3">
                    <p:embed/>
                  </p:oleObj>
                </mc:Choice>
                <mc:Fallback>
                  <p:oleObj name="Формула" r:id="rId20" imgW="190440" imgH="241200" progId="Equation.3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20" y="3022"/>
                          <a:ext cx="251" cy="31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077" name="Object 45"/>
            <p:cNvGraphicFramePr>
              <a:graphicFrameLocks noChangeAspect="1"/>
            </p:cNvGraphicFramePr>
            <p:nvPr/>
          </p:nvGraphicFramePr>
          <p:xfrm>
            <a:off x="340" y="3113"/>
            <a:ext cx="217" cy="28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03" name="Формула" r:id="rId21" imgW="152280" imgH="203040" progId="Equation.3">
                    <p:embed/>
                  </p:oleObj>
                </mc:Choice>
                <mc:Fallback>
                  <p:oleObj name="Формула" r:id="rId21" imgW="152280" imgH="203040" progId="Equation.3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0" y="3113"/>
                          <a:ext cx="217" cy="28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078" name="Object 46"/>
            <p:cNvGraphicFramePr>
              <a:graphicFrameLocks noChangeAspect="1"/>
            </p:cNvGraphicFramePr>
            <p:nvPr/>
          </p:nvGraphicFramePr>
          <p:xfrm>
            <a:off x="975" y="3612"/>
            <a:ext cx="196" cy="27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4104" name="Формула" r:id="rId22" imgW="126720" imgH="177480" progId="Equation.3">
                    <p:embed/>
                  </p:oleObj>
                </mc:Choice>
                <mc:Fallback>
                  <p:oleObj name="Формула" r:id="rId22" imgW="126720" imgH="177480" progId="Equation.3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5" y="3612"/>
                          <a:ext cx="196" cy="27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4084" name="Group 52"/>
            <p:cNvGrpSpPr>
              <a:grpSpLocks/>
            </p:cNvGrpSpPr>
            <p:nvPr/>
          </p:nvGrpSpPr>
          <p:grpSpPr bwMode="auto">
            <a:xfrm>
              <a:off x="476" y="3430"/>
              <a:ext cx="226" cy="301"/>
              <a:chOff x="476" y="3430"/>
              <a:chExt cx="226" cy="301"/>
            </a:xfrm>
          </p:grpSpPr>
          <p:sp>
            <p:nvSpPr>
              <p:cNvPr id="44080" name="AutoShape 48"/>
              <p:cNvSpPr>
                <a:spLocks noChangeArrowheads="1"/>
              </p:cNvSpPr>
              <p:nvPr/>
            </p:nvSpPr>
            <p:spPr bwMode="auto">
              <a:xfrm>
                <a:off x="476" y="3504"/>
                <a:ext cx="226" cy="227"/>
              </a:xfrm>
              <a:prstGeom prst="octagon">
                <a:avLst>
                  <a:gd name="adj" fmla="val 29287"/>
                </a:avLst>
              </a:prstGeom>
              <a:solidFill>
                <a:srgbClr val="B2B2B2">
                  <a:alpha val="50000"/>
                </a:srgbClr>
              </a:solidFill>
              <a:ln w="12700" algn="ctr">
                <a:solidFill>
                  <a:srgbClr val="3333CC"/>
                </a:solidFill>
                <a:miter lim="800000"/>
                <a:headEnd/>
                <a:tailEnd/>
              </a:ln>
              <a:effectLst>
                <a:outerShdw dist="45791" dir="2021404" algn="ctr" rotWithShape="0">
                  <a:srgbClr val="9999FF"/>
                </a:outerShdw>
              </a:effec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4081" name="Text Box 49"/>
              <p:cNvSpPr txBox="1">
                <a:spLocks noChangeArrowheads="1"/>
              </p:cNvSpPr>
              <p:nvPr/>
            </p:nvSpPr>
            <p:spPr bwMode="auto">
              <a:xfrm>
                <a:off x="476" y="3430"/>
                <a:ext cx="226" cy="250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ru-RU" sz="2000" b="1"/>
                  <a:t>_</a:t>
                </a:r>
              </a:p>
            </p:txBody>
          </p:sp>
        </p:grpSp>
        <p:sp>
          <p:nvSpPr>
            <p:cNvPr id="44082" name="Line 50"/>
            <p:cNvSpPr>
              <a:spLocks noChangeShapeType="1"/>
            </p:cNvSpPr>
            <p:nvPr/>
          </p:nvSpPr>
          <p:spPr bwMode="auto">
            <a:xfrm flipV="1">
              <a:off x="657" y="3249"/>
              <a:ext cx="318" cy="317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 type="triangle" w="med" len="med"/>
            </a:ln>
            <a:effectLst>
              <a:outerShdw dist="45791" dir="2021404" algn="ctr" rotWithShape="0">
                <a:srgbClr val="9999FF"/>
              </a:outerShdw>
            </a:effec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4086" name="Text Box 54"/>
          <p:cNvSpPr txBox="1">
            <a:spLocks noChangeArrowheads="1"/>
          </p:cNvSpPr>
          <p:nvPr/>
        </p:nvSpPr>
        <p:spPr bwMode="auto">
          <a:xfrm>
            <a:off x="250825" y="4365625"/>
            <a:ext cx="4394200" cy="17399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Это уравнение позволяют описать движение электрона, найти его траекторию, скорость в любой точке, если известны начальные условия и картины электрического  и магнитного полей</a:t>
            </a:r>
          </a:p>
        </p:txBody>
      </p:sp>
      <p:graphicFrame>
        <p:nvGraphicFramePr>
          <p:cNvPr id="44087" name="Object 55"/>
          <p:cNvGraphicFramePr>
            <a:graphicFrameLocks noChangeAspect="1"/>
          </p:cNvGraphicFramePr>
          <p:nvPr/>
        </p:nvGraphicFramePr>
        <p:xfrm>
          <a:off x="971550" y="3284538"/>
          <a:ext cx="3235325" cy="963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05" name="Формула" r:id="rId23" imgW="1320480" imgH="393480" progId="Equation.3">
                  <p:embed/>
                </p:oleObj>
              </mc:Choice>
              <mc:Fallback>
                <p:oleObj name="Формула" r:id="rId23" imgW="1320480" imgH="393480" progId="Equation.3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284538"/>
                        <a:ext cx="3235325" cy="963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88" name="Object 56"/>
          <p:cNvGraphicFramePr>
            <a:graphicFrameLocks noChangeAspect="1"/>
          </p:cNvGraphicFramePr>
          <p:nvPr/>
        </p:nvGraphicFramePr>
        <p:xfrm>
          <a:off x="5148263" y="3933825"/>
          <a:ext cx="2703512" cy="735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06" name="Формула" r:id="rId25" imgW="888840" imgH="241200" progId="Equation.3">
                  <p:embed/>
                </p:oleObj>
              </mc:Choice>
              <mc:Fallback>
                <p:oleObj name="Формула" r:id="rId25" imgW="888840" imgH="241200" progId="Equation.3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3933825"/>
                        <a:ext cx="2703512" cy="735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89" name="Object 57"/>
          <p:cNvGraphicFramePr>
            <a:graphicFrameLocks noChangeAspect="1"/>
          </p:cNvGraphicFramePr>
          <p:nvPr/>
        </p:nvGraphicFramePr>
        <p:xfrm>
          <a:off x="5148263" y="4724400"/>
          <a:ext cx="27051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07" name="Формула" r:id="rId27" imgW="888840" imgH="215640" progId="Equation.3">
                  <p:embed/>
                </p:oleObj>
              </mc:Choice>
              <mc:Fallback>
                <p:oleObj name="Формула" r:id="rId27" imgW="888840" imgH="215640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4724400"/>
                        <a:ext cx="2705100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90" name="Object 58"/>
          <p:cNvGraphicFramePr>
            <a:graphicFrameLocks noChangeAspect="1"/>
          </p:cNvGraphicFramePr>
          <p:nvPr/>
        </p:nvGraphicFramePr>
        <p:xfrm>
          <a:off x="5129213" y="5459413"/>
          <a:ext cx="2744787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08" name="Формула" r:id="rId29" imgW="901440" imgH="253800" progId="Equation.3">
                  <p:embed/>
                </p:oleObj>
              </mc:Choice>
              <mc:Fallback>
                <p:oleObj name="Формула" r:id="rId29" imgW="901440" imgH="253800" progId="Equation.3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213" y="5459413"/>
                        <a:ext cx="2744787" cy="773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91" name="AutoShape 59"/>
          <p:cNvSpPr>
            <a:spLocks noChangeArrowheads="1"/>
          </p:cNvSpPr>
          <p:nvPr/>
        </p:nvSpPr>
        <p:spPr bwMode="auto">
          <a:xfrm>
            <a:off x="5508625" y="2349500"/>
            <a:ext cx="2930525" cy="935038"/>
          </a:xfrm>
          <a:prstGeom prst="wedgeRoundRectCallout">
            <a:avLst>
              <a:gd name="adj1" fmla="val -97560"/>
              <a:gd name="adj2" fmla="val 83787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Постоянное магнитное поле не совершает работу</a:t>
            </a:r>
          </a:p>
        </p:txBody>
      </p:sp>
      <p:sp>
        <p:nvSpPr>
          <p:cNvPr id="44092" name="AutoShape 60"/>
          <p:cNvSpPr>
            <a:spLocks noChangeArrowheads="1"/>
          </p:cNvSpPr>
          <p:nvPr/>
        </p:nvSpPr>
        <p:spPr bwMode="auto">
          <a:xfrm>
            <a:off x="571472" y="357166"/>
            <a:ext cx="4465638" cy="1800225"/>
          </a:xfrm>
          <a:prstGeom prst="wedgeRoundRectCallout">
            <a:avLst>
              <a:gd name="adj1" fmla="val -1051"/>
              <a:gd name="adj2" fmla="val 128750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В электрическом поле закон сохранения энергии имеет вид</a:t>
            </a:r>
          </a:p>
        </p:txBody>
      </p:sp>
      <p:graphicFrame>
        <p:nvGraphicFramePr>
          <p:cNvPr id="44093" name="Object 61"/>
          <p:cNvGraphicFramePr>
            <a:graphicFrameLocks noChangeAspect="1"/>
          </p:cNvGraphicFramePr>
          <p:nvPr/>
        </p:nvGraphicFramePr>
        <p:xfrm>
          <a:off x="1258888" y="1079500"/>
          <a:ext cx="2881312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09" name="Формула" r:id="rId31" imgW="1231560" imgH="419040" progId="Equation.3">
                  <p:embed/>
                </p:oleObj>
              </mc:Choice>
              <mc:Fallback>
                <p:oleObj name="Формула" r:id="rId31" imgW="1231560" imgH="419040" progId="Equation.3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1079500"/>
                        <a:ext cx="2881312" cy="981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4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4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4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3" dur="2000" fill="hold"/>
                                        <p:tgtEl>
                                          <p:spTgt spid="4408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4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44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4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0" grpId="0"/>
      <p:bldP spid="44051" grpId="0"/>
      <p:bldP spid="44086" grpId="0"/>
      <p:bldP spid="44091" grpId="0" animBg="1"/>
      <p:bldP spid="44092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9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20</a:t>
            </a:r>
          </a:p>
        </p:txBody>
      </p:sp>
      <p:sp>
        <p:nvSpPr>
          <p:cNvPr id="93190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93191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93192" name="Text Box 8"/>
          <p:cNvSpPr txBox="1">
            <a:spLocks noChangeArrowheads="1"/>
          </p:cNvSpPr>
          <p:nvPr/>
        </p:nvSpPr>
        <p:spPr bwMode="auto">
          <a:xfrm>
            <a:off x="900113" y="549275"/>
            <a:ext cx="7570787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/>
              <a:t>ОСНОВНЫЕ ХАРАКТЕРИСТИКИ ЭЛЕКТРОВАКУУМНОГО ТРИОДА</a:t>
            </a:r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1187450" y="1052513"/>
            <a:ext cx="3529013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ru-RU" sz="1600" b="1"/>
              <a:t> коэффициент усиления</a:t>
            </a:r>
          </a:p>
        </p:txBody>
      </p:sp>
      <p:graphicFrame>
        <p:nvGraphicFramePr>
          <p:cNvPr id="93194" name="Object 10"/>
          <p:cNvGraphicFramePr>
            <a:graphicFrameLocks noChangeAspect="1"/>
          </p:cNvGraphicFramePr>
          <p:nvPr/>
        </p:nvGraphicFramePr>
        <p:xfrm>
          <a:off x="827088" y="1412875"/>
          <a:ext cx="2376487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8" name="Формула" r:id="rId4" imgW="965160" imgH="507960" progId="Equation.3">
                  <p:embed/>
                </p:oleObj>
              </mc:Choice>
              <mc:Fallback>
                <p:oleObj name="Формула" r:id="rId4" imgW="965160" imgH="50796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412875"/>
                        <a:ext cx="2376487" cy="1250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95" name="Object 11"/>
          <p:cNvGraphicFramePr>
            <a:graphicFrameLocks noChangeAspect="1"/>
          </p:cNvGraphicFramePr>
          <p:nvPr/>
        </p:nvGraphicFramePr>
        <p:xfrm>
          <a:off x="3348038" y="1700213"/>
          <a:ext cx="1344612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9" name="Формула" r:id="rId6" imgW="545760" imgH="228600" progId="Equation.3">
                  <p:embed/>
                </p:oleObj>
              </mc:Choice>
              <mc:Fallback>
                <p:oleObj name="Формула" r:id="rId6" imgW="54576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1700213"/>
                        <a:ext cx="1344612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6" name="Text Box 12"/>
          <p:cNvSpPr txBox="1">
            <a:spLocks noChangeArrowheads="1"/>
          </p:cNvSpPr>
          <p:nvPr/>
        </p:nvSpPr>
        <p:spPr bwMode="auto">
          <a:xfrm>
            <a:off x="5148263" y="1052513"/>
            <a:ext cx="3455987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en-US" sz="1600" b="1"/>
              <a:t> </a:t>
            </a:r>
            <a:r>
              <a:rPr lang="ru-RU" sz="1600" b="1"/>
              <a:t>внутреннее сопротивление </a:t>
            </a:r>
            <a:r>
              <a:rPr lang="en-US" sz="1600" b="1"/>
              <a:t>R</a:t>
            </a:r>
            <a:endParaRPr lang="ru-RU" sz="1600" b="1"/>
          </a:p>
        </p:txBody>
      </p:sp>
      <p:graphicFrame>
        <p:nvGraphicFramePr>
          <p:cNvPr id="93197" name="Object 13"/>
          <p:cNvGraphicFramePr>
            <a:graphicFrameLocks noChangeAspect="1"/>
          </p:cNvGraphicFramePr>
          <p:nvPr/>
        </p:nvGraphicFramePr>
        <p:xfrm>
          <a:off x="6227763" y="1557338"/>
          <a:ext cx="1144587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00" name="Формула" r:id="rId8" imgW="495000" imgH="431640" progId="Equation.3">
                  <p:embed/>
                </p:oleObj>
              </mc:Choice>
              <mc:Fallback>
                <p:oleObj name="Формула" r:id="rId8" imgW="495000" imgH="431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1557338"/>
                        <a:ext cx="1144587" cy="1000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8" name="Text Box 14"/>
          <p:cNvSpPr txBox="1">
            <a:spLocks noChangeArrowheads="1"/>
          </p:cNvSpPr>
          <p:nvPr/>
        </p:nvSpPr>
        <p:spPr bwMode="auto">
          <a:xfrm>
            <a:off x="539750" y="2565400"/>
            <a:ext cx="3529013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ru-RU" sz="1600" b="1"/>
              <a:t> анодная характеристика</a:t>
            </a:r>
          </a:p>
        </p:txBody>
      </p:sp>
      <p:sp>
        <p:nvSpPr>
          <p:cNvPr id="93201" name="Text Box 17"/>
          <p:cNvSpPr txBox="1">
            <a:spLocks noChangeArrowheads="1"/>
          </p:cNvSpPr>
          <p:nvPr/>
        </p:nvSpPr>
        <p:spPr bwMode="auto">
          <a:xfrm>
            <a:off x="4643438" y="2492375"/>
            <a:ext cx="3529012" cy="3365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FontTx/>
              <a:buChar char="•"/>
            </a:pPr>
            <a:r>
              <a:rPr lang="ru-RU" sz="1600" b="1"/>
              <a:t> сеточная характеристика</a:t>
            </a:r>
          </a:p>
        </p:txBody>
      </p:sp>
      <p:pic>
        <p:nvPicPr>
          <p:cNvPr id="93206" name="Picture 2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619250" y="2924175"/>
            <a:ext cx="5616575" cy="3505200"/>
          </a:xfrm>
          <a:prstGeom prst="rect">
            <a:avLst/>
          </a:prstGeom>
          <a:noFill/>
        </p:spPr>
      </p:pic>
      <p:pic>
        <p:nvPicPr>
          <p:cNvPr id="93207" name="Picture 23"/>
          <p:cNvPicPr>
            <a:picLocks noChangeAspect="1" noChangeArrowheads="1"/>
          </p:cNvPicPr>
          <p:nvPr/>
        </p:nvPicPr>
        <p:blipFill>
          <a:blip r:embed="rId11" cstate="print"/>
          <a:srcRect t="1561" r="1555"/>
          <a:stretch>
            <a:fillRect/>
          </a:stretch>
        </p:blipFill>
        <p:spPr bwMode="auto">
          <a:xfrm>
            <a:off x="323850" y="2924175"/>
            <a:ext cx="3049588" cy="3036888"/>
          </a:xfrm>
          <a:prstGeom prst="rect">
            <a:avLst/>
          </a:prstGeom>
          <a:noFill/>
        </p:spPr>
      </p:pic>
      <p:pic>
        <p:nvPicPr>
          <p:cNvPr id="93208" name="Picture 24"/>
          <p:cNvPicPr>
            <a:picLocks noChangeAspect="1" noChangeArrowheads="1"/>
          </p:cNvPicPr>
          <p:nvPr/>
        </p:nvPicPr>
        <p:blipFill>
          <a:blip r:embed="rId12" cstate="print"/>
          <a:srcRect l="2789" t="2504"/>
          <a:stretch>
            <a:fillRect/>
          </a:stretch>
        </p:blipFill>
        <p:spPr bwMode="auto">
          <a:xfrm>
            <a:off x="4787900" y="2852738"/>
            <a:ext cx="2703513" cy="3022600"/>
          </a:xfrm>
          <a:prstGeom prst="rect">
            <a:avLst/>
          </a:prstGeom>
          <a:noFill/>
        </p:spPr>
      </p:pic>
      <p:pic>
        <p:nvPicPr>
          <p:cNvPr id="93209" name="Picture 25"/>
          <p:cNvPicPr>
            <a:picLocks noChangeAspect="1" noChangeArrowheads="1"/>
          </p:cNvPicPr>
          <p:nvPr/>
        </p:nvPicPr>
        <p:blipFill>
          <a:blip r:embed="rId13" cstate="print"/>
          <a:srcRect l="1299" t="1384" r="1299"/>
          <a:stretch>
            <a:fillRect/>
          </a:stretch>
        </p:blipFill>
        <p:spPr bwMode="auto">
          <a:xfrm>
            <a:off x="4140200" y="2781300"/>
            <a:ext cx="3959225" cy="37607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3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93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3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3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3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3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93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93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9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93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3" grpId="0"/>
      <p:bldP spid="93196" grpId="0"/>
      <p:bldP spid="93198" grpId="0"/>
      <p:bldP spid="9320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7" name="WordArt 5"/>
          <p:cNvSpPr>
            <a:spLocks noChangeArrowheads="1" noChangeShapeType="1" noTextEdit="1"/>
          </p:cNvSpPr>
          <p:nvPr/>
        </p:nvSpPr>
        <p:spPr bwMode="auto">
          <a:xfrm>
            <a:off x="8677275" y="6381750"/>
            <a:ext cx="287338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21</a:t>
            </a:r>
          </a:p>
        </p:txBody>
      </p:sp>
      <p:sp>
        <p:nvSpPr>
          <p:cNvPr id="95238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95239" name="WordArt 7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pic>
        <p:nvPicPr>
          <p:cNvPr id="95240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620713"/>
            <a:ext cx="7416800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46086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46102" name="Group 22"/>
          <p:cNvGraphicFramePr>
            <a:graphicFrameLocks noGrp="1"/>
          </p:cNvGraphicFramePr>
          <p:nvPr/>
        </p:nvGraphicFramePr>
        <p:xfrm>
          <a:off x="4479925" y="0"/>
          <a:ext cx="208280" cy="1571625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571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0" y="1571625"/>
            <a:ext cx="184150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pPr algn="l"/>
            <a:r>
              <a:rPr lang="ru-RU">
                <a:solidFill>
                  <a:schemeClr val="tx1"/>
                </a:solidFill>
              </a:rPr>
              <a:t/>
            </a:r>
            <a:br>
              <a:rPr lang="ru-RU">
                <a:solidFill>
                  <a:schemeClr val="tx1"/>
                </a:solidFill>
              </a:rPr>
            </a:br>
            <a:endParaRPr lang="ru-RU">
              <a:solidFill>
                <a:schemeClr val="tx1"/>
              </a:solidFill>
            </a:endParaRPr>
          </a:p>
          <a:p>
            <a:pPr algn="l" eaLnBrk="0" hangingPunct="0"/>
            <a:endParaRPr lang="ru-RU">
              <a:solidFill>
                <a:schemeClr val="tx1"/>
              </a:solidFill>
            </a:endParaRPr>
          </a:p>
        </p:txBody>
      </p:sp>
      <p:sp>
        <p:nvSpPr>
          <p:cNvPr id="46129" name="WordArt 49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46130" name="Text Box 50"/>
          <p:cNvSpPr txBox="1">
            <a:spLocks noChangeArrowheads="1"/>
          </p:cNvSpPr>
          <p:nvPr/>
        </p:nvSpPr>
        <p:spPr bwMode="auto">
          <a:xfrm>
            <a:off x="684213" y="765175"/>
            <a:ext cx="3671887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Картину электрического поля   в пространстве свободных от зарядов можно определить с помощью уравнения Лапласа</a:t>
            </a:r>
          </a:p>
        </p:txBody>
      </p:sp>
      <p:graphicFrame>
        <p:nvGraphicFramePr>
          <p:cNvPr id="46131" name="Object 51"/>
          <p:cNvGraphicFramePr>
            <a:graphicFrameLocks noChangeAspect="1"/>
          </p:cNvGraphicFramePr>
          <p:nvPr/>
        </p:nvGraphicFramePr>
        <p:xfrm>
          <a:off x="1547813" y="1989138"/>
          <a:ext cx="143986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6" name="Формула" r:id="rId4" imgW="533160" imgH="228600" progId="Equation.3">
                  <p:embed/>
                </p:oleObj>
              </mc:Choice>
              <mc:Fallback>
                <p:oleObj name="Формула" r:id="rId4" imgW="533160" imgH="228600" progId="Equation.3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1989138"/>
                        <a:ext cx="1439862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32" name="AutoShape 52"/>
          <p:cNvSpPr>
            <a:spLocks noChangeArrowheads="1"/>
          </p:cNvSpPr>
          <p:nvPr/>
        </p:nvSpPr>
        <p:spPr bwMode="auto">
          <a:xfrm>
            <a:off x="323850" y="3716338"/>
            <a:ext cx="3960813" cy="1368425"/>
          </a:xfrm>
          <a:prstGeom prst="wedgeRoundRectCallout">
            <a:avLst>
              <a:gd name="adj1" fmla="val -13287"/>
              <a:gd name="adj2" fmla="val -147796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Оператор Лапласа</a:t>
            </a:r>
          </a:p>
        </p:txBody>
      </p:sp>
      <p:graphicFrame>
        <p:nvGraphicFramePr>
          <p:cNvPr id="46133" name="Object 53"/>
          <p:cNvGraphicFramePr>
            <a:graphicFrameLocks noChangeAspect="1"/>
          </p:cNvGraphicFramePr>
          <p:nvPr/>
        </p:nvGraphicFramePr>
        <p:xfrm>
          <a:off x="1042988" y="4149725"/>
          <a:ext cx="26892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7" name="Формула" r:id="rId6" imgW="1346040" imgH="444240" progId="Equation.3">
                  <p:embed/>
                </p:oleObj>
              </mc:Choice>
              <mc:Fallback>
                <p:oleObj name="Формула" r:id="rId6" imgW="1346040" imgH="444240" progId="Equation.3">
                  <p:embed/>
                  <p:pic>
                    <p:nvPicPr>
                      <p:cNvPr id="0" name="Picture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4149725"/>
                        <a:ext cx="2689225" cy="887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34" name="Text Box 54"/>
          <p:cNvSpPr txBox="1">
            <a:spLocks noChangeArrowheads="1"/>
          </p:cNvSpPr>
          <p:nvPr/>
        </p:nvSpPr>
        <p:spPr bwMode="auto">
          <a:xfrm>
            <a:off x="3394075" y="404813"/>
            <a:ext cx="2219325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КАРТИНЫ ПОЛЕЙ</a:t>
            </a:r>
          </a:p>
        </p:txBody>
      </p:sp>
      <p:sp>
        <p:nvSpPr>
          <p:cNvPr id="46135" name="Text Box 55"/>
          <p:cNvSpPr txBox="1">
            <a:spLocks noChangeArrowheads="1"/>
          </p:cNvSpPr>
          <p:nvPr/>
        </p:nvSpPr>
        <p:spPr bwMode="auto">
          <a:xfrm>
            <a:off x="4643438" y="765175"/>
            <a:ext cx="4176712" cy="11906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Картину электрического поля, которое искажается  объемным зарядом можно определить с помощью уравнения Пуассона</a:t>
            </a:r>
          </a:p>
        </p:txBody>
      </p:sp>
      <p:graphicFrame>
        <p:nvGraphicFramePr>
          <p:cNvPr id="46136" name="Object 56"/>
          <p:cNvGraphicFramePr>
            <a:graphicFrameLocks noChangeAspect="1"/>
          </p:cNvGraphicFramePr>
          <p:nvPr/>
        </p:nvGraphicFramePr>
        <p:xfrm>
          <a:off x="4787900" y="1916113"/>
          <a:ext cx="3565525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8" name="Формула" r:id="rId8" imgW="1320480" imgH="431640" progId="Equation.3">
                  <p:embed/>
                </p:oleObj>
              </mc:Choice>
              <mc:Fallback>
                <p:oleObj name="Формула" r:id="rId8" imgW="1320480" imgH="431640" progId="Equation.3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1916113"/>
                        <a:ext cx="3565525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38" name="Text Box 58"/>
          <p:cNvSpPr txBox="1">
            <a:spLocks noChangeArrowheads="1"/>
          </p:cNvSpPr>
          <p:nvPr/>
        </p:nvSpPr>
        <p:spPr bwMode="auto">
          <a:xfrm>
            <a:off x="1460500" y="3068638"/>
            <a:ext cx="5875338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Картины магнитных</a:t>
            </a:r>
            <a:r>
              <a:rPr lang="en-US" b="1"/>
              <a:t> </a:t>
            </a:r>
            <a:r>
              <a:rPr lang="ru-RU" b="1"/>
              <a:t>полей в простейших случаях</a:t>
            </a:r>
          </a:p>
        </p:txBody>
      </p:sp>
      <p:graphicFrame>
        <p:nvGraphicFramePr>
          <p:cNvPr id="46139" name="Object 59"/>
          <p:cNvGraphicFramePr>
            <a:graphicFrameLocks noChangeAspect="1"/>
          </p:cNvGraphicFramePr>
          <p:nvPr/>
        </p:nvGraphicFramePr>
        <p:xfrm>
          <a:off x="611188" y="3500438"/>
          <a:ext cx="1655762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49" name="Формула" r:id="rId10" imgW="685800" imgH="393480" progId="Equation.3">
                  <p:embed/>
                </p:oleObj>
              </mc:Choice>
              <mc:Fallback>
                <p:oleObj name="Формула" r:id="rId10" imgW="685800" imgH="393480" progId="Equation.3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3500438"/>
                        <a:ext cx="1655762" cy="950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6141" name="Picture 61" descr="1-17-4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580063" y="3500438"/>
            <a:ext cx="3024187" cy="2765425"/>
          </a:xfrm>
          <a:prstGeom prst="rect">
            <a:avLst/>
          </a:prstGeom>
          <a:noFill/>
        </p:spPr>
      </p:pic>
      <p:sp>
        <p:nvSpPr>
          <p:cNvPr id="46142" name="Text Box 62"/>
          <p:cNvSpPr txBox="1">
            <a:spLocks noChangeArrowheads="1"/>
          </p:cNvSpPr>
          <p:nvPr/>
        </p:nvSpPr>
        <p:spPr bwMode="auto">
          <a:xfrm>
            <a:off x="3132138" y="3573463"/>
            <a:ext cx="2116137" cy="91598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Магнитное поле соленоида в его центре на оси</a:t>
            </a:r>
          </a:p>
        </p:txBody>
      </p:sp>
      <p:graphicFrame>
        <p:nvGraphicFramePr>
          <p:cNvPr id="46143" name="Object 63"/>
          <p:cNvGraphicFramePr>
            <a:graphicFrameLocks noChangeAspect="1"/>
          </p:cNvGraphicFramePr>
          <p:nvPr/>
        </p:nvGraphicFramePr>
        <p:xfrm>
          <a:off x="323850" y="5013325"/>
          <a:ext cx="3433763" cy="113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50" name="Формула" r:id="rId13" imgW="1422360" imgH="469800" progId="Equation.3">
                  <p:embed/>
                </p:oleObj>
              </mc:Choice>
              <mc:Fallback>
                <p:oleObj name="Формула" r:id="rId13" imgW="1422360" imgH="469800" progId="Equation.3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013325"/>
                        <a:ext cx="3433763" cy="1135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44" name="Text Box 64"/>
          <p:cNvSpPr txBox="1">
            <a:spLocks noChangeArrowheads="1"/>
          </p:cNvSpPr>
          <p:nvPr/>
        </p:nvSpPr>
        <p:spPr bwMode="auto">
          <a:xfrm>
            <a:off x="3995738" y="4868863"/>
            <a:ext cx="2592387" cy="1465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Магнитное поле на оси короткой катушки со средним радиусом </a:t>
            </a:r>
            <a:r>
              <a:rPr lang="en-US" b="1"/>
              <a:t>R</a:t>
            </a:r>
            <a:r>
              <a:rPr lang="ru-RU" b="1"/>
              <a:t>  на расстоянии </a:t>
            </a:r>
            <a:r>
              <a:rPr lang="en-US" b="1"/>
              <a:t>z</a:t>
            </a:r>
            <a:endParaRPr lang="ru-RU" b="1"/>
          </a:p>
        </p:txBody>
      </p:sp>
      <p:sp>
        <p:nvSpPr>
          <p:cNvPr id="46146" name="Rectangle 66"/>
          <p:cNvSpPr>
            <a:spLocks noChangeArrowheads="1"/>
          </p:cNvSpPr>
          <p:nvPr/>
        </p:nvSpPr>
        <p:spPr bwMode="auto">
          <a:xfrm>
            <a:off x="0" y="26336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6145" name="Object 65"/>
          <p:cNvGraphicFramePr>
            <a:graphicFrameLocks noChangeAspect="1"/>
          </p:cNvGraphicFramePr>
          <p:nvPr/>
        </p:nvGraphicFramePr>
        <p:xfrm>
          <a:off x="6516688" y="4005263"/>
          <a:ext cx="2047875" cy="159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51" r:id="rId15" imgW="914400" imgH="914400" progId="MgxDesigner">
                  <p:embed/>
                </p:oleObj>
              </mc:Choice>
              <mc:Fallback>
                <p:oleObj r:id="rId15" imgW="914400" imgH="914400" progId="MgxDesigner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4005263"/>
                        <a:ext cx="2047875" cy="159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49" name="AutoShape 69"/>
          <p:cNvSpPr>
            <a:spLocks noChangeArrowheads="1"/>
          </p:cNvSpPr>
          <p:nvPr/>
        </p:nvSpPr>
        <p:spPr bwMode="auto">
          <a:xfrm>
            <a:off x="539750" y="3716338"/>
            <a:ext cx="2735263" cy="1079500"/>
          </a:xfrm>
          <a:prstGeom prst="wedgeRoundRectCallout">
            <a:avLst>
              <a:gd name="adj1" fmla="val 198694"/>
              <a:gd name="adj2" fmla="val -189560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/>
              <a:t>Объемные плотности соответствующих зарядов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46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46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4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4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4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4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46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46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500"/>
                            </p:stCondLst>
                            <p:childTnLst>
                              <p:par>
                                <p:cTn id="8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4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30" grpId="0"/>
      <p:bldP spid="46132" grpId="0" animBg="1"/>
      <p:bldP spid="46132" grpId="1" animBg="1"/>
      <p:bldP spid="46135" grpId="0"/>
      <p:bldP spid="46138" grpId="0"/>
      <p:bldP spid="46142" grpId="0"/>
      <p:bldP spid="46144" grpId="0"/>
      <p:bldP spid="46149" grpId="0" animBg="1"/>
      <p:bldP spid="4614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48134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48246" name="WordArt 118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48247" name="Text Box 119"/>
          <p:cNvSpPr txBox="1">
            <a:spLocks noChangeArrowheads="1"/>
          </p:cNvSpPr>
          <p:nvPr/>
        </p:nvSpPr>
        <p:spPr bwMode="auto">
          <a:xfrm>
            <a:off x="1323975" y="549275"/>
            <a:ext cx="64071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ЧАСТНЫЕ СЛУЧАИ ДВИЖЕНИЯ ЭЛЕКТРОНА В ПОЛЯХ</a:t>
            </a:r>
          </a:p>
        </p:txBody>
      </p:sp>
      <p:sp>
        <p:nvSpPr>
          <p:cNvPr id="48248" name="Text Box 120"/>
          <p:cNvSpPr txBox="1">
            <a:spLocks noChangeArrowheads="1"/>
          </p:cNvSpPr>
          <p:nvPr/>
        </p:nvSpPr>
        <p:spPr bwMode="auto">
          <a:xfrm>
            <a:off x="468313" y="1989138"/>
            <a:ext cx="3995737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В декартовой системе координат</a:t>
            </a:r>
          </a:p>
        </p:txBody>
      </p:sp>
      <p:graphicFrame>
        <p:nvGraphicFramePr>
          <p:cNvPr id="48249" name="Object 121"/>
          <p:cNvGraphicFramePr>
            <a:graphicFrameLocks noChangeAspect="1"/>
          </p:cNvGraphicFramePr>
          <p:nvPr/>
        </p:nvGraphicFramePr>
        <p:xfrm>
          <a:off x="4476750" y="3073400"/>
          <a:ext cx="1905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54" name="Формула" r:id="rId4" imgW="190440" imgH="711000" progId="Equation.3">
                  <p:embed/>
                </p:oleObj>
              </mc:Choice>
              <mc:Fallback>
                <p:oleObj name="Формула" r:id="rId4" imgW="190440" imgH="711000" progId="Equation.3">
                  <p:embed/>
                  <p:pic>
                    <p:nvPicPr>
                      <p:cNvPr id="0" name="Picture 1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750" y="3073400"/>
                        <a:ext cx="19050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250" name="Object 122"/>
          <p:cNvGraphicFramePr>
            <a:graphicFrameLocks noChangeAspect="1"/>
          </p:cNvGraphicFramePr>
          <p:nvPr/>
        </p:nvGraphicFramePr>
        <p:xfrm>
          <a:off x="611188" y="981075"/>
          <a:ext cx="3235325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55" name="Формула" r:id="rId6" imgW="1320480" imgH="393480" progId="Equation.3">
                  <p:embed/>
                </p:oleObj>
              </mc:Choice>
              <mc:Fallback>
                <p:oleObj name="Формула" r:id="rId6" imgW="1320480" imgH="393480" progId="Equation.3">
                  <p:embed/>
                  <p:pic>
                    <p:nvPicPr>
                      <p:cNvPr id="0" name="Picture 1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981075"/>
                        <a:ext cx="3235325" cy="963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251" name="Object 123"/>
          <p:cNvGraphicFramePr>
            <a:graphicFrameLocks noChangeAspect="1"/>
          </p:cNvGraphicFramePr>
          <p:nvPr/>
        </p:nvGraphicFramePr>
        <p:xfrm>
          <a:off x="4572000" y="981075"/>
          <a:ext cx="4248150" cy="276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56" name="Формула" r:id="rId8" imgW="1993680" imgH="1295280" progId="Equation.3">
                  <p:embed/>
                </p:oleObj>
              </mc:Choice>
              <mc:Fallback>
                <p:oleObj name="Формула" r:id="rId8" imgW="1993680" imgH="1295280" progId="Equation.3">
                  <p:embed/>
                  <p:pic>
                    <p:nvPicPr>
                      <p:cNvPr id="0" name="Picture 1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981075"/>
                        <a:ext cx="4248150" cy="2760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252" name="Text Box 124"/>
          <p:cNvSpPr txBox="1">
            <a:spLocks noChangeArrowheads="1"/>
          </p:cNvSpPr>
          <p:nvPr/>
        </p:nvSpPr>
        <p:spPr bwMode="auto">
          <a:xfrm>
            <a:off x="4067175" y="3933825"/>
            <a:ext cx="4248150" cy="14652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1. Однородное электрическое поле (магнитное поле отсутствует, электрическое поле направлено вдоль оси </a:t>
            </a:r>
            <a:r>
              <a:rPr lang="en-US" b="1"/>
              <a:t>OY</a:t>
            </a:r>
            <a:r>
              <a:rPr lang="ru-RU" b="1"/>
              <a:t>, электрон движется в</a:t>
            </a:r>
            <a:r>
              <a:rPr lang="en-US" b="1"/>
              <a:t> </a:t>
            </a:r>
            <a:r>
              <a:rPr lang="ru-RU" b="1"/>
              <a:t>плоскости </a:t>
            </a:r>
            <a:r>
              <a:rPr lang="en-US" b="1"/>
              <a:t>XY</a:t>
            </a:r>
            <a:r>
              <a:rPr lang="ru-RU" b="1"/>
              <a:t>)</a:t>
            </a:r>
          </a:p>
        </p:txBody>
      </p:sp>
      <p:graphicFrame>
        <p:nvGraphicFramePr>
          <p:cNvPr id="48253" name="Object 125"/>
          <p:cNvGraphicFramePr>
            <a:graphicFrameLocks noChangeAspect="1"/>
          </p:cNvGraphicFramePr>
          <p:nvPr/>
        </p:nvGraphicFramePr>
        <p:xfrm>
          <a:off x="755650" y="3284538"/>
          <a:ext cx="3030538" cy="2760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57" name="Формула" r:id="rId10" imgW="1422360" imgH="1295280" progId="Equation.3">
                  <p:embed/>
                </p:oleObj>
              </mc:Choice>
              <mc:Fallback>
                <p:oleObj name="Формула" r:id="rId10" imgW="1422360" imgH="1295280" progId="Equation.3">
                  <p:embed/>
                  <p:pic>
                    <p:nvPicPr>
                      <p:cNvPr id="0" name="Picture 1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284538"/>
                        <a:ext cx="3030538" cy="2760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8250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8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48" grpId="0"/>
      <p:bldP spid="4825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5</a:t>
            </a:r>
          </a:p>
        </p:txBody>
      </p:sp>
      <p:sp>
        <p:nvSpPr>
          <p:cNvPr id="50182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50196" name="WordArt 20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50197" name="Text Box 21"/>
          <p:cNvSpPr txBox="1">
            <a:spLocks noChangeArrowheads="1"/>
          </p:cNvSpPr>
          <p:nvPr/>
        </p:nvSpPr>
        <p:spPr bwMode="auto">
          <a:xfrm>
            <a:off x="1323975" y="549275"/>
            <a:ext cx="64071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ЧАСТНЫЕ СЛУЧАИ ДВИЖЕНИЯ ЭЛЕКТРОНА В ПОЛЯХ</a:t>
            </a:r>
          </a:p>
        </p:txBody>
      </p:sp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468313" y="1125538"/>
            <a:ext cx="4319587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1. Однородное электрическое поле</a:t>
            </a:r>
          </a:p>
        </p:txBody>
      </p:sp>
      <p:graphicFrame>
        <p:nvGraphicFramePr>
          <p:cNvPr id="50199" name="Object 23"/>
          <p:cNvGraphicFramePr>
            <a:graphicFrameLocks noChangeAspect="1"/>
          </p:cNvGraphicFramePr>
          <p:nvPr/>
        </p:nvGraphicFramePr>
        <p:xfrm>
          <a:off x="755650" y="1557338"/>
          <a:ext cx="2273300" cy="200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5" name="Формула" r:id="rId4" imgW="1066680" imgH="939600" progId="Equation.3">
                  <p:embed/>
                </p:oleObj>
              </mc:Choice>
              <mc:Fallback>
                <p:oleObj name="Формула" r:id="rId4" imgW="1066680" imgH="9396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557338"/>
                        <a:ext cx="2273300" cy="200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00" name="AutoShape 24"/>
          <p:cNvSpPr>
            <a:spLocks noChangeArrowheads="1"/>
          </p:cNvSpPr>
          <p:nvPr/>
        </p:nvSpPr>
        <p:spPr bwMode="auto">
          <a:xfrm>
            <a:off x="3203575" y="2276475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0201" name="Object 25"/>
          <p:cNvGraphicFramePr>
            <a:graphicFrameLocks noChangeAspect="1"/>
          </p:cNvGraphicFramePr>
          <p:nvPr/>
        </p:nvGraphicFramePr>
        <p:xfrm>
          <a:off x="4356100" y="1574800"/>
          <a:ext cx="2841625" cy="200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6" name="Формула" r:id="rId6" imgW="1333440" imgH="939600" progId="Equation.3">
                  <p:embed/>
                </p:oleObj>
              </mc:Choice>
              <mc:Fallback>
                <p:oleObj name="Формула" r:id="rId6" imgW="1333440" imgH="9396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1574800"/>
                        <a:ext cx="2841625" cy="2003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05" name="AutoShape 29"/>
          <p:cNvSpPr>
            <a:spLocks noChangeArrowheads="1"/>
          </p:cNvSpPr>
          <p:nvPr/>
        </p:nvSpPr>
        <p:spPr bwMode="auto">
          <a:xfrm>
            <a:off x="7583488" y="2492375"/>
            <a:ext cx="1092200" cy="2089150"/>
          </a:xfrm>
          <a:prstGeom prst="curvedLeftArrow">
            <a:avLst>
              <a:gd name="adj1" fmla="val 18464"/>
              <a:gd name="adj2" fmla="val 73014"/>
              <a:gd name="adj3" fmla="val 29222"/>
            </a:avLst>
          </a:prstGeom>
          <a:solidFill>
            <a:srgbClr val="B2B2B2">
              <a:alpha val="50000"/>
            </a:srgbClr>
          </a:solidFill>
          <a:ln w="12700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0206" name="Text Box 30"/>
          <p:cNvSpPr txBox="1">
            <a:spLocks noChangeArrowheads="1"/>
          </p:cNvSpPr>
          <p:nvPr/>
        </p:nvSpPr>
        <p:spPr bwMode="auto">
          <a:xfrm>
            <a:off x="7235825" y="3141663"/>
            <a:ext cx="1439863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Исключив время</a:t>
            </a:r>
          </a:p>
        </p:txBody>
      </p:sp>
      <p:graphicFrame>
        <p:nvGraphicFramePr>
          <p:cNvPr id="50207" name="Object 31"/>
          <p:cNvGraphicFramePr>
            <a:graphicFrameLocks noChangeAspect="1"/>
          </p:cNvGraphicFramePr>
          <p:nvPr/>
        </p:nvGraphicFramePr>
        <p:xfrm>
          <a:off x="3924300" y="3644900"/>
          <a:ext cx="3600450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7" name="Формула" r:id="rId8" imgW="1485720" imgH="457200" progId="Equation.3">
                  <p:embed/>
                </p:oleObj>
              </mc:Choice>
              <mc:Fallback>
                <p:oleObj name="Формула" r:id="rId8" imgW="1485720" imgH="45720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644900"/>
                        <a:ext cx="3600450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09" name="Rectangle 33"/>
          <p:cNvSpPr>
            <a:spLocks noChangeArrowheads="1"/>
          </p:cNvSpPr>
          <p:nvPr/>
        </p:nvSpPr>
        <p:spPr bwMode="auto">
          <a:xfrm>
            <a:off x="0" y="2265363"/>
            <a:ext cx="9144000" cy="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50208" name="Picture 32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50825" y="3141663"/>
            <a:ext cx="3673475" cy="2860675"/>
          </a:xfrm>
          <a:prstGeom prst="rect">
            <a:avLst/>
          </a:prstGeom>
          <a:noFill/>
        </p:spPr>
      </p:pic>
      <p:graphicFrame>
        <p:nvGraphicFramePr>
          <p:cNvPr id="50219" name="Group 43"/>
          <p:cNvGraphicFramePr>
            <a:graphicFrameLocks noGrp="1"/>
          </p:cNvGraphicFramePr>
          <p:nvPr/>
        </p:nvGraphicFramePr>
        <p:xfrm>
          <a:off x="4479925" y="2265363"/>
          <a:ext cx="208280" cy="1411288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411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20" name="Rectangle 44"/>
          <p:cNvSpPr>
            <a:spLocks noChangeArrowheads="1"/>
          </p:cNvSpPr>
          <p:nvPr/>
        </p:nvSpPr>
        <p:spPr bwMode="auto">
          <a:xfrm>
            <a:off x="0" y="3676650"/>
            <a:ext cx="184150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>
            <a:spAutoFit/>
          </a:bodyPr>
          <a:lstStyle/>
          <a:p>
            <a:pPr algn="l"/>
            <a:r>
              <a:rPr lang="ru-RU">
                <a:solidFill>
                  <a:schemeClr val="tx1"/>
                </a:solidFill>
              </a:rPr>
              <a:t/>
            </a:r>
            <a:br>
              <a:rPr lang="ru-RU">
                <a:solidFill>
                  <a:schemeClr val="tx1"/>
                </a:solidFill>
              </a:rPr>
            </a:br>
            <a:endParaRPr lang="ru-RU">
              <a:solidFill>
                <a:schemeClr val="tx1"/>
              </a:solidFill>
            </a:endParaRPr>
          </a:p>
          <a:p>
            <a:pPr algn="l" eaLnBrk="0" hangingPunct="0"/>
            <a:endParaRPr lang="ru-RU">
              <a:solidFill>
                <a:schemeClr val="tx1"/>
              </a:solidFill>
            </a:endParaRPr>
          </a:p>
        </p:txBody>
      </p:sp>
      <p:sp>
        <p:nvSpPr>
          <p:cNvPr id="50221" name="AutoShape 45"/>
          <p:cNvSpPr>
            <a:spLocks noChangeArrowheads="1"/>
          </p:cNvSpPr>
          <p:nvPr/>
        </p:nvSpPr>
        <p:spPr bwMode="auto">
          <a:xfrm>
            <a:off x="2771775" y="981075"/>
            <a:ext cx="5472113" cy="1871663"/>
          </a:xfrm>
          <a:prstGeom prst="wedgeRoundRectCallout">
            <a:avLst>
              <a:gd name="adj1" fmla="val -51218"/>
              <a:gd name="adj2" fmla="val 157125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r>
              <a:rPr lang="ru-RU" b="1"/>
              <a:t>Вершина параболы</a:t>
            </a:r>
          </a:p>
        </p:txBody>
      </p:sp>
      <p:graphicFrame>
        <p:nvGraphicFramePr>
          <p:cNvPr id="50222" name="Object 46"/>
          <p:cNvGraphicFramePr>
            <a:graphicFrameLocks noChangeAspect="1"/>
          </p:cNvGraphicFramePr>
          <p:nvPr/>
        </p:nvGraphicFramePr>
        <p:xfrm>
          <a:off x="3059113" y="1484313"/>
          <a:ext cx="48958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8" name="Формула" r:id="rId11" imgW="2222280" imgH="431640" progId="Equation.3">
                  <p:embed/>
                </p:oleObj>
              </mc:Choice>
              <mc:Fallback>
                <p:oleObj name="Формула" r:id="rId11" imgW="2222280" imgH="43164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484313"/>
                        <a:ext cx="489585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23" name="Text Box 47"/>
          <p:cNvSpPr txBox="1">
            <a:spLocks noChangeArrowheads="1"/>
          </p:cNvSpPr>
          <p:nvPr/>
        </p:nvSpPr>
        <p:spPr bwMode="auto">
          <a:xfrm>
            <a:off x="3708400" y="4724400"/>
            <a:ext cx="5435600" cy="581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600" b="1"/>
              <a:t>Если поле имеет противоположное направление, то движение электрона соответствует (2)</a:t>
            </a:r>
          </a:p>
        </p:txBody>
      </p:sp>
      <p:graphicFrame>
        <p:nvGraphicFramePr>
          <p:cNvPr id="50224" name="Object 48"/>
          <p:cNvGraphicFramePr>
            <a:graphicFrameLocks noChangeAspect="1"/>
          </p:cNvGraphicFramePr>
          <p:nvPr/>
        </p:nvGraphicFramePr>
        <p:xfrm>
          <a:off x="4694238" y="5300663"/>
          <a:ext cx="3354387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9" name="Формула" r:id="rId13" imgW="1384200" imgH="457200" progId="Equation.3">
                  <p:embed/>
                </p:oleObj>
              </mc:Choice>
              <mc:Fallback>
                <p:oleObj name="Формула" r:id="rId13" imgW="1384200" imgH="45720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4238" y="5300663"/>
                        <a:ext cx="3354387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0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0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0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0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0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0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50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50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0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0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8" grpId="0"/>
      <p:bldP spid="50200" grpId="0" animBg="1"/>
      <p:bldP spid="50205" grpId="0" animBg="1"/>
      <p:bldP spid="50206" grpId="0"/>
      <p:bldP spid="50221" grpId="0" animBg="1"/>
      <p:bldP spid="502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WordArt 5"/>
          <p:cNvSpPr>
            <a:spLocks noChangeArrowheads="1" noChangeShapeType="1" noTextEdit="1"/>
          </p:cNvSpPr>
          <p:nvPr/>
        </p:nvSpPr>
        <p:spPr bwMode="auto">
          <a:xfrm>
            <a:off x="8675688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6</a:t>
            </a:r>
          </a:p>
        </p:txBody>
      </p:sp>
      <p:sp>
        <p:nvSpPr>
          <p:cNvPr id="52230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52245" name="WordArt 21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52246" name="Text Box 22"/>
          <p:cNvSpPr txBox="1">
            <a:spLocks noChangeArrowheads="1"/>
          </p:cNvSpPr>
          <p:nvPr/>
        </p:nvSpPr>
        <p:spPr bwMode="auto">
          <a:xfrm>
            <a:off x="1323975" y="549275"/>
            <a:ext cx="64071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ЧАСТНЫЕ СЛУЧАИ ДВИЖЕНИЯ ЭЛЕКТРОНА В ПОЛЯХ</a:t>
            </a:r>
          </a:p>
        </p:txBody>
      </p:sp>
      <p:sp>
        <p:nvSpPr>
          <p:cNvPr id="52247" name="Text Box 23"/>
          <p:cNvSpPr txBox="1">
            <a:spLocks noChangeArrowheads="1"/>
          </p:cNvSpPr>
          <p:nvPr/>
        </p:nvSpPr>
        <p:spPr bwMode="auto">
          <a:xfrm>
            <a:off x="684213" y="1484313"/>
            <a:ext cx="4464050" cy="146526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2. Однородное магнитное поле (электрическое поле отсутствует, магнитное поле направлено навстречу оси </a:t>
            </a:r>
            <a:r>
              <a:rPr lang="en-US" b="1"/>
              <a:t>OY</a:t>
            </a:r>
            <a:r>
              <a:rPr lang="ru-RU" b="1"/>
              <a:t> </a:t>
            </a:r>
            <a:r>
              <a:rPr lang="en-US" b="1" i="1"/>
              <a:t>B</a:t>
            </a:r>
            <a:r>
              <a:rPr lang="en-US" b="1" i="1" baseline="-25000"/>
              <a:t>x</a:t>
            </a:r>
            <a:r>
              <a:rPr lang="en-US" b="1" i="1"/>
              <a:t>=B</a:t>
            </a:r>
            <a:r>
              <a:rPr lang="en-US" b="1" i="1" baseline="-25000"/>
              <a:t>z</a:t>
            </a:r>
            <a:r>
              <a:rPr lang="en-US" b="1" i="1"/>
              <a:t>=0 </a:t>
            </a:r>
            <a:r>
              <a:rPr lang="ru-RU" b="1" i="1"/>
              <a:t>и </a:t>
            </a:r>
            <a:r>
              <a:rPr lang="en-US" b="1" i="1"/>
              <a:t>B</a:t>
            </a:r>
            <a:r>
              <a:rPr lang="en-US" b="1" i="1" baseline="-25000"/>
              <a:t>y</a:t>
            </a:r>
            <a:r>
              <a:rPr lang="en-US" b="1" i="1"/>
              <a:t>=-B</a:t>
            </a:r>
            <a:r>
              <a:rPr lang="ru-RU" b="1"/>
              <a:t>, электрон движется в</a:t>
            </a:r>
            <a:r>
              <a:rPr lang="en-US" b="1"/>
              <a:t> </a:t>
            </a:r>
            <a:r>
              <a:rPr lang="ru-RU" b="1"/>
              <a:t>плоскости </a:t>
            </a:r>
            <a:r>
              <a:rPr lang="en-US" b="1"/>
              <a:t>XY</a:t>
            </a:r>
            <a:r>
              <a:rPr lang="ru-RU" b="1"/>
              <a:t>)</a:t>
            </a:r>
          </a:p>
        </p:txBody>
      </p:sp>
      <p:graphicFrame>
        <p:nvGraphicFramePr>
          <p:cNvPr id="52249" name="Object 25"/>
          <p:cNvGraphicFramePr>
            <a:graphicFrameLocks noChangeAspect="1"/>
          </p:cNvGraphicFramePr>
          <p:nvPr/>
        </p:nvGraphicFramePr>
        <p:xfrm>
          <a:off x="5364163" y="981075"/>
          <a:ext cx="2192337" cy="266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6" name="Формула" r:id="rId4" imgW="1066680" imgH="1295280" progId="Equation.3">
                  <p:embed/>
                </p:oleObj>
              </mc:Choice>
              <mc:Fallback>
                <p:oleObj name="Формула" r:id="rId4" imgW="1066680" imgH="129528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981075"/>
                        <a:ext cx="2192337" cy="2663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50" name="Object 26"/>
          <p:cNvGraphicFramePr>
            <a:graphicFrameLocks noChangeAspect="1"/>
          </p:cNvGraphicFramePr>
          <p:nvPr/>
        </p:nvGraphicFramePr>
        <p:xfrm>
          <a:off x="5364163" y="3716338"/>
          <a:ext cx="2298700" cy="243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7" name="Формула" r:id="rId6" imgW="1079280" imgH="1143000" progId="Equation.3">
                  <p:embed/>
                </p:oleObj>
              </mc:Choice>
              <mc:Fallback>
                <p:oleObj name="Формула" r:id="rId6" imgW="1079280" imgH="11430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3716338"/>
                        <a:ext cx="2298700" cy="243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51" name="AutoShape 27"/>
          <p:cNvSpPr>
            <a:spLocks noChangeArrowheads="1"/>
          </p:cNvSpPr>
          <p:nvPr/>
        </p:nvSpPr>
        <p:spPr bwMode="auto">
          <a:xfrm>
            <a:off x="7885113" y="1916113"/>
            <a:ext cx="733425" cy="3960812"/>
          </a:xfrm>
          <a:prstGeom prst="curvedLeftArrow">
            <a:avLst>
              <a:gd name="adj1" fmla="val 76331"/>
              <a:gd name="adj2" fmla="val 248145"/>
              <a:gd name="adj3" fmla="val 35282"/>
            </a:avLst>
          </a:prstGeom>
          <a:solidFill>
            <a:srgbClr val="B2B2B2">
              <a:alpha val="50000"/>
            </a:srgbClr>
          </a:solidFill>
          <a:ln w="12700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2252" name="Object 28"/>
          <p:cNvGraphicFramePr>
            <a:graphicFrameLocks noChangeAspect="1"/>
          </p:cNvGraphicFramePr>
          <p:nvPr/>
        </p:nvGraphicFramePr>
        <p:xfrm>
          <a:off x="1258888" y="3716338"/>
          <a:ext cx="2622550" cy="2327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8" name="Формула" r:id="rId8" imgW="1231560" imgH="1091880" progId="Equation.3">
                  <p:embed/>
                </p:oleObj>
              </mc:Choice>
              <mc:Fallback>
                <p:oleObj name="Формула" r:id="rId8" imgW="1231560" imgH="10918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716338"/>
                        <a:ext cx="2622550" cy="2327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253" name="AutoShape 29"/>
          <p:cNvSpPr>
            <a:spLocks noChangeArrowheads="1"/>
          </p:cNvSpPr>
          <p:nvPr/>
        </p:nvSpPr>
        <p:spPr bwMode="auto">
          <a:xfrm>
            <a:off x="3995738" y="4652963"/>
            <a:ext cx="976312" cy="485775"/>
          </a:xfrm>
          <a:prstGeom prst="leftArrow">
            <a:avLst>
              <a:gd name="adj1" fmla="val 50000"/>
              <a:gd name="adj2" fmla="val 50245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2254" name="AutoShape 30"/>
          <p:cNvSpPr>
            <a:spLocks noChangeArrowheads="1"/>
          </p:cNvSpPr>
          <p:nvPr/>
        </p:nvSpPr>
        <p:spPr bwMode="auto">
          <a:xfrm>
            <a:off x="611188" y="2997200"/>
            <a:ext cx="2952750" cy="647700"/>
          </a:xfrm>
          <a:prstGeom prst="wedgeRoundRectCallout">
            <a:avLst>
              <a:gd name="adj1" fmla="val 147634"/>
              <a:gd name="adj2" fmla="val 131130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pPr algn="l"/>
            <a:r>
              <a:rPr lang="ru-RU"/>
              <a:t>Циклическая </a:t>
            </a:r>
          </a:p>
          <a:p>
            <a:pPr algn="l"/>
            <a:r>
              <a:rPr lang="ru-RU"/>
              <a:t>частота</a:t>
            </a:r>
          </a:p>
        </p:txBody>
      </p:sp>
      <p:graphicFrame>
        <p:nvGraphicFramePr>
          <p:cNvPr id="52255" name="Object 31"/>
          <p:cNvGraphicFramePr>
            <a:graphicFrameLocks noChangeAspect="1"/>
          </p:cNvGraphicFramePr>
          <p:nvPr/>
        </p:nvGraphicFramePr>
        <p:xfrm>
          <a:off x="2268538" y="3068638"/>
          <a:ext cx="107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9" name="Формула" r:id="rId10" imgW="647640" imgH="342720" progId="Equation.3">
                  <p:embed/>
                </p:oleObj>
              </mc:Choice>
              <mc:Fallback>
                <p:oleObj name="Формула" r:id="rId10" imgW="647640" imgH="342720" progId="Equation.3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3068638"/>
                        <a:ext cx="10795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2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2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2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2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2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2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7" grpId="0"/>
      <p:bldP spid="52251" grpId="0" animBg="1"/>
      <p:bldP spid="52253" grpId="0" animBg="1"/>
      <p:bldP spid="522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7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7</a:t>
            </a:r>
          </a:p>
        </p:txBody>
      </p:sp>
      <p:sp>
        <p:nvSpPr>
          <p:cNvPr id="54278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54291" name="WordArt 19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1323975" y="549275"/>
            <a:ext cx="64071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ЧАСТНЫЕ СЛУЧАИ ДВИЖЕНИЯ ЭЛЕКТРОНА В ПОЛЯХ</a:t>
            </a:r>
          </a:p>
        </p:txBody>
      </p:sp>
      <p:pic>
        <p:nvPicPr>
          <p:cNvPr id="54293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725" y="1557338"/>
            <a:ext cx="342582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94" name="Text Box 22"/>
          <p:cNvSpPr txBox="1">
            <a:spLocks noChangeArrowheads="1"/>
          </p:cNvSpPr>
          <p:nvPr/>
        </p:nvSpPr>
        <p:spPr bwMode="auto">
          <a:xfrm>
            <a:off x="755650" y="981075"/>
            <a:ext cx="61214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Исключив время, получаем уравнение траектории</a:t>
            </a:r>
          </a:p>
        </p:txBody>
      </p:sp>
      <p:graphicFrame>
        <p:nvGraphicFramePr>
          <p:cNvPr id="54295" name="Object 23"/>
          <p:cNvGraphicFramePr>
            <a:graphicFrameLocks noChangeAspect="1"/>
          </p:cNvGraphicFramePr>
          <p:nvPr/>
        </p:nvGraphicFramePr>
        <p:xfrm>
          <a:off x="827088" y="1484313"/>
          <a:ext cx="4176712" cy="1308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0" name="Формула" r:id="rId5" imgW="1498320" imgH="469800" progId="Equation.3">
                  <p:embed/>
                </p:oleObj>
              </mc:Choice>
              <mc:Fallback>
                <p:oleObj name="Формула" r:id="rId5" imgW="1498320" imgH="4698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484313"/>
                        <a:ext cx="4176712" cy="1308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395288" y="2852738"/>
            <a:ext cx="4795837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Это уравнение окружности с радиусом </a:t>
            </a:r>
            <a:r>
              <a:rPr lang="en-US" b="1" i="1"/>
              <a:t>r</a:t>
            </a:r>
            <a:endParaRPr lang="ru-RU" b="1" i="1"/>
          </a:p>
        </p:txBody>
      </p:sp>
      <p:sp>
        <p:nvSpPr>
          <p:cNvPr id="54297" name="Line 25"/>
          <p:cNvSpPr>
            <a:spLocks noChangeShapeType="1"/>
          </p:cNvSpPr>
          <p:nvPr/>
        </p:nvSpPr>
        <p:spPr bwMode="auto">
          <a:xfrm>
            <a:off x="5148263" y="3141663"/>
            <a:ext cx="2232025" cy="2232025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 type="triangle" w="med" len="med"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684213" y="3573463"/>
            <a:ext cx="4032250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Траектория представляет собой спираль радиуса </a:t>
            </a:r>
            <a:r>
              <a:rPr lang="en-US" b="1" i="1"/>
              <a:t>r</a:t>
            </a:r>
            <a:r>
              <a:rPr lang="en-US" b="1"/>
              <a:t> </a:t>
            </a:r>
            <a:r>
              <a:rPr lang="ru-RU" b="1"/>
              <a:t> и с шагом </a:t>
            </a:r>
            <a:r>
              <a:rPr lang="en-US" b="1" i="1"/>
              <a:t>h</a:t>
            </a:r>
            <a:endParaRPr lang="ru-RU" b="1" i="1"/>
          </a:p>
        </p:txBody>
      </p:sp>
      <p:graphicFrame>
        <p:nvGraphicFramePr>
          <p:cNvPr id="54299" name="Object 27"/>
          <p:cNvGraphicFramePr>
            <a:graphicFrameLocks noChangeAspect="1"/>
          </p:cNvGraphicFramePr>
          <p:nvPr/>
        </p:nvGraphicFramePr>
        <p:xfrm>
          <a:off x="1835150" y="4724400"/>
          <a:ext cx="1584325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1" name="Формула" r:id="rId7" imgW="634680" imgH="457200" progId="Equation.3">
                  <p:embed/>
                </p:oleObj>
              </mc:Choice>
              <mc:Fallback>
                <p:oleObj name="Формула" r:id="rId7" imgW="634680" imgH="4572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4724400"/>
                        <a:ext cx="1584325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0" name="Line 28"/>
          <p:cNvSpPr>
            <a:spLocks noChangeShapeType="1"/>
          </p:cNvSpPr>
          <p:nvPr/>
        </p:nvSpPr>
        <p:spPr bwMode="auto">
          <a:xfrm flipV="1">
            <a:off x="3419475" y="4365625"/>
            <a:ext cx="2016125" cy="86360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 type="triangle" w="med" len="med"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4" grpId="0"/>
      <p:bldP spid="54296" grpId="0"/>
      <p:bldP spid="54297" grpId="0" animBg="1"/>
      <p:bldP spid="54298" grpId="0"/>
      <p:bldP spid="5430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8</a:t>
            </a:r>
          </a:p>
        </p:txBody>
      </p:sp>
      <p:sp>
        <p:nvSpPr>
          <p:cNvPr id="56326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56345" name="WordArt 25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sp>
        <p:nvSpPr>
          <p:cNvPr id="56346" name="Text Box 26"/>
          <p:cNvSpPr txBox="1">
            <a:spLocks noChangeArrowheads="1"/>
          </p:cNvSpPr>
          <p:nvPr/>
        </p:nvSpPr>
        <p:spPr bwMode="auto">
          <a:xfrm>
            <a:off x="250825" y="981075"/>
            <a:ext cx="8820150" cy="641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3</a:t>
            </a:r>
            <a:r>
              <a:rPr lang="ru-RU" b="1"/>
              <a:t>. Движение электрона в скрещенных полях. </a:t>
            </a:r>
          </a:p>
          <a:p>
            <a:pPr algn="l"/>
            <a:r>
              <a:rPr lang="ru-RU" b="1" i="1"/>
              <a:t>(</a:t>
            </a:r>
            <a:r>
              <a:rPr lang="en-US" b="1" i="1"/>
              <a:t>B</a:t>
            </a:r>
            <a:r>
              <a:rPr lang="en-US" b="1" i="1" baseline="-25000"/>
              <a:t>x</a:t>
            </a:r>
            <a:r>
              <a:rPr lang="en-US" b="1" i="1"/>
              <a:t>=B</a:t>
            </a:r>
            <a:r>
              <a:rPr lang="en-US" b="1" i="1" baseline="-25000"/>
              <a:t>z</a:t>
            </a:r>
            <a:r>
              <a:rPr lang="en-US" b="1" i="1"/>
              <a:t>=0 </a:t>
            </a:r>
            <a:r>
              <a:rPr lang="ru-RU" b="1" i="1"/>
              <a:t>и </a:t>
            </a:r>
            <a:r>
              <a:rPr lang="en-US" b="1" i="1"/>
              <a:t>B</a:t>
            </a:r>
            <a:r>
              <a:rPr lang="en-US" b="1" i="1" baseline="-25000"/>
              <a:t>y</a:t>
            </a:r>
            <a:r>
              <a:rPr lang="en-US" b="1" i="1"/>
              <a:t>=-B</a:t>
            </a:r>
            <a:r>
              <a:rPr lang="ru-RU" b="1"/>
              <a:t>, </a:t>
            </a:r>
            <a:r>
              <a:rPr lang="en-US" b="1" i="1"/>
              <a:t>E</a:t>
            </a:r>
            <a:r>
              <a:rPr lang="en-US" b="1" i="1" baseline="-25000"/>
              <a:t>x</a:t>
            </a:r>
            <a:r>
              <a:rPr lang="en-US" b="1" i="1"/>
              <a:t>=E</a:t>
            </a:r>
            <a:r>
              <a:rPr lang="en-US" b="1" i="1" baseline="-25000"/>
              <a:t>z</a:t>
            </a:r>
            <a:r>
              <a:rPr lang="en-US" b="1" i="1"/>
              <a:t>=0 </a:t>
            </a:r>
            <a:r>
              <a:rPr lang="ru-RU" b="1" i="1"/>
              <a:t>и </a:t>
            </a:r>
            <a:r>
              <a:rPr lang="en-US" b="1" i="1"/>
              <a:t>E</a:t>
            </a:r>
            <a:r>
              <a:rPr lang="en-US" b="1" i="1" baseline="-25000"/>
              <a:t>y</a:t>
            </a:r>
            <a:r>
              <a:rPr lang="en-US" b="1" i="1"/>
              <a:t>=-E</a:t>
            </a:r>
            <a:r>
              <a:rPr lang="ru-RU" b="1" i="1"/>
              <a:t>, начальная скорость</a:t>
            </a:r>
            <a:r>
              <a:rPr lang="ru-RU"/>
              <a:t> </a:t>
            </a:r>
            <a:r>
              <a:rPr lang="ru-RU" b="1"/>
              <a:t>электрона равна 0)</a:t>
            </a:r>
          </a:p>
        </p:txBody>
      </p:sp>
      <p:sp>
        <p:nvSpPr>
          <p:cNvPr id="56347" name="Text Box 27"/>
          <p:cNvSpPr txBox="1">
            <a:spLocks noChangeArrowheads="1"/>
          </p:cNvSpPr>
          <p:nvPr/>
        </p:nvSpPr>
        <p:spPr bwMode="auto">
          <a:xfrm>
            <a:off x="1323975" y="549275"/>
            <a:ext cx="64071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ЧАСТНЫЕ СЛУЧАИ ДВИЖЕНИЯ ЭЛЕКТРОНА В ПОЛЯХ</a:t>
            </a:r>
          </a:p>
        </p:txBody>
      </p:sp>
      <p:graphicFrame>
        <p:nvGraphicFramePr>
          <p:cNvPr id="56348" name="Object 28"/>
          <p:cNvGraphicFramePr>
            <a:graphicFrameLocks noChangeAspect="1"/>
          </p:cNvGraphicFramePr>
          <p:nvPr/>
        </p:nvGraphicFramePr>
        <p:xfrm>
          <a:off x="539750" y="1700213"/>
          <a:ext cx="1957388" cy="266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1" name="Формула" r:id="rId4" imgW="952200" imgH="1295280" progId="Equation.3">
                  <p:embed/>
                </p:oleObj>
              </mc:Choice>
              <mc:Fallback>
                <p:oleObj name="Формула" r:id="rId4" imgW="952200" imgH="129528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700213"/>
                        <a:ext cx="1957388" cy="2663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9" name="Object 29"/>
          <p:cNvGraphicFramePr>
            <a:graphicFrameLocks noChangeAspect="1"/>
          </p:cNvGraphicFramePr>
          <p:nvPr/>
        </p:nvGraphicFramePr>
        <p:xfrm>
          <a:off x="3638550" y="1700213"/>
          <a:ext cx="2662238" cy="261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2" name="Формула" r:id="rId6" imgW="1295280" imgH="1269720" progId="Equation.3">
                  <p:embed/>
                </p:oleObj>
              </mc:Choice>
              <mc:Fallback>
                <p:oleObj name="Формула" r:id="rId6" imgW="1295280" imgH="1269720" progId="Equation.3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50" y="1700213"/>
                        <a:ext cx="2662238" cy="2611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50" name="AutoShape 30"/>
          <p:cNvSpPr>
            <a:spLocks noChangeArrowheads="1"/>
          </p:cNvSpPr>
          <p:nvPr/>
        </p:nvSpPr>
        <p:spPr bwMode="auto">
          <a:xfrm>
            <a:off x="2555875" y="2781300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6351" name="AutoShape 31"/>
          <p:cNvSpPr>
            <a:spLocks noChangeArrowheads="1"/>
          </p:cNvSpPr>
          <p:nvPr/>
        </p:nvSpPr>
        <p:spPr bwMode="auto">
          <a:xfrm>
            <a:off x="6948488" y="1700213"/>
            <a:ext cx="1511300" cy="1008062"/>
          </a:xfrm>
          <a:prstGeom prst="wedgeRoundRectCallout">
            <a:avLst>
              <a:gd name="adj1" fmla="val -413023"/>
              <a:gd name="adj2" fmla="val 9370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56355" name="AutoShape 35"/>
          <p:cNvSpPr>
            <a:spLocks noChangeArrowheads="1"/>
          </p:cNvSpPr>
          <p:nvPr/>
        </p:nvSpPr>
        <p:spPr bwMode="auto">
          <a:xfrm>
            <a:off x="7019925" y="2852738"/>
            <a:ext cx="1511300" cy="1008062"/>
          </a:xfrm>
          <a:prstGeom prst="wedgeRoundRectCallout">
            <a:avLst>
              <a:gd name="adj1" fmla="val -413130"/>
              <a:gd name="adj2" fmla="val -19606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graphicFrame>
        <p:nvGraphicFramePr>
          <p:cNvPr id="56356" name="Object 36"/>
          <p:cNvGraphicFramePr>
            <a:graphicFrameLocks noChangeAspect="1"/>
          </p:cNvGraphicFramePr>
          <p:nvPr/>
        </p:nvGraphicFramePr>
        <p:xfrm>
          <a:off x="7019925" y="1773238"/>
          <a:ext cx="1352550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3" name="Формула" r:id="rId8" imgW="622080" imgH="431640" progId="Equation.3">
                  <p:embed/>
                </p:oleObj>
              </mc:Choice>
              <mc:Fallback>
                <p:oleObj name="Формула" r:id="rId8" imgW="622080" imgH="43164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773238"/>
                        <a:ext cx="1352550" cy="938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57" name="Object 37"/>
          <p:cNvGraphicFramePr>
            <a:graphicFrameLocks noChangeAspect="1"/>
          </p:cNvGraphicFramePr>
          <p:nvPr/>
        </p:nvGraphicFramePr>
        <p:xfrm>
          <a:off x="7092950" y="2922588"/>
          <a:ext cx="1296988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4" name="Формула" r:id="rId10" imgW="596880" imgH="431640" progId="Equation.3">
                  <p:embed/>
                </p:oleObj>
              </mc:Choice>
              <mc:Fallback>
                <p:oleObj name="Формула" r:id="rId10" imgW="596880" imgH="431640" progId="Equation.3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950" y="2922588"/>
                        <a:ext cx="1296988" cy="938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59" name="AutoShape 39"/>
          <p:cNvSpPr>
            <a:spLocks noChangeArrowheads="1"/>
          </p:cNvSpPr>
          <p:nvPr/>
        </p:nvSpPr>
        <p:spPr bwMode="auto">
          <a:xfrm>
            <a:off x="7956550" y="2708275"/>
            <a:ext cx="733425" cy="3168650"/>
          </a:xfrm>
          <a:prstGeom prst="curvedLeftArrow">
            <a:avLst>
              <a:gd name="adj1" fmla="val 86407"/>
              <a:gd name="adj2" fmla="val 172814"/>
              <a:gd name="adj3" fmla="val 33333"/>
            </a:avLst>
          </a:prstGeom>
          <a:solidFill>
            <a:srgbClr val="B2B2B2">
              <a:alpha val="50000"/>
            </a:srgbClr>
          </a:solidFill>
          <a:ln w="12700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6360" name="Object 40"/>
          <p:cNvGraphicFramePr>
            <a:graphicFrameLocks noChangeAspect="1"/>
          </p:cNvGraphicFramePr>
          <p:nvPr/>
        </p:nvGraphicFramePr>
        <p:xfrm>
          <a:off x="323850" y="4565650"/>
          <a:ext cx="7416800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65" name="Формула" r:id="rId12" imgW="3035160" imgH="507960" progId="Equation.3">
                  <p:embed/>
                </p:oleObj>
              </mc:Choice>
              <mc:Fallback>
                <p:oleObj name="Формула" r:id="rId12" imgW="3035160" imgH="507960" progId="Equation.3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565650"/>
                        <a:ext cx="7416800" cy="1239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6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6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6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56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6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6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56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5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5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46" grpId="0"/>
      <p:bldP spid="56350" grpId="0" animBg="1"/>
      <p:bldP spid="56351" grpId="0" animBg="1"/>
      <p:bldP spid="56351" grpId="1" animBg="1"/>
      <p:bldP spid="56355" grpId="0" animBg="1"/>
      <p:bldP spid="5635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3" name="WordArt 5"/>
          <p:cNvSpPr>
            <a:spLocks noChangeArrowheads="1" noChangeShapeType="1" noTextEdit="1"/>
          </p:cNvSpPr>
          <p:nvPr/>
        </p:nvSpPr>
        <p:spPr bwMode="auto">
          <a:xfrm>
            <a:off x="8696325" y="6381750"/>
            <a:ext cx="12382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9</a:t>
            </a:r>
          </a:p>
        </p:txBody>
      </p:sp>
      <p:sp>
        <p:nvSpPr>
          <p:cNvPr id="58374" name="WordArt 6"/>
          <p:cNvSpPr>
            <a:spLocks noChangeArrowheads="1" noChangeShapeType="1" noTextEdit="1"/>
          </p:cNvSpPr>
          <p:nvPr/>
        </p:nvSpPr>
        <p:spPr bwMode="auto">
          <a:xfrm>
            <a:off x="107950" y="114300"/>
            <a:ext cx="936625" cy="14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лекция</a:t>
            </a:r>
          </a:p>
        </p:txBody>
      </p:sp>
      <p:sp>
        <p:nvSpPr>
          <p:cNvPr id="58584" name="WordArt 216"/>
          <p:cNvSpPr>
            <a:spLocks noChangeArrowheads="1" noChangeShapeType="1" noTextEdit="1"/>
          </p:cNvSpPr>
          <p:nvPr/>
        </p:nvSpPr>
        <p:spPr bwMode="auto">
          <a:xfrm>
            <a:off x="5148263" y="0"/>
            <a:ext cx="3995737" cy="260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1600" kern="10">
                <a:ln w="6350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Batang"/>
              </a:rPr>
              <a:t>Раздел III Физика вакуумных приборов</a:t>
            </a:r>
          </a:p>
        </p:txBody>
      </p:sp>
      <p:pic>
        <p:nvPicPr>
          <p:cNvPr id="58586" name="Picture 2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3800" y="4005263"/>
            <a:ext cx="3635375" cy="211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587" name="Text Box 219"/>
          <p:cNvSpPr txBox="1">
            <a:spLocks noChangeArrowheads="1"/>
          </p:cNvSpPr>
          <p:nvPr/>
        </p:nvSpPr>
        <p:spPr bwMode="auto">
          <a:xfrm>
            <a:off x="1323975" y="549275"/>
            <a:ext cx="640715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 wrap="none">
            <a:spAutoFit/>
          </a:bodyPr>
          <a:lstStyle/>
          <a:p>
            <a:r>
              <a:rPr lang="ru-RU" b="1" i="1"/>
              <a:t>ЧАСТНЫЕ СЛУЧАИ ДВИЖЕНИЯ ЭЛЕКТРОНА В ПОЛЯХ</a:t>
            </a:r>
          </a:p>
        </p:txBody>
      </p:sp>
      <p:graphicFrame>
        <p:nvGraphicFramePr>
          <p:cNvPr id="58588" name="Object 220"/>
          <p:cNvGraphicFramePr>
            <a:graphicFrameLocks noChangeAspect="1"/>
          </p:cNvGraphicFramePr>
          <p:nvPr/>
        </p:nvGraphicFramePr>
        <p:xfrm>
          <a:off x="900113" y="981075"/>
          <a:ext cx="7416800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97" name="Формула" r:id="rId5" imgW="3035160" imgH="507960" progId="Equation.3">
                  <p:embed/>
                </p:oleObj>
              </mc:Choice>
              <mc:Fallback>
                <p:oleObj name="Формула" r:id="rId5" imgW="3035160" imgH="507960" progId="Equation.3">
                  <p:embed/>
                  <p:pic>
                    <p:nvPicPr>
                      <p:cNvPr id="0" name="Picture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981075"/>
                        <a:ext cx="7416800" cy="1239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589" name="Text Box 221"/>
          <p:cNvSpPr txBox="1">
            <a:spLocks noChangeArrowheads="1"/>
          </p:cNvSpPr>
          <p:nvPr/>
        </p:nvSpPr>
        <p:spPr bwMode="auto">
          <a:xfrm>
            <a:off x="468313" y="2276475"/>
            <a:ext cx="4454525" cy="9159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Это уравнение окружности радиуса </a:t>
            </a:r>
            <a:r>
              <a:rPr lang="en-US" b="1" i="1"/>
              <a:t>r</a:t>
            </a:r>
            <a:r>
              <a:rPr lang="ru-RU" b="1"/>
              <a:t> с координатами центра, которые описываются соотношениями</a:t>
            </a:r>
          </a:p>
        </p:txBody>
      </p:sp>
      <p:graphicFrame>
        <p:nvGraphicFramePr>
          <p:cNvPr id="58590" name="Object 222"/>
          <p:cNvGraphicFramePr>
            <a:graphicFrameLocks noChangeAspect="1"/>
          </p:cNvGraphicFramePr>
          <p:nvPr/>
        </p:nvGraphicFramePr>
        <p:xfrm>
          <a:off x="900113" y="3284538"/>
          <a:ext cx="237172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98" name="Формула" r:id="rId7" imgW="1028520" imgH="457200" progId="Equation.3">
                  <p:embed/>
                </p:oleObj>
              </mc:Choice>
              <mc:Fallback>
                <p:oleObj name="Формула" r:id="rId7" imgW="1028520" imgH="457200" progId="Equation.3">
                  <p:embed/>
                  <p:pic>
                    <p:nvPicPr>
                      <p:cNvPr id="0" name="Picture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3284538"/>
                        <a:ext cx="2371725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591" name="Object 223"/>
          <p:cNvGraphicFramePr>
            <a:graphicFrameLocks noChangeAspect="1"/>
          </p:cNvGraphicFramePr>
          <p:nvPr/>
        </p:nvGraphicFramePr>
        <p:xfrm>
          <a:off x="971550" y="4292600"/>
          <a:ext cx="2259013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599" name="Формула" r:id="rId9" imgW="1028520" imgH="431640" progId="Equation.3">
                  <p:embed/>
                </p:oleObj>
              </mc:Choice>
              <mc:Fallback>
                <p:oleObj name="Формула" r:id="rId9" imgW="1028520" imgH="431640" progId="Equation.3">
                  <p:embed/>
                  <p:pic>
                    <p:nvPicPr>
                      <p:cNvPr id="0" name="Picture 2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292600"/>
                        <a:ext cx="2259013" cy="94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592" name="Text Box 224"/>
          <p:cNvSpPr txBox="1">
            <a:spLocks noChangeArrowheads="1"/>
          </p:cNvSpPr>
          <p:nvPr/>
        </p:nvSpPr>
        <p:spPr bwMode="auto">
          <a:xfrm>
            <a:off x="366713" y="5516563"/>
            <a:ext cx="3397250" cy="36671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Скорость смещения центра </a:t>
            </a:r>
          </a:p>
        </p:txBody>
      </p:sp>
      <p:graphicFrame>
        <p:nvGraphicFramePr>
          <p:cNvPr id="58593" name="Object 225"/>
          <p:cNvGraphicFramePr>
            <a:graphicFrameLocks noChangeAspect="1"/>
          </p:cNvGraphicFramePr>
          <p:nvPr/>
        </p:nvGraphicFramePr>
        <p:xfrm>
          <a:off x="3779838" y="5300663"/>
          <a:ext cx="1046162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00" name="Формула" r:id="rId11" imgW="507960" imgH="393480" progId="Equation.3">
                  <p:embed/>
                </p:oleObj>
              </mc:Choice>
              <mc:Fallback>
                <p:oleObj name="Формула" r:id="rId11" imgW="507960" imgH="393480" progId="Equation.3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5300663"/>
                        <a:ext cx="1046162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594" name="Text Box 226"/>
          <p:cNvSpPr txBox="1">
            <a:spLocks noChangeArrowheads="1"/>
          </p:cNvSpPr>
          <p:nvPr/>
        </p:nvSpPr>
        <p:spPr bwMode="auto">
          <a:xfrm>
            <a:off x="4938713" y="2492375"/>
            <a:ext cx="4205287" cy="146526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ru-RU" b="1"/>
              <a:t>Траектория</a:t>
            </a:r>
            <a:r>
              <a:rPr lang="en-US" b="1"/>
              <a:t> </a:t>
            </a:r>
            <a:r>
              <a:rPr lang="ru-RU" b="1"/>
              <a:t>электрона является циклоида, т.е. кривая, описываемая точкой расположенной на ребре диска радиуса </a:t>
            </a:r>
            <a:r>
              <a:rPr lang="en-US" b="1" i="1"/>
              <a:t>r</a:t>
            </a:r>
            <a:r>
              <a:rPr lang="ru-RU" b="1"/>
              <a:t>, катящегося по оси </a:t>
            </a:r>
            <a:r>
              <a:rPr lang="en-US" b="1"/>
              <a:t>x </a:t>
            </a:r>
            <a:endParaRPr lang="ru-RU" b="1"/>
          </a:p>
        </p:txBody>
      </p:sp>
      <p:sp>
        <p:nvSpPr>
          <p:cNvPr id="58595" name="AutoShape 227"/>
          <p:cNvSpPr>
            <a:spLocks noChangeArrowheads="1"/>
          </p:cNvSpPr>
          <p:nvPr/>
        </p:nvSpPr>
        <p:spPr bwMode="auto">
          <a:xfrm>
            <a:off x="971550" y="2205038"/>
            <a:ext cx="1511300" cy="969962"/>
          </a:xfrm>
          <a:prstGeom prst="wedgeRoundRectCallout">
            <a:avLst>
              <a:gd name="adj1" fmla="val 325421"/>
              <a:gd name="adj2" fmla="val 230852"/>
              <a:gd name="adj3" fmla="val 16667"/>
            </a:avLst>
          </a:prstGeom>
          <a:solidFill>
            <a:srgbClr val="B2B2B2">
              <a:alpha val="50000"/>
            </a:srgbClr>
          </a:solidFill>
          <a:ln w="12700" algn="ctr">
            <a:solidFill>
              <a:srgbClr val="3333CC"/>
            </a:solidFill>
            <a:miter lim="800000"/>
            <a:headEnd/>
            <a:tailEnd/>
          </a:ln>
          <a:effectLst>
            <a:outerShdw dist="45791" dir="2021404" algn="ctr" rotWithShape="0">
              <a:srgbClr val="9999FF"/>
            </a:outerShdw>
          </a:effectLst>
        </p:spPr>
        <p:txBody>
          <a:bodyPr/>
          <a:lstStyle/>
          <a:p>
            <a:endParaRPr lang="ru-RU"/>
          </a:p>
        </p:txBody>
      </p:sp>
      <p:graphicFrame>
        <p:nvGraphicFramePr>
          <p:cNvPr id="58596" name="Object 228"/>
          <p:cNvGraphicFramePr>
            <a:graphicFrameLocks noChangeAspect="1"/>
          </p:cNvGraphicFramePr>
          <p:nvPr/>
        </p:nvGraphicFramePr>
        <p:xfrm>
          <a:off x="1258888" y="2276475"/>
          <a:ext cx="100965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601" name="Формула" r:id="rId13" imgW="469800" imgH="393480" progId="Equation.3">
                  <p:embed/>
                </p:oleObj>
              </mc:Choice>
              <mc:Fallback>
                <p:oleObj name="Формула" r:id="rId13" imgW="469800" imgH="393480" progId="Equation.3">
                  <p:embed/>
                  <p:pic>
                    <p:nvPicPr>
                      <p:cNvPr id="0" name="Picture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2276475"/>
                        <a:ext cx="1009650" cy="846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8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8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8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8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8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8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8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8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8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58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5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87" grpId="0"/>
      <p:bldP spid="58589" grpId="0"/>
      <p:bldP spid="58592" grpId="0"/>
      <p:bldP spid="58594" grpId="0"/>
      <p:bldP spid="5859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1737</TotalTime>
  <Words>955</Words>
  <Application>Microsoft Office PowerPoint</Application>
  <PresentationFormat>Экран (4:3)</PresentationFormat>
  <Paragraphs>217</Paragraphs>
  <Slides>21</Slides>
  <Notes>21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4" baseType="lpstr">
      <vt:lpstr>Солнцестояние</vt:lpstr>
      <vt:lpstr>Формула</vt:lpstr>
      <vt:lpstr>MgxDesigner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нннн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Администратор</cp:lastModifiedBy>
  <cp:revision>50</cp:revision>
  <dcterms:created xsi:type="dcterms:W3CDTF">2007-02-08T11:03:30Z</dcterms:created>
  <dcterms:modified xsi:type="dcterms:W3CDTF">2015-04-29T06:01:10Z</dcterms:modified>
</cp:coreProperties>
</file>