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8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7" r:id="rId13"/>
    <p:sldId id="276" r:id="rId14"/>
    <p:sldId id="275" r:id="rId15"/>
    <p:sldId id="274" r:id="rId1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5050"/>
    <a:srgbClr val="3333FF"/>
    <a:srgbClr val="CC6600"/>
    <a:srgbClr val="FF0000"/>
    <a:srgbClr val="993300"/>
    <a:srgbClr val="00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4" autoAdjust="0"/>
    <p:restoredTop sz="97838" autoAdjust="0"/>
  </p:normalViewPr>
  <p:slideViewPr>
    <p:cSldViewPr>
      <p:cViewPr>
        <p:scale>
          <a:sx n="66" d="100"/>
          <a:sy n="66" d="100"/>
        </p:scale>
        <p:origin x="-3060" y="-10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NULL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E3F2B70-360D-49CE-9634-4E4056BEBA2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975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17F6F-9EE3-434D-B0A5-CDD72DE7439C}" type="slidenum">
              <a:rPr lang="ru-RU"/>
              <a:pPr/>
              <a:t>1</a:t>
            </a:fld>
            <a:endParaRPr lang="ru-RU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001E06-93B0-4E9C-A566-C807B71F6852}" type="slidenum">
              <a:rPr lang="ru-RU"/>
              <a:pPr/>
              <a:t>10</a:t>
            </a:fld>
            <a:endParaRPr 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68E710-3D70-49FB-A355-61147A592C72}" type="slidenum">
              <a:rPr lang="ru-RU"/>
              <a:pPr/>
              <a:t>11</a:t>
            </a:fld>
            <a:endParaRPr lang="ru-RU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74F29F-DF80-48C0-AED2-FFCB67AE8B50}" type="slidenum">
              <a:rPr lang="ru-RU"/>
              <a:pPr/>
              <a:t>12</a:t>
            </a:fld>
            <a:endParaRPr lang="ru-RU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E31757-C1A8-4442-9191-C945A59025D0}" type="slidenum">
              <a:rPr lang="ru-RU"/>
              <a:pPr/>
              <a:t>13</a:t>
            </a:fld>
            <a:endParaRPr lang="ru-RU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C1908C-E55A-4446-87F2-7BC25478A671}" type="slidenum">
              <a:rPr lang="ru-RU"/>
              <a:pPr/>
              <a:t>14</a:t>
            </a:fld>
            <a:endParaRPr lang="ru-RU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958729-12C9-4392-A7CF-25E8AB6D5599}" type="slidenum">
              <a:rPr lang="ru-RU"/>
              <a:pPr/>
              <a:t>15</a:t>
            </a:fld>
            <a:endParaRPr lang="ru-RU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B0AD0C-5EF6-4C72-8C93-285E5085A40F}" type="slidenum">
              <a:rPr lang="ru-RU"/>
              <a:pPr/>
              <a:t>2</a:t>
            </a:fld>
            <a:endParaRPr lang="ru-RU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6945E-784A-4CBB-BD5A-A7CB917D0C11}" type="slidenum">
              <a:rPr lang="ru-RU"/>
              <a:pPr/>
              <a:t>3</a:t>
            </a:fld>
            <a:endParaRPr lang="ru-RU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0ED969-7500-40A2-B4FC-7B7F2DA050F1}" type="slidenum">
              <a:rPr lang="ru-RU"/>
              <a:pPr/>
              <a:t>4</a:t>
            </a:fld>
            <a:endParaRPr lang="ru-RU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1719FA-561E-43D6-ACCC-734E935D9069}" type="slidenum">
              <a:rPr lang="ru-RU"/>
              <a:pPr/>
              <a:t>5</a:t>
            </a:fld>
            <a:endParaRPr lang="ru-RU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5E73A4-965F-478B-8ED3-22DC7B56776B}" type="slidenum">
              <a:rPr lang="ru-RU"/>
              <a:pPr/>
              <a:t>6</a:t>
            </a:fld>
            <a:endParaRPr lang="ru-RU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49299C-5BAF-4EAB-B4D3-D324C37BAF52}" type="slidenum">
              <a:rPr lang="ru-RU"/>
              <a:pPr/>
              <a:t>7</a:t>
            </a:fld>
            <a:endParaRPr lang="ru-RU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094441-4523-45F7-926E-57E56D9E8434}" type="slidenum">
              <a:rPr lang="ru-RU"/>
              <a:pPr/>
              <a:t>8</a:t>
            </a:fld>
            <a:endParaRPr lang="ru-RU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2EF51A-4207-4E19-B607-B8CAACA588F4}" type="slidenum">
              <a:rPr lang="ru-RU"/>
              <a:pPr/>
              <a:t>9</a:t>
            </a:fld>
            <a:endParaRPr lang="ru-RU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1C9326-B9DE-430E-9C09-8AC412E61CB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D4C437-10E0-498D-A59E-589CC2A4BB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4668F0-6890-4870-8EC0-570C085BFC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889A93-8E09-40B0-B422-CFF83D4A88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184EB6-AE89-4B2D-A844-CEEBF48432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2CD06D-F531-48DA-844C-F62692E60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533BBA-AA67-4F21-9E52-0E4D8C2E52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307463-76C0-4EC4-AECF-5F02BE13A4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25D2E7-8511-484C-A948-D1C7BCADFC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142575-270F-4B66-9498-8ABE32EA5F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EAB333-257C-4D0B-8ADD-941008B260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5E5371F-5DC8-4A24-9CB6-211B6C9585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9.wmf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3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3.jpeg"/><Relationship Id="rId4" Type="http://schemas.openxmlformats.org/officeDocument/2006/relationships/image" Target="../media/image32.png"/><Relationship Id="rId9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image" Target="../media/image37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2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11" Type="http://schemas.openxmlformats.org/officeDocument/2006/relationships/image" Target="../media/image36.wmf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28.bin"/><Relationship Id="rId4" Type="http://schemas.openxmlformats.org/officeDocument/2006/relationships/image" Target="../media/image38.jpeg"/><Relationship Id="rId9" Type="http://schemas.openxmlformats.org/officeDocument/2006/relationships/image" Target="../media/image39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44.jpeg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jpeg"/><Relationship Id="rId11" Type="http://schemas.openxmlformats.org/officeDocument/2006/relationships/oleObject" Target="../embeddings/oleObject32.bin"/><Relationship Id="rId5" Type="http://schemas.openxmlformats.org/officeDocument/2006/relationships/image" Target="../media/image40.wmf"/><Relationship Id="rId10" Type="http://schemas.openxmlformats.org/officeDocument/2006/relationships/image" Target="../media/image45.jpeg"/><Relationship Id="rId4" Type="http://schemas.openxmlformats.org/officeDocument/2006/relationships/oleObject" Target="../embeddings/oleObject30.bin"/><Relationship Id="rId9" Type="http://schemas.openxmlformats.org/officeDocument/2006/relationships/image" Target="../media/image4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49.jpeg"/><Relationship Id="rId4" Type="http://schemas.openxmlformats.org/officeDocument/2006/relationships/image" Target="../media/image48.jpeg"/><Relationship Id="rId9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oleObject" Target="../embeddings/oleObject39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51.wmf"/><Relationship Id="rId12" Type="http://schemas.openxmlformats.org/officeDocument/2006/relationships/image" Target="../media/image56.jpe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55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oleObject" Target="../embeddings/oleObject40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52.wmf"/><Relationship Id="rId14" Type="http://schemas.openxmlformats.org/officeDocument/2006/relationships/image" Target="../media/image5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5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wmf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10" Type="http://schemas.openxmlformats.org/officeDocument/2006/relationships/image" Target="../media/image9.jpeg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2.wmf"/><Relationship Id="rId4" Type="http://schemas.openxmlformats.org/officeDocument/2006/relationships/image" Target="../media/image13.jpeg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8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4" Type="http://schemas.openxmlformats.org/officeDocument/2006/relationships/image" Target="../media/image23.png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png"/><Relationship Id="rId11" Type="http://schemas.openxmlformats.org/officeDocument/2006/relationships/oleObject" Target="../embeddings/oleObject21.bin"/><Relationship Id="rId5" Type="http://schemas.openxmlformats.org/officeDocument/2006/relationships/image" Target="../media/image24.wmf"/><Relationship Id="rId10" Type="http://schemas.openxmlformats.org/officeDocument/2006/relationships/image" Target="../media/image26.wmf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6157" name="WordArt 13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900113" y="476250"/>
            <a:ext cx="7527925" cy="8223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ОСНОВЫ ВАКУУМНОЙ И ПЛАЗМЕННОЙ ЭЛЕКТРОНИКИ</a:t>
            </a:r>
          </a:p>
        </p:txBody>
      </p:sp>
      <p:sp>
        <p:nvSpPr>
          <p:cNvPr id="6168" name="AutoShape 24"/>
          <p:cNvSpPr>
            <a:spLocks noChangeArrowheads="1"/>
          </p:cNvSpPr>
          <p:nvPr/>
        </p:nvSpPr>
        <p:spPr bwMode="auto">
          <a:xfrm>
            <a:off x="827088" y="2349500"/>
            <a:ext cx="1511300" cy="647700"/>
          </a:xfrm>
          <a:prstGeom prst="wedgeRectCallout">
            <a:avLst>
              <a:gd name="adj1" fmla="val 191384"/>
              <a:gd name="adj2" fmla="val -215685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1.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ФИЗИКА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ВАКУУМА</a:t>
            </a:r>
          </a:p>
        </p:txBody>
      </p:sp>
      <p:sp>
        <p:nvSpPr>
          <p:cNvPr id="6169" name="AutoShape 25"/>
          <p:cNvSpPr>
            <a:spLocks noChangeArrowheads="1"/>
          </p:cNvSpPr>
          <p:nvPr/>
        </p:nvSpPr>
        <p:spPr bwMode="auto">
          <a:xfrm>
            <a:off x="827088" y="4508500"/>
            <a:ext cx="2160587" cy="1150938"/>
          </a:xfrm>
          <a:prstGeom prst="wedgeRectCallout">
            <a:avLst>
              <a:gd name="adj1" fmla="val 128838"/>
              <a:gd name="adj2" fmla="val -312069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ОСНОВЫ ЭМИССИОННОЙ ЭЛЕКТРОНИКИ</a:t>
            </a:r>
          </a:p>
        </p:txBody>
      </p:sp>
      <p:sp>
        <p:nvSpPr>
          <p:cNvPr id="6170" name="AutoShape 26"/>
          <p:cNvSpPr>
            <a:spLocks noChangeArrowheads="1"/>
          </p:cNvSpPr>
          <p:nvPr/>
        </p:nvSpPr>
        <p:spPr bwMode="auto">
          <a:xfrm>
            <a:off x="4427538" y="4652963"/>
            <a:ext cx="2160587" cy="1150937"/>
          </a:xfrm>
          <a:prstGeom prst="wedgeRectCallout">
            <a:avLst>
              <a:gd name="adj1" fmla="val -27810"/>
              <a:gd name="adj2" fmla="val -320620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ОСНОВЫ ВАКУУМНОЙ ЭЛЕКТРОНИКИ</a:t>
            </a:r>
          </a:p>
        </p:txBody>
      </p:sp>
      <p:sp>
        <p:nvSpPr>
          <p:cNvPr id="6171" name="AutoShape 27"/>
          <p:cNvSpPr>
            <a:spLocks noChangeArrowheads="1"/>
          </p:cNvSpPr>
          <p:nvPr/>
        </p:nvSpPr>
        <p:spPr bwMode="auto">
          <a:xfrm>
            <a:off x="6372225" y="2852738"/>
            <a:ext cx="2160588" cy="1150937"/>
          </a:xfrm>
          <a:prstGeom prst="wedgeRectCallout">
            <a:avLst>
              <a:gd name="adj1" fmla="val -97759"/>
              <a:gd name="adj2" fmla="val -168343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ОСНОВЫ ПЛАЗМЕННОЙ ЭЛЕКТРОНИКИ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6" grpId="0"/>
      <p:bldP spid="6168" grpId="0" animBg="1"/>
      <p:bldP spid="6169" grpId="0" animBg="1"/>
      <p:bldP spid="6170" grpId="0" animBg="1"/>
      <p:bldP spid="617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0" name="WordArt 4"/>
          <p:cNvSpPr>
            <a:spLocks noChangeArrowheads="1" noChangeShapeType="1" noTextEdit="1"/>
          </p:cNvSpPr>
          <p:nvPr/>
        </p:nvSpPr>
        <p:spPr bwMode="auto">
          <a:xfrm>
            <a:off x="8604250" y="6454775"/>
            <a:ext cx="39528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10</a:t>
            </a:r>
          </a:p>
        </p:txBody>
      </p:sp>
      <p:sp>
        <p:nvSpPr>
          <p:cNvPr id="111621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11622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900113" y="476250"/>
            <a:ext cx="752792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ФОТОЭЛЕКТРОННАЯ ЭМИССИЯ</a:t>
            </a:r>
          </a:p>
        </p:txBody>
      </p:sp>
      <p:pic>
        <p:nvPicPr>
          <p:cNvPr id="111626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3800" y="981075"/>
            <a:ext cx="3816350" cy="2386013"/>
          </a:xfrm>
          <a:prstGeom prst="rect">
            <a:avLst/>
          </a:prstGeom>
          <a:noFill/>
        </p:spPr>
      </p:pic>
      <p:sp>
        <p:nvSpPr>
          <p:cNvPr id="111627" name="Text Box 11"/>
          <p:cNvSpPr txBox="1">
            <a:spLocks noChangeArrowheads="1"/>
          </p:cNvSpPr>
          <p:nvPr/>
        </p:nvSpPr>
        <p:spPr bwMode="auto">
          <a:xfrm>
            <a:off x="539750" y="1052513"/>
            <a:ext cx="4464050" cy="13144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ru-RU" sz="1600" b="1"/>
              <a:t>  Понятие пороговой частоты (длины волны) фотоэффекта применимо только при абсолютном нуле температуры вследствие зависимости работы выхода от температуры катода</a:t>
            </a:r>
          </a:p>
        </p:txBody>
      </p:sp>
      <p:sp>
        <p:nvSpPr>
          <p:cNvPr id="111628" name="Text Box 12"/>
          <p:cNvSpPr txBox="1">
            <a:spLocks noChangeArrowheads="1"/>
          </p:cNvSpPr>
          <p:nvPr/>
        </p:nvSpPr>
        <p:spPr bwMode="auto">
          <a:xfrm>
            <a:off x="612775" y="2349500"/>
            <a:ext cx="4175125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ru-RU" sz="1600" b="1"/>
              <a:t>  При больших интенсивностях света закон Эйнштейна не выполняется</a:t>
            </a:r>
          </a:p>
        </p:txBody>
      </p:sp>
      <p:graphicFrame>
        <p:nvGraphicFramePr>
          <p:cNvPr id="111629" name="Rectangle 13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40" name="Формула" r:id="rId5" imgW="0" imgH="0" progId="Equation.3">
                  <p:embed/>
                </p:oleObj>
              </mc:Choice>
              <mc:Fallback>
                <p:oleObj name="Формула" r:id="rId5" imgW="0" imgH="0" progId="Equation.3">
                  <p:embed/>
                  <p:pic>
                    <p:nvPicPr>
                      <p:cNvPr id="0" name="Rectangle 13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0" name="Object 14"/>
          <p:cNvGraphicFramePr>
            <a:graphicFrameLocks noChangeAspect="1"/>
          </p:cNvGraphicFramePr>
          <p:nvPr/>
        </p:nvGraphicFramePr>
        <p:xfrm>
          <a:off x="1258888" y="2852738"/>
          <a:ext cx="264636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41" name="Формула" r:id="rId6" imgW="1206360" imgH="228600" progId="Equation.3">
                  <p:embed/>
                </p:oleObj>
              </mc:Choice>
              <mc:Fallback>
                <p:oleObj name="Формула" r:id="rId6" imgW="1206360" imgH="228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2852738"/>
                        <a:ext cx="2646362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1635" name="Group 19"/>
          <p:cNvGrpSpPr>
            <a:grpSpLocks/>
          </p:cNvGrpSpPr>
          <p:nvPr/>
        </p:nvGrpSpPr>
        <p:grpSpPr bwMode="auto">
          <a:xfrm>
            <a:off x="5148263" y="836613"/>
            <a:ext cx="3095625" cy="1439862"/>
            <a:chOff x="3198" y="663"/>
            <a:chExt cx="1950" cy="907"/>
          </a:xfrm>
        </p:grpSpPr>
        <p:sp>
          <p:nvSpPr>
            <p:cNvPr id="111633" name="AutoShape 17"/>
            <p:cNvSpPr>
              <a:spLocks noChangeArrowheads="1"/>
            </p:cNvSpPr>
            <p:nvPr/>
          </p:nvSpPr>
          <p:spPr bwMode="auto">
            <a:xfrm>
              <a:off x="3198" y="663"/>
              <a:ext cx="1950" cy="907"/>
            </a:xfrm>
            <a:prstGeom prst="wedgeRoundRectCallout">
              <a:avLst>
                <a:gd name="adj1" fmla="val -126412"/>
                <a:gd name="adj2" fmla="val 102699"/>
                <a:gd name="adj3" fmla="val 16667"/>
              </a:avLst>
            </a:prstGeom>
            <a:solidFill>
              <a:srgbClr val="B2B2B2">
                <a:alpha val="50000"/>
              </a:srgbClr>
            </a:solidFill>
            <a:ln w="12700" algn="ctr">
              <a:solidFill>
                <a:srgbClr val="3333CC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r>
                <a:rPr lang="ru-RU" sz="1600" b="1"/>
                <a:t>порядок многоквантового фотоэффекта</a:t>
              </a:r>
            </a:p>
          </p:txBody>
        </p:sp>
        <p:graphicFrame>
          <p:nvGraphicFramePr>
            <p:cNvPr id="111634" name="Object 18"/>
            <p:cNvGraphicFramePr>
              <a:graphicFrameLocks noChangeAspect="1"/>
            </p:cNvGraphicFramePr>
            <p:nvPr/>
          </p:nvGraphicFramePr>
          <p:xfrm>
            <a:off x="3696" y="981"/>
            <a:ext cx="1043" cy="5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42" name="Формула" r:id="rId8" imgW="812520" imgH="431640" progId="Equation.3">
                    <p:embed/>
                  </p:oleObj>
                </mc:Choice>
                <mc:Fallback>
                  <p:oleObj name="Формула" r:id="rId8" imgW="812520" imgH="431640" progId="Equation.3">
                    <p:embed/>
                    <p:pic>
                      <p:nvPicPr>
                        <p:cNvPr id="0" name="Picture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981"/>
                          <a:ext cx="1043" cy="5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1636" name="Text Box 20"/>
          <p:cNvSpPr txBox="1">
            <a:spLocks noChangeArrowheads="1"/>
          </p:cNvSpPr>
          <p:nvPr/>
        </p:nvSpPr>
        <p:spPr bwMode="auto">
          <a:xfrm>
            <a:off x="539750" y="3357563"/>
            <a:ext cx="5472113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 i="1"/>
              <a:t>4. Фотоэлектронная эмиссия является безинерционой</a:t>
            </a:r>
            <a:endParaRPr lang="ru-RU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11637" name="Text Box 21"/>
          <p:cNvSpPr txBox="1">
            <a:spLocks noChangeArrowheads="1"/>
          </p:cNvSpPr>
          <p:nvPr/>
        </p:nvSpPr>
        <p:spPr bwMode="auto">
          <a:xfrm>
            <a:off x="611188" y="4005263"/>
            <a:ext cx="4392612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 i="1"/>
              <a:t>5. Эмиссионные свойства фотокатода характеризуются 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квантовым выходом</a:t>
            </a:r>
            <a:r>
              <a:rPr lang="ru-RU" sz="1600" b="1" i="1"/>
              <a:t> – число эмитированных электронов на каждый падающий фотон</a:t>
            </a:r>
          </a:p>
        </p:txBody>
      </p:sp>
      <p:pic>
        <p:nvPicPr>
          <p:cNvPr id="111638" name="Picture 22"/>
          <p:cNvPicPr>
            <a:picLocks noChangeAspect="1" noChangeArrowheads="1"/>
          </p:cNvPicPr>
          <p:nvPr/>
        </p:nvPicPr>
        <p:blipFill>
          <a:blip r:embed="rId10" cstate="print"/>
          <a:srcRect l="13124" t="3433" r="2625" b="3433"/>
          <a:stretch>
            <a:fillRect/>
          </a:stretch>
        </p:blipFill>
        <p:spPr bwMode="auto">
          <a:xfrm>
            <a:off x="5435600" y="2133600"/>
            <a:ext cx="25050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1639" name="Object 23"/>
          <p:cNvGraphicFramePr>
            <a:graphicFrameLocks noChangeAspect="1"/>
          </p:cNvGraphicFramePr>
          <p:nvPr/>
        </p:nvGraphicFramePr>
        <p:xfrm>
          <a:off x="1619250" y="5013325"/>
          <a:ext cx="2160588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43" name="Формула" r:id="rId11" imgW="990360" imgH="634680" progId="Equation.3">
                  <p:embed/>
                </p:oleObj>
              </mc:Choice>
              <mc:Fallback>
                <p:oleObj name="Формула" r:id="rId11" imgW="990360" imgH="6346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5013325"/>
                        <a:ext cx="2160588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640" name="Text Box 24"/>
          <p:cNvSpPr txBox="1">
            <a:spLocks noChangeArrowheads="1"/>
          </p:cNvSpPr>
          <p:nvPr/>
        </p:nvSpPr>
        <p:spPr bwMode="auto">
          <a:xfrm>
            <a:off x="5219700" y="1125538"/>
            <a:ext cx="3455988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 i="1"/>
              <a:t>5. Энергетический спектр фотоэлектронов, эмитированных из металлов,  имеет максимум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1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1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1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11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1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1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11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11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11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5" grpId="0"/>
      <p:bldP spid="111627" grpId="0"/>
      <p:bldP spid="111628" grpId="0"/>
      <p:bldP spid="111636" grpId="0"/>
      <p:bldP spid="111637" grpId="0"/>
      <p:bldP spid="1116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WordArt 4"/>
          <p:cNvSpPr>
            <a:spLocks noChangeArrowheads="1" noChangeShapeType="1" noTextEdit="1"/>
          </p:cNvSpPr>
          <p:nvPr/>
        </p:nvSpPr>
        <p:spPr bwMode="auto">
          <a:xfrm>
            <a:off x="8604250" y="6454775"/>
            <a:ext cx="39528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11</a:t>
            </a:r>
          </a:p>
        </p:txBody>
      </p:sp>
      <p:sp>
        <p:nvSpPr>
          <p:cNvPr id="113669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13670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113673" name="Text Box 9"/>
          <p:cNvSpPr txBox="1">
            <a:spLocks noChangeArrowheads="1"/>
          </p:cNvSpPr>
          <p:nvPr/>
        </p:nvSpPr>
        <p:spPr bwMode="auto">
          <a:xfrm>
            <a:off x="900113" y="476250"/>
            <a:ext cx="752792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ФОТОЭЛЕКТРОННАЯ ЭМИССИЯ</a:t>
            </a:r>
          </a:p>
        </p:txBody>
      </p:sp>
      <p:sp>
        <p:nvSpPr>
          <p:cNvPr id="113674" name="Text Box 10"/>
          <p:cNvSpPr txBox="1">
            <a:spLocks noChangeArrowheads="1"/>
          </p:cNvSpPr>
          <p:nvPr/>
        </p:nvSpPr>
        <p:spPr bwMode="auto">
          <a:xfrm>
            <a:off x="323850" y="908050"/>
            <a:ext cx="4464050" cy="2292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/>
            <a:r>
              <a:rPr lang="ru-RU" sz="1600" b="1" i="1"/>
              <a:t>	Фотоэмиссию можно представить как последовательность следующих процессов</a:t>
            </a:r>
          </a:p>
          <a:p>
            <a:pPr marL="342900" indent="-342900" algn="l">
              <a:buFontTx/>
              <a:buAutoNum type="arabicPeriod"/>
            </a:pPr>
            <a:r>
              <a:rPr lang="ru-RU" sz="1600" b="1" i="1"/>
              <a:t>Фотовозбуждение</a:t>
            </a:r>
          </a:p>
          <a:p>
            <a:pPr marL="342900" indent="-342900" algn="l">
              <a:buFontTx/>
              <a:buAutoNum type="arabicPeriod"/>
            </a:pPr>
            <a:r>
              <a:rPr lang="ru-RU" sz="1600" b="1" i="1"/>
              <a:t>Движение электрона с некоторой глубины к поверхности</a:t>
            </a:r>
          </a:p>
          <a:p>
            <a:pPr marL="342900" indent="-342900" algn="l">
              <a:buFontTx/>
              <a:buAutoNum type="arabicPeriod"/>
            </a:pPr>
            <a:r>
              <a:rPr lang="ru-RU" sz="1600" b="1" i="1"/>
              <a:t>Процесс прохождения электрона через поверхность</a:t>
            </a:r>
          </a:p>
          <a:p>
            <a:pPr marL="342900" indent="-342900">
              <a:buFontTx/>
              <a:buAutoNum type="arabicPeriod"/>
            </a:pPr>
            <a:endParaRPr lang="ru-RU" sz="1600" b="1" i="1"/>
          </a:p>
        </p:txBody>
      </p:sp>
      <p:pic>
        <p:nvPicPr>
          <p:cNvPr id="113675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363" y="981075"/>
            <a:ext cx="3697287" cy="357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3676" name="Object 12"/>
          <p:cNvGraphicFramePr>
            <a:graphicFrameLocks noChangeAspect="1"/>
          </p:cNvGraphicFramePr>
          <p:nvPr/>
        </p:nvGraphicFramePr>
        <p:xfrm>
          <a:off x="468313" y="2868613"/>
          <a:ext cx="4411662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2" name="Формула" r:id="rId5" imgW="2070000" imgH="431640" progId="Equation.3">
                  <p:embed/>
                </p:oleObj>
              </mc:Choice>
              <mc:Fallback>
                <p:oleObj name="Формула" r:id="rId5" imgW="207000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868613"/>
                        <a:ext cx="4411662" cy="920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78" name="AutoShape 14"/>
          <p:cNvSpPr>
            <a:spLocks noChangeArrowheads="1"/>
          </p:cNvSpPr>
          <p:nvPr/>
        </p:nvSpPr>
        <p:spPr bwMode="auto">
          <a:xfrm>
            <a:off x="5435600" y="765175"/>
            <a:ext cx="2520950" cy="431800"/>
          </a:xfrm>
          <a:prstGeom prst="wedgeRoundRectCallout">
            <a:avLst>
              <a:gd name="adj1" fmla="val -136333"/>
              <a:gd name="adj2" fmla="val 497796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функция Фаулера</a:t>
            </a:r>
          </a:p>
        </p:txBody>
      </p:sp>
      <p:grpSp>
        <p:nvGrpSpPr>
          <p:cNvPr id="113682" name="Group 18"/>
          <p:cNvGrpSpPr>
            <a:grpSpLocks/>
          </p:cNvGrpSpPr>
          <p:nvPr/>
        </p:nvGrpSpPr>
        <p:grpSpPr bwMode="auto">
          <a:xfrm>
            <a:off x="1476375" y="836613"/>
            <a:ext cx="2735263" cy="1727200"/>
            <a:chOff x="930" y="527"/>
            <a:chExt cx="1723" cy="1088"/>
          </a:xfrm>
        </p:grpSpPr>
        <p:sp>
          <p:nvSpPr>
            <p:cNvPr id="113680" name="AutoShape 16"/>
            <p:cNvSpPr>
              <a:spLocks noChangeArrowheads="1"/>
            </p:cNvSpPr>
            <p:nvPr/>
          </p:nvSpPr>
          <p:spPr bwMode="auto">
            <a:xfrm>
              <a:off x="930" y="527"/>
              <a:ext cx="1723" cy="1088"/>
            </a:xfrm>
            <a:prstGeom prst="wedgeRoundRectCallout">
              <a:avLst>
                <a:gd name="adj1" fmla="val -43556"/>
                <a:gd name="adj2" fmla="val 89153"/>
                <a:gd name="adj3" fmla="val 16667"/>
              </a:avLst>
            </a:prstGeom>
            <a:solidFill>
              <a:srgbClr val="B2B2B2">
                <a:alpha val="50000"/>
              </a:srgbClr>
            </a:solidFill>
            <a:ln w="12700" algn="ctr">
              <a:solidFill>
                <a:srgbClr val="3333CC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r>
                <a:rPr lang="ru-RU" sz="1600" b="1"/>
                <a:t>Коэффициент, который определяет долю горячих электронов</a:t>
              </a:r>
            </a:p>
          </p:txBody>
        </p:sp>
        <p:graphicFrame>
          <p:nvGraphicFramePr>
            <p:cNvPr id="113681" name="Object 17"/>
            <p:cNvGraphicFramePr>
              <a:graphicFrameLocks noChangeAspect="1"/>
            </p:cNvGraphicFramePr>
            <p:nvPr/>
          </p:nvGraphicFramePr>
          <p:xfrm>
            <a:off x="1474" y="1253"/>
            <a:ext cx="680" cy="3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693" name="Формула" r:id="rId7" imgW="583920" imgH="304560" progId="Equation.3">
                    <p:embed/>
                  </p:oleObj>
                </mc:Choice>
                <mc:Fallback>
                  <p:oleObj name="Формула" r:id="rId7" imgW="583920" imgH="304560" progId="Equation.3">
                    <p:embed/>
                    <p:pic>
                      <p:nvPicPr>
                        <p:cNvPr id="0" name="Picture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4" y="1253"/>
                          <a:ext cx="680" cy="3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3683" name="Text Box 19"/>
          <p:cNvSpPr txBox="1">
            <a:spLocks noChangeArrowheads="1"/>
          </p:cNvSpPr>
          <p:nvPr/>
        </p:nvSpPr>
        <p:spPr bwMode="auto">
          <a:xfrm>
            <a:off x="179388" y="3789363"/>
            <a:ext cx="4464050" cy="13144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Для полупроводников и диэлектриков  пороговая энергия  фотоэмиссии равна разности энергий, соответсвующих уровню вакуума и верхнему уровню валентной зоны</a:t>
            </a:r>
          </a:p>
        </p:txBody>
      </p:sp>
      <p:pic>
        <p:nvPicPr>
          <p:cNvPr id="113684" name="Picture 2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19700" y="836613"/>
            <a:ext cx="3600450" cy="337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685" name="AutoShape 21"/>
          <p:cNvSpPr>
            <a:spLocks noChangeArrowheads="1"/>
          </p:cNvSpPr>
          <p:nvPr/>
        </p:nvSpPr>
        <p:spPr bwMode="auto">
          <a:xfrm>
            <a:off x="1763713" y="3284538"/>
            <a:ext cx="2087562" cy="360362"/>
          </a:xfrm>
          <a:prstGeom prst="wedgeRoundRectCallout">
            <a:avLst>
              <a:gd name="adj1" fmla="val 141407"/>
              <a:gd name="adj2" fmla="val 59690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валентная зона</a:t>
            </a:r>
          </a:p>
        </p:txBody>
      </p:sp>
      <p:sp>
        <p:nvSpPr>
          <p:cNvPr id="113686" name="AutoShape 22"/>
          <p:cNvSpPr>
            <a:spLocks noChangeArrowheads="1"/>
          </p:cNvSpPr>
          <p:nvPr/>
        </p:nvSpPr>
        <p:spPr bwMode="auto">
          <a:xfrm>
            <a:off x="1763713" y="2349500"/>
            <a:ext cx="2305050" cy="360363"/>
          </a:xfrm>
          <a:prstGeom prst="wedgeRoundRectCallout">
            <a:avLst>
              <a:gd name="adj1" fmla="val 118458"/>
              <a:gd name="adj2" fmla="val 8920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запрещенная зона</a:t>
            </a:r>
          </a:p>
        </p:txBody>
      </p:sp>
      <p:sp>
        <p:nvSpPr>
          <p:cNvPr id="113687" name="AutoShape 23"/>
          <p:cNvSpPr>
            <a:spLocks noChangeArrowheads="1"/>
          </p:cNvSpPr>
          <p:nvPr/>
        </p:nvSpPr>
        <p:spPr bwMode="auto">
          <a:xfrm>
            <a:off x="1835150" y="1700213"/>
            <a:ext cx="2376488" cy="360362"/>
          </a:xfrm>
          <a:prstGeom prst="wedgeRoundRectCallout">
            <a:avLst>
              <a:gd name="adj1" fmla="val 124551"/>
              <a:gd name="adj2" fmla="val 27093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зона проводимости</a:t>
            </a:r>
          </a:p>
        </p:txBody>
      </p:sp>
      <p:graphicFrame>
        <p:nvGraphicFramePr>
          <p:cNvPr id="113688" name="Object 24"/>
          <p:cNvGraphicFramePr>
            <a:graphicFrameLocks noChangeAspect="1"/>
          </p:cNvGraphicFramePr>
          <p:nvPr/>
        </p:nvGraphicFramePr>
        <p:xfrm>
          <a:off x="539750" y="5084763"/>
          <a:ext cx="431958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4" name="Формула" r:id="rId10" imgW="1815840" imgH="241200" progId="Equation.3">
                  <p:embed/>
                </p:oleObj>
              </mc:Choice>
              <mc:Fallback>
                <p:oleObj name="Формула" r:id="rId10" imgW="1815840" imgH="24120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084763"/>
                        <a:ext cx="4319588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89" name="AutoShape 25"/>
          <p:cNvSpPr>
            <a:spLocks noChangeArrowheads="1"/>
          </p:cNvSpPr>
          <p:nvPr/>
        </p:nvSpPr>
        <p:spPr bwMode="auto">
          <a:xfrm>
            <a:off x="5076825" y="6021388"/>
            <a:ext cx="2951163" cy="360362"/>
          </a:xfrm>
          <a:prstGeom prst="wedgeRoundRectCallout">
            <a:avLst>
              <a:gd name="adj1" fmla="val -60810"/>
              <a:gd name="adj2" fmla="val -192292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химическое сродство</a:t>
            </a:r>
          </a:p>
        </p:txBody>
      </p:sp>
      <p:sp>
        <p:nvSpPr>
          <p:cNvPr id="113690" name="AutoShape 26"/>
          <p:cNvSpPr>
            <a:spLocks noChangeArrowheads="1"/>
          </p:cNvSpPr>
          <p:nvPr/>
        </p:nvSpPr>
        <p:spPr bwMode="auto">
          <a:xfrm>
            <a:off x="5003800" y="4652963"/>
            <a:ext cx="3671888" cy="360362"/>
          </a:xfrm>
          <a:prstGeom prst="wedgeRoundRectCallout">
            <a:avLst>
              <a:gd name="adj1" fmla="val -77625"/>
              <a:gd name="adj2" fmla="val 114319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 ширина запрещенной зоны</a:t>
            </a:r>
          </a:p>
        </p:txBody>
      </p:sp>
      <p:graphicFrame>
        <p:nvGraphicFramePr>
          <p:cNvPr id="113691" name="Object 27"/>
          <p:cNvGraphicFramePr>
            <a:graphicFrameLocks noChangeAspect="1"/>
          </p:cNvGraphicFramePr>
          <p:nvPr/>
        </p:nvGraphicFramePr>
        <p:xfrm>
          <a:off x="1403350" y="5661025"/>
          <a:ext cx="23749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5" name="Формула" r:id="rId12" imgW="901440" imgH="241200" progId="Equation.3">
                  <p:embed/>
                </p:oleObj>
              </mc:Choice>
              <mc:Fallback>
                <p:oleObj name="Формула" r:id="rId12" imgW="901440" imgH="2412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5661025"/>
                        <a:ext cx="2374900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3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3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3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3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1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3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13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13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13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13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13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13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13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13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136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1136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1136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13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13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13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136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13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13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113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3" grpId="0"/>
      <p:bldP spid="113678" grpId="0" animBg="1"/>
      <p:bldP spid="113678" grpId="1" animBg="1"/>
      <p:bldP spid="113683" grpId="0"/>
      <p:bldP spid="113685" grpId="0" animBg="1"/>
      <p:bldP spid="113685" grpId="1" animBg="1"/>
      <p:bldP spid="113686" grpId="0" animBg="1"/>
      <p:bldP spid="113686" grpId="1" animBg="1"/>
      <p:bldP spid="113687" grpId="0" animBg="1"/>
      <p:bldP spid="113687" grpId="1" animBg="1"/>
      <p:bldP spid="113689" grpId="0" animBg="1"/>
      <p:bldP spid="113689" grpId="1" animBg="1"/>
      <p:bldP spid="113690" grpId="0" animBg="1"/>
      <p:bldP spid="113690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WordArt 4"/>
          <p:cNvSpPr>
            <a:spLocks noChangeArrowheads="1" noChangeShapeType="1" noTextEdit="1"/>
          </p:cNvSpPr>
          <p:nvPr/>
        </p:nvSpPr>
        <p:spPr bwMode="auto">
          <a:xfrm>
            <a:off x="8604250" y="6454775"/>
            <a:ext cx="39528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12</a:t>
            </a:r>
          </a:p>
        </p:txBody>
      </p:sp>
      <p:sp>
        <p:nvSpPr>
          <p:cNvPr id="128005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28006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128008" name="Text Box 8"/>
          <p:cNvSpPr txBox="1">
            <a:spLocks noChangeArrowheads="1"/>
          </p:cNvSpPr>
          <p:nvPr/>
        </p:nvSpPr>
        <p:spPr bwMode="auto">
          <a:xfrm>
            <a:off x="900113" y="476250"/>
            <a:ext cx="752792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ВТОРИЧНАЯ ЭЛЕКТРОННАЯ ЭМИССИЯ</a:t>
            </a:r>
          </a:p>
        </p:txBody>
      </p:sp>
      <p:sp>
        <p:nvSpPr>
          <p:cNvPr id="128009" name="Text Box 9"/>
          <p:cNvSpPr txBox="1">
            <a:spLocks noChangeArrowheads="1"/>
          </p:cNvSpPr>
          <p:nvPr/>
        </p:nvSpPr>
        <p:spPr bwMode="auto">
          <a:xfrm>
            <a:off x="684213" y="908050"/>
            <a:ext cx="294957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 b="1"/>
              <a:t>Основные закономерности</a:t>
            </a:r>
          </a:p>
        </p:txBody>
      </p:sp>
      <p:sp>
        <p:nvSpPr>
          <p:cNvPr id="128010" name="Text Box 10"/>
          <p:cNvSpPr txBox="1">
            <a:spLocks noChangeArrowheads="1"/>
          </p:cNvSpPr>
          <p:nvPr/>
        </p:nvSpPr>
        <p:spPr bwMode="auto">
          <a:xfrm>
            <a:off x="468313" y="1268413"/>
            <a:ext cx="4679950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b="1"/>
              <a:t>1. </a:t>
            </a:r>
            <a:r>
              <a:rPr lang="ru-RU" sz="1600" b="1"/>
              <a:t>Число вторичных электронов </a:t>
            </a:r>
            <a:r>
              <a:rPr lang="en-US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n</a:t>
            </a:r>
            <a:r>
              <a:rPr lang="en-US" sz="1600" b="1" i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en-US" sz="1600" b="1"/>
              <a:t> </a:t>
            </a:r>
            <a:r>
              <a:rPr lang="ru-RU" sz="1600" b="1"/>
              <a:t> пропорционален для данного материала эмиттера числу первичных электронов </a:t>
            </a:r>
            <a:r>
              <a:rPr lang="en-US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n</a:t>
            </a:r>
            <a:r>
              <a:rPr lang="en-US" sz="1600" b="1" i="1" baseline="-2500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  <p:graphicFrame>
        <p:nvGraphicFramePr>
          <p:cNvPr id="128011" name="Object 11"/>
          <p:cNvGraphicFramePr>
            <a:graphicFrameLocks noChangeAspect="1"/>
          </p:cNvGraphicFramePr>
          <p:nvPr/>
        </p:nvGraphicFramePr>
        <p:xfrm>
          <a:off x="2124075" y="2060575"/>
          <a:ext cx="1268413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4" name="Формула" r:id="rId4" imgW="520560" imgH="215640" progId="Equation.3">
                  <p:embed/>
                </p:oleObj>
              </mc:Choice>
              <mc:Fallback>
                <p:oleObj name="Формула" r:id="rId4" imgW="520560" imgH="2156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060575"/>
                        <a:ext cx="1268413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012" name="Text Box 12"/>
          <p:cNvSpPr txBox="1">
            <a:spLocks noChangeArrowheads="1"/>
          </p:cNvSpPr>
          <p:nvPr/>
        </p:nvSpPr>
        <p:spPr bwMode="auto">
          <a:xfrm>
            <a:off x="395288" y="2565400"/>
            <a:ext cx="4392612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2</a:t>
            </a:r>
            <a:r>
              <a:rPr lang="en-US" sz="1600" b="1"/>
              <a:t>. </a:t>
            </a:r>
            <a:r>
              <a:rPr lang="ru-RU" sz="1600" b="1"/>
              <a:t>Коэффициент вторичной эмиссии </a:t>
            </a:r>
            <a:r>
              <a:rPr lang="ru-RU" sz="1600" b="1">
                <a:sym typeface="Symbol" pitchFamily="18" charset="2"/>
              </a:rPr>
              <a:t> </a:t>
            </a:r>
            <a:r>
              <a:rPr lang="ru-RU" sz="1600" b="1"/>
              <a:t>зависит   энергии первичных электронов</a:t>
            </a:r>
          </a:p>
        </p:txBody>
      </p:sp>
      <p:pic>
        <p:nvPicPr>
          <p:cNvPr id="128013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363" y="1052513"/>
            <a:ext cx="3671887" cy="211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5" name="Text Box 15"/>
          <p:cNvSpPr txBox="1">
            <a:spLocks noChangeArrowheads="1"/>
          </p:cNvSpPr>
          <p:nvPr/>
        </p:nvSpPr>
        <p:spPr bwMode="auto">
          <a:xfrm>
            <a:off x="468313" y="3141663"/>
            <a:ext cx="3816350" cy="15589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3</a:t>
            </a:r>
            <a:r>
              <a:rPr lang="en-US" sz="1600" b="1"/>
              <a:t>. </a:t>
            </a:r>
            <a:r>
              <a:rPr lang="ru-RU" sz="1600" b="1"/>
              <a:t>Поток вторичных электронов складывается из упруго и неупруго отраженных первичных электронов и истинно вторичных электронов</a:t>
            </a:r>
          </a:p>
          <a:p>
            <a:pPr algn="l"/>
            <a:endParaRPr lang="ru-RU" sz="1600" b="1"/>
          </a:p>
        </p:txBody>
      </p:sp>
      <p:pic>
        <p:nvPicPr>
          <p:cNvPr id="128016" name="Picture 1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1638" y="3284538"/>
            <a:ext cx="460851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8017" name="Object 17"/>
          <p:cNvGraphicFramePr>
            <a:graphicFrameLocks noChangeAspect="1"/>
          </p:cNvGraphicFramePr>
          <p:nvPr/>
        </p:nvGraphicFramePr>
        <p:xfrm>
          <a:off x="5724525" y="3500438"/>
          <a:ext cx="2303463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5" name="Формула" r:id="rId8" imgW="825480" imgH="203040" progId="Equation.3">
                  <p:embed/>
                </p:oleObj>
              </mc:Choice>
              <mc:Fallback>
                <p:oleObj name="Формула" r:id="rId8" imgW="825480" imgH="2030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3500438"/>
                        <a:ext cx="2303463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018" name="AutoShape 18"/>
          <p:cNvSpPr>
            <a:spLocks noChangeArrowheads="1"/>
          </p:cNvSpPr>
          <p:nvPr/>
        </p:nvSpPr>
        <p:spPr bwMode="auto">
          <a:xfrm>
            <a:off x="5508625" y="1484313"/>
            <a:ext cx="3311525" cy="863600"/>
          </a:xfrm>
          <a:prstGeom prst="wedgeRoundRectCallout">
            <a:avLst>
              <a:gd name="adj1" fmla="val 24546"/>
              <a:gd name="adj2" fmla="val 329046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область упруго отраженных первичных электронов (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коэффициент </a:t>
            </a:r>
            <a:r>
              <a:rPr lang="en-US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ru-RU" sz="1600" b="1"/>
              <a:t>)</a:t>
            </a:r>
          </a:p>
        </p:txBody>
      </p:sp>
      <p:sp>
        <p:nvSpPr>
          <p:cNvPr id="128019" name="AutoShape 19"/>
          <p:cNvSpPr>
            <a:spLocks noChangeArrowheads="1"/>
          </p:cNvSpPr>
          <p:nvPr/>
        </p:nvSpPr>
        <p:spPr bwMode="auto">
          <a:xfrm>
            <a:off x="1763713" y="1484313"/>
            <a:ext cx="3600450" cy="863600"/>
          </a:xfrm>
          <a:prstGeom prst="wedgeRoundRectCallout">
            <a:avLst>
              <a:gd name="adj1" fmla="val 91491"/>
              <a:gd name="adj2" fmla="val 357352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область неупруго отраженных первичных электронов (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коэффициент </a:t>
            </a:r>
            <a:r>
              <a:rPr lang="en-US" sz="1600" b="1" i="1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18" charset="2"/>
              </a:rPr>
              <a:t></a:t>
            </a:r>
            <a:r>
              <a:rPr lang="ru-RU" sz="1600" b="1"/>
              <a:t>)</a:t>
            </a:r>
          </a:p>
        </p:txBody>
      </p:sp>
      <p:sp>
        <p:nvSpPr>
          <p:cNvPr id="128020" name="AutoShape 20"/>
          <p:cNvSpPr>
            <a:spLocks noChangeArrowheads="1"/>
          </p:cNvSpPr>
          <p:nvPr/>
        </p:nvSpPr>
        <p:spPr bwMode="auto">
          <a:xfrm>
            <a:off x="395288" y="2852738"/>
            <a:ext cx="3311525" cy="863600"/>
          </a:xfrm>
          <a:prstGeom prst="wedgeRoundRectCallout">
            <a:avLst>
              <a:gd name="adj1" fmla="val 93431"/>
              <a:gd name="adj2" fmla="val 165259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область истинно вторичных электронов (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коэффициент </a:t>
            </a:r>
            <a:r>
              <a:rPr lang="en-US" sz="1600" b="1" i="1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18" charset="2"/>
              </a:rPr>
              <a:t></a:t>
            </a:r>
            <a:r>
              <a:rPr lang="ru-RU" sz="1600" b="1"/>
              <a:t>)</a:t>
            </a:r>
          </a:p>
        </p:txBody>
      </p:sp>
      <p:pic>
        <p:nvPicPr>
          <p:cNvPr id="128021" name="Picture 2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859338" y="908050"/>
            <a:ext cx="3775075" cy="532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22" name="Text Box 22"/>
          <p:cNvSpPr txBox="1">
            <a:spLocks noChangeArrowheads="1"/>
          </p:cNvSpPr>
          <p:nvPr/>
        </p:nvSpPr>
        <p:spPr bwMode="auto">
          <a:xfrm>
            <a:off x="468313" y="4508500"/>
            <a:ext cx="4535487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4</a:t>
            </a:r>
            <a:r>
              <a:rPr lang="en-US" sz="1600" b="1"/>
              <a:t>. </a:t>
            </a:r>
            <a:r>
              <a:rPr lang="ru-RU" sz="1600" b="1"/>
              <a:t>Вторичные электроны вследствие дифракции первичных на атомах решетки вылетают по углами соответствующими соотношению </a:t>
            </a:r>
          </a:p>
        </p:txBody>
      </p:sp>
      <p:graphicFrame>
        <p:nvGraphicFramePr>
          <p:cNvPr id="128023" name="Object 23"/>
          <p:cNvGraphicFramePr>
            <a:graphicFrameLocks noChangeAspect="1"/>
          </p:cNvGraphicFramePr>
          <p:nvPr/>
        </p:nvGraphicFramePr>
        <p:xfrm>
          <a:off x="2339975" y="5445125"/>
          <a:ext cx="216058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26" name="Формула" r:id="rId11" imgW="927000" imgH="393480" progId="Equation.3">
                  <p:embed/>
                </p:oleObj>
              </mc:Choice>
              <mc:Fallback>
                <p:oleObj name="Формула" r:id="rId11" imgW="927000" imgH="393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5445125"/>
                        <a:ext cx="2160588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8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8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8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8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8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8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8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8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8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280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280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280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28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28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280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280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28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28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28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8" grpId="0"/>
      <p:bldP spid="128009" grpId="0"/>
      <p:bldP spid="128010" grpId="0"/>
      <p:bldP spid="128012" grpId="0"/>
      <p:bldP spid="128015" grpId="0"/>
      <p:bldP spid="128018" grpId="0" animBg="1"/>
      <p:bldP spid="128018" grpId="1" animBg="1"/>
      <p:bldP spid="128019" grpId="0" animBg="1"/>
      <p:bldP spid="128019" grpId="1" animBg="1"/>
      <p:bldP spid="128020" grpId="0" animBg="1"/>
      <p:bldP spid="128020" grpId="1" animBg="1"/>
      <p:bldP spid="1280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WordArt 4"/>
          <p:cNvSpPr>
            <a:spLocks noChangeArrowheads="1" noChangeShapeType="1" noTextEdit="1"/>
          </p:cNvSpPr>
          <p:nvPr/>
        </p:nvSpPr>
        <p:spPr bwMode="auto">
          <a:xfrm>
            <a:off x="8604250" y="6454775"/>
            <a:ext cx="39528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13</a:t>
            </a:r>
          </a:p>
        </p:txBody>
      </p:sp>
      <p:sp>
        <p:nvSpPr>
          <p:cNvPr id="125957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25958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900113" y="476250"/>
            <a:ext cx="752792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ВТОРИЧНАЯ ИОННО-ЭЛЕКТРОННАЯ ЭМИССИЯ</a:t>
            </a:r>
          </a:p>
        </p:txBody>
      </p:sp>
      <p:pic>
        <p:nvPicPr>
          <p:cNvPr id="12596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063" y="981075"/>
            <a:ext cx="310515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963" name="Text Box 11"/>
          <p:cNvSpPr txBox="1">
            <a:spLocks noChangeArrowheads="1"/>
          </p:cNvSpPr>
          <p:nvPr/>
        </p:nvSpPr>
        <p:spPr bwMode="auto">
          <a:xfrm>
            <a:off x="539750" y="981075"/>
            <a:ext cx="5111750" cy="13144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Вторичная ионно-электронная эмиссия относится к так называемым </a:t>
            </a:r>
            <a:r>
              <a:rPr lang="ru-RU" sz="1600" b="1">
                <a:sym typeface="Symbol" pitchFamily="18" charset="2"/>
              </a:rPr>
              <a:t>-</a:t>
            </a:r>
            <a:r>
              <a:rPr lang="ru-RU" sz="1600" b="1"/>
              <a:t>процессам и характеризуется отношением числа вторичных электронов к числу падающих на эмиттер ионов (коэффициент </a:t>
            </a:r>
            <a:r>
              <a:rPr lang="ru-RU" sz="1600" b="1" i="1">
                <a:sym typeface="Symbol" pitchFamily="18" charset="2"/>
              </a:rPr>
              <a:t></a:t>
            </a:r>
            <a:r>
              <a:rPr lang="ru-RU" sz="1600" b="1"/>
              <a:t>)</a:t>
            </a:r>
          </a:p>
        </p:txBody>
      </p:sp>
      <p:sp>
        <p:nvSpPr>
          <p:cNvPr id="125964" name="Text Box 12"/>
          <p:cNvSpPr txBox="1">
            <a:spLocks noChangeArrowheads="1"/>
          </p:cNvSpPr>
          <p:nvPr/>
        </p:nvSpPr>
        <p:spPr bwMode="auto">
          <a:xfrm>
            <a:off x="395288" y="2349500"/>
            <a:ext cx="51117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61938" indent="-261938" algn="l">
              <a:buFontTx/>
              <a:buAutoNum type="arabicPeriod"/>
            </a:pPr>
            <a:r>
              <a:rPr lang="ru-RU" sz="1600" b="1"/>
              <a:t>Кинетическая ионно-электронная эмиссия </a:t>
            </a:r>
            <a:r>
              <a:rPr lang="ru-RU" b="1" i="1">
                <a:sym typeface="Symbol" pitchFamily="18" charset="2"/>
              </a:rPr>
              <a:t></a:t>
            </a:r>
            <a:r>
              <a:rPr lang="ru-RU" b="1" i="1" baseline="-25000">
                <a:sym typeface="Symbol" pitchFamily="18" charset="2"/>
              </a:rPr>
              <a:t>к</a:t>
            </a:r>
            <a:r>
              <a:rPr lang="ru-RU" sz="1600" b="1"/>
              <a:t> </a:t>
            </a:r>
          </a:p>
        </p:txBody>
      </p:sp>
      <p:sp>
        <p:nvSpPr>
          <p:cNvPr id="125965" name="Text Box 13"/>
          <p:cNvSpPr txBox="1">
            <a:spLocks noChangeArrowheads="1"/>
          </p:cNvSpPr>
          <p:nvPr/>
        </p:nvSpPr>
        <p:spPr bwMode="auto">
          <a:xfrm>
            <a:off x="396875" y="2852738"/>
            <a:ext cx="5183188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/>
            <a:r>
              <a:rPr lang="ru-RU" sz="1600" b="1"/>
              <a:t>2. Потенциальная ионно-электронная эмиссия </a:t>
            </a:r>
            <a:r>
              <a:rPr lang="ru-RU" b="1" i="1">
                <a:sym typeface="Symbol" pitchFamily="18" charset="2"/>
              </a:rPr>
              <a:t></a:t>
            </a:r>
            <a:r>
              <a:rPr lang="en-US" b="1" i="1" baseline="-25000">
                <a:sym typeface="Symbol" pitchFamily="18" charset="2"/>
              </a:rPr>
              <a:t>p</a:t>
            </a:r>
            <a:r>
              <a:rPr lang="ru-RU" sz="1600" b="1"/>
              <a:t> </a:t>
            </a:r>
          </a:p>
        </p:txBody>
      </p:sp>
      <p:pic>
        <p:nvPicPr>
          <p:cNvPr id="125966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3284538"/>
            <a:ext cx="4392612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5967" name="Object 15"/>
          <p:cNvGraphicFramePr>
            <a:graphicFrameLocks noChangeAspect="1"/>
          </p:cNvGraphicFramePr>
          <p:nvPr/>
        </p:nvGraphicFramePr>
        <p:xfrm>
          <a:off x="5508625" y="4221163"/>
          <a:ext cx="27368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9" name="Формула" r:id="rId6" imgW="965160" imgH="228600" progId="Equation.3">
                  <p:embed/>
                </p:oleObj>
              </mc:Choice>
              <mc:Fallback>
                <p:oleObj name="Формула" r:id="rId6" imgW="965160" imgH="2286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4221163"/>
                        <a:ext cx="273685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68" name="Object 16"/>
          <p:cNvGraphicFramePr>
            <a:graphicFrameLocks noChangeAspect="1"/>
          </p:cNvGraphicFramePr>
          <p:nvPr/>
        </p:nvGraphicFramePr>
        <p:xfrm>
          <a:off x="6029325" y="5157788"/>
          <a:ext cx="18367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70" name="Формула" r:id="rId8" imgW="647640" imgH="228600" progId="Equation.3">
                  <p:embed/>
                </p:oleObj>
              </mc:Choice>
              <mc:Fallback>
                <p:oleObj name="Формула" r:id="rId8" imgW="647640" imgH="2286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9325" y="5157788"/>
                        <a:ext cx="1836738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5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5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5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5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5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5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1" grpId="0"/>
      <p:bldP spid="125963" grpId="0"/>
      <p:bldP spid="125964" grpId="0"/>
      <p:bldP spid="12596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8" name="WordArt 4"/>
          <p:cNvSpPr>
            <a:spLocks noChangeArrowheads="1" noChangeShapeType="1" noTextEdit="1"/>
          </p:cNvSpPr>
          <p:nvPr/>
        </p:nvSpPr>
        <p:spPr bwMode="auto">
          <a:xfrm>
            <a:off x="8604250" y="6454775"/>
            <a:ext cx="39528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14</a:t>
            </a:r>
          </a:p>
        </p:txBody>
      </p:sp>
      <p:sp>
        <p:nvSpPr>
          <p:cNvPr id="123909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23910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123912" name="Text Box 8"/>
          <p:cNvSpPr txBox="1">
            <a:spLocks noChangeArrowheads="1"/>
          </p:cNvSpPr>
          <p:nvPr/>
        </p:nvSpPr>
        <p:spPr bwMode="auto">
          <a:xfrm>
            <a:off x="900113" y="476250"/>
            <a:ext cx="752792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АВТОЭЛЕКТРОННАЯ ЭМИССИЯ</a:t>
            </a:r>
          </a:p>
        </p:txBody>
      </p:sp>
      <p:sp>
        <p:nvSpPr>
          <p:cNvPr id="123913" name="AutoShape 9"/>
          <p:cNvSpPr>
            <a:spLocks noChangeArrowheads="1"/>
          </p:cNvSpPr>
          <p:nvPr/>
        </p:nvSpPr>
        <p:spPr bwMode="auto">
          <a:xfrm>
            <a:off x="250825" y="1052513"/>
            <a:ext cx="4465638" cy="1368425"/>
          </a:xfrm>
          <a:prstGeom prst="wedgeRoundRectCallout">
            <a:avLst>
              <a:gd name="adj1" fmla="val 67310"/>
              <a:gd name="adj2" fmla="val -7308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 i="1"/>
              <a:t>Явление испускания электронов твердыми телами под действием электрического поля высокой напряженности (</a:t>
            </a:r>
            <a:r>
              <a:rPr lang="en-US" sz="1600" b="1" i="1"/>
              <a:t>E&gt;10</a:t>
            </a:r>
            <a:r>
              <a:rPr lang="en-US" sz="1600" b="1" i="1" baseline="30000"/>
              <a:t>9</a:t>
            </a:r>
            <a:r>
              <a:rPr lang="ru-RU" sz="1600" b="1" i="1" baseline="30000"/>
              <a:t> </a:t>
            </a:r>
            <a:r>
              <a:rPr lang="ru-RU" sz="1600" b="1" i="1"/>
              <a:t>В</a:t>
            </a:r>
            <a:r>
              <a:rPr lang="en-US" sz="1600" b="1" i="1"/>
              <a:t>/</a:t>
            </a:r>
            <a:r>
              <a:rPr lang="ru-RU" sz="1600" b="1" i="1"/>
              <a:t>м)</a:t>
            </a:r>
          </a:p>
          <a:p>
            <a:r>
              <a:rPr lang="ru-RU" sz="1600" b="1" i="1"/>
              <a:t>(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тунельная или полевая эмиссия</a:t>
            </a:r>
            <a:r>
              <a:rPr lang="ru-RU" sz="1600" b="1" i="1"/>
              <a:t>)</a:t>
            </a:r>
          </a:p>
        </p:txBody>
      </p:sp>
      <p:sp>
        <p:nvSpPr>
          <p:cNvPr id="123914" name="Text Box 10"/>
          <p:cNvSpPr txBox="1">
            <a:spLocks noChangeArrowheads="1"/>
          </p:cNvSpPr>
          <p:nvPr/>
        </p:nvSpPr>
        <p:spPr bwMode="auto">
          <a:xfrm>
            <a:off x="468313" y="1125538"/>
            <a:ext cx="8135937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Плотность тока автоэлектронной эмиссии можно определить согласно соотношению Фаулера-Нордгейма</a:t>
            </a:r>
          </a:p>
        </p:txBody>
      </p:sp>
      <p:graphicFrame>
        <p:nvGraphicFramePr>
          <p:cNvPr id="123915" name="Object 11"/>
          <p:cNvGraphicFramePr>
            <a:graphicFrameLocks noChangeAspect="1"/>
          </p:cNvGraphicFramePr>
          <p:nvPr/>
        </p:nvGraphicFramePr>
        <p:xfrm>
          <a:off x="539750" y="1700213"/>
          <a:ext cx="5141913" cy="142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4" name="Формула" r:id="rId4" imgW="1930320" imgH="533160" progId="Equation.3">
                  <p:embed/>
                </p:oleObj>
              </mc:Choice>
              <mc:Fallback>
                <p:oleObj name="Формула" r:id="rId4" imgW="1930320" imgH="53316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700213"/>
                        <a:ext cx="5141913" cy="1420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16" name="Object 12"/>
          <p:cNvGraphicFramePr>
            <a:graphicFrameLocks noChangeAspect="1"/>
          </p:cNvGraphicFramePr>
          <p:nvPr/>
        </p:nvGraphicFramePr>
        <p:xfrm>
          <a:off x="5724525" y="1916113"/>
          <a:ext cx="1296988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5" name="Формула" r:id="rId6" imgW="545760" imgH="419040" progId="Equation.3">
                  <p:embed/>
                </p:oleObj>
              </mc:Choice>
              <mc:Fallback>
                <p:oleObj name="Формула" r:id="rId6" imgW="545760" imgH="4190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916113"/>
                        <a:ext cx="1296988" cy="995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17" name="Object 13"/>
          <p:cNvGraphicFramePr>
            <a:graphicFrameLocks noChangeAspect="1"/>
          </p:cNvGraphicFramePr>
          <p:nvPr/>
        </p:nvGraphicFramePr>
        <p:xfrm>
          <a:off x="7019925" y="1989138"/>
          <a:ext cx="1871663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6" name="Формула" r:id="rId8" imgW="952200" imgH="444240" progId="Equation.3">
                  <p:embed/>
                </p:oleObj>
              </mc:Choice>
              <mc:Fallback>
                <p:oleObj name="Формула" r:id="rId8" imgW="952200" imgH="4442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989138"/>
                        <a:ext cx="1871663" cy="874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18" name="Object 14"/>
          <p:cNvGraphicFramePr>
            <a:graphicFrameLocks noChangeAspect="1"/>
          </p:cNvGraphicFramePr>
          <p:nvPr/>
        </p:nvGraphicFramePr>
        <p:xfrm>
          <a:off x="395288" y="2924175"/>
          <a:ext cx="2663825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7" name="Формула" r:id="rId10" imgW="1244520" imgH="533160" progId="Equation.3">
                  <p:embed/>
                </p:oleObj>
              </mc:Choice>
              <mc:Fallback>
                <p:oleObj name="Формула" r:id="rId10" imgW="1244520" imgH="53316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924175"/>
                        <a:ext cx="2663825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919" name="Text Box 15"/>
          <p:cNvSpPr txBox="1">
            <a:spLocks noChangeArrowheads="1"/>
          </p:cNvSpPr>
          <p:nvPr/>
        </p:nvSpPr>
        <p:spPr bwMode="auto">
          <a:xfrm>
            <a:off x="3276600" y="2997200"/>
            <a:ext cx="1943100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относительное снижение потенциального барьера</a:t>
            </a:r>
          </a:p>
        </p:txBody>
      </p:sp>
      <p:pic>
        <p:nvPicPr>
          <p:cNvPr id="123920" name="Picture 1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364163" y="2997200"/>
            <a:ext cx="3384550" cy="324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3921" name="Object 17"/>
          <p:cNvGraphicFramePr>
            <a:graphicFrameLocks noChangeAspect="1"/>
          </p:cNvGraphicFramePr>
          <p:nvPr/>
        </p:nvGraphicFramePr>
        <p:xfrm>
          <a:off x="468313" y="4221163"/>
          <a:ext cx="7905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8" name="Формула" r:id="rId13" imgW="330120" imgH="203040" progId="Equation.3">
                  <p:embed/>
                </p:oleObj>
              </mc:Choice>
              <mc:Fallback>
                <p:oleObj name="Формула" r:id="rId13" imgW="330120" imgH="2030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221163"/>
                        <a:ext cx="7905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922" name="Text Box 18"/>
          <p:cNvSpPr txBox="1">
            <a:spLocks noChangeArrowheads="1"/>
          </p:cNvSpPr>
          <p:nvPr/>
        </p:nvSpPr>
        <p:spPr bwMode="auto">
          <a:xfrm>
            <a:off x="1403350" y="4076700"/>
            <a:ext cx="410527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табулированная функция  Нордгейма. Значения этой функции лежат в диапазоне </a:t>
            </a:r>
            <a:r>
              <a:rPr lang="ru-RU" sz="1600" b="1" i="1"/>
              <a:t>0.7-0.9</a:t>
            </a:r>
          </a:p>
        </p:txBody>
      </p:sp>
      <p:graphicFrame>
        <p:nvGraphicFramePr>
          <p:cNvPr id="123923" name="Object 19"/>
          <p:cNvGraphicFramePr>
            <a:graphicFrameLocks noChangeAspect="1"/>
          </p:cNvGraphicFramePr>
          <p:nvPr/>
        </p:nvGraphicFramePr>
        <p:xfrm>
          <a:off x="468313" y="5445125"/>
          <a:ext cx="4830762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9" name="Формула" r:id="rId15" imgW="2171520" imgH="431640" progId="Equation.3">
                  <p:embed/>
                </p:oleObj>
              </mc:Choice>
              <mc:Fallback>
                <p:oleObj name="Формула" r:id="rId15" imgW="2171520" imgH="43164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5445125"/>
                        <a:ext cx="4830762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924" name="Text Box 20"/>
          <p:cNvSpPr txBox="1">
            <a:spLocks noChangeArrowheads="1"/>
          </p:cNvSpPr>
          <p:nvPr/>
        </p:nvSpPr>
        <p:spPr bwMode="auto">
          <a:xfrm>
            <a:off x="468313" y="4941888"/>
            <a:ext cx="4464050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Обобщенный закон Ричардсона-Дешмана и Фаулера-Нордгейма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3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3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3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3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3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3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23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3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23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12" grpId="0"/>
      <p:bldP spid="123913" grpId="0" animBg="1"/>
      <p:bldP spid="123913" grpId="1" animBg="1"/>
      <p:bldP spid="123914" grpId="0"/>
      <p:bldP spid="123919" grpId="0"/>
      <p:bldP spid="123922" grpId="0"/>
      <p:bldP spid="1239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WordArt 4"/>
          <p:cNvSpPr>
            <a:spLocks noChangeArrowheads="1" noChangeShapeType="1" noTextEdit="1"/>
          </p:cNvSpPr>
          <p:nvPr/>
        </p:nvSpPr>
        <p:spPr bwMode="auto">
          <a:xfrm>
            <a:off x="8604250" y="6454775"/>
            <a:ext cx="39528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15</a:t>
            </a:r>
          </a:p>
        </p:txBody>
      </p:sp>
      <p:sp>
        <p:nvSpPr>
          <p:cNvPr id="121861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21862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121864" name="Text Box 8"/>
          <p:cNvSpPr txBox="1">
            <a:spLocks noChangeArrowheads="1"/>
          </p:cNvSpPr>
          <p:nvPr/>
        </p:nvSpPr>
        <p:spPr bwMode="auto">
          <a:xfrm>
            <a:off x="900113" y="476250"/>
            <a:ext cx="752792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ДРУГИЕ ВИДЫ ЭМИССИИ</a:t>
            </a:r>
          </a:p>
        </p:txBody>
      </p:sp>
      <p:sp>
        <p:nvSpPr>
          <p:cNvPr id="121865" name="Text Box 9"/>
          <p:cNvSpPr txBox="1">
            <a:spLocks noChangeArrowheads="1"/>
          </p:cNvSpPr>
          <p:nvPr/>
        </p:nvSpPr>
        <p:spPr bwMode="auto">
          <a:xfrm>
            <a:off x="379413" y="1196975"/>
            <a:ext cx="2960687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indent="261938">
              <a:buFontTx/>
              <a:buChar char="•"/>
            </a:pPr>
            <a:r>
              <a:rPr lang="ru-RU" sz="2000" b="1" i="1"/>
              <a:t>Взрывная эмиссия</a:t>
            </a:r>
          </a:p>
        </p:txBody>
      </p:sp>
      <p:sp>
        <p:nvSpPr>
          <p:cNvPr id="121866" name="Text Box 10"/>
          <p:cNvSpPr txBox="1">
            <a:spLocks noChangeArrowheads="1"/>
          </p:cNvSpPr>
          <p:nvPr/>
        </p:nvSpPr>
        <p:spPr bwMode="auto">
          <a:xfrm>
            <a:off x="107950" y="2636838"/>
            <a:ext cx="3544888" cy="7016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61938">
              <a:buFontTx/>
              <a:buChar char="•"/>
            </a:pPr>
            <a:r>
              <a:rPr lang="ru-RU" sz="2000" b="1" i="1"/>
              <a:t>Эмиссия «горячих» электронов</a:t>
            </a:r>
          </a:p>
        </p:txBody>
      </p:sp>
      <p:sp>
        <p:nvSpPr>
          <p:cNvPr id="121867" name="Text Box 11"/>
          <p:cNvSpPr txBox="1">
            <a:spLocks noChangeArrowheads="1"/>
          </p:cNvSpPr>
          <p:nvPr/>
        </p:nvSpPr>
        <p:spPr bwMode="auto">
          <a:xfrm>
            <a:off x="450850" y="5373688"/>
            <a:ext cx="3975100" cy="396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indent="261938">
              <a:buFontTx/>
              <a:buChar char="•"/>
            </a:pPr>
            <a:r>
              <a:rPr lang="ru-RU" sz="2000" b="1" i="1"/>
              <a:t>Экзоэлектронная эмиссия</a:t>
            </a:r>
          </a:p>
        </p:txBody>
      </p:sp>
      <p:sp>
        <p:nvSpPr>
          <p:cNvPr id="121868" name="Text Box 12"/>
          <p:cNvSpPr txBox="1">
            <a:spLocks noChangeArrowheads="1"/>
          </p:cNvSpPr>
          <p:nvPr/>
        </p:nvSpPr>
        <p:spPr bwMode="auto">
          <a:xfrm>
            <a:off x="3851275" y="1196975"/>
            <a:ext cx="4751388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 i="1"/>
              <a:t>Взрыв острийных катодов приводит к образованию плазмы, объемный заряд которой создает дополнительное поле у поверхности катода (Месяц Г.А.)</a:t>
            </a:r>
          </a:p>
        </p:txBody>
      </p:sp>
      <p:sp>
        <p:nvSpPr>
          <p:cNvPr id="121869" name="Text Box 13"/>
          <p:cNvSpPr txBox="1">
            <a:spLocks noChangeArrowheads="1"/>
          </p:cNvSpPr>
          <p:nvPr/>
        </p:nvSpPr>
        <p:spPr bwMode="auto">
          <a:xfrm>
            <a:off x="3924300" y="2636838"/>
            <a:ext cx="4751388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 i="1"/>
              <a:t>Явление испускания электронов из полупроводников, электронный газ которых сильно перегрет</a:t>
            </a:r>
          </a:p>
        </p:txBody>
      </p:sp>
      <p:graphicFrame>
        <p:nvGraphicFramePr>
          <p:cNvPr id="121870" name="Object 14"/>
          <p:cNvGraphicFramePr>
            <a:graphicFrameLocks noChangeAspect="1"/>
          </p:cNvGraphicFramePr>
          <p:nvPr/>
        </p:nvGraphicFramePr>
        <p:xfrm>
          <a:off x="2268538" y="4005263"/>
          <a:ext cx="6365875" cy="137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72" name="Формула" r:id="rId4" imgW="2349360" imgH="507960" progId="Equation.3">
                  <p:embed/>
                </p:oleObj>
              </mc:Choice>
              <mc:Fallback>
                <p:oleObj name="Формула" r:id="rId4" imgW="2349360" imgH="50796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4005263"/>
                        <a:ext cx="6365875" cy="1374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71" name="Object 15"/>
          <p:cNvGraphicFramePr>
            <a:graphicFrameLocks noChangeAspect="1"/>
          </p:cNvGraphicFramePr>
          <p:nvPr/>
        </p:nvGraphicFramePr>
        <p:xfrm>
          <a:off x="1187450" y="3357563"/>
          <a:ext cx="1368425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73" name="Формула" r:id="rId6" imgW="609480" imgH="419040" progId="Equation.3">
                  <p:embed/>
                </p:oleObj>
              </mc:Choice>
              <mc:Fallback>
                <p:oleObj name="Формула" r:id="rId6" imgW="609480" imgH="419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3357563"/>
                        <a:ext cx="1368425" cy="941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1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4" grpId="0"/>
      <p:bldP spid="121865" grpId="0"/>
      <p:bldP spid="121866" grpId="0"/>
      <p:bldP spid="121867" grpId="0"/>
      <p:bldP spid="121868" grpId="0"/>
      <p:bldP spid="1218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WordArt 4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89093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89094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pic>
        <p:nvPicPr>
          <p:cNvPr id="89102" name="Picture 14" descr="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2071678"/>
            <a:ext cx="6840538" cy="4518025"/>
          </a:xfrm>
          <a:prstGeom prst="rect">
            <a:avLst/>
          </a:prstGeom>
          <a:noFill/>
        </p:spPr>
      </p:pic>
      <p:sp>
        <p:nvSpPr>
          <p:cNvPr id="89115" name="AutoShape 27"/>
          <p:cNvSpPr>
            <a:spLocks noChangeArrowheads="1"/>
          </p:cNvSpPr>
          <p:nvPr/>
        </p:nvSpPr>
        <p:spPr bwMode="auto">
          <a:xfrm>
            <a:off x="2987675" y="3068638"/>
            <a:ext cx="144463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16" name="AutoShape 28"/>
          <p:cNvSpPr>
            <a:spLocks noChangeArrowheads="1"/>
          </p:cNvSpPr>
          <p:nvPr/>
        </p:nvSpPr>
        <p:spPr bwMode="auto">
          <a:xfrm>
            <a:off x="3132138" y="29241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17" name="AutoShape 29"/>
          <p:cNvSpPr>
            <a:spLocks noChangeArrowheads="1"/>
          </p:cNvSpPr>
          <p:nvPr/>
        </p:nvSpPr>
        <p:spPr bwMode="auto">
          <a:xfrm>
            <a:off x="2987675" y="2852738"/>
            <a:ext cx="144463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18" name="AutoShape 30"/>
          <p:cNvSpPr>
            <a:spLocks noChangeArrowheads="1"/>
          </p:cNvSpPr>
          <p:nvPr/>
        </p:nvSpPr>
        <p:spPr bwMode="auto">
          <a:xfrm>
            <a:off x="2987675" y="3500438"/>
            <a:ext cx="144463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19" name="AutoShape 31"/>
          <p:cNvSpPr>
            <a:spLocks noChangeArrowheads="1"/>
          </p:cNvSpPr>
          <p:nvPr/>
        </p:nvSpPr>
        <p:spPr bwMode="auto">
          <a:xfrm>
            <a:off x="2987675" y="4508500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20" name="AutoShape 32"/>
          <p:cNvSpPr>
            <a:spLocks noChangeArrowheads="1"/>
          </p:cNvSpPr>
          <p:nvPr/>
        </p:nvSpPr>
        <p:spPr bwMode="auto">
          <a:xfrm>
            <a:off x="3132138" y="4221163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21" name="AutoShape 33"/>
          <p:cNvSpPr>
            <a:spLocks noChangeArrowheads="1"/>
          </p:cNvSpPr>
          <p:nvPr/>
        </p:nvSpPr>
        <p:spPr bwMode="auto">
          <a:xfrm>
            <a:off x="3203575" y="3860800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22" name="AutoShape 34"/>
          <p:cNvSpPr>
            <a:spLocks noChangeArrowheads="1"/>
          </p:cNvSpPr>
          <p:nvPr/>
        </p:nvSpPr>
        <p:spPr bwMode="auto">
          <a:xfrm>
            <a:off x="2987675" y="4364038"/>
            <a:ext cx="144463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23" name="AutoShape 35"/>
          <p:cNvSpPr>
            <a:spLocks noChangeArrowheads="1"/>
          </p:cNvSpPr>
          <p:nvPr/>
        </p:nvSpPr>
        <p:spPr bwMode="auto">
          <a:xfrm>
            <a:off x="3132138" y="3284538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24" name="AutoShape 36"/>
          <p:cNvSpPr>
            <a:spLocks noChangeArrowheads="1"/>
          </p:cNvSpPr>
          <p:nvPr/>
        </p:nvSpPr>
        <p:spPr bwMode="auto">
          <a:xfrm>
            <a:off x="3132138" y="3068638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25" name="AutoShape 37"/>
          <p:cNvSpPr>
            <a:spLocks noChangeArrowheads="1"/>
          </p:cNvSpPr>
          <p:nvPr/>
        </p:nvSpPr>
        <p:spPr bwMode="auto">
          <a:xfrm>
            <a:off x="2916238" y="4005263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26" name="AutoShape 38"/>
          <p:cNvSpPr>
            <a:spLocks noChangeArrowheads="1"/>
          </p:cNvSpPr>
          <p:nvPr/>
        </p:nvSpPr>
        <p:spPr bwMode="auto">
          <a:xfrm>
            <a:off x="3132138" y="3716338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27" name="AutoShape 39"/>
          <p:cNvSpPr>
            <a:spLocks noChangeArrowheads="1"/>
          </p:cNvSpPr>
          <p:nvPr/>
        </p:nvSpPr>
        <p:spPr bwMode="auto">
          <a:xfrm>
            <a:off x="3132138" y="4724400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28" name="AutoShape 40"/>
          <p:cNvSpPr>
            <a:spLocks noChangeArrowheads="1"/>
          </p:cNvSpPr>
          <p:nvPr/>
        </p:nvSpPr>
        <p:spPr bwMode="auto">
          <a:xfrm>
            <a:off x="3132138" y="4364038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29" name="AutoShape 41"/>
          <p:cNvSpPr>
            <a:spLocks noChangeArrowheads="1"/>
          </p:cNvSpPr>
          <p:nvPr/>
        </p:nvSpPr>
        <p:spPr bwMode="auto">
          <a:xfrm>
            <a:off x="3132138" y="4076700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30" name="AutoShape 42"/>
          <p:cNvSpPr>
            <a:spLocks noChangeArrowheads="1"/>
          </p:cNvSpPr>
          <p:nvPr/>
        </p:nvSpPr>
        <p:spPr bwMode="auto">
          <a:xfrm>
            <a:off x="3132138" y="4579938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31" name="AutoShape 43"/>
          <p:cNvSpPr>
            <a:spLocks noChangeArrowheads="1"/>
          </p:cNvSpPr>
          <p:nvPr/>
        </p:nvSpPr>
        <p:spPr bwMode="auto">
          <a:xfrm>
            <a:off x="2987675" y="31400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32" name="AutoShape 44"/>
          <p:cNvSpPr>
            <a:spLocks noChangeArrowheads="1"/>
          </p:cNvSpPr>
          <p:nvPr/>
        </p:nvSpPr>
        <p:spPr bwMode="auto">
          <a:xfrm>
            <a:off x="3132138" y="2995613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33" name="AutoShape 45"/>
          <p:cNvSpPr>
            <a:spLocks noChangeArrowheads="1"/>
          </p:cNvSpPr>
          <p:nvPr/>
        </p:nvSpPr>
        <p:spPr bwMode="auto">
          <a:xfrm>
            <a:off x="2987675" y="29241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34" name="AutoShape 46"/>
          <p:cNvSpPr>
            <a:spLocks noChangeArrowheads="1"/>
          </p:cNvSpPr>
          <p:nvPr/>
        </p:nvSpPr>
        <p:spPr bwMode="auto">
          <a:xfrm>
            <a:off x="2987675" y="35718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35" name="AutoShape 47"/>
          <p:cNvSpPr>
            <a:spLocks noChangeArrowheads="1"/>
          </p:cNvSpPr>
          <p:nvPr/>
        </p:nvSpPr>
        <p:spPr bwMode="auto">
          <a:xfrm>
            <a:off x="2987675" y="4579938"/>
            <a:ext cx="144463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36" name="AutoShape 48"/>
          <p:cNvSpPr>
            <a:spLocks noChangeArrowheads="1"/>
          </p:cNvSpPr>
          <p:nvPr/>
        </p:nvSpPr>
        <p:spPr bwMode="auto">
          <a:xfrm>
            <a:off x="3132138" y="4292600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37" name="AutoShape 49"/>
          <p:cNvSpPr>
            <a:spLocks noChangeArrowheads="1"/>
          </p:cNvSpPr>
          <p:nvPr/>
        </p:nvSpPr>
        <p:spPr bwMode="auto">
          <a:xfrm>
            <a:off x="3203575" y="3932238"/>
            <a:ext cx="144463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38" name="AutoShape 50"/>
          <p:cNvSpPr>
            <a:spLocks noChangeArrowheads="1"/>
          </p:cNvSpPr>
          <p:nvPr/>
        </p:nvSpPr>
        <p:spPr bwMode="auto">
          <a:xfrm>
            <a:off x="2987675" y="44354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39" name="AutoShape 51"/>
          <p:cNvSpPr>
            <a:spLocks noChangeArrowheads="1"/>
          </p:cNvSpPr>
          <p:nvPr/>
        </p:nvSpPr>
        <p:spPr bwMode="auto">
          <a:xfrm>
            <a:off x="3132138" y="33559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40" name="AutoShape 52"/>
          <p:cNvSpPr>
            <a:spLocks noChangeArrowheads="1"/>
          </p:cNvSpPr>
          <p:nvPr/>
        </p:nvSpPr>
        <p:spPr bwMode="auto">
          <a:xfrm>
            <a:off x="3132138" y="31400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41" name="AutoShape 53"/>
          <p:cNvSpPr>
            <a:spLocks noChangeArrowheads="1"/>
          </p:cNvSpPr>
          <p:nvPr/>
        </p:nvSpPr>
        <p:spPr bwMode="auto">
          <a:xfrm>
            <a:off x="2916238" y="4076700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42" name="AutoShape 54"/>
          <p:cNvSpPr>
            <a:spLocks noChangeArrowheads="1"/>
          </p:cNvSpPr>
          <p:nvPr/>
        </p:nvSpPr>
        <p:spPr bwMode="auto">
          <a:xfrm>
            <a:off x="3132138" y="37877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43" name="AutoShape 55"/>
          <p:cNvSpPr>
            <a:spLocks noChangeArrowheads="1"/>
          </p:cNvSpPr>
          <p:nvPr/>
        </p:nvSpPr>
        <p:spPr bwMode="auto">
          <a:xfrm>
            <a:off x="3132138" y="4795838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44" name="AutoShape 56"/>
          <p:cNvSpPr>
            <a:spLocks noChangeArrowheads="1"/>
          </p:cNvSpPr>
          <p:nvPr/>
        </p:nvSpPr>
        <p:spPr bwMode="auto">
          <a:xfrm>
            <a:off x="3132138" y="44354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45" name="AutoShape 57"/>
          <p:cNvSpPr>
            <a:spLocks noChangeArrowheads="1"/>
          </p:cNvSpPr>
          <p:nvPr/>
        </p:nvSpPr>
        <p:spPr bwMode="auto">
          <a:xfrm>
            <a:off x="3132138" y="4148138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46" name="AutoShape 58"/>
          <p:cNvSpPr>
            <a:spLocks noChangeArrowheads="1"/>
          </p:cNvSpPr>
          <p:nvPr/>
        </p:nvSpPr>
        <p:spPr bwMode="auto">
          <a:xfrm>
            <a:off x="3132138" y="46513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47" name="AutoShape 59"/>
          <p:cNvSpPr>
            <a:spLocks noChangeArrowheads="1"/>
          </p:cNvSpPr>
          <p:nvPr/>
        </p:nvSpPr>
        <p:spPr bwMode="auto">
          <a:xfrm>
            <a:off x="2914650" y="31400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48" name="AutoShape 60"/>
          <p:cNvSpPr>
            <a:spLocks noChangeArrowheads="1"/>
          </p:cNvSpPr>
          <p:nvPr/>
        </p:nvSpPr>
        <p:spPr bwMode="auto">
          <a:xfrm>
            <a:off x="3059113" y="2995613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49" name="AutoShape 61"/>
          <p:cNvSpPr>
            <a:spLocks noChangeArrowheads="1"/>
          </p:cNvSpPr>
          <p:nvPr/>
        </p:nvSpPr>
        <p:spPr bwMode="auto">
          <a:xfrm>
            <a:off x="2914650" y="29241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50" name="AutoShape 62"/>
          <p:cNvSpPr>
            <a:spLocks noChangeArrowheads="1"/>
          </p:cNvSpPr>
          <p:nvPr/>
        </p:nvSpPr>
        <p:spPr bwMode="auto">
          <a:xfrm>
            <a:off x="2914650" y="35718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51" name="AutoShape 63"/>
          <p:cNvSpPr>
            <a:spLocks noChangeArrowheads="1"/>
          </p:cNvSpPr>
          <p:nvPr/>
        </p:nvSpPr>
        <p:spPr bwMode="auto">
          <a:xfrm>
            <a:off x="2914650" y="4579938"/>
            <a:ext cx="144463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52" name="AutoShape 64"/>
          <p:cNvSpPr>
            <a:spLocks noChangeArrowheads="1"/>
          </p:cNvSpPr>
          <p:nvPr/>
        </p:nvSpPr>
        <p:spPr bwMode="auto">
          <a:xfrm>
            <a:off x="3059113" y="4292600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53" name="AutoShape 65"/>
          <p:cNvSpPr>
            <a:spLocks noChangeArrowheads="1"/>
          </p:cNvSpPr>
          <p:nvPr/>
        </p:nvSpPr>
        <p:spPr bwMode="auto">
          <a:xfrm>
            <a:off x="3130550" y="3932238"/>
            <a:ext cx="144463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54" name="AutoShape 66"/>
          <p:cNvSpPr>
            <a:spLocks noChangeArrowheads="1"/>
          </p:cNvSpPr>
          <p:nvPr/>
        </p:nvSpPr>
        <p:spPr bwMode="auto">
          <a:xfrm>
            <a:off x="2914650" y="44354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55" name="AutoShape 67"/>
          <p:cNvSpPr>
            <a:spLocks noChangeArrowheads="1"/>
          </p:cNvSpPr>
          <p:nvPr/>
        </p:nvSpPr>
        <p:spPr bwMode="auto">
          <a:xfrm>
            <a:off x="3059113" y="33559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56" name="AutoShape 68"/>
          <p:cNvSpPr>
            <a:spLocks noChangeArrowheads="1"/>
          </p:cNvSpPr>
          <p:nvPr/>
        </p:nvSpPr>
        <p:spPr bwMode="auto">
          <a:xfrm>
            <a:off x="3059113" y="31400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57" name="AutoShape 69"/>
          <p:cNvSpPr>
            <a:spLocks noChangeArrowheads="1"/>
          </p:cNvSpPr>
          <p:nvPr/>
        </p:nvSpPr>
        <p:spPr bwMode="auto">
          <a:xfrm>
            <a:off x="2843213" y="4076700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58" name="AutoShape 70"/>
          <p:cNvSpPr>
            <a:spLocks noChangeArrowheads="1"/>
          </p:cNvSpPr>
          <p:nvPr/>
        </p:nvSpPr>
        <p:spPr bwMode="auto">
          <a:xfrm>
            <a:off x="3059113" y="37877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59" name="AutoShape 71"/>
          <p:cNvSpPr>
            <a:spLocks noChangeArrowheads="1"/>
          </p:cNvSpPr>
          <p:nvPr/>
        </p:nvSpPr>
        <p:spPr bwMode="auto">
          <a:xfrm>
            <a:off x="3059113" y="4795838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60" name="AutoShape 72"/>
          <p:cNvSpPr>
            <a:spLocks noChangeArrowheads="1"/>
          </p:cNvSpPr>
          <p:nvPr/>
        </p:nvSpPr>
        <p:spPr bwMode="auto">
          <a:xfrm>
            <a:off x="3059113" y="44354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61" name="AutoShape 73"/>
          <p:cNvSpPr>
            <a:spLocks noChangeArrowheads="1"/>
          </p:cNvSpPr>
          <p:nvPr/>
        </p:nvSpPr>
        <p:spPr bwMode="auto">
          <a:xfrm>
            <a:off x="3059113" y="4148138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62" name="AutoShape 74"/>
          <p:cNvSpPr>
            <a:spLocks noChangeArrowheads="1"/>
          </p:cNvSpPr>
          <p:nvPr/>
        </p:nvSpPr>
        <p:spPr bwMode="auto">
          <a:xfrm>
            <a:off x="3059113" y="46513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63" name="AutoShape 75"/>
          <p:cNvSpPr>
            <a:spLocks noChangeArrowheads="1"/>
          </p:cNvSpPr>
          <p:nvPr/>
        </p:nvSpPr>
        <p:spPr bwMode="auto">
          <a:xfrm>
            <a:off x="2843213" y="31400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64" name="AutoShape 76"/>
          <p:cNvSpPr>
            <a:spLocks noChangeArrowheads="1"/>
          </p:cNvSpPr>
          <p:nvPr/>
        </p:nvSpPr>
        <p:spPr bwMode="auto">
          <a:xfrm>
            <a:off x="2987675" y="2995613"/>
            <a:ext cx="144463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65" name="AutoShape 77"/>
          <p:cNvSpPr>
            <a:spLocks noChangeArrowheads="1"/>
          </p:cNvSpPr>
          <p:nvPr/>
        </p:nvSpPr>
        <p:spPr bwMode="auto">
          <a:xfrm>
            <a:off x="2843213" y="29241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66" name="AutoShape 78"/>
          <p:cNvSpPr>
            <a:spLocks noChangeArrowheads="1"/>
          </p:cNvSpPr>
          <p:nvPr/>
        </p:nvSpPr>
        <p:spPr bwMode="auto">
          <a:xfrm>
            <a:off x="2843213" y="35718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67" name="AutoShape 79"/>
          <p:cNvSpPr>
            <a:spLocks noChangeArrowheads="1"/>
          </p:cNvSpPr>
          <p:nvPr/>
        </p:nvSpPr>
        <p:spPr bwMode="auto">
          <a:xfrm>
            <a:off x="2843213" y="4579938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68" name="AutoShape 80"/>
          <p:cNvSpPr>
            <a:spLocks noChangeArrowheads="1"/>
          </p:cNvSpPr>
          <p:nvPr/>
        </p:nvSpPr>
        <p:spPr bwMode="auto">
          <a:xfrm>
            <a:off x="2987675" y="4292600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69" name="AutoShape 81"/>
          <p:cNvSpPr>
            <a:spLocks noChangeArrowheads="1"/>
          </p:cNvSpPr>
          <p:nvPr/>
        </p:nvSpPr>
        <p:spPr bwMode="auto">
          <a:xfrm>
            <a:off x="3059113" y="3932238"/>
            <a:ext cx="144462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70" name="AutoShape 82"/>
          <p:cNvSpPr>
            <a:spLocks noChangeArrowheads="1"/>
          </p:cNvSpPr>
          <p:nvPr/>
        </p:nvSpPr>
        <p:spPr bwMode="auto">
          <a:xfrm>
            <a:off x="2843213" y="44354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71" name="AutoShape 83"/>
          <p:cNvSpPr>
            <a:spLocks noChangeArrowheads="1"/>
          </p:cNvSpPr>
          <p:nvPr/>
        </p:nvSpPr>
        <p:spPr bwMode="auto">
          <a:xfrm>
            <a:off x="2987675" y="33559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72" name="AutoShape 84"/>
          <p:cNvSpPr>
            <a:spLocks noChangeArrowheads="1"/>
          </p:cNvSpPr>
          <p:nvPr/>
        </p:nvSpPr>
        <p:spPr bwMode="auto">
          <a:xfrm>
            <a:off x="2987675" y="31400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73" name="AutoShape 85"/>
          <p:cNvSpPr>
            <a:spLocks noChangeArrowheads="1"/>
          </p:cNvSpPr>
          <p:nvPr/>
        </p:nvSpPr>
        <p:spPr bwMode="auto">
          <a:xfrm>
            <a:off x="2771775" y="4076700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74" name="AutoShape 86"/>
          <p:cNvSpPr>
            <a:spLocks noChangeArrowheads="1"/>
          </p:cNvSpPr>
          <p:nvPr/>
        </p:nvSpPr>
        <p:spPr bwMode="auto">
          <a:xfrm>
            <a:off x="2987675" y="37877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75" name="AutoShape 87"/>
          <p:cNvSpPr>
            <a:spLocks noChangeArrowheads="1"/>
          </p:cNvSpPr>
          <p:nvPr/>
        </p:nvSpPr>
        <p:spPr bwMode="auto">
          <a:xfrm>
            <a:off x="2987675" y="4795838"/>
            <a:ext cx="144463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76" name="AutoShape 88"/>
          <p:cNvSpPr>
            <a:spLocks noChangeArrowheads="1"/>
          </p:cNvSpPr>
          <p:nvPr/>
        </p:nvSpPr>
        <p:spPr bwMode="auto">
          <a:xfrm>
            <a:off x="2987675" y="44354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77" name="AutoShape 89"/>
          <p:cNvSpPr>
            <a:spLocks noChangeArrowheads="1"/>
          </p:cNvSpPr>
          <p:nvPr/>
        </p:nvSpPr>
        <p:spPr bwMode="auto">
          <a:xfrm>
            <a:off x="2987675" y="4148138"/>
            <a:ext cx="144463" cy="144462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78" name="AutoShape 90"/>
          <p:cNvSpPr>
            <a:spLocks noChangeArrowheads="1"/>
          </p:cNvSpPr>
          <p:nvPr/>
        </p:nvSpPr>
        <p:spPr bwMode="auto">
          <a:xfrm>
            <a:off x="2987675" y="4651375"/>
            <a:ext cx="144463" cy="144463"/>
          </a:xfrm>
          <a:prstGeom prst="octagon">
            <a:avLst>
              <a:gd name="adj" fmla="val 2928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9179" name="Text Box 91"/>
          <p:cNvSpPr txBox="1">
            <a:spLocks noChangeArrowheads="1"/>
          </p:cNvSpPr>
          <p:nvPr/>
        </p:nvSpPr>
        <p:spPr bwMode="auto">
          <a:xfrm>
            <a:off x="1928794" y="1285860"/>
            <a:ext cx="5722937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МОДЕЛЬ ПРИБОРА ВАКУУМНОЙ ЭЛЕКТРОНИКИ</a:t>
            </a:r>
          </a:p>
        </p:txBody>
      </p:sp>
      <p:grpSp>
        <p:nvGrpSpPr>
          <p:cNvPr id="89185" name="Group 97"/>
          <p:cNvGrpSpPr>
            <a:grpSpLocks/>
          </p:cNvGrpSpPr>
          <p:nvPr/>
        </p:nvGrpSpPr>
        <p:grpSpPr bwMode="auto">
          <a:xfrm>
            <a:off x="285750" y="2000251"/>
            <a:ext cx="2198688" cy="1141413"/>
            <a:chOff x="-2" y="1260"/>
            <a:chExt cx="1385" cy="719"/>
          </a:xfrm>
        </p:grpSpPr>
        <p:sp>
          <p:nvSpPr>
            <p:cNvPr id="89180" name="AutoShape 92"/>
            <p:cNvSpPr>
              <a:spLocks noChangeArrowheads="1"/>
            </p:cNvSpPr>
            <p:nvPr/>
          </p:nvSpPr>
          <p:spPr bwMode="auto">
            <a:xfrm>
              <a:off x="-2" y="1260"/>
              <a:ext cx="576" cy="315"/>
            </a:xfrm>
            <a:prstGeom prst="flowChartAlternateProcess">
              <a:avLst/>
            </a:prstGeom>
            <a:solidFill>
              <a:srgbClr val="B2B2B2">
                <a:alpha val="50000"/>
              </a:srgbClr>
            </a:solidFill>
            <a:ln w="12700" algn="ctr">
              <a:solidFill>
                <a:srgbClr val="3333CC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 wrap="none" anchor="ctr"/>
            <a:lstStyle/>
            <a:p>
              <a:r>
                <a:rPr lang="ru-RU" b="1" i="1" dirty="0"/>
                <a:t>КАТОД</a:t>
              </a:r>
            </a:p>
          </p:txBody>
        </p:sp>
        <p:sp>
          <p:nvSpPr>
            <p:cNvPr id="89182" name="Line 94"/>
            <p:cNvSpPr>
              <a:spLocks noChangeShapeType="1"/>
            </p:cNvSpPr>
            <p:nvPr/>
          </p:nvSpPr>
          <p:spPr bwMode="auto">
            <a:xfrm>
              <a:off x="538" y="1620"/>
              <a:ext cx="845" cy="359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9187" name="Group 99"/>
          <p:cNvGrpSpPr>
            <a:grpSpLocks/>
          </p:cNvGrpSpPr>
          <p:nvPr/>
        </p:nvGrpSpPr>
        <p:grpSpPr bwMode="auto">
          <a:xfrm>
            <a:off x="6681788" y="2000240"/>
            <a:ext cx="2462212" cy="1212860"/>
            <a:chOff x="4105" y="754"/>
            <a:chExt cx="1075" cy="1270"/>
          </a:xfrm>
        </p:grpSpPr>
        <p:sp>
          <p:nvSpPr>
            <p:cNvPr id="89181" name="AutoShape 93"/>
            <p:cNvSpPr>
              <a:spLocks noChangeArrowheads="1"/>
            </p:cNvSpPr>
            <p:nvPr/>
          </p:nvSpPr>
          <p:spPr bwMode="auto">
            <a:xfrm>
              <a:off x="4604" y="754"/>
              <a:ext cx="576" cy="384"/>
            </a:xfrm>
            <a:prstGeom prst="flowChartAlternateProcess">
              <a:avLst/>
            </a:prstGeom>
            <a:solidFill>
              <a:srgbClr val="B2B2B2">
                <a:alpha val="50000"/>
              </a:srgbClr>
            </a:solidFill>
            <a:ln w="12700" algn="ctr">
              <a:solidFill>
                <a:srgbClr val="3333CC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 wrap="none" anchor="ctr"/>
            <a:lstStyle/>
            <a:p>
              <a:r>
                <a:rPr lang="ru-RU" b="1" i="1" dirty="0"/>
                <a:t>АНОД</a:t>
              </a:r>
            </a:p>
          </p:txBody>
        </p:sp>
        <p:sp>
          <p:nvSpPr>
            <p:cNvPr id="89183" name="Line 95"/>
            <p:cNvSpPr>
              <a:spLocks noChangeShapeType="1"/>
            </p:cNvSpPr>
            <p:nvPr/>
          </p:nvSpPr>
          <p:spPr bwMode="auto">
            <a:xfrm flipH="1">
              <a:off x="4105" y="1117"/>
              <a:ext cx="544" cy="907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0" name="Text Box 22"/>
          <p:cNvSpPr txBox="1">
            <a:spLocks noChangeArrowheads="1"/>
          </p:cNvSpPr>
          <p:nvPr/>
        </p:nvSpPr>
        <p:spPr bwMode="auto">
          <a:xfrm>
            <a:off x="642910" y="476250"/>
            <a:ext cx="8358245" cy="83099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2. ФИЗИЧЕСКИЕ </a:t>
            </a:r>
            <a:r>
              <a:rPr lang="ru-RU" sz="24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ОСНОВЫ </a:t>
            </a:r>
            <a:r>
              <a:rPr lang="ru-RU" sz="2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ВАКУУМНОЙ ЭЛЕКТРОНИКИ</a:t>
            </a:r>
            <a:endParaRPr lang="ru-RU" sz="2400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9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89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4798E-6 L 0.33663 2.94798E-6 " pathEditMode="relative" rAng="0" ptsTypes="AA">
                                      <p:cBhvr>
                                        <p:cTn id="31" dur="3000" fill="hold"/>
                                        <p:tgtEl>
                                          <p:spTgt spid="89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3000"/>
                                        <p:tgtEl>
                                          <p:spTgt spid="89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89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85185E-6 C 0.02014 -0.03264 0.03993 -0.06528 0.05243 -0.06945 C 0.06493 -0.07361 0.07761 -0.04074 0.07552 -0.02616 C 0.07344 -0.01134 0.03889 0.00555 0.03941 0.01852 C 0.03993 0.03148 0.07118 0.04977 0.07882 0.05162 C 0.08646 0.0537 0.08472 0.03727 0.08524 0.03009 C 0.08577 0.02291 0.07483 0.01389 0.08195 0.00856 C 0.08906 0.00324 0.1257 0.0081 0.12795 -0.00162 C 0.13021 -0.01134 0.1099 -0.04421 0.09514 -0.0507 C 0.08038 -0.05718 0.04618 -0.04861 0.03941 -0.04051 C 0.03264 -0.03241 0.05452 -0.01621 0.05417 -0.00162 C 0.05382 0.01296 0.04167 0.0294 0.03785 0.04745 C 0.03403 0.06551 0.02222 0.0956 0.03125 0.10625 C 0.04028 0.11736 0.07552 0.11967 0.09184 0.11366 C 0.10816 0.10764 0.12083 0.08379 0.12952 0.0706 C 0.1382 0.05717 0.15226 0.04166 0.14427 0.03449 C 0.13629 0.02731 0.10104 0.02361 0.08195 0.02731 C 0.06285 0.03102 0.04323 0.05023 0.02952 0.05625 C 0.0158 0.06204 -0.00764 0.05833 -1.38889E-6 0.06342 C 0.00764 0.06829 0.0599 0.07708 0.07552 0.08495 C 0.09115 0.09305 0.09601 0.09815 0.09358 0.11088 C 0.09115 0.12338 0.06788 0.15301 0.06077 0.15972 C 0.05365 0.16666 0.05903 0.15671 0.05087 0.15116 C 0.04271 0.1456 0.01719 0.13912 0.01163 0.12662 C 0.0059 0.11412 0.01458 0.09699 0.01649 0.07639 C 0.01858 0.05579 0.01962 0.01342 0.02309 0.00278 C 0.02674 -0.0081 0.03577 0.01273 0.03785 0.01134 C 0.03993 0.00995 0.03577 -0.00255 0.03611 -0.00579 " pathEditMode="relative" rAng="0" ptsTypes="aaaaaaaaaaaaaaaaaaaaaaaaaaaA">
                                      <p:cBhvr>
                                        <p:cTn id="39" dur="3000" fill="hold"/>
                                        <p:tgtEl>
                                          <p:spTgt spid="89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4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3000"/>
                                        <p:tgtEl>
                                          <p:spTgt spid="89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89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77457E-6 L 0.33073 0.09433 " pathEditMode="relative" rAng="0" ptsTypes="AA">
                                      <p:cBhvr>
                                        <p:cTn id="47" dur="3000" fill="hold"/>
                                        <p:tgtEl>
                                          <p:spTgt spid="89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47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3000"/>
                                        <p:tgtEl>
                                          <p:spTgt spid="89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89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6532E-6 L 0.33871 -0.01041 " pathEditMode="relative" rAng="0" ptsTypes="AA">
                                      <p:cBhvr>
                                        <p:cTn id="55" dur="3000" fill="hold"/>
                                        <p:tgtEl>
                                          <p:spTgt spid="89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5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3000"/>
                                        <p:tgtEl>
                                          <p:spTgt spid="89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3000"/>
                                        <p:tgtEl>
                                          <p:spTgt spid="89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48148E-6 L 0.33072 -0.0419 " pathEditMode="relative" rAng="0" ptsTypes="AA">
                                      <p:cBhvr>
                                        <p:cTn id="63" dur="3000" fill="hold"/>
                                        <p:tgtEl>
                                          <p:spTgt spid="89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21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3000"/>
                                        <p:tgtEl>
                                          <p:spTgt spid="89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3000"/>
                                        <p:tgtEl>
                                          <p:spTgt spid="89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77457E-6 L 0.33871 -0.06289 " pathEditMode="relative" rAng="0" ptsTypes="AA">
                                      <p:cBhvr>
                                        <p:cTn id="71" dur="3000" fill="hold"/>
                                        <p:tgtEl>
                                          <p:spTgt spid="89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31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3000"/>
                                        <p:tgtEl>
                                          <p:spTgt spid="89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3000"/>
                                        <p:tgtEl>
                                          <p:spTgt spid="89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68208E-6 L 0.10486 0.02243 C 0.12847 0.02729 0.14184 0.03422 0.14184 0.04162 C 0.14184 0.04995 0.12847 0.05665 0.10486 0.06151 L -1.38889E-6 0.08417 " pathEditMode="relative" rAng="0" ptsTypes="FffFF">
                                      <p:cBhvr>
                                        <p:cTn id="79" dur="3000" fill="hold"/>
                                        <p:tgtEl>
                                          <p:spTgt spid="89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42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3000"/>
                                        <p:tgtEl>
                                          <p:spTgt spid="89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3000"/>
                                        <p:tgtEl>
                                          <p:spTgt spid="89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024 L 0.10486 -0.02219 C 0.12847 -0.02705 0.14184 -0.03398 0.14184 -0.04138 C 0.14184 -0.04971 0.12847 -0.05641 0.10486 -0.06127 L -1.38889E-6 -0.08369 " pathEditMode="relative" rAng="0" ptsTypes="FffFF">
                                      <p:cBhvr>
                                        <p:cTn id="87" dur="3000" fill="hold"/>
                                        <p:tgtEl>
                                          <p:spTgt spid="89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42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3000"/>
                                        <p:tgtEl>
                                          <p:spTgt spid="89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3000"/>
                                        <p:tgtEl>
                                          <p:spTgt spid="8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4798E-6 L 0.33663 2.94798E-6 " pathEditMode="relative" rAng="0" ptsTypes="AA">
                                      <p:cBhvr>
                                        <p:cTn id="95" dur="3000" fill="hold"/>
                                        <p:tgtEl>
                                          <p:spTgt spid="89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0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3000"/>
                                        <p:tgtEl>
                                          <p:spTgt spid="89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3000"/>
                                        <p:tgtEl>
                                          <p:spTgt spid="8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77457E-6 L 0.33073 0.09433 " pathEditMode="relative" rAng="0" ptsTypes="AA">
                                      <p:cBhvr>
                                        <p:cTn id="103" dur="3000" fill="hold"/>
                                        <p:tgtEl>
                                          <p:spTgt spid="89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47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3000"/>
                                        <p:tgtEl>
                                          <p:spTgt spid="89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89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6532E-6 L 0.33871 -0.01041 " pathEditMode="relative" rAng="0" ptsTypes="AA">
                                      <p:cBhvr>
                                        <p:cTn id="111" dur="3000" fill="hold"/>
                                        <p:tgtEl>
                                          <p:spTgt spid="89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5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3000"/>
                                        <p:tgtEl>
                                          <p:spTgt spid="89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3000"/>
                                        <p:tgtEl>
                                          <p:spTgt spid="89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48555E-6 L 0.33073 -0.04185 " pathEditMode="relative" rAng="0" ptsTypes="AA">
                                      <p:cBhvr>
                                        <p:cTn id="119" dur="3000" fill="hold"/>
                                        <p:tgtEl>
                                          <p:spTgt spid="89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21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3000"/>
                                        <p:tgtEl>
                                          <p:spTgt spid="89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3000"/>
                                        <p:tgtEl>
                                          <p:spTgt spid="89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77457E-6 L 0.33871 -0.06289 " pathEditMode="relative" rAng="0" ptsTypes="AA">
                                      <p:cBhvr>
                                        <p:cTn id="127" dur="3000" fill="hold"/>
                                        <p:tgtEl>
                                          <p:spTgt spid="89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31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3000"/>
                                        <p:tgtEl>
                                          <p:spTgt spid="89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3000"/>
                                        <p:tgtEl>
                                          <p:spTgt spid="89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68208E-6 L 0.10486 0.02243 C 0.12847 0.02729 0.14184 0.03422 0.14184 0.04162 C 0.14184 0.04995 0.12847 0.05665 0.10486 0.06151 L -1.38889E-6 0.08417 " pathEditMode="relative" rAng="0" ptsTypes="FffFF">
                                      <p:cBhvr>
                                        <p:cTn id="135" dur="2000" fill="hold"/>
                                        <p:tgtEl>
                                          <p:spTgt spid="89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42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3000"/>
                                        <p:tgtEl>
                                          <p:spTgt spid="89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3000"/>
                                        <p:tgtEl>
                                          <p:spTgt spid="89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0.10486 -0.02246 C 0.12847 -0.02732 0.14184 -0.03426 0.14184 -0.04167 C 0.14184 -0.05 0.12847 -0.05672 0.10486 -0.06158 L -1.66667E-6 -0.08403 " pathEditMode="relative" rAng="0" ptsTypes="FffFF">
                                      <p:cBhvr>
                                        <p:cTn id="143" dur="3000" fill="hold"/>
                                        <p:tgtEl>
                                          <p:spTgt spid="89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42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3000"/>
                                        <p:tgtEl>
                                          <p:spTgt spid="89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3000"/>
                                        <p:tgtEl>
                                          <p:spTgt spid="89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2.96296E-6 C 0.00955 -0.05741 0.0191 -0.11459 0.02778 -0.12223 C 0.03663 -0.12986 0.05087 -0.05973 0.05243 -0.04584 C 0.05399 -0.03195 0.03594 -0.05023 0.03767 -0.03935 C 0.03958 -0.02848 0.05642 0.00902 0.06389 0.01967 C 0.07135 0.03032 0.08993 0.02083 0.08194 0.02407 C 0.07396 0.02731 0.02101 0.02546 0.01632 0.03935 C 0.01163 0.05324 0.04913 0.1037 0.05399 0.10694 C 0.05885 0.11018 0.03837 0.06713 0.04583 0.05902 C 0.05347 0.05092 0.08038 0.05648 0.1 0.05902 C 0.11944 0.06157 0.14878 0.07824 0.16389 0.0743 C 0.17865 0.07037 0.19201 0.04583 0.1901 0.03495 C 0.18819 0.02407 0.16354 0.01527 0.15243 0.00879 C 0.14132 0.00231 0.11285 0.00324 0.12292 -0.0044 C 0.13299 -0.01204 0.18733 -0.03658 0.21285 -0.03727 C 0.23837 -0.03797 0.27014 -0.02454 0.27674 -0.0088 C 0.28351 0.00694 0.26493 0.04861 0.25382 0.05671 C 0.24288 0.06481 0.23073 0.05069 0.21146 0.03935 C 0.19201 0.02801 0.15851 -0.00324 0.13767 -0.01088 C 0.11684 -0.01852 0.0934 -0.01713 0.08681 -0.00648 C 0.08021 0.00416 0.10295 0.03588 0.09809 0.05254 C 0.0934 0.06921 0.07135 0.09652 0.05885 0.09398 C 0.04635 0.09143 0.0276 0.05139 0.02292 0.03727 C 0.01823 0.02315 0.02865 0.01574 0.03108 0.00879 C 0.03351 0.00185 0.03281 0.01227 0.03767 -0.0044 C 0.04236 -0.02107 0.05382 -0.08033 0.06059 -0.0919 C 0.06736 -0.10324 0.06944 -0.08704 0.07865 -0.07431 C 0.08767 -0.06158 0.09566 -0.02801 0.11632 -0.01528 C 0.13681 -0.00255 0.19392 -0.00764 0.20156 0.00208 C 0.2092 0.0118 0.175 0.02361 0.16215 0.04375 C 0.14931 0.06389 0.14115 0.12083 0.12448 0.12222 C 0.10764 0.12361 0.07413 0.06666 0.06215 0.05254 " pathEditMode="relative" rAng="0" ptsTypes="aaaaaaaaaaaaaaaaaaaaaaaaaaaaaaaA">
                                      <p:cBhvr>
                                        <p:cTn id="151" dur="3000" fill="hold"/>
                                        <p:tgtEl>
                                          <p:spTgt spid="89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3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3000"/>
                                        <p:tgtEl>
                                          <p:spTgt spid="89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0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3000"/>
                                        <p:tgtEl>
                                          <p:spTgt spid="89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4798E-6 L 0.33663 2.94798E-6 " pathEditMode="relative" rAng="0" ptsTypes="AA">
                                      <p:cBhvr>
                                        <p:cTn id="160" dur="3000" fill="hold"/>
                                        <p:tgtEl>
                                          <p:spTgt spid="89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0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3000"/>
                                        <p:tgtEl>
                                          <p:spTgt spid="89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3000"/>
                                        <p:tgtEl>
                                          <p:spTgt spid="89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85185E-6 C 0.02014 -0.03264 0.03993 -0.06528 0.05243 -0.06945 C 0.06493 -0.07361 0.07761 -0.04074 0.07552 -0.02616 C 0.07344 -0.01134 0.03889 0.00555 0.03941 0.01852 C 0.03993 0.03148 0.07118 0.04977 0.07882 0.05162 C 0.08646 0.0537 0.08472 0.03727 0.08524 0.03009 C 0.08577 0.02291 0.07483 0.01389 0.08195 0.00856 C 0.08906 0.00324 0.1257 0.0081 0.12795 -0.00162 C 0.13021 -0.01134 0.1099 -0.04421 0.09514 -0.0507 C 0.08038 -0.05718 0.04618 -0.04861 0.03941 -0.04051 C 0.03264 -0.03241 0.05452 -0.01621 0.05417 -0.00162 C 0.05382 0.01296 0.04167 0.0294 0.03785 0.04745 C 0.03403 0.06551 0.02222 0.0956 0.03125 0.10625 C 0.04028 0.11736 0.07552 0.11967 0.09184 0.11366 C 0.10816 0.10764 0.12083 0.08379 0.12952 0.0706 C 0.1382 0.05717 0.15226 0.04166 0.14427 0.03449 C 0.13629 0.02731 0.10104 0.02361 0.08195 0.02731 C 0.06285 0.03102 0.04323 0.05023 0.02952 0.05625 C 0.0158 0.06204 -0.00764 0.05833 -1.38889E-6 0.06342 C 0.00764 0.06829 0.0599 0.07708 0.07552 0.08495 C 0.09115 0.09305 0.09601 0.09815 0.09358 0.11088 C 0.09115 0.12338 0.06788 0.15301 0.06077 0.15972 C 0.05365 0.16666 0.05903 0.15671 0.05087 0.15116 C 0.04271 0.1456 0.01719 0.13912 0.01163 0.12662 C 0.0059 0.11412 0.01458 0.09699 0.01649 0.07639 C 0.01858 0.05579 0.01962 0.01342 0.02309 0.00278 C 0.02674 -0.0081 0.03577 0.01273 0.03785 0.01134 C 0.03993 0.00995 0.03577 -0.00255 0.03611 -0.00579 " pathEditMode="relative" rAng="0" ptsTypes="aaaaaaaaaaaaaaaaaaaaaaaaaaaA">
                                      <p:cBhvr>
                                        <p:cTn id="168" dur="3000" fill="hold"/>
                                        <p:tgtEl>
                                          <p:spTgt spid="89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47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3000"/>
                                        <p:tgtEl>
                                          <p:spTgt spid="89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3000"/>
                                        <p:tgtEl>
                                          <p:spTgt spid="89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77457E-6 L 0.33073 0.09433 " pathEditMode="relative" rAng="0" ptsTypes="AA">
                                      <p:cBhvr>
                                        <p:cTn id="176" dur="3000" fill="hold"/>
                                        <p:tgtEl>
                                          <p:spTgt spid="89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47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3000"/>
                                        <p:tgtEl>
                                          <p:spTgt spid="89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3000"/>
                                        <p:tgtEl>
                                          <p:spTgt spid="89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6532E-6 L 0.33871 -0.01041 " pathEditMode="relative" rAng="0" ptsTypes="AA">
                                      <p:cBhvr>
                                        <p:cTn id="184" dur="3000" fill="hold"/>
                                        <p:tgtEl>
                                          <p:spTgt spid="89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5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3000"/>
                                        <p:tgtEl>
                                          <p:spTgt spid="89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3000"/>
                                        <p:tgtEl>
                                          <p:spTgt spid="89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48148E-6 L 0.33072 -0.0419 " pathEditMode="relative" rAng="0" ptsTypes="AA">
                                      <p:cBhvr>
                                        <p:cTn id="192" dur="3000" fill="hold"/>
                                        <p:tgtEl>
                                          <p:spTgt spid="89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21"/>
                                    </p:animMotion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3000"/>
                                        <p:tgtEl>
                                          <p:spTgt spid="89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3000"/>
                                        <p:tgtEl>
                                          <p:spTgt spid="89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77457E-6 L 0.33871 -0.06289 " pathEditMode="relative" rAng="0" ptsTypes="AA">
                                      <p:cBhvr>
                                        <p:cTn id="200" dur="3000" fill="hold"/>
                                        <p:tgtEl>
                                          <p:spTgt spid="89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31"/>
                                    </p:animMotion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3000"/>
                                        <p:tgtEl>
                                          <p:spTgt spid="89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3000"/>
                                        <p:tgtEl>
                                          <p:spTgt spid="89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68208E-6 L 0.10486 0.02243 C 0.12847 0.02729 0.14184 0.03422 0.14184 0.04162 C 0.14184 0.04995 0.12847 0.05665 0.10486 0.06151 L -1.38889E-6 0.08417 " pathEditMode="relative" rAng="0" ptsTypes="FffFF">
                                      <p:cBhvr>
                                        <p:cTn id="208" dur="3000" fill="hold"/>
                                        <p:tgtEl>
                                          <p:spTgt spid="89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42"/>
                                    </p:animMotion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3000"/>
                                        <p:tgtEl>
                                          <p:spTgt spid="89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3000"/>
                                        <p:tgtEl>
                                          <p:spTgt spid="89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024 L 0.10486 -0.02219 C 0.12847 -0.02705 0.14184 -0.03398 0.14184 -0.04138 C 0.14184 -0.04971 0.12847 -0.05641 0.10486 -0.06127 L -1.38889E-6 -0.08369 " pathEditMode="relative" rAng="0" ptsTypes="FffFF">
                                      <p:cBhvr>
                                        <p:cTn id="216" dur="3000" fill="hold"/>
                                        <p:tgtEl>
                                          <p:spTgt spid="89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42"/>
                                    </p:animMotion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3000"/>
                                        <p:tgtEl>
                                          <p:spTgt spid="89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3000"/>
                                        <p:tgtEl>
                                          <p:spTgt spid="89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4798E-6 L 0.33663 2.94798E-6 " pathEditMode="relative" rAng="0" ptsTypes="AA">
                                      <p:cBhvr>
                                        <p:cTn id="224" dur="3000" fill="hold"/>
                                        <p:tgtEl>
                                          <p:spTgt spid="89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0"/>
                                    </p:animMotion>
                                  </p:childTnLst>
                                </p:cTn>
                              </p:par>
                              <p:par>
                                <p:cTn id="22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6" dur="3000"/>
                                        <p:tgtEl>
                                          <p:spTgt spid="89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3000"/>
                                        <p:tgtEl>
                                          <p:spTgt spid="89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77457E-6 L 0.33073 0.09433 " pathEditMode="relative" rAng="0" ptsTypes="AA">
                                      <p:cBhvr>
                                        <p:cTn id="232" dur="3000" fill="hold"/>
                                        <p:tgtEl>
                                          <p:spTgt spid="89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47"/>
                                    </p:animMotion>
                                  </p:childTnLst>
                                </p:cTn>
                              </p:par>
                              <p:par>
                                <p:cTn id="23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4" dur="3000"/>
                                        <p:tgtEl>
                                          <p:spTgt spid="89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2000"/>
                                        <p:tgtEl>
                                          <p:spTgt spid="89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6532E-6 L 0.33871 -0.01041 " pathEditMode="relative" rAng="0" ptsTypes="AA">
                                      <p:cBhvr>
                                        <p:cTn id="240" dur="3000" fill="hold"/>
                                        <p:tgtEl>
                                          <p:spTgt spid="89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5"/>
                                    </p:animMotion>
                                  </p:childTnLst>
                                </p:cTn>
                              </p:par>
                              <p:par>
                                <p:cTn id="24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2" dur="3000"/>
                                        <p:tgtEl>
                                          <p:spTgt spid="89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3000"/>
                                        <p:tgtEl>
                                          <p:spTgt spid="89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48555E-6 L 0.33073 -0.04185 " pathEditMode="relative" rAng="0" ptsTypes="AA">
                                      <p:cBhvr>
                                        <p:cTn id="248" dur="3000" fill="hold"/>
                                        <p:tgtEl>
                                          <p:spTgt spid="89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21"/>
                                    </p:animMotion>
                                  </p:childTnLst>
                                </p:cTn>
                              </p:par>
                              <p:par>
                                <p:cTn id="24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0" dur="3000"/>
                                        <p:tgtEl>
                                          <p:spTgt spid="89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3000"/>
                                        <p:tgtEl>
                                          <p:spTgt spid="89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77457E-6 L 0.33871 -0.06289 " pathEditMode="relative" rAng="0" ptsTypes="AA">
                                      <p:cBhvr>
                                        <p:cTn id="256" dur="3000" fill="hold"/>
                                        <p:tgtEl>
                                          <p:spTgt spid="89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31"/>
                                    </p:animMotion>
                                  </p:childTnLst>
                                </p:cTn>
                              </p:par>
                              <p:par>
                                <p:cTn id="25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8" dur="3000"/>
                                        <p:tgtEl>
                                          <p:spTgt spid="89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3000"/>
                                        <p:tgtEl>
                                          <p:spTgt spid="89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68208E-6 L 0.10486 0.02243 C 0.12847 0.02729 0.14184 0.03422 0.14184 0.04162 C 0.14184 0.04995 0.12847 0.05665 0.10486 0.06151 L -1.38889E-6 0.08417 " pathEditMode="relative" rAng="0" ptsTypes="FffFF">
                                      <p:cBhvr>
                                        <p:cTn id="264" dur="2000" fill="hold"/>
                                        <p:tgtEl>
                                          <p:spTgt spid="891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42"/>
                                    </p:animMotion>
                                  </p:childTnLst>
                                </p:cTn>
                              </p:par>
                              <p:par>
                                <p:cTn id="26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6" dur="3000"/>
                                        <p:tgtEl>
                                          <p:spTgt spid="89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3000"/>
                                        <p:tgtEl>
                                          <p:spTgt spid="89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0.10486 -0.02246 C 0.12847 -0.02732 0.14184 -0.03426 0.14184 -0.04167 C 0.14184 -0.05 0.12847 -0.05672 0.10486 -0.06158 L -1.66667E-6 -0.08403 " pathEditMode="relative" rAng="0" ptsTypes="FffFF">
                                      <p:cBhvr>
                                        <p:cTn id="272" dur="3000" fill="hold"/>
                                        <p:tgtEl>
                                          <p:spTgt spid="89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42"/>
                                    </p:animMotion>
                                  </p:childTnLst>
                                </p:cTn>
                              </p:par>
                              <p:par>
                                <p:cTn id="27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4" dur="3000"/>
                                        <p:tgtEl>
                                          <p:spTgt spid="89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3000"/>
                                        <p:tgtEl>
                                          <p:spTgt spid="89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2.96296E-6 C 0.00955 -0.05741 0.0191 -0.11459 0.02778 -0.12223 C 0.03663 -0.12986 0.05087 -0.05973 0.05243 -0.04584 C 0.05399 -0.03195 0.03594 -0.05023 0.03767 -0.03935 C 0.03958 -0.02848 0.05642 0.00902 0.06389 0.01967 C 0.07135 0.03032 0.08993 0.02083 0.08194 0.02407 C 0.07396 0.02731 0.02101 0.02546 0.01632 0.03935 C 0.01163 0.05324 0.04913 0.1037 0.05399 0.10694 C 0.05885 0.11018 0.03837 0.06713 0.04583 0.05902 C 0.05347 0.05092 0.08038 0.05648 0.1 0.05902 C 0.11944 0.06157 0.14878 0.07824 0.16389 0.0743 C 0.17865 0.07037 0.19201 0.04583 0.1901 0.03495 C 0.18819 0.02407 0.16354 0.01527 0.15243 0.00879 C 0.14132 0.00231 0.11285 0.00324 0.12292 -0.0044 C 0.13299 -0.01204 0.18733 -0.03658 0.21285 -0.03727 C 0.23837 -0.03797 0.27014 -0.02454 0.27674 -0.0088 C 0.28351 0.00694 0.26493 0.04861 0.25382 0.05671 C 0.24288 0.06481 0.23073 0.05069 0.21146 0.03935 C 0.19201 0.02801 0.15851 -0.00324 0.13767 -0.01088 C 0.11684 -0.01852 0.0934 -0.01713 0.08681 -0.00648 C 0.08021 0.00416 0.10295 0.03588 0.09809 0.05254 C 0.0934 0.06921 0.07135 0.09652 0.05885 0.09398 C 0.04635 0.09143 0.0276 0.05139 0.02292 0.03727 C 0.01823 0.02315 0.02865 0.01574 0.03108 0.00879 C 0.03351 0.00185 0.03281 0.01227 0.03767 -0.0044 C 0.04236 -0.02107 0.05382 -0.08033 0.06059 -0.0919 C 0.06736 -0.10324 0.06944 -0.08704 0.07865 -0.07431 C 0.08767 -0.06158 0.09566 -0.02801 0.11632 -0.01528 C 0.13681 -0.00255 0.19392 -0.00764 0.20156 0.00208 C 0.2092 0.0118 0.175 0.02361 0.16215 0.04375 C 0.14931 0.06389 0.14115 0.12083 0.12448 0.12222 C 0.10764 0.12361 0.07413 0.06666 0.06215 0.05254 " pathEditMode="relative" rAng="0" ptsTypes="aaaaaaaaaaaaaaaaaaaaaaaaaaaaaaaA">
                                      <p:cBhvr>
                                        <p:cTn id="280" dur="3000" fill="hold"/>
                                        <p:tgtEl>
                                          <p:spTgt spid="89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3"/>
                                    </p:animMotion>
                                  </p:childTnLst>
                                </p:cTn>
                              </p:par>
                              <p:par>
                                <p:cTn id="28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2" dur="3000"/>
                                        <p:tgtEl>
                                          <p:spTgt spid="89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6000"/>
                            </p:stCondLst>
                            <p:childTnLst>
                              <p:par>
                                <p:cTn id="2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3000"/>
                                        <p:tgtEl>
                                          <p:spTgt spid="89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4798E-6 L 0.33663 2.94798E-6 " pathEditMode="relative" rAng="0" ptsTypes="AA">
                                      <p:cBhvr>
                                        <p:cTn id="289" dur="3000" fill="hold"/>
                                        <p:tgtEl>
                                          <p:spTgt spid="89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0"/>
                                    </p:animMotion>
                                  </p:childTnLst>
                                </p:cTn>
                              </p:par>
                              <p:par>
                                <p:cTn id="29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1" dur="3000"/>
                                        <p:tgtEl>
                                          <p:spTgt spid="89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3000"/>
                                        <p:tgtEl>
                                          <p:spTgt spid="89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85185E-6 C 0.02014 -0.03264 0.03993 -0.06528 0.05243 -0.06945 C 0.06493 -0.07361 0.07761 -0.04074 0.07552 -0.02616 C 0.07344 -0.01134 0.03889 0.00555 0.03941 0.01852 C 0.03993 0.03148 0.07118 0.04977 0.07882 0.05162 C 0.08646 0.0537 0.08472 0.03727 0.08524 0.03009 C 0.08577 0.02291 0.07483 0.01389 0.08195 0.00856 C 0.08906 0.00324 0.1257 0.0081 0.12795 -0.00162 C 0.13021 -0.01134 0.1099 -0.04421 0.09514 -0.0507 C 0.08038 -0.05718 0.04618 -0.04861 0.03941 -0.04051 C 0.03264 -0.03241 0.05452 -0.01621 0.05417 -0.00162 C 0.05382 0.01296 0.04167 0.0294 0.03785 0.04745 C 0.03403 0.06551 0.02222 0.0956 0.03125 0.10625 C 0.04028 0.11736 0.07552 0.11967 0.09184 0.11366 C 0.10816 0.10764 0.12083 0.08379 0.12952 0.0706 C 0.1382 0.05717 0.15226 0.04166 0.14427 0.03449 C 0.13629 0.02731 0.10104 0.02361 0.08195 0.02731 C 0.06285 0.03102 0.04323 0.05023 0.02952 0.05625 C 0.0158 0.06204 -0.00764 0.05833 -1.38889E-6 0.06342 C 0.00764 0.06829 0.0599 0.07708 0.07552 0.08495 C 0.09115 0.09305 0.09601 0.09815 0.09358 0.11088 C 0.09115 0.12338 0.06788 0.15301 0.06077 0.15972 C 0.05365 0.16666 0.05903 0.15671 0.05087 0.15116 C 0.04271 0.1456 0.01719 0.13912 0.01163 0.12662 C 0.0059 0.11412 0.01458 0.09699 0.01649 0.07639 C 0.01858 0.05579 0.01962 0.01342 0.02309 0.00278 C 0.02674 -0.0081 0.03577 0.01273 0.03785 0.01134 C 0.03993 0.00995 0.03577 -0.00255 0.03611 -0.00579 " pathEditMode="relative" rAng="0" ptsTypes="aaaaaaaaaaaaaaaaaaaaaaaaaaaA">
                                      <p:cBhvr>
                                        <p:cTn id="297" dur="3000" fill="hold"/>
                                        <p:tgtEl>
                                          <p:spTgt spid="89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47"/>
                                    </p:animMotion>
                                  </p:childTnLst>
                                </p:cTn>
                              </p:par>
                              <p:par>
                                <p:cTn id="29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9" dur="3000"/>
                                        <p:tgtEl>
                                          <p:spTgt spid="89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3000"/>
                                        <p:tgtEl>
                                          <p:spTgt spid="89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77457E-6 L 0.33073 0.09433 " pathEditMode="relative" rAng="0" ptsTypes="AA">
                                      <p:cBhvr>
                                        <p:cTn id="305" dur="3000" fill="hold"/>
                                        <p:tgtEl>
                                          <p:spTgt spid="89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47"/>
                                    </p:animMotion>
                                  </p:childTnLst>
                                </p:cTn>
                              </p:par>
                              <p:par>
                                <p:cTn id="30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7" dur="3000"/>
                                        <p:tgtEl>
                                          <p:spTgt spid="89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3000"/>
                                        <p:tgtEl>
                                          <p:spTgt spid="89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6532E-6 L 0.33871 -0.01041 " pathEditMode="relative" rAng="0" ptsTypes="AA">
                                      <p:cBhvr>
                                        <p:cTn id="313" dur="3000" fill="hold"/>
                                        <p:tgtEl>
                                          <p:spTgt spid="89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5"/>
                                    </p:animMotion>
                                  </p:childTnLst>
                                </p:cTn>
                              </p:par>
                              <p:par>
                                <p:cTn id="31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5" dur="3000"/>
                                        <p:tgtEl>
                                          <p:spTgt spid="89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3000"/>
                                        <p:tgtEl>
                                          <p:spTgt spid="89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48148E-6 L 0.33072 -0.0419 " pathEditMode="relative" rAng="0" ptsTypes="AA">
                                      <p:cBhvr>
                                        <p:cTn id="321" dur="3000" fill="hold"/>
                                        <p:tgtEl>
                                          <p:spTgt spid="89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21"/>
                                    </p:animMotion>
                                  </p:childTnLst>
                                </p:cTn>
                              </p:par>
                              <p:par>
                                <p:cTn id="32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3" dur="3000"/>
                                        <p:tgtEl>
                                          <p:spTgt spid="89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3000"/>
                                        <p:tgtEl>
                                          <p:spTgt spid="8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77457E-6 L 0.33871 -0.06289 " pathEditMode="relative" rAng="0" ptsTypes="AA">
                                      <p:cBhvr>
                                        <p:cTn id="329" dur="3000" fill="hold"/>
                                        <p:tgtEl>
                                          <p:spTgt spid="89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31"/>
                                    </p:animMotion>
                                  </p:childTnLst>
                                </p:cTn>
                              </p:par>
                              <p:par>
                                <p:cTn id="33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1" dur="3000"/>
                                        <p:tgtEl>
                                          <p:spTgt spid="89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3000"/>
                                        <p:tgtEl>
                                          <p:spTgt spid="89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68208E-6 L 0.10486 0.02243 C 0.12847 0.02729 0.14184 0.03422 0.14184 0.04162 C 0.14184 0.04995 0.12847 0.05665 0.10486 0.06151 L -1.38889E-6 0.08417 " pathEditMode="relative" rAng="0" ptsTypes="FffFF">
                                      <p:cBhvr>
                                        <p:cTn id="337" dur="3000" fill="hold"/>
                                        <p:tgtEl>
                                          <p:spTgt spid="89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42"/>
                                    </p:animMotion>
                                  </p:childTnLst>
                                </p:cTn>
                              </p:par>
                              <p:par>
                                <p:cTn id="33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9" dur="3000"/>
                                        <p:tgtEl>
                                          <p:spTgt spid="89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3000"/>
                                        <p:tgtEl>
                                          <p:spTgt spid="8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024 L 0.10486 -0.02219 C 0.12847 -0.02705 0.14184 -0.03398 0.14184 -0.04138 C 0.14184 -0.04971 0.12847 -0.05641 0.10486 -0.06127 L -1.38889E-6 -0.08369 " pathEditMode="relative" rAng="0" ptsTypes="FffFF">
                                      <p:cBhvr>
                                        <p:cTn id="345" dur="3000" fill="hold"/>
                                        <p:tgtEl>
                                          <p:spTgt spid="89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42"/>
                                    </p:animMotion>
                                  </p:childTnLst>
                                </p:cTn>
                              </p:par>
                              <p:par>
                                <p:cTn id="34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7" dur="3000"/>
                                        <p:tgtEl>
                                          <p:spTgt spid="89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1" dur="3000"/>
                                        <p:tgtEl>
                                          <p:spTgt spid="8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4798E-6 L 0.33663 2.94798E-6 " pathEditMode="relative" rAng="0" ptsTypes="AA">
                                      <p:cBhvr>
                                        <p:cTn id="353" dur="3000" fill="hold"/>
                                        <p:tgtEl>
                                          <p:spTgt spid="89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0"/>
                                    </p:animMotion>
                                  </p:childTnLst>
                                </p:cTn>
                              </p:par>
                              <p:par>
                                <p:cTn id="35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5" dur="3000"/>
                                        <p:tgtEl>
                                          <p:spTgt spid="89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9" dur="3000"/>
                                        <p:tgtEl>
                                          <p:spTgt spid="8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77457E-6 L 0.33073 0.09433 " pathEditMode="relative" rAng="0" ptsTypes="AA">
                                      <p:cBhvr>
                                        <p:cTn id="361" dur="3000" fill="hold"/>
                                        <p:tgtEl>
                                          <p:spTgt spid="89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47"/>
                                    </p:animMotion>
                                  </p:childTnLst>
                                </p:cTn>
                              </p:par>
                              <p:par>
                                <p:cTn id="36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3" dur="3000"/>
                                        <p:tgtEl>
                                          <p:spTgt spid="89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7" dur="2000"/>
                                        <p:tgtEl>
                                          <p:spTgt spid="8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6532E-6 L 0.33871 -0.01041 " pathEditMode="relative" rAng="0" ptsTypes="AA">
                                      <p:cBhvr>
                                        <p:cTn id="369" dur="3000" fill="hold"/>
                                        <p:tgtEl>
                                          <p:spTgt spid="89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5"/>
                                    </p:animMotion>
                                  </p:childTnLst>
                                </p:cTn>
                              </p:par>
                              <p:par>
                                <p:cTn id="37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1" dur="3000"/>
                                        <p:tgtEl>
                                          <p:spTgt spid="89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3000"/>
                                        <p:tgtEl>
                                          <p:spTgt spid="8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48555E-6 L 0.33073 -0.04185 " pathEditMode="relative" rAng="0" ptsTypes="AA">
                                      <p:cBhvr>
                                        <p:cTn id="377" dur="3000" fill="hold"/>
                                        <p:tgtEl>
                                          <p:spTgt spid="89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21"/>
                                    </p:animMotion>
                                  </p:childTnLst>
                                </p:cTn>
                              </p:par>
                              <p:par>
                                <p:cTn id="37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9" dur="3000"/>
                                        <p:tgtEl>
                                          <p:spTgt spid="89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3000"/>
                                        <p:tgtEl>
                                          <p:spTgt spid="8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77457E-6 L 0.33871 -0.06289 " pathEditMode="relative" rAng="0" ptsTypes="AA">
                                      <p:cBhvr>
                                        <p:cTn id="385" dur="3000" fill="hold"/>
                                        <p:tgtEl>
                                          <p:spTgt spid="89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31"/>
                                    </p:animMotion>
                                  </p:childTnLst>
                                </p:cTn>
                              </p:par>
                              <p:par>
                                <p:cTn id="38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7" dur="3000"/>
                                        <p:tgtEl>
                                          <p:spTgt spid="89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1" dur="3000"/>
                                        <p:tgtEl>
                                          <p:spTgt spid="8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2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68208E-6 L 0.10486 0.02243 C 0.12847 0.02729 0.14184 0.03422 0.14184 0.04162 C 0.14184 0.04995 0.12847 0.05665 0.10486 0.06151 L -1.38889E-6 0.08417 " pathEditMode="relative" rAng="0" ptsTypes="FffFF">
                                      <p:cBhvr>
                                        <p:cTn id="393" dur="2000" fill="hold"/>
                                        <p:tgtEl>
                                          <p:spTgt spid="89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42"/>
                                    </p:animMotion>
                                  </p:childTnLst>
                                </p:cTn>
                              </p:par>
                              <p:par>
                                <p:cTn id="39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5" dur="3000"/>
                                        <p:tgtEl>
                                          <p:spTgt spid="89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3000"/>
                                        <p:tgtEl>
                                          <p:spTgt spid="8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0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0.10486 -0.02246 C 0.12847 -0.02732 0.14184 -0.03426 0.14184 -0.04167 C 0.14184 -0.05 0.12847 -0.05672 0.10486 -0.06158 L -1.66667E-6 -0.08403 " pathEditMode="relative" rAng="0" ptsTypes="FffFF">
                                      <p:cBhvr>
                                        <p:cTn id="401" dur="3000" fill="hold"/>
                                        <p:tgtEl>
                                          <p:spTgt spid="89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42"/>
                                    </p:animMotion>
                                  </p:childTnLst>
                                </p:cTn>
                              </p:par>
                              <p:par>
                                <p:cTn id="40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3" dur="3000"/>
                                        <p:tgtEl>
                                          <p:spTgt spid="89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7" dur="3000"/>
                                        <p:tgtEl>
                                          <p:spTgt spid="8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2.96296E-6 C 0.00955 -0.05741 0.0191 -0.11459 0.02778 -0.12223 C 0.03663 -0.12986 0.05087 -0.05973 0.05243 -0.04584 C 0.05399 -0.03195 0.03594 -0.05023 0.03767 -0.03935 C 0.03958 -0.02848 0.05642 0.00902 0.06389 0.01967 C 0.07135 0.03032 0.08993 0.02083 0.08194 0.02407 C 0.07396 0.02731 0.02101 0.02546 0.01632 0.03935 C 0.01163 0.05324 0.04913 0.1037 0.05399 0.10694 C 0.05885 0.11018 0.03837 0.06713 0.04583 0.05902 C 0.05347 0.05092 0.08038 0.05648 0.1 0.05902 C 0.11944 0.06157 0.14878 0.07824 0.16389 0.0743 C 0.17865 0.07037 0.19201 0.04583 0.1901 0.03495 C 0.18819 0.02407 0.16354 0.01527 0.15243 0.00879 C 0.14132 0.00231 0.11285 0.00324 0.12292 -0.0044 C 0.13299 -0.01204 0.18733 -0.03658 0.21285 -0.03727 C 0.23837 -0.03797 0.27014 -0.02454 0.27674 -0.0088 C 0.28351 0.00694 0.26493 0.04861 0.25382 0.05671 C 0.24288 0.06481 0.23073 0.05069 0.21146 0.03935 C 0.19201 0.02801 0.15851 -0.00324 0.13767 -0.01088 C 0.11684 -0.01852 0.0934 -0.01713 0.08681 -0.00648 C 0.08021 0.00416 0.10295 0.03588 0.09809 0.05254 C 0.0934 0.06921 0.07135 0.09652 0.05885 0.09398 C 0.04635 0.09143 0.0276 0.05139 0.02292 0.03727 C 0.01823 0.02315 0.02865 0.01574 0.03108 0.00879 C 0.03351 0.00185 0.03281 0.01227 0.03767 -0.0044 C 0.04236 -0.02107 0.05382 -0.08033 0.06059 -0.0919 C 0.06736 -0.10324 0.06944 -0.08704 0.07865 -0.07431 C 0.08767 -0.06158 0.09566 -0.02801 0.11632 -0.01528 C 0.13681 -0.00255 0.19392 -0.00764 0.20156 0.00208 C 0.2092 0.0118 0.175 0.02361 0.16215 0.04375 C 0.14931 0.06389 0.14115 0.12083 0.12448 0.12222 C 0.10764 0.12361 0.07413 0.06666 0.06215 0.05254 " pathEditMode="relative" rAng="0" ptsTypes="aaaaaaaaaaaaaaaaaaaaaaaaaaaaaaaA">
                                      <p:cBhvr>
                                        <p:cTn id="409" dur="3000" fill="hold"/>
                                        <p:tgtEl>
                                          <p:spTgt spid="89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3"/>
                                    </p:animMotion>
                                  </p:childTnLst>
                                </p:cTn>
                              </p:par>
                              <p:par>
                                <p:cTn id="41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1" dur="3000"/>
                                        <p:tgtEl>
                                          <p:spTgt spid="89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9000"/>
                            </p:stCondLst>
                            <p:childTnLst>
                              <p:par>
                                <p:cTn id="4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6" dur="3000"/>
                                        <p:tgtEl>
                                          <p:spTgt spid="8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4798E-6 L 0.33663 2.94798E-6 " pathEditMode="relative" rAng="0" ptsTypes="AA">
                                      <p:cBhvr>
                                        <p:cTn id="418" dur="3000" fill="hold"/>
                                        <p:tgtEl>
                                          <p:spTgt spid="89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0"/>
                                    </p:animMotion>
                                  </p:childTnLst>
                                </p:cTn>
                              </p:par>
                              <p:par>
                                <p:cTn id="41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0" dur="3000"/>
                                        <p:tgtEl>
                                          <p:spTgt spid="89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4" dur="3000"/>
                                        <p:tgtEl>
                                          <p:spTgt spid="8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85185E-6 C 0.02014 -0.03264 0.03993 -0.06528 0.05243 -0.06945 C 0.06493 -0.07361 0.07761 -0.04074 0.07552 -0.02616 C 0.07344 -0.01134 0.03889 0.00555 0.03941 0.01852 C 0.03993 0.03148 0.07118 0.04977 0.07882 0.05162 C 0.08646 0.0537 0.08472 0.03727 0.08524 0.03009 C 0.08577 0.02291 0.07483 0.01389 0.08195 0.00856 C 0.08906 0.00324 0.1257 0.0081 0.12795 -0.00162 C 0.13021 -0.01134 0.1099 -0.04421 0.09514 -0.0507 C 0.08038 -0.05718 0.04618 -0.04861 0.03941 -0.04051 C 0.03264 -0.03241 0.05452 -0.01621 0.05417 -0.00162 C 0.05382 0.01296 0.04167 0.0294 0.03785 0.04745 C 0.03403 0.06551 0.02222 0.0956 0.03125 0.10625 C 0.04028 0.11736 0.07552 0.11967 0.09184 0.11366 C 0.10816 0.10764 0.12083 0.08379 0.12952 0.0706 C 0.1382 0.05717 0.15226 0.04166 0.14427 0.03449 C 0.13629 0.02731 0.10104 0.02361 0.08195 0.02731 C 0.06285 0.03102 0.04323 0.05023 0.02952 0.05625 C 0.0158 0.06204 -0.00764 0.05833 -1.38889E-6 0.06342 C 0.00764 0.06829 0.0599 0.07708 0.07552 0.08495 C 0.09115 0.09305 0.09601 0.09815 0.09358 0.11088 C 0.09115 0.12338 0.06788 0.15301 0.06077 0.15972 C 0.05365 0.16666 0.05903 0.15671 0.05087 0.15116 C 0.04271 0.1456 0.01719 0.13912 0.01163 0.12662 C 0.0059 0.11412 0.01458 0.09699 0.01649 0.07639 C 0.01858 0.05579 0.01962 0.01342 0.02309 0.00278 C 0.02674 -0.0081 0.03577 0.01273 0.03785 0.01134 C 0.03993 0.00995 0.03577 -0.00255 0.03611 -0.00579 " pathEditMode="relative" rAng="0" ptsTypes="aaaaaaaaaaaaaaaaaaaaaaaaaaaA">
                                      <p:cBhvr>
                                        <p:cTn id="426" dur="3000" fill="hold"/>
                                        <p:tgtEl>
                                          <p:spTgt spid="891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47"/>
                                    </p:animMotion>
                                  </p:childTnLst>
                                </p:cTn>
                              </p:par>
                              <p:par>
                                <p:cTn id="42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8" dur="3000"/>
                                        <p:tgtEl>
                                          <p:spTgt spid="89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2" dur="3000"/>
                                        <p:tgtEl>
                                          <p:spTgt spid="8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77457E-6 L 0.33073 0.09433 " pathEditMode="relative" rAng="0" ptsTypes="AA">
                                      <p:cBhvr>
                                        <p:cTn id="434" dur="3000" fill="hold"/>
                                        <p:tgtEl>
                                          <p:spTgt spid="89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47"/>
                                    </p:animMotion>
                                  </p:childTnLst>
                                </p:cTn>
                              </p:par>
                              <p:par>
                                <p:cTn id="43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6" dur="3000"/>
                                        <p:tgtEl>
                                          <p:spTgt spid="89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0" dur="3000"/>
                                        <p:tgtEl>
                                          <p:spTgt spid="8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6532E-6 L 0.33871 -0.01041 " pathEditMode="relative" rAng="0" ptsTypes="AA">
                                      <p:cBhvr>
                                        <p:cTn id="442" dur="3000" fill="hold"/>
                                        <p:tgtEl>
                                          <p:spTgt spid="89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5"/>
                                    </p:animMotion>
                                  </p:childTnLst>
                                </p:cTn>
                              </p:par>
                              <p:par>
                                <p:cTn id="44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4" dur="3000"/>
                                        <p:tgtEl>
                                          <p:spTgt spid="89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8" dur="3000"/>
                                        <p:tgtEl>
                                          <p:spTgt spid="8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48148E-6 L 0.33072 -0.0419 " pathEditMode="relative" rAng="0" ptsTypes="AA">
                                      <p:cBhvr>
                                        <p:cTn id="450" dur="3000" fill="hold"/>
                                        <p:tgtEl>
                                          <p:spTgt spid="89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21"/>
                                    </p:animMotion>
                                  </p:childTnLst>
                                </p:cTn>
                              </p:par>
                              <p:par>
                                <p:cTn id="45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2" dur="3000"/>
                                        <p:tgtEl>
                                          <p:spTgt spid="89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6" dur="3000"/>
                                        <p:tgtEl>
                                          <p:spTgt spid="8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77457E-6 L 0.33871 -0.06289 " pathEditMode="relative" rAng="0" ptsTypes="AA">
                                      <p:cBhvr>
                                        <p:cTn id="458" dur="3000" fill="hold"/>
                                        <p:tgtEl>
                                          <p:spTgt spid="89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31"/>
                                    </p:animMotion>
                                  </p:childTnLst>
                                </p:cTn>
                              </p:par>
                              <p:par>
                                <p:cTn id="45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0" dur="3000"/>
                                        <p:tgtEl>
                                          <p:spTgt spid="89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4" dur="3000"/>
                                        <p:tgtEl>
                                          <p:spTgt spid="8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5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68208E-6 L 0.10486 0.02243 C 0.12847 0.02729 0.14184 0.03422 0.14184 0.04162 C 0.14184 0.04995 0.12847 0.05665 0.10486 0.06151 L -1.38889E-6 0.08417 " pathEditMode="relative" rAng="0" ptsTypes="FffFF">
                                      <p:cBhvr>
                                        <p:cTn id="466" dur="3000" fill="hold"/>
                                        <p:tgtEl>
                                          <p:spTgt spid="891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42"/>
                                    </p:animMotion>
                                  </p:childTnLst>
                                </p:cTn>
                              </p:par>
                              <p:par>
                                <p:cTn id="46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8" dur="3000"/>
                                        <p:tgtEl>
                                          <p:spTgt spid="89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2" dur="3000"/>
                                        <p:tgtEl>
                                          <p:spTgt spid="8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3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024 L 0.10486 -0.02219 C 0.12847 -0.02705 0.14184 -0.03398 0.14184 -0.04138 C 0.14184 -0.04971 0.12847 -0.05641 0.10486 -0.06127 L -1.38889E-6 -0.08369 " pathEditMode="relative" rAng="0" ptsTypes="FffFF">
                                      <p:cBhvr>
                                        <p:cTn id="474" dur="3000" fill="hold"/>
                                        <p:tgtEl>
                                          <p:spTgt spid="89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42"/>
                                    </p:animMotion>
                                  </p:childTnLst>
                                </p:cTn>
                              </p:par>
                              <p:par>
                                <p:cTn id="47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6" dur="3000"/>
                                        <p:tgtEl>
                                          <p:spTgt spid="89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0" dur="3000"/>
                                        <p:tgtEl>
                                          <p:spTgt spid="8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4798E-6 L 0.33663 2.94798E-6 " pathEditMode="relative" rAng="0" ptsTypes="AA">
                                      <p:cBhvr>
                                        <p:cTn id="482" dur="3000" fill="hold"/>
                                        <p:tgtEl>
                                          <p:spTgt spid="89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0"/>
                                    </p:animMotion>
                                  </p:childTnLst>
                                </p:cTn>
                              </p:par>
                              <p:par>
                                <p:cTn id="48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4" dur="3000"/>
                                        <p:tgtEl>
                                          <p:spTgt spid="89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8" dur="3000"/>
                                        <p:tgtEl>
                                          <p:spTgt spid="8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77457E-6 L 0.33073 0.09433 " pathEditMode="relative" rAng="0" ptsTypes="AA">
                                      <p:cBhvr>
                                        <p:cTn id="490" dur="3000" fill="hold"/>
                                        <p:tgtEl>
                                          <p:spTgt spid="89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47"/>
                                    </p:animMotion>
                                  </p:childTnLst>
                                </p:cTn>
                              </p:par>
                              <p:par>
                                <p:cTn id="49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2" dur="3000"/>
                                        <p:tgtEl>
                                          <p:spTgt spid="89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6" dur="2000"/>
                                        <p:tgtEl>
                                          <p:spTgt spid="8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6532E-6 L 0.33871 -0.01041 " pathEditMode="relative" rAng="0" ptsTypes="AA">
                                      <p:cBhvr>
                                        <p:cTn id="498" dur="3000" fill="hold"/>
                                        <p:tgtEl>
                                          <p:spTgt spid="89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5"/>
                                    </p:animMotion>
                                  </p:childTnLst>
                                </p:cTn>
                              </p:par>
                              <p:par>
                                <p:cTn id="49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0" dur="3000"/>
                                        <p:tgtEl>
                                          <p:spTgt spid="89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4" dur="3000"/>
                                        <p:tgtEl>
                                          <p:spTgt spid="8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48555E-6 L 0.33073 -0.04185 " pathEditMode="relative" rAng="0" ptsTypes="AA">
                                      <p:cBhvr>
                                        <p:cTn id="506" dur="3000" fill="hold"/>
                                        <p:tgtEl>
                                          <p:spTgt spid="89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21"/>
                                    </p:animMotion>
                                  </p:childTnLst>
                                </p:cTn>
                              </p:par>
                              <p:par>
                                <p:cTn id="50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8" dur="3000"/>
                                        <p:tgtEl>
                                          <p:spTgt spid="89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2" dur="3000"/>
                                        <p:tgtEl>
                                          <p:spTgt spid="8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77457E-6 L 0.33871 -0.06289 " pathEditMode="relative" rAng="0" ptsTypes="AA">
                                      <p:cBhvr>
                                        <p:cTn id="514" dur="3000" fill="hold"/>
                                        <p:tgtEl>
                                          <p:spTgt spid="89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31"/>
                                    </p:animMotion>
                                  </p:childTnLst>
                                </p:cTn>
                              </p:par>
                              <p:par>
                                <p:cTn id="51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6" dur="3000"/>
                                        <p:tgtEl>
                                          <p:spTgt spid="89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0" dur="3000"/>
                                        <p:tgtEl>
                                          <p:spTgt spid="8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1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68208E-6 L 0.10486 0.02243 C 0.12847 0.02729 0.14184 0.03422 0.14184 0.04162 C 0.14184 0.04995 0.12847 0.05665 0.10486 0.06151 L -1.38889E-6 0.08417 " pathEditMode="relative" rAng="0" ptsTypes="FffFF">
                                      <p:cBhvr>
                                        <p:cTn id="522" dur="2000" fill="hold"/>
                                        <p:tgtEl>
                                          <p:spTgt spid="89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42"/>
                                    </p:animMotion>
                                  </p:childTnLst>
                                </p:cTn>
                              </p:par>
                              <p:par>
                                <p:cTn id="52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4" dur="3000"/>
                                        <p:tgtEl>
                                          <p:spTgt spid="89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8" dur="3000"/>
                                        <p:tgtEl>
                                          <p:spTgt spid="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9" presetID="58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0.10486 -0.02246 C 0.12847 -0.02732 0.14184 -0.03426 0.14184 -0.04167 C 0.14184 -0.05 0.12847 -0.05672 0.10486 -0.06158 L -1.66667E-6 -0.08403 " pathEditMode="relative" rAng="0" ptsTypes="FffFF">
                                      <p:cBhvr>
                                        <p:cTn id="530" dur="3000" fill="hold"/>
                                        <p:tgtEl>
                                          <p:spTgt spid="89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42"/>
                                    </p:animMotion>
                                  </p:childTnLst>
                                </p:cTn>
                              </p:par>
                              <p:par>
                                <p:cTn id="53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2" dur="3000"/>
                                        <p:tgtEl>
                                          <p:spTgt spid="89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6" dur="3000"/>
                                        <p:tgtEl>
                                          <p:spTgt spid="8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2.96296E-6 C 0.00955 -0.05741 0.0191 -0.11459 0.02778 -0.12223 C 0.03663 -0.12986 0.05087 -0.05973 0.05243 -0.04584 C 0.05399 -0.03195 0.03594 -0.05023 0.03767 -0.03935 C 0.03958 -0.02848 0.05642 0.00902 0.06389 0.01967 C 0.07135 0.03032 0.08993 0.02083 0.08194 0.02407 C 0.07396 0.02731 0.02101 0.02546 0.01632 0.03935 C 0.01163 0.05324 0.04913 0.1037 0.05399 0.10694 C 0.05885 0.11018 0.03837 0.06713 0.04583 0.05902 C 0.05347 0.05092 0.08038 0.05648 0.1 0.05902 C 0.11944 0.06157 0.14878 0.07824 0.16389 0.0743 C 0.17865 0.07037 0.19201 0.04583 0.1901 0.03495 C 0.18819 0.02407 0.16354 0.01527 0.15243 0.00879 C 0.14132 0.00231 0.11285 0.00324 0.12292 -0.0044 C 0.13299 -0.01204 0.18733 -0.03658 0.21285 -0.03727 C 0.23837 -0.03797 0.27014 -0.02454 0.27674 -0.0088 C 0.28351 0.00694 0.26493 0.04861 0.25382 0.05671 C 0.24288 0.06481 0.23073 0.05069 0.21146 0.03935 C 0.19201 0.02801 0.15851 -0.00324 0.13767 -0.01088 C 0.11684 -0.01852 0.0934 -0.01713 0.08681 -0.00648 C 0.08021 0.00416 0.10295 0.03588 0.09809 0.05254 C 0.0934 0.06921 0.07135 0.09652 0.05885 0.09398 C 0.04635 0.09143 0.0276 0.05139 0.02292 0.03727 C 0.01823 0.02315 0.02865 0.01574 0.03108 0.00879 C 0.03351 0.00185 0.03281 0.01227 0.03767 -0.0044 C 0.04236 -0.02107 0.05382 -0.08033 0.06059 -0.0919 C 0.06736 -0.10324 0.06944 -0.08704 0.07865 -0.07431 C 0.08767 -0.06158 0.09566 -0.02801 0.11632 -0.01528 C 0.13681 -0.00255 0.19392 -0.00764 0.20156 0.00208 C 0.2092 0.0118 0.175 0.02361 0.16215 0.04375 C 0.14931 0.06389 0.14115 0.12083 0.12448 0.12222 C 0.10764 0.12361 0.07413 0.06666 0.06215 0.05254 " pathEditMode="relative" rAng="0" ptsTypes="aaaaaaaaaaaaaaaaaaaaaaaaaaaaaaaA">
                                      <p:cBhvr>
                                        <p:cTn id="538" dur="3000" fill="hold"/>
                                        <p:tgtEl>
                                          <p:spTgt spid="89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-3"/>
                                    </p:animMotion>
                                  </p:childTnLst>
                                </p:cTn>
                              </p:par>
                              <p:par>
                                <p:cTn id="53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0" dur="3000"/>
                                        <p:tgtEl>
                                          <p:spTgt spid="89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15" grpId="0" animBg="1"/>
      <p:bldP spid="89115" grpId="1" animBg="1"/>
      <p:bldP spid="89115" grpId="2" animBg="1"/>
      <p:bldP spid="89116" grpId="0" animBg="1"/>
      <p:bldP spid="89116" grpId="1" animBg="1"/>
      <p:bldP spid="89116" grpId="2" animBg="1"/>
      <p:bldP spid="89117" grpId="0" animBg="1"/>
      <p:bldP spid="89117" grpId="1" animBg="1"/>
      <p:bldP spid="89117" grpId="2" animBg="1"/>
      <p:bldP spid="89118" grpId="0" animBg="1"/>
      <p:bldP spid="89118" grpId="1" animBg="1"/>
      <p:bldP spid="89118" grpId="2" animBg="1"/>
      <p:bldP spid="89119" grpId="0" animBg="1"/>
      <p:bldP spid="89119" grpId="1" animBg="1"/>
      <p:bldP spid="89119" grpId="2" animBg="1"/>
      <p:bldP spid="89120" grpId="0" animBg="1"/>
      <p:bldP spid="89120" grpId="1" animBg="1"/>
      <p:bldP spid="89120" grpId="2" animBg="1"/>
      <p:bldP spid="89121" grpId="0" animBg="1"/>
      <p:bldP spid="89121" grpId="1" animBg="1"/>
      <p:bldP spid="89121" grpId="2" animBg="1"/>
      <p:bldP spid="89122" grpId="0" animBg="1"/>
      <p:bldP spid="89122" grpId="1" animBg="1"/>
      <p:bldP spid="89122" grpId="2" animBg="1"/>
      <p:bldP spid="89123" grpId="0" animBg="1"/>
      <p:bldP spid="89123" grpId="1" animBg="1"/>
      <p:bldP spid="89123" grpId="2" animBg="1"/>
      <p:bldP spid="89124" grpId="0" animBg="1"/>
      <p:bldP spid="89124" grpId="1" animBg="1"/>
      <p:bldP spid="89124" grpId="2" animBg="1"/>
      <p:bldP spid="89125" grpId="0" animBg="1"/>
      <p:bldP spid="89125" grpId="1" animBg="1"/>
      <p:bldP spid="89125" grpId="2" animBg="1"/>
      <p:bldP spid="89126" grpId="0" animBg="1"/>
      <p:bldP spid="89126" grpId="1" animBg="1"/>
      <p:bldP spid="89126" grpId="2" animBg="1"/>
      <p:bldP spid="89127" grpId="0" animBg="1"/>
      <p:bldP spid="89127" grpId="1" animBg="1"/>
      <p:bldP spid="89127" grpId="2" animBg="1"/>
      <p:bldP spid="89128" grpId="0" animBg="1"/>
      <p:bldP spid="89128" grpId="1" animBg="1"/>
      <p:bldP spid="89128" grpId="2" animBg="1"/>
      <p:bldP spid="89129" grpId="0" animBg="1"/>
      <p:bldP spid="89129" grpId="1" animBg="1"/>
      <p:bldP spid="89129" grpId="2" animBg="1"/>
      <p:bldP spid="89130" grpId="0" animBg="1"/>
      <p:bldP spid="89130" grpId="1" animBg="1"/>
      <p:bldP spid="89130" grpId="2" animBg="1"/>
      <p:bldP spid="89131" grpId="0" animBg="1"/>
      <p:bldP spid="89131" grpId="1" animBg="1"/>
      <p:bldP spid="89131" grpId="2" animBg="1"/>
      <p:bldP spid="89132" grpId="0" animBg="1"/>
      <p:bldP spid="89132" grpId="1" animBg="1"/>
      <p:bldP spid="89132" grpId="2" animBg="1"/>
      <p:bldP spid="89133" grpId="0" animBg="1"/>
      <p:bldP spid="89133" grpId="1" animBg="1"/>
      <p:bldP spid="89133" grpId="2" animBg="1"/>
      <p:bldP spid="89134" grpId="0" animBg="1"/>
      <p:bldP spid="89134" grpId="1" animBg="1"/>
      <p:bldP spid="89134" grpId="2" animBg="1"/>
      <p:bldP spid="89135" grpId="0" animBg="1"/>
      <p:bldP spid="89135" grpId="1" animBg="1"/>
      <p:bldP spid="89135" grpId="2" animBg="1"/>
      <p:bldP spid="89136" grpId="0" animBg="1"/>
      <p:bldP spid="89136" grpId="1" animBg="1"/>
      <p:bldP spid="89136" grpId="2" animBg="1"/>
      <p:bldP spid="89137" grpId="0" animBg="1"/>
      <p:bldP spid="89137" grpId="1" animBg="1"/>
      <p:bldP spid="89137" grpId="2" animBg="1"/>
      <p:bldP spid="89138" grpId="0" animBg="1"/>
      <p:bldP spid="89138" grpId="1" animBg="1"/>
      <p:bldP spid="89138" grpId="2" animBg="1"/>
      <p:bldP spid="89139" grpId="0" animBg="1"/>
      <p:bldP spid="89139" grpId="1" animBg="1"/>
      <p:bldP spid="89139" grpId="2" animBg="1"/>
      <p:bldP spid="89140" grpId="0" animBg="1"/>
      <p:bldP spid="89140" grpId="1" animBg="1"/>
      <p:bldP spid="89140" grpId="2" animBg="1"/>
      <p:bldP spid="89141" grpId="0" animBg="1"/>
      <p:bldP spid="89141" grpId="1" animBg="1"/>
      <p:bldP spid="89141" grpId="2" animBg="1"/>
      <p:bldP spid="89142" grpId="0" animBg="1"/>
      <p:bldP spid="89142" grpId="1" animBg="1"/>
      <p:bldP spid="89142" grpId="2" animBg="1"/>
      <p:bldP spid="89143" grpId="0" animBg="1"/>
      <p:bldP spid="89143" grpId="1" animBg="1"/>
      <p:bldP spid="89143" grpId="2" animBg="1"/>
      <p:bldP spid="89144" grpId="0" animBg="1"/>
      <p:bldP spid="89144" grpId="1" animBg="1"/>
      <p:bldP spid="89144" grpId="2" animBg="1"/>
      <p:bldP spid="89145" grpId="0" animBg="1"/>
      <p:bldP spid="89145" grpId="1" animBg="1"/>
      <p:bldP spid="89145" grpId="2" animBg="1"/>
      <p:bldP spid="89146" grpId="0" animBg="1"/>
      <p:bldP spid="89146" grpId="1" animBg="1"/>
      <p:bldP spid="89146" grpId="2" animBg="1"/>
      <p:bldP spid="89147" grpId="0" animBg="1"/>
      <p:bldP spid="89147" grpId="1" animBg="1"/>
      <p:bldP spid="89147" grpId="2" animBg="1"/>
      <p:bldP spid="89148" grpId="0" animBg="1"/>
      <p:bldP spid="89148" grpId="1" animBg="1"/>
      <p:bldP spid="89148" grpId="2" animBg="1"/>
      <p:bldP spid="89149" grpId="0" animBg="1"/>
      <p:bldP spid="89149" grpId="1" animBg="1"/>
      <p:bldP spid="89149" grpId="2" animBg="1"/>
      <p:bldP spid="89150" grpId="0" animBg="1"/>
      <p:bldP spid="89150" grpId="1" animBg="1"/>
      <p:bldP spid="89150" grpId="2" animBg="1"/>
      <p:bldP spid="89151" grpId="0" animBg="1"/>
      <p:bldP spid="89151" grpId="1" animBg="1"/>
      <p:bldP spid="89151" grpId="2" animBg="1"/>
      <p:bldP spid="89152" grpId="0" animBg="1"/>
      <p:bldP spid="89152" grpId="1" animBg="1"/>
      <p:bldP spid="89152" grpId="2" animBg="1"/>
      <p:bldP spid="89153" grpId="0" animBg="1"/>
      <p:bldP spid="89153" grpId="1" animBg="1"/>
      <p:bldP spid="89153" grpId="2" animBg="1"/>
      <p:bldP spid="89154" grpId="0" animBg="1"/>
      <p:bldP spid="89154" grpId="1" animBg="1"/>
      <p:bldP spid="89154" grpId="2" animBg="1"/>
      <p:bldP spid="89155" grpId="0" animBg="1"/>
      <p:bldP spid="89155" grpId="1" animBg="1"/>
      <p:bldP spid="89155" grpId="2" animBg="1"/>
      <p:bldP spid="89156" grpId="0" animBg="1"/>
      <p:bldP spid="89156" grpId="1" animBg="1"/>
      <p:bldP spid="89156" grpId="2" animBg="1"/>
      <p:bldP spid="89157" grpId="0" animBg="1"/>
      <p:bldP spid="89157" grpId="1" animBg="1"/>
      <p:bldP spid="89157" grpId="2" animBg="1"/>
      <p:bldP spid="89158" grpId="0" animBg="1"/>
      <p:bldP spid="89158" grpId="1" animBg="1"/>
      <p:bldP spid="89158" grpId="2" animBg="1"/>
      <p:bldP spid="89159" grpId="0" animBg="1"/>
      <p:bldP spid="89159" grpId="1" animBg="1"/>
      <p:bldP spid="89159" grpId="2" animBg="1"/>
      <p:bldP spid="89160" grpId="0" animBg="1"/>
      <p:bldP spid="89160" grpId="1" animBg="1"/>
      <p:bldP spid="89160" grpId="2" animBg="1"/>
      <p:bldP spid="89161" grpId="0" animBg="1"/>
      <p:bldP spid="89161" grpId="1" animBg="1"/>
      <p:bldP spid="89161" grpId="2" animBg="1"/>
      <p:bldP spid="89162" grpId="0" animBg="1"/>
      <p:bldP spid="89162" grpId="1" animBg="1"/>
      <p:bldP spid="89162" grpId="2" animBg="1"/>
      <p:bldP spid="89163" grpId="0" animBg="1"/>
      <p:bldP spid="89163" grpId="1" animBg="1"/>
      <p:bldP spid="89163" grpId="2" animBg="1"/>
      <p:bldP spid="89164" grpId="0" animBg="1"/>
      <p:bldP spid="89164" grpId="1" animBg="1"/>
      <p:bldP spid="89164" grpId="2" animBg="1"/>
      <p:bldP spid="89165" grpId="0" animBg="1"/>
      <p:bldP spid="89165" grpId="1" animBg="1"/>
      <p:bldP spid="89165" grpId="2" animBg="1"/>
      <p:bldP spid="89166" grpId="0" animBg="1"/>
      <p:bldP spid="89166" grpId="1" animBg="1"/>
      <p:bldP spid="89166" grpId="2" animBg="1"/>
      <p:bldP spid="89167" grpId="0" animBg="1"/>
      <p:bldP spid="89167" grpId="1" animBg="1"/>
      <p:bldP spid="89167" grpId="2" animBg="1"/>
      <p:bldP spid="89168" grpId="0" animBg="1"/>
      <p:bldP spid="89168" grpId="1" animBg="1"/>
      <p:bldP spid="89168" grpId="2" animBg="1"/>
      <p:bldP spid="89169" grpId="0" animBg="1"/>
      <p:bldP spid="89169" grpId="1" animBg="1"/>
      <p:bldP spid="89169" grpId="2" animBg="1"/>
      <p:bldP spid="89170" grpId="0" animBg="1"/>
      <p:bldP spid="89170" grpId="1" animBg="1"/>
      <p:bldP spid="89170" grpId="2" animBg="1"/>
      <p:bldP spid="89171" grpId="0" animBg="1"/>
      <p:bldP spid="89171" grpId="1" animBg="1"/>
      <p:bldP spid="89171" grpId="2" animBg="1"/>
      <p:bldP spid="89172" grpId="0" animBg="1"/>
      <p:bldP spid="89172" grpId="1" animBg="1"/>
      <p:bldP spid="89172" grpId="2" animBg="1"/>
      <p:bldP spid="89173" grpId="0" animBg="1"/>
      <p:bldP spid="89173" grpId="1" animBg="1"/>
      <p:bldP spid="89173" grpId="2" animBg="1"/>
      <p:bldP spid="89174" grpId="0" animBg="1"/>
      <p:bldP spid="89174" grpId="1" animBg="1"/>
      <p:bldP spid="89174" grpId="2" animBg="1"/>
      <p:bldP spid="89175" grpId="0" animBg="1"/>
      <p:bldP spid="89175" grpId="1" animBg="1"/>
      <p:bldP spid="89175" grpId="2" animBg="1"/>
      <p:bldP spid="89176" grpId="0" animBg="1"/>
      <p:bldP spid="89176" grpId="1" animBg="1"/>
      <p:bldP spid="89176" grpId="2" animBg="1"/>
      <p:bldP spid="89177" grpId="0" animBg="1"/>
      <p:bldP spid="89177" grpId="1" animBg="1"/>
      <p:bldP spid="89177" grpId="2" animBg="1"/>
      <p:bldP spid="89178" grpId="0" animBg="1"/>
      <p:bldP spid="89178" grpId="1" animBg="1"/>
      <p:bldP spid="89178" grpId="2" animBg="1"/>
      <p:bldP spid="89179" grpId="0"/>
      <p:bldP spid="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WordArt 4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93189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93190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900113" y="476250"/>
            <a:ext cx="7527925" cy="11874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ЭНЕРГЕТИЧЕСКАЯ ДИАГРАММА СОСТОЯНИЙ ЭЛЕКТРОНА НА ГРАНИЦЕ «ПОВЕРХНОСТЬ ТВЕРДОГО ТЕЛА - ВАКУУМ»</a:t>
            </a:r>
          </a:p>
        </p:txBody>
      </p:sp>
      <p:pic>
        <p:nvPicPr>
          <p:cNvPr id="9319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2060575"/>
            <a:ext cx="7118350" cy="4394200"/>
          </a:xfrm>
          <a:prstGeom prst="rect">
            <a:avLst/>
          </a:prstGeom>
          <a:noFill/>
        </p:spPr>
      </p:pic>
      <p:sp>
        <p:nvSpPr>
          <p:cNvPr id="93194" name="AutoShape 10"/>
          <p:cNvSpPr>
            <a:spLocks noChangeArrowheads="1"/>
          </p:cNvSpPr>
          <p:nvPr/>
        </p:nvSpPr>
        <p:spPr bwMode="auto">
          <a:xfrm>
            <a:off x="395288" y="5229225"/>
            <a:ext cx="1512887" cy="609600"/>
          </a:xfrm>
          <a:prstGeom prst="wedgeRoundRectCallout">
            <a:avLst>
              <a:gd name="adj1" fmla="val 160810"/>
              <a:gd name="adj2" fmla="val -140625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Уровень Ферми</a:t>
            </a:r>
          </a:p>
        </p:txBody>
      </p:sp>
      <p:sp>
        <p:nvSpPr>
          <p:cNvPr id="93195" name="AutoShape 11"/>
          <p:cNvSpPr>
            <a:spLocks noChangeArrowheads="1"/>
          </p:cNvSpPr>
          <p:nvPr/>
        </p:nvSpPr>
        <p:spPr bwMode="auto">
          <a:xfrm>
            <a:off x="755650" y="1700213"/>
            <a:ext cx="2665413" cy="792162"/>
          </a:xfrm>
          <a:prstGeom prst="wedgeRoundRectCallout">
            <a:avLst>
              <a:gd name="adj1" fmla="val 76208"/>
              <a:gd name="adj2" fmla="val 198097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Переход электрона на более высокий уровень</a:t>
            </a:r>
          </a:p>
        </p:txBody>
      </p:sp>
      <p:sp>
        <p:nvSpPr>
          <p:cNvPr id="93196" name="AutoShape 12"/>
          <p:cNvSpPr>
            <a:spLocks noChangeArrowheads="1"/>
          </p:cNvSpPr>
          <p:nvPr/>
        </p:nvSpPr>
        <p:spPr bwMode="auto">
          <a:xfrm>
            <a:off x="250825" y="3573463"/>
            <a:ext cx="2376488" cy="609600"/>
          </a:xfrm>
          <a:prstGeom prst="wedgeRoundRectCallout">
            <a:avLst>
              <a:gd name="adj1" fmla="val 98898"/>
              <a:gd name="adj2" fmla="val 9898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0161" dir="1106097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Предварительное возбуждение</a:t>
            </a:r>
          </a:p>
        </p:txBody>
      </p:sp>
      <p:sp>
        <p:nvSpPr>
          <p:cNvPr id="93197" name="AutoShape 13"/>
          <p:cNvSpPr>
            <a:spLocks noChangeArrowheads="1"/>
          </p:cNvSpPr>
          <p:nvPr/>
        </p:nvSpPr>
        <p:spPr bwMode="auto">
          <a:xfrm>
            <a:off x="6588125" y="2781300"/>
            <a:ext cx="2305050" cy="792163"/>
          </a:xfrm>
          <a:prstGeom prst="wedgeRoundRectCallout">
            <a:avLst>
              <a:gd name="adj1" fmla="val -75620"/>
              <a:gd name="adj2" fmla="val 187875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Снижение потенциального барьера</a:t>
            </a:r>
          </a:p>
        </p:txBody>
      </p:sp>
      <p:sp>
        <p:nvSpPr>
          <p:cNvPr id="93198" name="AutoShape 14"/>
          <p:cNvSpPr>
            <a:spLocks noChangeArrowheads="1"/>
          </p:cNvSpPr>
          <p:nvPr/>
        </p:nvSpPr>
        <p:spPr bwMode="auto">
          <a:xfrm>
            <a:off x="6516688" y="1484313"/>
            <a:ext cx="1584325" cy="609600"/>
          </a:xfrm>
          <a:prstGeom prst="wedgeRoundRectCallout">
            <a:avLst>
              <a:gd name="adj1" fmla="val -133667"/>
              <a:gd name="adj2" fmla="val 216926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Свободные электроны</a:t>
            </a:r>
          </a:p>
        </p:txBody>
      </p:sp>
      <p:sp>
        <p:nvSpPr>
          <p:cNvPr id="93199" name="AutoShape 15"/>
          <p:cNvSpPr>
            <a:spLocks noChangeArrowheads="1"/>
          </p:cNvSpPr>
          <p:nvPr/>
        </p:nvSpPr>
        <p:spPr bwMode="auto">
          <a:xfrm>
            <a:off x="5219700" y="5949950"/>
            <a:ext cx="2665413" cy="360363"/>
          </a:xfrm>
          <a:prstGeom prst="wedgeRoundRectCallout">
            <a:avLst>
              <a:gd name="adj1" fmla="val -50597"/>
              <a:gd name="adj2" fmla="val -342954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туннельный эффект</a:t>
            </a:r>
          </a:p>
        </p:txBody>
      </p:sp>
      <p:sp>
        <p:nvSpPr>
          <p:cNvPr id="93200" name="AutoShape 16"/>
          <p:cNvSpPr>
            <a:spLocks noChangeArrowheads="1"/>
          </p:cNvSpPr>
          <p:nvPr/>
        </p:nvSpPr>
        <p:spPr bwMode="auto">
          <a:xfrm>
            <a:off x="4859338" y="4005263"/>
            <a:ext cx="1944687" cy="322262"/>
          </a:xfrm>
          <a:prstGeom prst="flowChartAlternateProcess">
            <a:avLst/>
          </a:prstGeom>
          <a:solidFill>
            <a:srgbClr val="008000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i="1"/>
              <a:t>Работа выхода</a:t>
            </a:r>
            <a:r>
              <a:rPr lang="ru-RU" sz="2000" b="1" i="1">
                <a:sym typeface="Symbol" pitchFamily="18" charset="2"/>
              </a:rPr>
              <a:t></a:t>
            </a:r>
          </a:p>
        </p:txBody>
      </p:sp>
      <p:sp>
        <p:nvSpPr>
          <p:cNvPr id="93201" name="Line 17"/>
          <p:cNvSpPr>
            <a:spLocks noChangeShapeType="1"/>
          </p:cNvSpPr>
          <p:nvPr/>
        </p:nvSpPr>
        <p:spPr bwMode="auto">
          <a:xfrm>
            <a:off x="5003800" y="3716338"/>
            <a:ext cx="0" cy="936625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 type="triangle" w="med" len="med"/>
            <a:tailEnd type="triangle" w="med" len="med"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93202" name="Line 18"/>
          <p:cNvSpPr>
            <a:spLocks noChangeShapeType="1"/>
          </p:cNvSpPr>
          <p:nvPr/>
        </p:nvSpPr>
        <p:spPr bwMode="auto">
          <a:xfrm>
            <a:off x="4787900" y="4652963"/>
            <a:ext cx="504825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9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2" grpId="0"/>
      <p:bldP spid="93194" grpId="0" animBg="1"/>
      <p:bldP spid="93194" grpId="1" animBg="1"/>
      <p:bldP spid="93195" grpId="0" animBg="1"/>
      <p:bldP spid="93195" grpId="1" animBg="1"/>
      <p:bldP spid="93196" grpId="0" animBg="1"/>
      <p:bldP spid="93196" grpId="1" animBg="1"/>
      <p:bldP spid="93197" grpId="0" animBg="1"/>
      <p:bldP spid="93197" grpId="1" animBg="1"/>
      <p:bldP spid="93198" grpId="0" animBg="1"/>
      <p:bldP spid="93198" grpId="1" animBg="1"/>
      <p:bldP spid="93199" grpId="0" animBg="1"/>
      <p:bldP spid="93199" grpId="1" animBg="1"/>
      <p:bldP spid="93200" grpId="0" animBg="1"/>
      <p:bldP spid="93201" grpId="0" animBg="1"/>
      <p:bldP spid="9320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WordArt 4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4</a:t>
            </a:r>
          </a:p>
        </p:txBody>
      </p:sp>
      <p:sp>
        <p:nvSpPr>
          <p:cNvPr id="95237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95238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900113" y="476250"/>
            <a:ext cx="7527925" cy="8223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ОСНОВЫ ВАКУУМНОЙ И ПЛАЗМЕННОЙ ЭЛЕКТРОНИКИ</a:t>
            </a:r>
          </a:p>
        </p:txBody>
      </p:sp>
      <p:sp>
        <p:nvSpPr>
          <p:cNvPr id="95241" name="Text Box 9"/>
          <p:cNvSpPr txBox="1">
            <a:spLocks noChangeArrowheads="1"/>
          </p:cNvSpPr>
          <p:nvPr/>
        </p:nvSpPr>
        <p:spPr bwMode="auto">
          <a:xfrm>
            <a:off x="971550" y="1268413"/>
            <a:ext cx="7526338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Виды эмиссии с предварительным возбуждением электронов</a:t>
            </a: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2189163" y="1773238"/>
            <a:ext cx="5472112" cy="1739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indent="363538" algn="l">
              <a:buFontTx/>
              <a:buChar char="•"/>
            </a:pPr>
            <a:r>
              <a:rPr lang="ru-RU" b="1"/>
              <a:t>термоэлектронная эмиссия</a:t>
            </a:r>
          </a:p>
          <a:p>
            <a:pPr indent="363538" algn="l">
              <a:buFontTx/>
              <a:buChar char="•"/>
            </a:pPr>
            <a:r>
              <a:rPr lang="ru-RU" b="1"/>
              <a:t>фотоэлектронная эмиссия</a:t>
            </a:r>
          </a:p>
          <a:p>
            <a:pPr indent="363538" algn="l">
              <a:buFontTx/>
              <a:buChar char="•"/>
            </a:pPr>
            <a:r>
              <a:rPr lang="ru-RU" b="1"/>
              <a:t>вторичная электронная эмиссия</a:t>
            </a:r>
          </a:p>
          <a:p>
            <a:pPr indent="363538" algn="l">
              <a:buFontTx/>
              <a:buChar char="•"/>
            </a:pPr>
            <a:r>
              <a:rPr lang="ru-RU" b="1"/>
              <a:t>кинетическая ионно-электронная эмиссия</a:t>
            </a:r>
          </a:p>
          <a:p>
            <a:pPr indent="363538" algn="l">
              <a:buFontTx/>
              <a:buChar char="•"/>
            </a:pPr>
            <a:r>
              <a:rPr lang="ru-RU" b="1"/>
              <a:t>эмиссия горячих электронов</a:t>
            </a:r>
          </a:p>
          <a:p>
            <a:pPr indent="363538" algn="l">
              <a:buFontTx/>
              <a:buChar char="•"/>
            </a:pPr>
            <a:r>
              <a:rPr lang="ru-RU" b="1"/>
              <a:t>экзоэлектронная эмиссия</a:t>
            </a:r>
          </a:p>
        </p:txBody>
      </p:sp>
      <p:sp>
        <p:nvSpPr>
          <p:cNvPr id="95243" name="Text Box 11"/>
          <p:cNvSpPr txBox="1">
            <a:spLocks noChangeArrowheads="1"/>
          </p:cNvSpPr>
          <p:nvPr/>
        </p:nvSpPr>
        <p:spPr bwMode="auto">
          <a:xfrm>
            <a:off x="1169988" y="3573463"/>
            <a:ext cx="6988175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Эмиссия без предварительного возбуждения электронов</a:t>
            </a:r>
          </a:p>
        </p:txBody>
      </p:sp>
      <p:sp>
        <p:nvSpPr>
          <p:cNvPr id="95244" name="Text Box 12"/>
          <p:cNvSpPr txBox="1">
            <a:spLocks noChangeArrowheads="1"/>
          </p:cNvSpPr>
          <p:nvPr/>
        </p:nvSpPr>
        <p:spPr bwMode="auto">
          <a:xfrm>
            <a:off x="2124075" y="4437063"/>
            <a:ext cx="4110038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Комбинированные виды эмиссии</a:t>
            </a:r>
            <a:r>
              <a:rPr lang="ru-RU" b="1" i="1"/>
              <a:t> </a:t>
            </a:r>
          </a:p>
        </p:txBody>
      </p:sp>
      <p:sp>
        <p:nvSpPr>
          <p:cNvPr id="95245" name="Text Box 13"/>
          <p:cNvSpPr txBox="1">
            <a:spLocks noChangeArrowheads="1"/>
          </p:cNvSpPr>
          <p:nvPr/>
        </p:nvSpPr>
        <p:spPr bwMode="auto">
          <a:xfrm>
            <a:off x="1878013" y="3933825"/>
            <a:ext cx="3881437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61938" indent="363538" algn="l">
              <a:buFontTx/>
              <a:buChar char="•"/>
            </a:pPr>
            <a:r>
              <a:rPr lang="ru-RU" b="1"/>
              <a:t>автоэлектронная эмиссия</a:t>
            </a:r>
          </a:p>
        </p:txBody>
      </p: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1908175" y="4868863"/>
            <a:ext cx="5761038" cy="14652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9388" lvl="1" indent="355600" algn="l">
              <a:buFontTx/>
              <a:buChar char="•"/>
            </a:pPr>
            <a:r>
              <a:rPr lang="ru-RU" b="1"/>
              <a:t> термоавтоэлектронная эмиссия</a:t>
            </a:r>
          </a:p>
          <a:p>
            <a:pPr marL="179388" lvl="1" indent="355600" algn="l">
              <a:buFontTx/>
              <a:buChar char="•"/>
            </a:pPr>
            <a:r>
              <a:rPr lang="ru-RU" b="1"/>
              <a:t> фотоавтоэмиссия</a:t>
            </a:r>
          </a:p>
          <a:p>
            <a:pPr marL="179388" lvl="1" indent="355600" algn="l">
              <a:buFontTx/>
              <a:buChar char="•"/>
            </a:pPr>
            <a:r>
              <a:rPr lang="ru-RU" b="1"/>
              <a:t>потенциальная ионно-электронная эсмиссия</a:t>
            </a:r>
          </a:p>
          <a:p>
            <a:pPr algn="l">
              <a:buFontTx/>
              <a:buChar char="•"/>
            </a:pP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5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5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/>
      <p:bldP spid="95241" grpId="0"/>
      <p:bldP spid="95242" grpId="0"/>
      <p:bldP spid="95243" grpId="0"/>
      <p:bldP spid="95244" grpId="0"/>
      <p:bldP spid="95245" grpId="0"/>
      <p:bldP spid="952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WordArt 4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5</a:t>
            </a:r>
          </a:p>
        </p:txBody>
      </p:sp>
      <p:sp>
        <p:nvSpPr>
          <p:cNvPr id="97285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97286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900113" y="476250"/>
            <a:ext cx="752792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ТЕРМОЭЛЕКТРОННАЯ ЭМИССИЯ</a:t>
            </a:r>
          </a:p>
        </p:txBody>
      </p:sp>
      <p:sp>
        <p:nvSpPr>
          <p:cNvPr id="97289" name="AutoShape 9"/>
          <p:cNvSpPr>
            <a:spLocks noChangeArrowheads="1"/>
          </p:cNvSpPr>
          <p:nvPr/>
        </p:nvSpPr>
        <p:spPr bwMode="auto">
          <a:xfrm>
            <a:off x="323850" y="1052513"/>
            <a:ext cx="4032250" cy="1008062"/>
          </a:xfrm>
          <a:prstGeom prst="wedgeRoundRectCallout">
            <a:avLst>
              <a:gd name="adj1" fmla="val 52204"/>
              <a:gd name="adj2" fmla="val -72204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b="1"/>
              <a:t>Явление испускания электронов нагретыми телами в вакуум или в другую среду</a:t>
            </a:r>
          </a:p>
        </p:txBody>
      </p:sp>
      <p:sp>
        <p:nvSpPr>
          <p:cNvPr id="97290" name="Text Box 10"/>
          <p:cNvSpPr txBox="1">
            <a:spLocks noChangeArrowheads="1"/>
          </p:cNvSpPr>
          <p:nvPr/>
        </p:nvSpPr>
        <p:spPr bwMode="auto">
          <a:xfrm>
            <a:off x="539750" y="1125538"/>
            <a:ext cx="3671888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 i="1"/>
              <a:t>Плотность тока термоэмиссии определяется формулой Ричардсона-Дэшмана</a:t>
            </a:r>
          </a:p>
        </p:txBody>
      </p:sp>
      <p:graphicFrame>
        <p:nvGraphicFramePr>
          <p:cNvPr id="97291" name="Object 11"/>
          <p:cNvGraphicFramePr>
            <a:graphicFrameLocks noChangeAspect="1"/>
          </p:cNvGraphicFramePr>
          <p:nvPr/>
        </p:nvGraphicFramePr>
        <p:xfrm>
          <a:off x="4067175" y="1196975"/>
          <a:ext cx="4824413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6" name="Формула" r:id="rId4" imgW="1993680" imgH="431640" progId="Equation.3">
                  <p:embed/>
                </p:oleObj>
              </mc:Choice>
              <mc:Fallback>
                <p:oleObj name="Формула" r:id="rId4" imgW="1993680" imgH="4316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1196975"/>
                        <a:ext cx="4824413" cy="1044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92" name="AutoShape 12"/>
          <p:cNvSpPr>
            <a:spLocks noChangeArrowheads="1"/>
          </p:cNvSpPr>
          <p:nvPr/>
        </p:nvSpPr>
        <p:spPr bwMode="auto">
          <a:xfrm>
            <a:off x="468313" y="2349500"/>
            <a:ext cx="2663825" cy="360363"/>
          </a:xfrm>
          <a:prstGeom prst="wedgeRoundRectCallout">
            <a:avLst>
              <a:gd name="adj1" fmla="val 130037"/>
              <a:gd name="adj2" fmla="val -209032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/>
              <a:t>A=</a:t>
            </a:r>
            <a:r>
              <a:rPr lang="ru-RU" b="1" i="1"/>
              <a:t>1</a:t>
            </a:r>
            <a:r>
              <a:rPr lang="en-US" b="1" i="1"/>
              <a:t>.204 10</a:t>
            </a:r>
            <a:r>
              <a:rPr lang="en-US" b="1" i="1" baseline="30000"/>
              <a:t>4 </a:t>
            </a:r>
            <a:r>
              <a:rPr lang="en-US" b="1" i="1"/>
              <a:t>A/</a:t>
            </a:r>
            <a:r>
              <a:rPr lang="ru-RU" b="1" i="1"/>
              <a:t>м</a:t>
            </a:r>
            <a:r>
              <a:rPr lang="ru-RU" b="1" i="1" baseline="30000"/>
              <a:t>2</a:t>
            </a:r>
            <a:r>
              <a:rPr lang="en-US" b="1" i="1"/>
              <a:t>K</a:t>
            </a:r>
            <a:r>
              <a:rPr lang="en-US" b="1" i="1" baseline="30000"/>
              <a:t>2</a:t>
            </a:r>
            <a:endParaRPr lang="ru-RU" b="1" i="1"/>
          </a:p>
        </p:txBody>
      </p:sp>
      <p:sp>
        <p:nvSpPr>
          <p:cNvPr id="97293" name="AutoShape 13"/>
          <p:cNvSpPr>
            <a:spLocks noChangeArrowheads="1"/>
          </p:cNvSpPr>
          <p:nvPr/>
        </p:nvSpPr>
        <p:spPr bwMode="auto">
          <a:xfrm>
            <a:off x="2771775" y="2708275"/>
            <a:ext cx="3313113" cy="576263"/>
          </a:xfrm>
          <a:prstGeom prst="wedgeRoundRectCallout">
            <a:avLst>
              <a:gd name="adj1" fmla="val 59824"/>
              <a:gd name="adj2" fmla="val -207023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sz="1600" b="1" i="1"/>
              <a:t>r –</a:t>
            </a:r>
            <a:r>
              <a:rPr lang="ru-RU" sz="1600" b="1" i="1"/>
              <a:t> коэффициент отражения электронов</a:t>
            </a:r>
          </a:p>
        </p:txBody>
      </p:sp>
      <p:sp>
        <p:nvSpPr>
          <p:cNvPr id="97294" name="AutoShape 14"/>
          <p:cNvSpPr>
            <a:spLocks noChangeArrowheads="1"/>
          </p:cNvSpPr>
          <p:nvPr/>
        </p:nvSpPr>
        <p:spPr bwMode="auto">
          <a:xfrm>
            <a:off x="5508625" y="3284538"/>
            <a:ext cx="3240088" cy="936625"/>
          </a:xfrm>
          <a:prstGeom prst="wedgeRoundRectCallout">
            <a:avLst>
              <a:gd name="adj1" fmla="val 28394"/>
              <a:gd name="adj2" fmla="val -236273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 i="1"/>
              <a:t>Работа выхода как функция температуры</a:t>
            </a:r>
          </a:p>
          <a:p>
            <a:r>
              <a:rPr lang="ru-RU" sz="1600" b="1" i="1">
                <a:sym typeface="Symbol" pitchFamily="18" charset="2"/>
              </a:rPr>
              <a:t>(</a:t>
            </a:r>
            <a:r>
              <a:rPr lang="en-US" sz="1600" b="1" i="1">
                <a:sym typeface="Symbol" pitchFamily="18" charset="2"/>
              </a:rPr>
              <a:t>T</a:t>
            </a:r>
            <a:r>
              <a:rPr lang="ru-RU" sz="1600" b="1" i="1">
                <a:sym typeface="Symbol" pitchFamily="18" charset="2"/>
              </a:rPr>
              <a:t>)</a:t>
            </a:r>
            <a:r>
              <a:rPr lang="en-US" sz="1600" b="1" i="1">
                <a:sym typeface="Symbol" pitchFamily="18" charset="2"/>
              </a:rPr>
              <a:t>=</a:t>
            </a:r>
            <a:r>
              <a:rPr lang="ru-RU" b="1" i="1">
                <a:sym typeface="Symbol" pitchFamily="18" charset="2"/>
              </a:rPr>
              <a:t></a:t>
            </a:r>
            <a:r>
              <a:rPr lang="en-US" b="1" i="1" baseline="-25000">
                <a:sym typeface="Symbol" pitchFamily="18" charset="2"/>
              </a:rPr>
              <a:t>0</a:t>
            </a:r>
            <a:r>
              <a:rPr lang="en-US" b="1" i="1">
                <a:sym typeface="Symbol" pitchFamily="18" charset="2"/>
              </a:rPr>
              <a:t>+T</a:t>
            </a:r>
          </a:p>
          <a:p>
            <a:endParaRPr lang="ru-RU" sz="1600" b="1" i="1">
              <a:sym typeface="Symbol" pitchFamily="18" charset="2"/>
            </a:endParaRPr>
          </a:p>
        </p:txBody>
      </p:sp>
      <p:sp>
        <p:nvSpPr>
          <p:cNvPr id="97295" name="Text Box 15"/>
          <p:cNvSpPr txBox="1">
            <a:spLocks noChangeArrowheads="1"/>
          </p:cNvSpPr>
          <p:nvPr/>
        </p:nvSpPr>
        <p:spPr bwMode="auto">
          <a:xfrm>
            <a:off x="3059113" y="2205038"/>
            <a:ext cx="4176712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 i="1"/>
              <a:t>формула Ричардсона-Дэшмана</a:t>
            </a:r>
          </a:p>
        </p:txBody>
      </p:sp>
      <p:graphicFrame>
        <p:nvGraphicFramePr>
          <p:cNvPr id="97296" name="Object 16"/>
          <p:cNvGraphicFramePr>
            <a:graphicFrameLocks noChangeAspect="1"/>
          </p:cNvGraphicFramePr>
          <p:nvPr/>
        </p:nvGraphicFramePr>
        <p:xfrm>
          <a:off x="1331913" y="2565400"/>
          <a:ext cx="6513512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7" name="Формула" r:id="rId6" imgW="2692080" imgH="431640" progId="Equation.3">
                  <p:embed/>
                </p:oleObj>
              </mc:Choice>
              <mc:Fallback>
                <p:oleObj name="Формула" r:id="rId6" imgW="2692080" imgH="43164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565400"/>
                        <a:ext cx="6513512" cy="1044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7299" name="Group 19"/>
          <p:cNvGrpSpPr>
            <a:grpSpLocks/>
          </p:cNvGrpSpPr>
          <p:nvPr/>
        </p:nvGrpSpPr>
        <p:grpSpPr bwMode="auto">
          <a:xfrm>
            <a:off x="34925" y="3573463"/>
            <a:ext cx="3097213" cy="1223962"/>
            <a:chOff x="113" y="2205"/>
            <a:chExt cx="1951" cy="771"/>
          </a:xfrm>
        </p:grpSpPr>
        <p:sp>
          <p:nvSpPr>
            <p:cNvPr id="97297" name="AutoShape 17"/>
            <p:cNvSpPr>
              <a:spLocks noChangeArrowheads="1"/>
            </p:cNvSpPr>
            <p:nvPr/>
          </p:nvSpPr>
          <p:spPr bwMode="auto">
            <a:xfrm>
              <a:off x="113" y="2205"/>
              <a:ext cx="1951" cy="771"/>
            </a:xfrm>
            <a:prstGeom prst="wedgeRoundRectCallout">
              <a:avLst>
                <a:gd name="adj1" fmla="val 35801"/>
                <a:gd name="adj2" fmla="val -90727"/>
                <a:gd name="adj3" fmla="val 16667"/>
              </a:avLst>
            </a:prstGeom>
            <a:solidFill>
              <a:srgbClr val="B2B2B2">
                <a:alpha val="50000"/>
              </a:srgbClr>
            </a:solidFill>
            <a:ln w="12700" algn="ctr">
              <a:solidFill>
                <a:srgbClr val="3333CC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r>
                <a:rPr lang="ru-RU" sz="1600"/>
                <a:t>постоянная термоэмиссии</a:t>
              </a:r>
            </a:p>
          </p:txBody>
        </p:sp>
        <p:graphicFrame>
          <p:nvGraphicFramePr>
            <p:cNvPr id="97298" name="Object 18"/>
            <p:cNvGraphicFramePr>
              <a:graphicFrameLocks noChangeAspect="1"/>
            </p:cNvGraphicFramePr>
            <p:nvPr/>
          </p:nvGraphicFramePr>
          <p:xfrm>
            <a:off x="113" y="2387"/>
            <a:ext cx="1814" cy="5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308" name="Формула" r:id="rId8" imgW="1447560" imgH="431640" progId="Equation.3">
                    <p:embed/>
                  </p:oleObj>
                </mc:Choice>
                <mc:Fallback>
                  <p:oleObj name="Формула" r:id="rId8" imgW="1447560" imgH="431640" progId="Equation.3">
                    <p:embed/>
                    <p:pic>
                      <p:nvPicPr>
                        <p:cNvPr id="0" name="Picture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3" y="2387"/>
                          <a:ext cx="1814" cy="5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7300" name="Text Box 20"/>
          <p:cNvSpPr txBox="1">
            <a:spLocks noChangeArrowheads="1"/>
          </p:cNvSpPr>
          <p:nvPr/>
        </p:nvSpPr>
        <p:spPr bwMode="auto">
          <a:xfrm>
            <a:off x="684213" y="3500438"/>
            <a:ext cx="4105275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/>
              <a:t>Формула Ричардсона-Дэшмана применима как для чистых металлов, так и для полупроводников</a:t>
            </a:r>
          </a:p>
        </p:txBody>
      </p:sp>
      <p:sp>
        <p:nvSpPr>
          <p:cNvPr id="97301" name="Text Box 21"/>
          <p:cNvSpPr txBox="1">
            <a:spLocks noChangeArrowheads="1"/>
          </p:cNvSpPr>
          <p:nvPr/>
        </p:nvSpPr>
        <p:spPr bwMode="auto">
          <a:xfrm>
            <a:off x="323850" y="4941888"/>
            <a:ext cx="4176713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/>
              <a:t>Измерения коэффициента </a:t>
            </a:r>
            <a:r>
              <a:rPr lang="ru-RU" b="1" i="1">
                <a:sym typeface="Symbol" pitchFamily="18" charset="2"/>
              </a:rPr>
              <a:t> для вольфрама, тантала, молибдена дают значение поправки </a:t>
            </a:r>
          </a:p>
          <a:p>
            <a:r>
              <a:rPr lang="en-US" b="1" i="1">
                <a:sym typeface="Symbol" pitchFamily="18" charset="2"/>
              </a:rPr>
              <a:t>e</a:t>
            </a:r>
            <a:r>
              <a:rPr lang="en-US" b="1" i="1" baseline="30000">
                <a:sym typeface="Symbol" pitchFamily="18" charset="2"/>
              </a:rPr>
              <a:t>-/k</a:t>
            </a:r>
            <a:r>
              <a:rPr lang="en-US" b="1" i="1">
                <a:cs typeface="Arial" pitchFamily="34" charset="0"/>
                <a:sym typeface="Symbol" pitchFamily="18" charset="2"/>
              </a:rPr>
              <a:t>~0.45 – 0.5</a:t>
            </a:r>
          </a:p>
        </p:txBody>
      </p:sp>
      <p:pic>
        <p:nvPicPr>
          <p:cNvPr id="97302" name="Picture 2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148263" y="3573463"/>
            <a:ext cx="3455987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303" name="Text Box 23"/>
          <p:cNvSpPr txBox="1">
            <a:spLocks noChangeArrowheads="1"/>
          </p:cNvSpPr>
          <p:nvPr/>
        </p:nvSpPr>
        <p:spPr bwMode="auto">
          <a:xfrm>
            <a:off x="250825" y="3429000"/>
            <a:ext cx="475297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>
            <a:spAutoFit/>
          </a:bodyPr>
          <a:lstStyle/>
          <a:p>
            <a:r>
              <a:rPr lang="ru-RU" sz="1600" b="1" i="1"/>
              <a:t>Термоэлектронная эмиссия неоднородных по значению работы выхода поверхностей с площадями </a:t>
            </a:r>
            <a:r>
              <a:rPr lang="en-US" sz="1600" b="1" i="1"/>
              <a:t>S</a:t>
            </a:r>
            <a:r>
              <a:rPr lang="en-US" sz="1600" b="1" i="1" baseline="-25000"/>
              <a:t>1</a:t>
            </a:r>
            <a:r>
              <a:rPr lang="en-US" sz="1600" b="1" i="1"/>
              <a:t> </a:t>
            </a:r>
            <a:r>
              <a:rPr lang="ru-RU" sz="1600" b="1" i="1"/>
              <a:t> и </a:t>
            </a:r>
            <a:r>
              <a:rPr lang="en-US" sz="1600" b="1" i="1"/>
              <a:t>S</a:t>
            </a:r>
            <a:r>
              <a:rPr lang="en-US" sz="1600" b="1" i="1" baseline="-25000"/>
              <a:t>2</a:t>
            </a:r>
            <a:endParaRPr lang="ru-RU" sz="1600" b="1" i="1"/>
          </a:p>
        </p:txBody>
      </p:sp>
      <p:graphicFrame>
        <p:nvGraphicFramePr>
          <p:cNvPr id="97304" name="Object 24"/>
          <p:cNvGraphicFramePr>
            <a:graphicFrameLocks noChangeAspect="1"/>
          </p:cNvGraphicFramePr>
          <p:nvPr/>
        </p:nvGraphicFramePr>
        <p:xfrm>
          <a:off x="323850" y="4221163"/>
          <a:ext cx="4824413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9" name="Формула" r:id="rId11" imgW="1993680" imgH="431640" progId="Equation.3">
                  <p:embed/>
                </p:oleObj>
              </mc:Choice>
              <mc:Fallback>
                <p:oleObj name="Формула" r:id="rId11" imgW="1993680" imgH="43164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221163"/>
                        <a:ext cx="4824413" cy="1044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5" name="Object 25"/>
          <p:cNvGraphicFramePr>
            <a:graphicFrameLocks noChangeAspect="1"/>
          </p:cNvGraphicFramePr>
          <p:nvPr/>
        </p:nvGraphicFramePr>
        <p:xfrm>
          <a:off x="323850" y="5300663"/>
          <a:ext cx="518477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10" name="Формула" r:id="rId13" imgW="3213000" imgH="482400" progId="Equation.3">
                  <p:embed/>
                </p:oleObj>
              </mc:Choice>
              <mc:Fallback>
                <p:oleObj name="Формула" r:id="rId13" imgW="3213000" imgH="4824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300663"/>
                        <a:ext cx="5184775" cy="77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97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97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7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9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9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97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97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9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9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9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9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8" grpId="0"/>
      <p:bldP spid="97289" grpId="0" animBg="1"/>
      <p:bldP spid="97289" grpId="1" animBg="1"/>
      <p:bldP spid="97290" grpId="0"/>
      <p:bldP spid="97292" grpId="0" animBg="1"/>
      <p:bldP spid="97292" grpId="1" animBg="1"/>
      <p:bldP spid="97293" grpId="0" animBg="1"/>
      <p:bldP spid="97293" grpId="1" animBg="1"/>
      <p:bldP spid="97294" grpId="0" animBg="1"/>
      <p:bldP spid="97294" grpId="1" animBg="1"/>
      <p:bldP spid="97295" grpId="0"/>
      <p:bldP spid="97300" grpId="0"/>
      <p:bldP spid="97300" grpId="1"/>
      <p:bldP spid="97301" grpId="0"/>
      <p:bldP spid="97301" grpId="1"/>
      <p:bldP spid="973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WordArt 4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6</a:t>
            </a:r>
          </a:p>
        </p:txBody>
      </p:sp>
      <p:sp>
        <p:nvSpPr>
          <p:cNvPr id="99333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99334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900113" y="476250"/>
            <a:ext cx="752792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ЭФФЕКТ ШОТТКИ</a:t>
            </a:r>
          </a:p>
        </p:txBody>
      </p:sp>
      <p:pic>
        <p:nvPicPr>
          <p:cNvPr id="9933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0" y="908050"/>
            <a:ext cx="4608513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5148263" y="1052513"/>
            <a:ext cx="3671887" cy="13144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 i="1"/>
              <a:t>1- потенциальный барьер</a:t>
            </a:r>
          </a:p>
          <a:p>
            <a:pPr algn="l"/>
            <a:r>
              <a:rPr lang="ru-RU" sz="1600" b="1" i="1"/>
              <a:t>2 – энергия, которую сообщает электрону внешнее поле</a:t>
            </a:r>
          </a:p>
          <a:p>
            <a:pPr algn="l"/>
            <a:r>
              <a:rPr lang="ru-RU" sz="1600" b="1" i="1"/>
              <a:t>3 - потенциальный барьер при наличии внешнего поля</a:t>
            </a:r>
          </a:p>
        </p:txBody>
      </p:sp>
      <p:graphicFrame>
        <p:nvGraphicFramePr>
          <p:cNvPr id="99339" name="Object 11"/>
          <p:cNvGraphicFramePr>
            <a:graphicFrameLocks noChangeAspect="1"/>
          </p:cNvGraphicFramePr>
          <p:nvPr/>
        </p:nvGraphicFramePr>
        <p:xfrm>
          <a:off x="5462588" y="2276475"/>
          <a:ext cx="3114675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5" name="Формула" r:id="rId5" imgW="1244520" imgH="469800" progId="Equation.3">
                  <p:embed/>
                </p:oleObj>
              </mc:Choice>
              <mc:Fallback>
                <p:oleObj name="Формула" r:id="rId5" imgW="1244520" imgH="4698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2588" y="2276475"/>
                        <a:ext cx="3114675" cy="1176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40" name="Text Box 12"/>
          <p:cNvSpPr txBox="1">
            <a:spLocks noChangeArrowheads="1"/>
          </p:cNvSpPr>
          <p:nvPr/>
        </p:nvSpPr>
        <p:spPr bwMode="auto">
          <a:xfrm>
            <a:off x="358775" y="4005263"/>
            <a:ext cx="4429125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i="1"/>
              <a:t>Высота потенциально барьера в отсутствии внешнего поля </a:t>
            </a:r>
            <a:r>
              <a:rPr lang="en-US" b="1" i="1"/>
              <a:t>W</a:t>
            </a:r>
            <a:r>
              <a:rPr lang="en-US" b="1" i="1" baseline="-25000"/>
              <a:t>0</a:t>
            </a:r>
            <a:endParaRPr lang="ru-RU" b="1" i="1"/>
          </a:p>
        </p:txBody>
      </p:sp>
      <p:graphicFrame>
        <p:nvGraphicFramePr>
          <p:cNvPr id="99341" name="Object 13"/>
          <p:cNvGraphicFramePr>
            <a:graphicFrameLocks noChangeAspect="1"/>
          </p:cNvGraphicFramePr>
          <p:nvPr/>
        </p:nvGraphicFramePr>
        <p:xfrm>
          <a:off x="5651500" y="3789363"/>
          <a:ext cx="2951163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6" name="Формула" r:id="rId7" imgW="1193760" imgH="495000" progId="Equation.3">
                  <p:embed/>
                </p:oleObj>
              </mc:Choice>
              <mc:Fallback>
                <p:oleObj name="Формула" r:id="rId7" imgW="1193760" imgH="4950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789363"/>
                        <a:ext cx="2951163" cy="1225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42" name="Text Box 14"/>
          <p:cNvSpPr txBox="1">
            <a:spLocks noChangeArrowheads="1"/>
          </p:cNvSpPr>
          <p:nvPr/>
        </p:nvSpPr>
        <p:spPr bwMode="auto">
          <a:xfrm>
            <a:off x="5292725" y="3573463"/>
            <a:ext cx="3533775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/>
              <a:t>При наличии внешнего поля </a:t>
            </a:r>
          </a:p>
        </p:txBody>
      </p:sp>
      <p:sp>
        <p:nvSpPr>
          <p:cNvPr id="99343" name="Text Box 15"/>
          <p:cNvSpPr txBox="1">
            <a:spLocks noChangeArrowheads="1"/>
          </p:cNvSpPr>
          <p:nvPr/>
        </p:nvSpPr>
        <p:spPr bwMode="auto">
          <a:xfrm>
            <a:off x="500063" y="4868863"/>
            <a:ext cx="7697787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/>
              <a:t>Снижение потенциального барьера при наличии внешнего поля</a:t>
            </a:r>
          </a:p>
        </p:txBody>
      </p:sp>
      <p:graphicFrame>
        <p:nvGraphicFramePr>
          <p:cNvPr id="99344" name="Object 16"/>
          <p:cNvGraphicFramePr>
            <a:graphicFrameLocks noChangeAspect="1"/>
          </p:cNvGraphicFramePr>
          <p:nvPr/>
        </p:nvGraphicFramePr>
        <p:xfrm>
          <a:off x="1042988" y="5229225"/>
          <a:ext cx="6913562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7" name="Формула" r:id="rId9" imgW="3124080" imgH="520560" progId="Equation.3">
                  <p:embed/>
                </p:oleObj>
              </mc:Choice>
              <mc:Fallback>
                <p:oleObj name="Формула" r:id="rId9" imgW="3124080" imgH="52056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5229225"/>
                        <a:ext cx="6913562" cy="1152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6" grpId="0"/>
      <p:bldP spid="99338" grpId="0"/>
      <p:bldP spid="99340" grpId="0"/>
      <p:bldP spid="99342" grpId="0"/>
      <p:bldP spid="993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WordArt 4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7</a:t>
            </a:r>
          </a:p>
        </p:txBody>
      </p:sp>
      <p:sp>
        <p:nvSpPr>
          <p:cNvPr id="101381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01382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900113" y="476250"/>
            <a:ext cx="752792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ЭФФЕКТ ШОТТКИ</a:t>
            </a:r>
          </a:p>
        </p:txBody>
      </p:sp>
      <p:graphicFrame>
        <p:nvGraphicFramePr>
          <p:cNvPr id="101386" name="Object 10"/>
          <p:cNvGraphicFramePr>
            <a:graphicFrameLocks noChangeAspect="1"/>
          </p:cNvGraphicFramePr>
          <p:nvPr/>
        </p:nvGraphicFramePr>
        <p:xfrm>
          <a:off x="3419475" y="836613"/>
          <a:ext cx="50863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4" name="Формула" r:id="rId4" imgW="2298600" imgH="533160" progId="Equation.3">
                  <p:embed/>
                </p:oleObj>
              </mc:Choice>
              <mc:Fallback>
                <p:oleObj name="Формула" r:id="rId4" imgW="2298600" imgH="53316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836613"/>
                        <a:ext cx="508635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539750" y="981075"/>
            <a:ext cx="3024188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 i="1"/>
              <a:t>Снижение потенциального барьера при наличии внешнего поля</a:t>
            </a:r>
          </a:p>
        </p:txBody>
      </p:sp>
      <p:graphicFrame>
        <p:nvGraphicFramePr>
          <p:cNvPr id="101388" name="Object 12"/>
          <p:cNvGraphicFramePr>
            <a:graphicFrameLocks noChangeAspect="1"/>
          </p:cNvGraphicFramePr>
          <p:nvPr/>
        </p:nvGraphicFramePr>
        <p:xfrm>
          <a:off x="395288" y="1916113"/>
          <a:ext cx="8559800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5" name="Формула" r:id="rId6" imgW="3848040" imgH="431640" progId="Equation.3">
                  <p:embed/>
                </p:oleObj>
              </mc:Choice>
              <mc:Fallback>
                <p:oleObj name="Формула" r:id="rId6" imgW="384804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916113"/>
                        <a:ext cx="8559800" cy="960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250825" y="2852738"/>
            <a:ext cx="5257800" cy="13144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Увеличение плотности тока термоэлектронной эмиссии под влиянием действующего у поверхности эмиттера ускоряющего электрического поля называют 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эффектом Шоттки</a:t>
            </a:r>
          </a:p>
        </p:txBody>
      </p:sp>
      <p:graphicFrame>
        <p:nvGraphicFramePr>
          <p:cNvPr id="101390" name="Object 14"/>
          <p:cNvGraphicFramePr>
            <a:graphicFrameLocks noChangeAspect="1"/>
          </p:cNvGraphicFramePr>
          <p:nvPr/>
        </p:nvGraphicFramePr>
        <p:xfrm>
          <a:off x="5076825" y="2924175"/>
          <a:ext cx="3673475" cy="130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6" name="Формула" r:id="rId8" imgW="1650960" imgH="583920" progId="Equation.3">
                  <p:embed/>
                </p:oleObj>
              </mc:Choice>
              <mc:Fallback>
                <p:oleObj name="Формула" r:id="rId8" imgW="1650960" imgH="58392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2924175"/>
                        <a:ext cx="3673475" cy="1300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91" name="Text Box 15"/>
          <p:cNvSpPr txBox="1">
            <a:spLocks noChangeArrowheads="1"/>
          </p:cNvSpPr>
          <p:nvPr/>
        </p:nvSpPr>
        <p:spPr bwMode="auto">
          <a:xfrm>
            <a:off x="323850" y="4149725"/>
            <a:ext cx="5040313" cy="20478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У поверхности полупроводников  наблюдается не только снижение потенциального барьера, но и проникновение поля внутрь вещества. Это обуславливает значительно большее влияние внешнего поля на  величину плотности тока термоэлектронной эмиссии из полупроводников  </a:t>
            </a:r>
            <a:r>
              <a:rPr lang="ru-RU" sz="1600" b="1" i="1"/>
              <a:t>– уравнение Куляковской-      Тягунова (для оксидных катодов)</a:t>
            </a:r>
            <a:endParaRPr lang="ru-RU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graphicFrame>
        <p:nvGraphicFramePr>
          <p:cNvPr id="101392" name="Object 16"/>
          <p:cNvGraphicFramePr>
            <a:graphicFrameLocks noChangeAspect="1"/>
          </p:cNvGraphicFramePr>
          <p:nvPr/>
        </p:nvGraphicFramePr>
        <p:xfrm>
          <a:off x="5292725" y="4149725"/>
          <a:ext cx="3560763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7" name="Формула" r:id="rId10" imgW="1600200" imgH="482400" progId="Equation.3">
                  <p:embed/>
                </p:oleObj>
              </mc:Choice>
              <mc:Fallback>
                <p:oleObj name="Формула" r:id="rId10" imgW="1600200" imgH="4824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4149725"/>
                        <a:ext cx="3560763" cy="1073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3" name="Object 17"/>
          <p:cNvGraphicFramePr>
            <a:graphicFrameLocks noChangeAspect="1"/>
          </p:cNvGraphicFramePr>
          <p:nvPr/>
        </p:nvGraphicFramePr>
        <p:xfrm>
          <a:off x="5508625" y="5157788"/>
          <a:ext cx="295275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98" name="Формула" r:id="rId12" imgW="1638000" imgH="482400" progId="Equation.3">
                  <p:embed/>
                </p:oleObj>
              </mc:Choice>
              <mc:Fallback>
                <p:oleObj name="Формула" r:id="rId12" imgW="1638000" imgH="4824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5157788"/>
                        <a:ext cx="295275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94" name="AutoShape 18"/>
          <p:cNvSpPr>
            <a:spLocks noChangeArrowheads="1"/>
          </p:cNvSpPr>
          <p:nvPr/>
        </p:nvSpPr>
        <p:spPr bwMode="auto">
          <a:xfrm>
            <a:off x="5219700" y="3213100"/>
            <a:ext cx="2089150" cy="576263"/>
          </a:xfrm>
          <a:prstGeom prst="wedgeRoundRectCallout">
            <a:avLst>
              <a:gd name="adj1" fmla="val 84269"/>
              <a:gd name="adj2" fmla="val 364875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Концентрация атомов примеси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5" grpId="0"/>
      <p:bldP spid="101387" grpId="0"/>
      <p:bldP spid="101389" grpId="0"/>
      <p:bldP spid="101391" grpId="0"/>
      <p:bldP spid="10139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WordArt 4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8</a:t>
            </a:r>
          </a:p>
        </p:txBody>
      </p:sp>
      <p:sp>
        <p:nvSpPr>
          <p:cNvPr id="103429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03430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103432" name="Text Box 8"/>
          <p:cNvSpPr txBox="1">
            <a:spLocks noChangeArrowheads="1"/>
          </p:cNvSpPr>
          <p:nvPr/>
        </p:nvSpPr>
        <p:spPr bwMode="auto">
          <a:xfrm>
            <a:off x="900113" y="476250"/>
            <a:ext cx="752792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АДСОРБЦИОННЫЙ ЭФФЕКТ</a:t>
            </a:r>
          </a:p>
        </p:txBody>
      </p:sp>
      <p:sp>
        <p:nvSpPr>
          <p:cNvPr id="103433" name="Text Box 9"/>
          <p:cNvSpPr txBox="1">
            <a:spLocks noChangeArrowheads="1"/>
          </p:cNvSpPr>
          <p:nvPr/>
        </p:nvSpPr>
        <p:spPr bwMode="auto">
          <a:xfrm>
            <a:off x="539750" y="908050"/>
            <a:ext cx="8135938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 i="1"/>
              <a:t>Эмиссионные свойства металла существенно изменяются при адсорбции на его поверхности атомов постороннего вещества. </a:t>
            </a:r>
          </a:p>
          <a:p>
            <a:pPr algn="l"/>
            <a:r>
              <a:rPr lang="ru-RU" b="1" i="1"/>
              <a:t>Это явление применяется при изготовлении пленочных катодов</a:t>
            </a:r>
            <a:r>
              <a:rPr lang="ru-RU"/>
              <a:t> </a:t>
            </a:r>
          </a:p>
        </p:txBody>
      </p:sp>
      <p:pic>
        <p:nvPicPr>
          <p:cNvPr id="103434" name="Picture 10" descr="Б6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7900" y="1844675"/>
            <a:ext cx="3973513" cy="4321175"/>
          </a:xfrm>
          <a:prstGeom prst="rect">
            <a:avLst/>
          </a:prstGeom>
          <a:noFill/>
        </p:spPr>
      </p:pic>
      <p:grpSp>
        <p:nvGrpSpPr>
          <p:cNvPr id="103443" name="Group 19"/>
          <p:cNvGrpSpPr>
            <a:grpSpLocks/>
          </p:cNvGrpSpPr>
          <p:nvPr/>
        </p:nvGrpSpPr>
        <p:grpSpPr bwMode="auto">
          <a:xfrm>
            <a:off x="3995738" y="1844675"/>
            <a:ext cx="2879725" cy="720725"/>
            <a:chOff x="2517" y="1162"/>
            <a:chExt cx="1814" cy="454"/>
          </a:xfrm>
        </p:grpSpPr>
        <p:sp>
          <p:nvSpPr>
            <p:cNvPr id="103435" name="AutoShape 11"/>
            <p:cNvSpPr>
              <a:spLocks noChangeArrowheads="1"/>
            </p:cNvSpPr>
            <p:nvPr/>
          </p:nvSpPr>
          <p:spPr bwMode="auto">
            <a:xfrm>
              <a:off x="2517" y="1162"/>
              <a:ext cx="1270" cy="454"/>
            </a:xfrm>
            <a:prstGeom prst="flowChartAlternateProcess">
              <a:avLst/>
            </a:prstGeom>
            <a:solidFill>
              <a:srgbClr val="B2B2B2">
                <a:alpha val="50000"/>
              </a:srgbClr>
            </a:solidFill>
            <a:ln w="12700" algn="ctr">
              <a:solidFill>
                <a:srgbClr val="3333CC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 wrap="none" anchor="ctr"/>
            <a:lstStyle/>
            <a:p>
              <a:r>
                <a:rPr lang="ru-RU" sz="1600" b="1"/>
                <a:t>потенциальный </a:t>
              </a:r>
            </a:p>
            <a:p>
              <a:r>
                <a:rPr lang="ru-RU" sz="1600" b="1"/>
                <a:t>барьер чистого</a:t>
              </a:r>
            </a:p>
            <a:p>
              <a:r>
                <a:rPr lang="ru-RU" sz="1600" b="1"/>
                <a:t>металла</a:t>
              </a:r>
            </a:p>
          </p:txBody>
        </p:sp>
        <p:sp>
          <p:nvSpPr>
            <p:cNvPr id="103438" name="Line 14"/>
            <p:cNvSpPr>
              <a:spLocks noChangeShapeType="1"/>
            </p:cNvSpPr>
            <p:nvPr/>
          </p:nvSpPr>
          <p:spPr bwMode="auto">
            <a:xfrm>
              <a:off x="3787" y="1434"/>
              <a:ext cx="544" cy="136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3445" name="Group 21"/>
          <p:cNvGrpSpPr>
            <a:grpSpLocks/>
          </p:cNvGrpSpPr>
          <p:nvPr/>
        </p:nvGrpSpPr>
        <p:grpSpPr bwMode="auto">
          <a:xfrm>
            <a:off x="2987675" y="5084763"/>
            <a:ext cx="3384550" cy="1079500"/>
            <a:chOff x="1701" y="3203"/>
            <a:chExt cx="2132" cy="680"/>
          </a:xfrm>
        </p:grpSpPr>
        <p:sp>
          <p:nvSpPr>
            <p:cNvPr id="103436" name="AutoShape 12"/>
            <p:cNvSpPr>
              <a:spLocks noChangeArrowheads="1"/>
            </p:cNvSpPr>
            <p:nvPr/>
          </p:nvSpPr>
          <p:spPr bwMode="auto">
            <a:xfrm>
              <a:off x="1701" y="3203"/>
              <a:ext cx="1316" cy="680"/>
            </a:xfrm>
            <a:prstGeom prst="flowChartAlternateProcess">
              <a:avLst/>
            </a:prstGeom>
            <a:solidFill>
              <a:srgbClr val="B2B2B2">
                <a:alpha val="50000"/>
              </a:srgbClr>
            </a:solidFill>
            <a:ln w="12700" algn="ctr">
              <a:solidFill>
                <a:srgbClr val="3333CC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 wrap="none" anchor="ctr"/>
            <a:lstStyle/>
            <a:p>
              <a:r>
                <a:rPr lang="ru-RU" sz="1600" b="1"/>
                <a:t>потенциальная </a:t>
              </a:r>
            </a:p>
            <a:p>
              <a:r>
                <a:rPr lang="ru-RU" sz="1600" b="1"/>
                <a:t>энергия электрона </a:t>
              </a:r>
            </a:p>
            <a:p>
              <a:r>
                <a:rPr lang="ru-RU" sz="1600" b="1"/>
                <a:t>в поле диполя</a:t>
              </a:r>
            </a:p>
            <a:p>
              <a:r>
                <a:rPr lang="ru-RU" sz="1600" b="1"/>
                <a:t>металла</a:t>
              </a:r>
            </a:p>
          </p:txBody>
        </p:sp>
        <p:sp>
          <p:nvSpPr>
            <p:cNvPr id="103439" name="Line 15"/>
            <p:cNvSpPr>
              <a:spLocks noChangeShapeType="1"/>
            </p:cNvSpPr>
            <p:nvPr/>
          </p:nvSpPr>
          <p:spPr bwMode="auto">
            <a:xfrm flipV="1">
              <a:off x="3016" y="3657"/>
              <a:ext cx="817" cy="45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3444" name="Group 20"/>
          <p:cNvGrpSpPr>
            <a:grpSpLocks/>
          </p:cNvGrpSpPr>
          <p:nvPr/>
        </p:nvGrpSpPr>
        <p:grpSpPr bwMode="auto">
          <a:xfrm>
            <a:off x="3492500" y="3429000"/>
            <a:ext cx="3095625" cy="1152525"/>
            <a:chOff x="2064" y="2160"/>
            <a:chExt cx="1950" cy="726"/>
          </a:xfrm>
        </p:grpSpPr>
        <p:sp>
          <p:nvSpPr>
            <p:cNvPr id="103437" name="AutoShape 13"/>
            <p:cNvSpPr>
              <a:spLocks noChangeArrowheads="1"/>
            </p:cNvSpPr>
            <p:nvPr/>
          </p:nvSpPr>
          <p:spPr bwMode="auto">
            <a:xfrm>
              <a:off x="2064" y="2387"/>
              <a:ext cx="1270" cy="499"/>
            </a:xfrm>
            <a:prstGeom prst="flowChartAlternateProcess">
              <a:avLst/>
            </a:prstGeom>
            <a:solidFill>
              <a:srgbClr val="B2B2B2">
                <a:alpha val="50000"/>
              </a:srgbClr>
            </a:solidFill>
            <a:ln w="12700" algn="ctr">
              <a:solidFill>
                <a:srgbClr val="3333CC"/>
              </a:solidFill>
              <a:miter lim="800000"/>
              <a:headEnd/>
              <a:tailEnd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 wrap="none" anchor="ctr"/>
            <a:lstStyle/>
            <a:p>
              <a:r>
                <a:rPr lang="ru-RU" sz="1600" b="1"/>
                <a:t>потенциальный </a:t>
              </a:r>
            </a:p>
            <a:p>
              <a:r>
                <a:rPr lang="ru-RU" sz="1600" b="1"/>
                <a:t>барьер пленочного</a:t>
              </a:r>
            </a:p>
            <a:p>
              <a:r>
                <a:rPr lang="ru-RU" sz="1600" b="1"/>
                <a:t> катода</a:t>
              </a:r>
            </a:p>
          </p:txBody>
        </p:sp>
        <p:sp>
          <p:nvSpPr>
            <p:cNvPr id="103441" name="Line 17"/>
            <p:cNvSpPr>
              <a:spLocks noChangeShapeType="1"/>
            </p:cNvSpPr>
            <p:nvPr/>
          </p:nvSpPr>
          <p:spPr bwMode="auto">
            <a:xfrm flipV="1">
              <a:off x="3334" y="2160"/>
              <a:ext cx="680" cy="363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446" name="Text Box 22"/>
          <p:cNvSpPr txBox="1">
            <a:spLocks noChangeArrowheads="1"/>
          </p:cNvSpPr>
          <p:nvPr/>
        </p:nvSpPr>
        <p:spPr bwMode="auto">
          <a:xfrm>
            <a:off x="250825" y="1844675"/>
            <a:ext cx="2665413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>
            <a:spAutoFit/>
          </a:bodyPr>
          <a:lstStyle/>
          <a:p>
            <a:r>
              <a:rPr lang="ru-RU" sz="1600" b="1" i="1"/>
              <a:t>Напряженность поля в пределах слоя</a:t>
            </a:r>
          </a:p>
        </p:txBody>
      </p:sp>
      <p:graphicFrame>
        <p:nvGraphicFramePr>
          <p:cNvPr id="103447" name="Object 23"/>
          <p:cNvGraphicFramePr>
            <a:graphicFrameLocks noChangeAspect="1"/>
          </p:cNvGraphicFramePr>
          <p:nvPr/>
        </p:nvGraphicFramePr>
        <p:xfrm>
          <a:off x="3132138" y="1700213"/>
          <a:ext cx="1008062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4" name="Формула" r:id="rId5" imgW="469800" imgH="431640" progId="Equation.3">
                  <p:embed/>
                </p:oleObj>
              </mc:Choice>
              <mc:Fallback>
                <p:oleObj name="Формула" r:id="rId5" imgW="469800" imgH="43164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700213"/>
                        <a:ext cx="1008062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48" name="Text Box 24"/>
          <p:cNvSpPr txBox="1">
            <a:spLocks noChangeArrowheads="1"/>
          </p:cNvSpPr>
          <p:nvPr/>
        </p:nvSpPr>
        <p:spPr bwMode="auto">
          <a:xfrm>
            <a:off x="250825" y="2420938"/>
            <a:ext cx="4392613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>
            <a:spAutoFit/>
          </a:bodyPr>
          <a:lstStyle/>
          <a:p>
            <a:r>
              <a:rPr lang="ru-RU" sz="1600" b="1" i="1"/>
              <a:t>Сила, действующая на электрон в слое</a:t>
            </a:r>
          </a:p>
        </p:txBody>
      </p:sp>
      <p:graphicFrame>
        <p:nvGraphicFramePr>
          <p:cNvPr id="103449" name="Object 25"/>
          <p:cNvGraphicFramePr>
            <a:graphicFrameLocks noChangeAspect="1"/>
          </p:cNvGraphicFramePr>
          <p:nvPr/>
        </p:nvGraphicFramePr>
        <p:xfrm>
          <a:off x="900113" y="2565400"/>
          <a:ext cx="3168650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5" name="Формула" r:id="rId7" imgW="1384200" imgH="457200" progId="Equation.3">
                  <p:embed/>
                </p:oleObj>
              </mc:Choice>
              <mc:Fallback>
                <p:oleObj name="Формула" r:id="rId7" imgW="1384200" imgH="4572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565400"/>
                        <a:ext cx="3168650" cy="1046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51" name="Text Box 27"/>
          <p:cNvSpPr txBox="1">
            <a:spLocks noChangeArrowheads="1"/>
          </p:cNvSpPr>
          <p:nvPr/>
        </p:nvSpPr>
        <p:spPr bwMode="auto">
          <a:xfrm>
            <a:off x="468313" y="3573463"/>
            <a:ext cx="395922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>
            <a:spAutoFit/>
          </a:bodyPr>
          <a:lstStyle/>
          <a:p>
            <a:r>
              <a:rPr lang="ru-RU" sz="1600" b="1" i="1"/>
              <a:t>Снижение потенциального барьера</a:t>
            </a:r>
          </a:p>
        </p:txBody>
      </p:sp>
      <p:graphicFrame>
        <p:nvGraphicFramePr>
          <p:cNvPr id="103452" name="Object 28"/>
          <p:cNvGraphicFramePr>
            <a:graphicFrameLocks noChangeAspect="1"/>
          </p:cNvGraphicFramePr>
          <p:nvPr/>
        </p:nvGraphicFramePr>
        <p:xfrm>
          <a:off x="539750" y="3933825"/>
          <a:ext cx="381952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6" name="Формула" r:id="rId9" imgW="1739880" imgH="457200" progId="Equation.3">
                  <p:embed/>
                </p:oleObj>
              </mc:Choice>
              <mc:Fallback>
                <p:oleObj name="Формула" r:id="rId9" imgW="1739880" imgH="4572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933825"/>
                        <a:ext cx="3819525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53" name="Object 29"/>
          <p:cNvGraphicFramePr>
            <a:graphicFrameLocks noChangeAspect="1"/>
          </p:cNvGraphicFramePr>
          <p:nvPr/>
        </p:nvGraphicFramePr>
        <p:xfrm>
          <a:off x="250825" y="4941888"/>
          <a:ext cx="471487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7" name="Формула" r:id="rId11" imgW="2349360" imgH="507960" progId="Equation.3">
                  <p:embed/>
                </p:oleObj>
              </mc:Choice>
              <mc:Fallback>
                <p:oleObj name="Формула" r:id="rId11" imgW="2349360" imgH="50796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941888"/>
                        <a:ext cx="4714875" cy="1017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54" name="Text Box 30"/>
          <p:cNvSpPr txBox="1">
            <a:spLocks noChangeArrowheads="1"/>
          </p:cNvSpPr>
          <p:nvPr/>
        </p:nvSpPr>
        <p:spPr bwMode="auto">
          <a:xfrm>
            <a:off x="1201738" y="6189663"/>
            <a:ext cx="6010275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sz="1600" b="1"/>
              <a:t>плотность тока термоэмиссиии   для пленочных катодов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3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3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3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03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03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03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03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3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3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03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03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03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03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03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2" grpId="0"/>
      <p:bldP spid="103433" grpId="0"/>
      <p:bldP spid="103446" grpId="0"/>
      <p:bldP spid="103448" grpId="0"/>
      <p:bldP spid="103451" grpId="0"/>
      <p:bldP spid="1034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WordArt 4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9</a:t>
            </a:r>
          </a:p>
        </p:txBody>
      </p:sp>
      <p:sp>
        <p:nvSpPr>
          <p:cNvPr id="105477" name="WordArt 5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105478" name="WordArt 6"/>
          <p:cNvSpPr>
            <a:spLocks noChangeArrowheads="1" noChangeShapeType="1" noTextEdit="1"/>
          </p:cNvSpPr>
          <p:nvPr/>
        </p:nvSpPr>
        <p:spPr bwMode="auto">
          <a:xfrm>
            <a:off x="3276600" y="0"/>
            <a:ext cx="58674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 ФИЗИЧЕСКИЕ ОСНОВЫ ЭМИССИОННОЙ ЭЛЕКТРОНИКИ</a:t>
            </a: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900113" y="476250"/>
            <a:ext cx="7527925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ФОТОЭЛЕКТРОННАЯ ЭМИССИЯ</a:t>
            </a:r>
          </a:p>
        </p:txBody>
      </p:sp>
      <p:sp>
        <p:nvSpPr>
          <p:cNvPr id="105481" name="AutoShape 9"/>
          <p:cNvSpPr>
            <a:spLocks noChangeArrowheads="1"/>
          </p:cNvSpPr>
          <p:nvPr/>
        </p:nvSpPr>
        <p:spPr bwMode="auto">
          <a:xfrm>
            <a:off x="395288" y="908050"/>
            <a:ext cx="3600450" cy="1295400"/>
          </a:xfrm>
          <a:prstGeom prst="wedgeRoundRectCallout">
            <a:avLst>
              <a:gd name="adj1" fmla="val 104014"/>
              <a:gd name="adj2" fmla="val -64093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или 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внешний фотоэффект</a:t>
            </a:r>
            <a:r>
              <a:rPr lang="ru-RU" sz="1600" b="1"/>
              <a:t> – явление испускания электронов под действием квантов электромагнитного излучения</a:t>
            </a:r>
          </a:p>
        </p:txBody>
      </p:sp>
      <p:sp>
        <p:nvSpPr>
          <p:cNvPr id="105482" name="Text Box 10"/>
          <p:cNvSpPr txBox="1">
            <a:spLocks noChangeArrowheads="1"/>
          </p:cNvSpPr>
          <p:nvPr/>
        </p:nvSpPr>
        <p:spPr bwMode="auto">
          <a:xfrm>
            <a:off x="636588" y="884238"/>
            <a:ext cx="7967662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/>
              <a:t>Основные законы и характерные закономерности фотоэффекта</a:t>
            </a:r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611188" y="1268413"/>
            <a:ext cx="6265862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 i="1"/>
              <a:t>1. 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Закон Столетова</a:t>
            </a:r>
            <a:r>
              <a:rPr lang="ru-RU" sz="1600" b="1" i="1"/>
              <a:t>. Фототок пропорционален первой степени интенсивности света (падающему световому потоку)</a:t>
            </a:r>
          </a:p>
        </p:txBody>
      </p:sp>
      <p:graphicFrame>
        <p:nvGraphicFramePr>
          <p:cNvPr id="105484" name="Object 12"/>
          <p:cNvGraphicFramePr>
            <a:graphicFrameLocks noChangeAspect="1"/>
          </p:cNvGraphicFramePr>
          <p:nvPr/>
        </p:nvGraphicFramePr>
        <p:xfrm>
          <a:off x="7164388" y="1268413"/>
          <a:ext cx="1223962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5" name="Формула" r:id="rId4" imgW="469800" imgH="241200" progId="Equation.3">
                  <p:embed/>
                </p:oleObj>
              </mc:Choice>
              <mc:Fallback>
                <p:oleObj name="Формула" r:id="rId4" imgW="469800" imgH="2412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1268413"/>
                        <a:ext cx="1223962" cy="627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85" name="Text Box 13"/>
          <p:cNvSpPr txBox="1">
            <a:spLocks noChangeArrowheads="1"/>
          </p:cNvSpPr>
          <p:nvPr/>
        </p:nvSpPr>
        <p:spPr bwMode="auto">
          <a:xfrm>
            <a:off x="395288" y="2060575"/>
            <a:ext cx="4464050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 i="1"/>
              <a:t>S</a:t>
            </a:r>
            <a:r>
              <a:rPr lang="en-US" sz="1600" b="1" i="1" baseline="-25000">
                <a:sym typeface="Symbol" pitchFamily="18" charset="2"/>
              </a:rPr>
              <a:t> </a:t>
            </a:r>
            <a:r>
              <a:rPr lang="en-US" sz="1600" b="1" i="1">
                <a:sym typeface="Symbol" pitchFamily="18" charset="2"/>
              </a:rPr>
              <a:t> - </a:t>
            </a:r>
            <a:r>
              <a:rPr lang="ru-RU" sz="1600" b="1" i="1">
                <a:sym typeface="Symbol" pitchFamily="18" charset="2"/>
              </a:rPr>
              <a:t>спектральная чувствительность фотокатода</a:t>
            </a:r>
            <a:endParaRPr lang="en-US" sz="1600" b="1" i="1">
              <a:sym typeface="Symbol" pitchFamily="18" charset="2"/>
            </a:endParaRPr>
          </a:p>
        </p:txBody>
      </p:sp>
      <p:sp>
        <p:nvSpPr>
          <p:cNvPr id="105486" name="Text Box 14"/>
          <p:cNvSpPr txBox="1">
            <a:spLocks noChangeArrowheads="1"/>
          </p:cNvSpPr>
          <p:nvPr/>
        </p:nvSpPr>
        <p:spPr bwMode="auto">
          <a:xfrm>
            <a:off x="468313" y="2708275"/>
            <a:ext cx="439102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 i="1"/>
              <a:t>S</a:t>
            </a:r>
            <a:r>
              <a:rPr lang="en-US" sz="1600" b="1" i="1" baseline="-25000">
                <a:sym typeface="Symbol" pitchFamily="18" charset="2"/>
              </a:rPr>
              <a:t> </a:t>
            </a:r>
            <a:r>
              <a:rPr lang="en-US" sz="1600" b="1" i="1">
                <a:sym typeface="Symbol" pitchFamily="18" charset="2"/>
              </a:rPr>
              <a:t> - </a:t>
            </a:r>
            <a:r>
              <a:rPr lang="ru-RU" sz="1600" b="1" i="1">
                <a:sym typeface="Symbol" pitchFamily="18" charset="2"/>
              </a:rPr>
              <a:t>интегральная чувствительность фотокатода (для немонохроматического света)</a:t>
            </a:r>
            <a:endParaRPr lang="en-US" sz="1600" b="1" i="1">
              <a:sym typeface="Symbol" pitchFamily="18" charset="2"/>
            </a:endParaRPr>
          </a:p>
        </p:txBody>
      </p:sp>
      <p:pic>
        <p:nvPicPr>
          <p:cNvPr id="105487" name="Picture 15" descr="7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3800" y="1916113"/>
            <a:ext cx="3648075" cy="2486025"/>
          </a:xfrm>
          <a:prstGeom prst="rect">
            <a:avLst/>
          </a:prstGeom>
          <a:noFill/>
        </p:spPr>
      </p:pic>
      <p:graphicFrame>
        <p:nvGraphicFramePr>
          <p:cNvPr id="105488" name="Object 16"/>
          <p:cNvGraphicFramePr>
            <a:graphicFrameLocks noChangeAspect="1"/>
          </p:cNvGraphicFramePr>
          <p:nvPr/>
        </p:nvGraphicFramePr>
        <p:xfrm>
          <a:off x="1763713" y="3573463"/>
          <a:ext cx="1512887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6" name="Формула" r:id="rId7" imgW="583920" imgH="253800" progId="Equation.3">
                  <p:embed/>
                </p:oleObj>
              </mc:Choice>
              <mc:Fallback>
                <p:oleObj name="Формула" r:id="rId7" imgW="583920" imgH="2538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3573463"/>
                        <a:ext cx="1512887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89" name="AutoShape 17"/>
          <p:cNvSpPr>
            <a:spLocks noChangeArrowheads="1"/>
          </p:cNvSpPr>
          <p:nvPr/>
        </p:nvSpPr>
        <p:spPr bwMode="auto">
          <a:xfrm>
            <a:off x="3924300" y="2132013"/>
            <a:ext cx="2735263" cy="576262"/>
          </a:xfrm>
          <a:prstGeom prst="wedgeRoundRectCallout">
            <a:avLst>
              <a:gd name="adj1" fmla="val -93644"/>
              <a:gd name="adj2" fmla="val 233472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 i="1"/>
              <a:t>вероятность </a:t>
            </a:r>
            <a:r>
              <a:rPr lang="en-US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n</a:t>
            </a:r>
            <a:r>
              <a:rPr lang="ru-RU" sz="1600" b="1" i="1"/>
              <a:t> – квантового эффекта</a:t>
            </a:r>
          </a:p>
        </p:txBody>
      </p:sp>
      <p:sp>
        <p:nvSpPr>
          <p:cNvPr id="105490" name="Text Box 18"/>
          <p:cNvSpPr txBox="1">
            <a:spLocks noChangeArrowheads="1"/>
          </p:cNvSpPr>
          <p:nvPr/>
        </p:nvSpPr>
        <p:spPr bwMode="auto">
          <a:xfrm>
            <a:off x="395288" y="4365625"/>
            <a:ext cx="604837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 i="1"/>
              <a:t>2. 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Закон Эйнштейна</a:t>
            </a:r>
            <a:r>
              <a:rPr lang="ru-RU" sz="1600" b="1" i="1"/>
              <a:t>. Максимальная кинетическая энергия электронов определяется энергией фотонов (частотой света)</a:t>
            </a:r>
          </a:p>
        </p:txBody>
      </p:sp>
      <p:graphicFrame>
        <p:nvGraphicFramePr>
          <p:cNvPr id="105491" name="Object 19"/>
          <p:cNvGraphicFramePr>
            <a:graphicFrameLocks noChangeAspect="1"/>
          </p:cNvGraphicFramePr>
          <p:nvPr/>
        </p:nvGraphicFramePr>
        <p:xfrm>
          <a:off x="6588125" y="4437063"/>
          <a:ext cx="20891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7" name="Формула" r:id="rId9" imgW="952200" imgH="228600" progId="Equation.3">
                  <p:embed/>
                </p:oleObj>
              </mc:Choice>
              <mc:Fallback>
                <p:oleObj name="Формула" r:id="rId9" imgW="952200" imgH="2286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4437063"/>
                        <a:ext cx="2089150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93" name="Text Box 21"/>
          <p:cNvSpPr txBox="1">
            <a:spLocks noChangeArrowheads="1"/>
          </p:cNvSpPr>
          <p:nvPr/>
        </p:nvSpPr>
        <p:spPr bwMode="auto">
          <a:xfrm>
            <a:off x="395288" y="5368925"/>
            <a:ext cx="6985000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 i="1"/>
              <a:t>3. Если кинетическая энергия близка к 0, то соответствующая ей длина волны является </a:t>
            </a:r>
            <a:r>
              <a:rPr lang="ru-RU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пороговой</a:t>
            </a:r>
          </a:p>
        </p:txBody>
      </p:sp>
      <p:graphicFrame>
        <p:nvGraphicFramePr>
          <p:cNvPr id="105494" name="Object 22"/>
          <p:cNvGraphicFramePr>
            <a:graphicFrameLocks noChangeAspect="1"/>
          </p:cNvGraphicFramePr>
          <p:nvPr/>
        </p:nvGraphicFramePr>
        <p:xfrm>
          <a:off x="7596188" y="4941888"/>
          <a:ext cx="122396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8" name="Формула" r:id="rId11" imgW="495000" imgH="431640" progId="Equation.3">
                  <p:embed/>
                </p:oleObj>
              </mc:Choice>
              <mc:Fallback>
                <p:oleObj name="Формула" r:id="rId11" imgW="495000" imgH="43164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4941888"/>
                        <a:ext cx="1223962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05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0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05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05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05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0" grpId="0"/>
      <p:bldP spid="105481" grpId="0" animBg="1"/>
      <p:bldP spid="105481" grpId="1" animBg="1"/>
      <p:bldP spid="105482" grpId="0"/>
      <p:bldP spid="105483" grpId="0"/>
      <p:bldP spid="105485" grpId="0"/>
      <p:bldP spid="105486" grpId="0"/>
      <p:bldP spid="105489" grpId="0" animBg="1"/>
      <p:bldP spid="105489" grpId="1" animBg="1"/>
      <p:bldP spid="105490" grpId="0"/>
      <p:bldP spid="10549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1754</TotalTime>
  <Words>940</Words>
  <Application>Microsoft Office PowerPoint</Application>
  <PresentationFormat>Экран (4:3)</PresentationFormat>
  <Paragraphs>187</Paragraphs>
  <Slides>15</Slides>
  <Notes>15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Солнцестояние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нннн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Администратор</cp:lastModifiedBy>
  <cp:revision>38</cp:revision>
  <dcterms:created xsi:type="dcterms:W3CDTF">2007-02-08T11:03:30Z</dcterms:created>
  <dcterms:modified xsi:type="dcterms:W3CDTF">2015-04-29T06:03:07Z</dcterms:modified>
</cp:coreProperties>
</file>