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80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75" r:id="rId11"/>
    <p:sldId id="276" r:id="rId12"/>
    <p:sldId id="277" r:id="rId13"/>
    <p:sldId id="271" r:id="rId14"/>
    <p:sldId id="278" r:id="rId15"/>
    <p:sldId id="279" r:id="rId16"/>
    <p:sldId id="270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5050"/>
    <a:srgbClr val="3333FF"/>
    <a:srgbClr val="CC6600"/>
    <a:srgbClr val="FF0000"/>
    <a:srgbClr val="993300"/>
    <a:srgbClr val="00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3" autoAdjust="0"/>
    <p:restoredTop sz="94660"/>
  </p:normalViewPr>
  <p:slideViewPr>
    <p:cSldViewPr>
      <p:cViewPr varScale="1">
        <p:scale>
          <a:sx n="107" d="100"/>
          <a:sy n="107" d="100"/>
        </p:scale>
        <p:origin x="-16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image" Target="../media/image70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12" Type="http://schemas.openxmlformats.org/officeDocument/2006/relationships/image" Target="../media/image69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11" Type="http://schemas.openxmlformats.org/officeDocument/2006/relationships/image" Target="../media/image68.wmf"/><Relationship Id="rId5" Type="http://schemas.openxmlformats.org/officeDocument/2006/relationships/image" Target="../media/image62.wmf"/><Relationship Id="rId10" Type="http://schemas.openxmlformats.org/officeDocument/2006/relationships/image" Target="../media/image67.wmf"/><Relationship Id="rId4" Type="http://schemas.openxmlformats.org/officeDocument/2006/relationships/image" Target="../media/image61.wmf"/><Relationship Id="rId9" Type="http://schemas.openxmlformats.org/officeDocument/2006/relationships/image" Target="../media/image66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image" Target="../media/image78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12" Type="http://schemas.openxmlformats.org/officeDocument/2006/relationships/image" Target="../media/image77.wmf"/><Relationship Id="rId2" Type="http://schemas.openxmlformats.org/officeDocument/2006/relationships/image" Target="../media/image65.wmf"/><Relationship Id="rId1" Type="http://schemas.openxmlformats.org/officeDocument/2006/relationships/image" Target="../media/image28.wmf"/><Relationship Id="rId6" Type="http://schemas.openxmlformats.org/officeDocument/2006/relationships/image" Target="../media/image72.wmf"/><Relationship Id="rId11" Type="http://schemas.openxmlformats.org/officeDocument/2006/relationships/image" Target="../media/image76.wmf"/><Relationship Id="rId5" Type="http://schemas.openxmlformats.org/officeDocument/2006/relationships/image" Target="../media/image71.wmf"/><Relationship Id="rId15" Type="http://schemas.openxmlformats.org/officeDocument/2006/relationships/image" Target="../media/image80.wmf"/><Relationship Id="rId10" Type="http://schemas.openxmlformats.org/officeDocument/2006/relationships/image" Target="../media/image75.wmf"/><Relationship Id="rId4" Type="http://schemas.openxmlformats.org/officeDocument/2006/relationships/image" Target="../media/image67.wmf"/><Relationship Id="rId9" Type="http://schemas.openxmlformats.org/officeDocument/2006/relationships/image" Target="../media/image74.wmf"/><Relationship Id="rId14" Type="http://schemas.openxmlformats.org/officeDocument/2006/relationships/image" Target="../media/image7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3" Type="http://schemas.openxmlformats.org/officeDocument/2006/relationships/image" Target="../media/image83.wmf"/><Relationship Id="rId7" Type="http://schemas.openxmlformats.org/officeDocument/2006/relationships/image" Target="../media/image87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image" Target="../media/image101.wmf"/><Relationship Id="rId3" Type="http://schemas.openxmlformats.org/officeDocument/2006/relationships/image" Target="../media/image92.wmf"/><Relationship Id="rId7" Type="http://schemas.openxmlformats.org/officeDocument/2006/relationships/image" Target="../media/image96.wmf"/><Relationship Id="rId12" Type="http://schemas.openxmlformats.org/officeDocument/2006/relationships/image" Target="../media/image28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6" Type="http://schemas.openxmlformats.org/officeDocument/2006/relationships/image" Target="../media/image95.wmf"/><Relationship Id="rId11" Type="http://schemas.openxmlformats.org/officeDocument/2006/relationships/image" Target="../media/image100.wmf"/><Relationship Id="rId5" Type="http://schemas.openxmlformats.org/officeDocument/2006/relationships/image" Target="../media/image94.wmf"/><Relationship Id="rId10" Type="http://schemas.openxmlformats.org/officeDocument/2006/relationships/image" Target="../media/image99.wmf"/><Relationship Id="rId4" Type="http://schemas.openxmlformats.org/officeDocument/2006/relationships/image" Target="../media/image93.wmf"/><Relationship Id="rId9" Type="http://schemas.openxmlformats.org/officeDocument/2006/relationships/image" Target="../media/image9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7" Type="http://schemas.openxmlformats.org/officeDocument/2006/relationships/image" Target="../media/image109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Relationship Id="rId6" Type="http://schemas.openxmlformats.org/officeDocument/2006/relationships/image" Target="../media/image108.wmf"/><Relationship Id="rId5" Type="http://schemas.openxmlformats.org/officeDocument/2006/relationships/image" Target="../media/image107.wmf"/><Relationship Id="rId4" Type="http://schemas.openxmlformats.org/officeDocument/2006/relationships/image" Target="../media/image106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wmf"/><Relationship Id="rId2" Type="http://schemas.openxmlformats.org/officeDocument/2006/relationships/image" Target="../media/image112.wmf"/><Relationship Id="rId1" Type="http://schemas.openxmlformats.org/officeDocument/2006/relationships/image" Target="../media/image111.wmf"/><Relationship Id="rId4" Type="http://schemas.openxmlformats.org/officeDocument/2006/relationships/image" Target="../media/image11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45.wmf"/><Relationship Id="rId1" Type="http://schemas.openxmlformats.org/officeDocument/2006/relationships/image" Target="../media/image53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F4E9CA-6004-498C-8946-5CAC0CC1163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0376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117F6F-9EE3-434D-B0A5-CDD72DE7439C}" type="slidenum">
              <a:rPr lang="ru-RU"/>
              <a:pPr/>
              <a:t>1</a:t>
            </a:fld>
            <a:endParaRPr lang="ru-RU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D8C1DB-BA8C-4585-9B6F-C597E51D82F3}" type="slidenum">
              <a:rPr lang="ru-RU"/>
              <a:pPr/>
              <a:t>10</a:t>
            </a:fld>
            <a:endParaRPr 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DD3CD9-C74C-44BF-BB4F-14F3E74D3C67}" type="slidenum">
              <a:rPr lang="ru-RU"/>
              <a:pPr/>
              <a:t>11</a:t>
            </a:fld>
            <a:endParaRPr 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4B4F8F-0051-4E96-B540-CA9EE8A67581}" type="slidenum">
              <a:rPr lang="ru-RU"/>
              <a:pPr/>
              <a:t>12</a:t>
            </a:fld>
            <a:endParaRPr lang="ru-RU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EC0B03-BCC6-4D03-A1DF-787D205B447B}" type="slidenum">
              <a:rPr lang="ru-RU"/>
              <a:pPr/>
              <a:t>13</a:t>
            </a:fld>
            <a:endParaRPr lang="ru-RU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D6950-D0A7-4C35-A1C9-FC759E420EB2}" type="slidenum">
              <a:rPr lang="ru-RU"/>
              <a:pPr/>
              <a:t>14</a:t>
            </a:fld>
            <a:endParaRPr lang="ru-RU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41BEF0-B41B-49AF-B77D-D119F1B4474B}" type="slidenum">
              <a:rPr lang="ru-RU"/>
              <a:pPr/>
              <a:t>15</a:t>
            </a:fld>
            <a:endParaRPr lang="ru-RU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FF371D-5323-4081-8C9D-C03DC0FCC4EC}" type="slidenum">
              <a:rPr lang="ru-RU"/>
              <a:pPr/>
              <a:t>16</a:t>
            </a:fld>
            <a:endParaRPr lang="ru-RU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7A882F-45C1-4405-8E1B-2561FE0B9A3C}" type="slidenum">
              <a:rPr lang="ru-RU"/>
              <a:pPr/>
              <a:t>17</a:t>
            </a:fld>
            <a:endParaRPr lang="ru-RU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25D36-4FD7-4A51-A695-6240E2A8C437}" type="slidenum">
              <a:rPr lang="ru-RU"/>
              <a:pPr/>
              <a:t>18</a:t>
            </a:fld>
            <a:endParaRPr lang="ru-RU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AC7671-8349-4682-9C82-19E71143E9E0}" type="slidenum">
              <a:rPr lang="ru-RU"/>
              <a:pPr/>
              <a:t>19</a:t>
            </a:fld>
            <a:endParaRPr lang="ru-RU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F4A83C-4564-4F68-A8D3-91A467F51EF8}" type="slidenum">
              <a:rPr lang="ru-RU"/>
              <a:pPr/>
              <a:t>2</a:t>
            </a:fld>
            <a:endParaRPr lang="ru-RU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BA25FB-75BF-48CF-A37B-A132C77A14A3}" type="slidenum">
              <a:rPr lang="ru-RU"/>
              <a:pPr/>
              <a:t>3</a:t>
            </a:fld>
            <a:endParaRPr lang="ru-RU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2FB111-517C-46B5-9DC2-1409AB9E6FA7}" type="slidenum">
              <a:rPr lang="ru-RU"/>
              <a:pPr/>
              <a:t>4</a:t>
            </a:fld>
            <a:endParaRPr lang="ru-RU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F4CF3-70E4-430C-8730-784F778F691C}" type="slidenum">
              <a:rPr lang="ru-RU"/>
              <a:pPr/>
              <a:t>5</a:t>
            </a:fld>
            <a:endParaRPr lang="ru-RU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F58999-0745-446D-818C-F09E5BCA3EEA}" type="slidenum">
              <a:rPr lang="ru-RU"/>
              <a:pPr/>
              <a:t>6</a:t>
            </a:fld>
            <a:endParaRPr lang="ru-RU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202E7D-0B04-4DC5-8FEB-33291F3CEC77}" type="slidenum">
              <a:rPr lang="ru-RU"/>
              <a:pPr/>
              <a:t>7</a:t>
            </a:fld>
            <a:endParaRPr lang="ru-RU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9F9686-BD4D-4880-A03C-D1069D7A630A}" type="slidenum">
              <a:rPr lang="ru-RU"/>
              <a:pPr/>
              <a:t>8</a:t>
            </a:fld>
            <a:endParaRPr lang="ru-RU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1C5D37-AF2A-4325-9B70-CD4E909527D3}" type="slidenum">
              <a:rPr lang="ru-RU"/>
              <a:pPr/>
              <a:t>9</a:t>
            </a:fld>
            <a:endParaRPr lang="ru-RU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D4750A-1503-4DD7-8B35-B1DEED9794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285258-8F29-4F48-99C5-CD15FA6D1D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A4EBC0-1AC0-4A8E-B35C-41E2DDDBF3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DAABE2-BFDC-4D2D-AD96-D397180EC6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327C41-C8A6-4300-A3CB-158877B02B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1B153-FF98-4406-A937-0B0A36842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A0D9AC-DE95-4568-84F4-08E22CF672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81BE8-22F4-4465-A2A8-46BD1DDF97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BC9466-FC65-48E2-A983-7B82E0E36A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2C8BCB-E842-4994-89B1-4D44C56439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DA7EA3-114A-4F5E-8D78-69FFFB33CC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2035AFA-2E97-4A29-B790-708D9DA5B1A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6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5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5.wmf"/><Relationship Id="rId5" Type="http://schemas.openxmlformats.org/officeDocument/2006/relationships/image" Target="../media/image53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62.wmf"/><Relationship Id="rId18" Type="http://schemas.openxmlformats.org/officeDocument/2006/relationships/oleObject" Target="../embeddings/oleObject62.bin"/><Relationship Id="rId26" Type="http://schemas.openxmlformats.org/officeDocument/2006/relationships/oleObject" Target="../embeddings/oleObject66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66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59.bin"/><Relationship Id="rId17" Type="http://schemas.openxmlformats.org/officeDocument/2006/relationships/image" Target="../media/image64.wmf"/><Relationship Id="rId25" Type="http://schemas.openxmlformats.org/officeDocument/2006/relationships/image" Target="../media/image6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61.bin"/><Relationship Id="rId20" Type="http://schemas.openxmlformats.org/officeDocument/2006/relationships/oleObject" Target="../embeddings/oleObject63.bin"/><Relationship Id="rId29" Type="http://schemas.openxmlformats.org/officeDocument/2006/relationships/image" Target="../media/image70.wmf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61.wmf"/><Relationship Id="rId24" Type="http://schemas.openxmlformats.org/officeDocument/2006/relationships/oleObject" Target="../embeddings/oleObject65.bin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23" Type="http://schemas.openxmlformats.org/officeDocument/2006/relationships/image" Target="../media/image67.wmf"/><Relationship Id="rId28" Type="http://schemas.openxmlformats.org/officeDocument/2006/relationships/oleObject" Target="../embeddings/oleObject67.bin"/><Relationship Id="rId10" Type="http://schemas.openxmlformats.org/officeDocument/2006/relationships/oleObject" Target="../embeddings/oleObject58.bin"/><Relationship Id="rId19" Type="http://schemas.openxmlformats.org/officeDocument/2006/relationships/image" Target="../media/image65.wmf"/><Relationship Id="rId4" Type="http://schemas.openxmlformats.org/officeDocument/2006/relationships/oleObject" Target="../embeddings/oleObject55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0.bin"/><Relationship Id="rId22" Type="http://schemas.openxmlformats.org/officeDocument/2006/relationships/oleObject" Target="../embeddings/oleObject64.bin"/><Relationship Id="rId27" Type="http://schemas.openxmlformats.org/officeDocument/2006/relationships/image" Target="../media/image69.wmf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1.wmf"/><Relationship Id="rId18" Type="http://schemas.openxmlformats.org/officeDocument/2006/relationships/oleObject" Target="../embeddings/oleObject75.bin"/><Relationship Id="rId26" Type="http://schemas.openxmlformats.org/officeDocument/2006/relationships/oleObject" Target="../embeddings/oleObject79.bin"/><Relationship Id="rId3" Type="http://schemas.openxmlformats.org/officeDocument/2006/relationships/notesSlide" Target="../notesSlides/notesSlide12.xml"/><Relationship Id="rId21" Type="http://schemas.openxmlformats.org/officeDocument/2006/relationships/image" Target="../media/image74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0.wmf"/><Relationship Id="rId25" Type="http://schemas.openxmlformats.org/officeDocument/2006/relationships/image" Target="../media/image76.wmf"/><Relationship Id="rId33" Type="http://schemas.openxmlformats.org/officeDocument/2006/relationships/image" Target="../media/image80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6.bin"/><Relationship Id="rId29" Type="http://schemas.openxmlformats.org/officeDocument/2006/relationships/image" Target="../media/image78.wmf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67.wmf"/><Relationship Id="rId24" Type="http://schemas.openxmlformats.org/officeDocument/2006/relationships/oleObject" Target="../embeddings/oleObject78.bin"/><Relationship Id="rId32" Type="http://schemas.openxmlformats.org/officeDocument/2006/relationships/oleObject" Target="../embeddings/oleObject82.bin"/><Relationship Id="rId5" Type="http://schemas.openxmlformats.org/officeDocument/2006/relationships/image" Target="../media/image28.wmf"/><Relationship Id="rId15" Type="http://schemas.openxmlformats.org/officeDocument/2006/relationships/image" Target="../media/image72.wmf"/><Relationship Id="rId23" Type="http://schemas.openxmlformats.org/officeDocument/2006/relationships/image" Target="../media/image75.wmf"/><Relationship Id="rId28" Type="http://schemas.openxmlformats.org/officeDocument/2006/relationships/oleObject" Target="../embeddings/oleObject80.bin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73.wmf"/><Relationship Id="rId31" Type="http://schemas.openxmlformats.org/officeDocument/2006/relationships/image" Target="../media/image79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73.bin"/><Relationship Id="rId22" Type="http://schemas.openxmlformats.org/officeDocument/2006/relationships/oleObject" Target="../embeddings/oleObject77.bin"/><Relationship Id="rId27" Type="http://schemas.openxmlformats.org/officeDocument/2006/relationships/image" Target="../media/image77.wmf"/><Relationship Id="rId30" Type="http://schemas.openxmlformats.org/officeDocument/2006/relationships/oleObject" Target="../embeddings/oleObject81.bin"/><Relationship Id="rId8" Type="http://schemas.openxmlformats.org/officeDocument/2006/relationships/oleObject" Target="../embeddings/oleObject7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5.bin"/><Relationship Id="rId13" Type="http://schemas.openxmlformats.org/officeDocument/2006/relationships/image" Target="../media/image85.wmf"/><Relationship Id="rId18" Type="http://schemas.openxmlformats.org/officeDocument/2006/relationships/oleObject" Target="../embeddings/oleObject90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87.bin"/><Relationship Id="rId17" Type="http://schemas.openxmlformats.org/officeDocument/2006/relationships/image" Target="../media/image87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89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84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5" Type="http://schemas.openxmlformats.org/officeDocument/2006/relationships/image" Target="../media/image86.wmf"/><Relationship Id="rId10" Type="http://schemas.openxmlformats.org/officeDocument/2006/relationships/oleObject" Target="../embeddings/oleObject86.bin"/><Relationship Id="rId19" Type="http://schemas.openxmlformats.org/officeDocument/2006/relationships/image" Target="../media/image88.wmf"/><Relationship Id="rId4" Type="http://schemas.openxmlformats.org/officeDocument/2006/relationships/oleObject" Target="../embeddings/oleObject83.bin"/><Relationship Id="rId9" Type="http://schemas.openxmlformats.org/officeDocument/2006/relationships/image" Target="../media/image83.wmf"/><Relationship Id="rId14" Type="http://schemas.openxmlformats.org/officeDocument/2006/relationships/oleObject" Target="../embeddings/oleObject8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13" Type="http://schemas.openxmlformats.org/officeDocument/2006/relationships/image" Target="../media/image94.wmf"/><Relationship Id="rId18" Type="http://schemas.openxmlformats.org/officeDocument/2006/relationships/oleObject" Target="../embeddings/oleObject98.bin"/><Relationship Id="rId26" Type="http://schemas.openxmlformats.org/officeDocument/2006/relationships/oleObject" Target="../embeddings/oleObject102.bin"/><Relationship Id="rId3" Type="http://schemas.openxmlformats.org/officeDocument/2006/relationships/notesSlide" Target="../notesSlides/notesSlide15.xml"/><Relationship Id="rId21" Type="http://schemas.openxmlformats.org/officeDocument/2006/relationships/image" Target="../media/image98.wmf"/><Relationship Id="rId7" Type="http://schemas.openxmlformats.org/officeDocument/2006/relationships/image" Target="../media/image91.wmf"/><Relationship Id="rId12" Type="http://schemas.openxmlformats.org/officeDocument/2006/relationships/oleObject" Target="../embeddings/oleObject95.bin"/><Relationship Id="rId17" Type="http://schemas.openxmlformats.org/officeDocument/2006/relationships/image" Target="../media/image96.wmf"/><Relationship Id="rId25" Type="http://schemas.openxmlformats.org/officeDocument/2006/relationships/image" Target="../media/image100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97.bin"/><Relationship Id="rId20" Type="http://schemas.openxmlformats.org/officeDocument/2006/relationships/oleObject" Target="../embeddings/oleObject99.bin"/><Relationship Id="rId29" Type="http://schemas.openxmlformats.org/officeDocument/2006/relationships/image" Target="../media/image101.wmf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93.wmf"/><Relationship Id="rId24" Type="http://schemas.openxmlformats.org/officeDocument/2006/relationships/oleObject" Target="../embeddings/oleObject101.bin"/><Relationship Id="rId5" Type="http://schemas.openxmlformats.org/officeDocument/2006/relationships/image" Target="../media/image90.wmf"/><Relationship Id="rId15" Type="http://schemas.openxmlformats.org/officeDocument/2006/relationships/image" Target="../media/image95.wmf"/><Relationship Id="rId23" Type="http://schemas.openxmlformats.org/officeDocument/2006/relationships/image" Target="../media/image99.wmf"/><Relationship Id="rId28" Type="http://schemas.openxmlformats.org/officeDocument/2006/relationships/oleObject" Target="../embeddings/oleObject103.bin"/><Relationship Id="rId10" Type="http://schemas.openxmlformats.org/officeDocument/2006/relationships/oleObject" Target="../embeddings/oleObject94.bin"/><Relationship Id="rId19" Type="http://schemas.openxmlformats.org/officeDocument/2006/relationships/image" Target="../media/image97.wmf"/><Relationship Id="rId4" Type="http://schemas.openxmlformats.org/officeDocument/2006/relationships/oleObject" Target="../embeddings/oleObject91.bin"/><Relationship Id="rId9" Type="http://schemas.openxmlformats.org/officeDocument/2006/relationships/image" Target="../media/image92.wmf"/><Relationship Id="rId14" Type="http://schemas.openxmlformats.org/officeDocument/2006/relationships/oleObject" Target="../embeddings/oleObject96.bin"/><Relationship Id="rId22" Type="http://schemas.openxmlformats.org/officeDocument/2006/relationships/oleObject" Target="../embeddings/oleObject100.bin"/><Relationship Id="rId27" Type="http://schemas.openxmlformats.org/officeDocument/2006/relationships/image" Target="../media/image28.wmf"/><Relationship Id="rId30" Type="http://schemas.openxmlformats.org/officeDocument/2006/relationships/image" Target="../media/image10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6.bin"/><Relationship Id="rId13" Type="http://schemas.openxmlformats.org/officeDocument/2006/relationships/image" Target="../media/image107.wmf"/><Relationship Id="rId18" Type="http://schemas.openxmlformats.org/officeDocument/2006/relationships/image" Target="../media/image110.jpeg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104.wmf"/><Relationship Id="rId12" Type="http://schemas.openxmlformats.org/officeDocument/2006/relationships/oleObject" Target="../embeddings/oleObject108.bin"/><Relationship Id="rId17" Type="http://schemas.openxmlformats.org/officeDocument/2006/relationships/image" Target="../media/image109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10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05.bin"/><Relationship Id="rId11" Type="http://schemas.openxmlformats.org/officeDocument/2006/relationships/image" Target="../media/image106.wmf"/><Relationship Id="rId5" Type="http://schemas.openxmlformats.org/officeDocument/2006/relationships/image" Target="../media/image103.wmf"/><Relationship Id="rId15" Type="http://schemas.openxmlformats.org/officeDocument/2006/relationships/image" Target="../media/image108.wmf"/><Relationship Id="rId10" Type="http://schemas.openxmlformats.org/officeDocument/2006/relationships/oleObject" Target="../embeddings/oleObject107.bin"/><Relationship Id="rId4" Type="http://schemas.openxmlformats.org/officeDocument/2006/relationships/oleObject" Target="../embeddings/oleObject104.bin"/><Relationship Id="rId9" Type="http://schemas.openxmlformats.org/officeDocument/2006/relationships/image" Target="../media/image105.wmf"/><Relationship Id="rId14" Type="http://schemas.openxmlformats.org/officeDocument/2006/relationships/oleObject" Target="../embeddings/oleObject109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3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112.wmf"/><Relationship Id="rId12" Type="http://schemas.openxmlformats.org/officeDocument/2006/relationships/image" Target="../media/image11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12.bin"/><Relationship Id="rId11" Type="http://schemas.openxmlformats.org/officeDocument/2006/relationships/image" Target="../media/image114.wmf"/><Relationship Id="rId5" Type="http://schemas.openxmlformats.org/officeDocument/2006/relationships/image" Target="../media/image111.wmf"/><Relationship Id="rId10" Type="http://schemas.openxmlformats.org/officeDocument/2006/relationships/oleObject" Target="../embeddings/oleObject114.bin"/><Relationship Id="rId4" Type="http://schemas.openxmlformats.org/officeDocument/2006/relationships/oleObject" Target="../embeddings/oleObject111.bin"/><Relationship Id="rId9" Type="http://schemas.openxmlformats.org/officeDocument/2006/relationships/image" Target="../media/image11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11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16.wmf"/><Relationship Id="rId11" Type="http://schemas.openxmlformats.org/officeDocument/2006/relationships/image" Target="../media/image120.png"/><Relationship Id="rId5" Type="http://schemas.openxmlformats.org/officeDocument/2006/relationships/oleObject" Target="../embeddings/oleObject115.bin"/><Relationship Id="rId10" Type="http://schemas.openxmlformats.org/officeDocument/2006/relationships/image" Target="../media/image118.wmf"/><Relationship Id="rId4" Type="http://schemas.openxmlformats.org/officeDocument/2006/relationships/image" Target="../media/image119.png"/><Relationship Id="rId9" Type="http://schemas.openxmlformats.org/officeDocument/2006/relationships/oleObject" Target="../embeddings/oleObject117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6.jpe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0.wmf"/><Relationship Id="rId12" Type="http://schemas.openxmlformats.org/officeDocument/2006/relationships/image" Target="../media/image15.jpeg"/><Relationship Id="rId17" Type="http://schemas.openxmlformats.org/officeDocument/2006/relationships/image" Target="../media/image14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3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1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3.png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8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3.wmf"/><Relationship Id="rId18" Type="http://schemas.openxmlformats.org/officeDocument/2006/relationships/oleObject" Target="../embeddings/oleObject32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5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31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6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41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43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39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3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48.wmf"/><Relationship Id="rId18" Type="http://schemas.openxmlformats.org/officeDocument/2006/relationships/oleObject" Target="../embeddings/oleObject47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52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4.bin"/><Relationship Id="rId17" Type="http://schemas.openxmlformats.org/officeDocument/2006/relationships/image" Target="../media/image50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46.bin"/><Relationship Id="rId20" Type="http://schemas.openxmlformats.org/officeDocument/2006/relationships/oleObject" Target="../embeddings/oleObject48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43.bin"/><Relationship Id="rId19" Type="http://schemas.openxmlformats.org/officeDocument/2006/relationships/image" Target="../media/image51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4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6157" name="WordArt 13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900113" y="476250"/>
            <a:ext cx="7527925" cy="8223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ОСНОВЫ ВАКУУМНОЙ И ПЛАЗМЕННОЙ ЭЛЕКТРОНИКИ</a:t>
            </a:r>
          </a:p>
        </p:txBody>
      </p:sp>
      <p:sp>
        <p:nvSpPr>
          <p:cNvPr id="6168" name="AutoShape 24"/>
          <p:cNvSpPr>
            <a:spLocks noChangeArrowheads="1"/>
          </p:cNvSpPr>
          <p:nvPr/>
        </p:nvSpPr>
        <p:spPr bwMode="auto">
          <a:xfrm>
            <a:off x="827088" y="2349500"/>
            <a:ext cx="1511300" cy="647700"/>
          </a:xfrm>
          <a:prstGeom prst="wedgeRectCallout">
            <a:avLst>
              <a:gd name="adj1" fmla="val 191384"/>
              <a:gd name="adj2" fmla="val -215685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en-US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1. </a:t>
            </a: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ФИЗИКА 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ВАКУУМА</a:t>
            </a:r>
          </a:p>
        </p:txBody>
      </p:sp>
      <p:sp>
        <p:nvSpPr>
          <p:cNvPr id="6169" name="AutoShape 25"/>
          <p:cNvSpPr>
            <a:spLocks noChangeArrowheads="1"/>
          </p:cNvSpPr>
          <p:nvPr/>
        </p:nvSpPr>
        <p:spPr bwMode="auto">
          <a:xfrm>
            <a:off x="827088" y="4508500"/>
            <a:ext cx="2160587" cy="1150938"/>
          </a:xfrm>
          <a:prstGeom prst="wedgeRectCallout">
            <a:avLst>
              <a:gd name="adj1" fmla="val 128838"/>
              <a:gd name="adj2" fmla="val -312069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en-US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2. </a:t>
            </a: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ОСНОВЫ ЭМИССИОННОЙ ЭЛЕКТРОНИКИ</a:t>
            </a:r>
          </a:p>
        </p:txBody>
      </p:sp>
      <p:sp>
        <p:nvSpPr>
          <p:cNvPr id="6170" name="AutoShape 26"/>
          <p:cNvSpPr>
            <a:spLocks noChangeArrowheads="1"/>
          </p:cNvSpPr>
          <p:nvPr/>
        </p:nvSpPr>
        <p:spPr bwMode="auto">
          <a:xfrm>
            <a:off x="4427538" y="4652963"/>
            <a:ext cx="2160587" cy="1150937"/>
          </a:xfrm>
          <a:prstGeom prst="wedgeRectCallout">
            <a:avLst>
              <a:gd name="adj1" fmla="val -27810"/>
              <a:gd name="adj2" fmla="val -320620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en-US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3. </a:t>
            </a: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ОСНОВЫ ВАКУУМНОЙ ЭЛЕКТРОНИКИ</a:t>
            </a:r>
          </a:p>
        </p:txBody>
      </p:sp>
      <p:sp>
        <p:nvSpPr>
          <p:cNvPr id="6171" name="AutoShape 27"/>
          <p:cNvSpPr>
            <a:spLocks noChangeArrowheads="1"/>
          </p:cNvSpPr>
          <p:nvPr/>
        </p:nvSpPr>
        <p:spPr bwMode="auto">
          <a:xfrm>
            <a:off x="6372225" y="2852738"/>
            <a:ext cx="2160588" cy="1150937"/>
          </a:xfrm>
          <a:prstGeom prst="wedgeRectCallout">
            <a:avLst>
              <a:gd name="adj1" fmla="val -97759"/>
              <a:gd name="adj2" fmla="val -168343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en-US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4. </a:t>
            </a: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ОСНОВЫ ПЛАЗМЕННОЙ ЭЛЕКТРОНИКИ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6" grpId="0"/>
      <p:bldP spid="6168" grpId="0" animBg="1"/>
      <p:bldP spid="6169" grpId="0" animBg="1"/>
      <p:bldP spid="6170" grpId="0" animBg="1"/>
      <p:bldP spid="617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4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09575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109576" name="Text Box 8"/>
          <p:cNvSpPr txBox="1">
            <a:spLocks noChangeArrowheads="1"/>
          </p:cNvSpPr>
          <p:nvPr/>
        </p:nvSpPr>
        <p:spPr bwMode="auto">
          <a:xfrm>
            <a:off x="1330325" y="549275"/>
            <a:ext cx="6400800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НАПРАВЛЕННОЕ ДВИЖЕНИЕ ЗАРЯЖЕННЫХ ЧАСТИЦ </a:t>
            </a:r>
          </a:p>
          <a:p>
            <a:r>
              <a:rPr lang="ru-RU" b="1" i="1"/>
              <a:t>ПОД ДЕЙСТВИЕМ ЭЛЕКТРИЧЕСКОГО ПОЛЯ (ДРЕЙФ)</a:t>
            </a:r>
          </a:p>
        </p:txBody>
      </p:sp>
      <p:sp>
        <p:nvSpPr>
          <p:cNvPr id="109577" name="Text Box 9"/>
          <p:cNvSpPr txBox="1">
            <a:spLocks noChangeArrowheads="1"/>
          </p:cNvSpPr>
          <p:nvPr/>
        </p:nvSpPr>
        <p:spPr bwMode="auto">
          <a:xfrm>
            <a:off x="323850" y="1341438"/>
            <a:ext cx="4679950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Плотность дрейфового тока в плазме определяется дрейфовыми скоростями электронов и ионов</a:t>
            </a:r>
          </a:p>
        </p:txBody>
      </p:sp>
      <p:graphicFrame>
        <p:nvGraphicFramePr>
          <p:cNvPr id="109578" name="Object 10"/>
          <p:cNvGraphicFramePr>
            <a:graphicFrameLocks noChangeAspect="1"/>
          </p:cNvGraphicFramePr>
          <p:nvPr/>
        </p:nvGraphicFramePr>
        <p:xfrm>
          <a:off x="971550" y="2924175"/>
          <a:ext cx="2868613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7" name="Формула" r:id="rId4" imgW="1218960" imgH="241200" progId="Equation.3">
                  <p:embed/>
                </p:oleObj>
              </mc:Choice>
              <mc:Fallback>
                <p:oleObj name="Формула" r:id="rId4" imgW="1218960" imgH="2412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924175"/>
                        <a:ext cx="2868613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9" name="Object 11"/>
          <p:cNvGraphicFramePr>
            <a:graphicFrameLocks noChangeAspect="1"/>
          </p:cNvGraphicFramePr>
          <p:nvPr/>
        </p:nvGraphicFramePr>
        <p:xfrm>
          <a:off x="971550" y="3573463"/>
          <a:ext cx="2989263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8" name="Формула" r:id="rId6" imgW="1269720" imgH="241200" progId="Equation.3">
                  <p:embed/>
                </p:oleObj>
              </mc:Choice>
              <mc:Fallback>
                <p:oleObj name="Формула" r:id="rId6" imgW="1269720" imgH="2412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573463"/>
                        <a:ext cx="2989263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80" name="Object 12"/>
          <p:cNvGraphicFramePr>
            <a:graphicFrameLocks noChangeAspect="1"/>
          </p:cNvGraphicFramePr>
          <p:nvPr/>
        </p:nvGraphicFramePr>
        <p:xfrm>
          <a:off x="468313" y="2133600"/>
          <a:ext cx="4005262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9" name="Формула" r:id="rId8" imgW="1701720" imgH="241200" progId="Equation.3">
                  <p:embed/>
                </p:oleObj>
              </mc:Choice>
              <mc:Fallback>
                <p:oleObj name="Формула" r:id="rId8" imgW="1701720" imgH="2412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133600"/>
                        <a:ext cx="4005262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81" name="Text Box 13"/>
          <p:cNvSpPr txBox="1">
            <a:spLocks noChangeArrowheads="1"/>
          </p:cNvSpPr>
          <p:nvPr/>
        </p:nvSpPr>
        <p:spPr bwMode="auto">
          <a:xfrm>
            <a:off x="4932363" y="1341438"/>
            <a:ext cx="3816350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Поскольку подвижность электронов много больше подвижности ионов</a:t>
            </a:r>
          </a:p>
        </p:txBody>
      </p:sp>
      <p:graphicFrame>
        <p:nvGraphicFramePr>
          <p:cNvPr id="109582" name="Object 14"/>
          <p:cNvGraphicFramePr>
            <a:graphicFrameLocks noChangeAspect="1"/>
          </p:cNvGraphicFramePr>
          <p:nvPr/>
        </p:nvGraphicFramePr>
        <p:xfrm>
          <a:off x="4716463" y="2060575"/>
          <a:ext cx="3946525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0" name="Формула" r:id="rId10" imgW="1676160" imgH="457200" progId="Equation.3">
                  <p:embed/>
                </p:oleObj>
              </mc:Choice>
              <mc:Fallback>
                <p:oleObj name="Формула" r:id="rId10" imgW="1676160" imgH="4572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2060575"/>
                        <a:ext cx="3946525" cy="1076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83" name="AutoShape 15"/>
          <p:cNvSpPr>
            <a:spLocks noChangeArrowheads="1"/>
          </p:cNvSpPr>
          <p:nvPr/>
        </p:nvSpPr>
        <p:spPr bwMode="auto">
          <a:xfrm>
            <a:off x="5580063" y="4941888"/>
            <a:ext cx="3095625" cy="1295400"/>
          </a:xfrm>
          <a:prstGeom prst="wedgeRoundRectCallout">
            <a:avLst>
              <a:gd name="adj1" fmla="val 26051"/>
              <a:gd name="adj2" fmla="val -204167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Частота столкновений электрона с различными центрами рассеяния (электронами,  ионами, атомами)</a:t>
            </a:r>
          </a:p>
        </p:txBody>
      </p:sp>
      <p:sp>
        <p:nvSpPr>
          <p:cNvPr id="109584" name="Text Box 16"/>
          <p:cNvSpPr txBox="1">
            <a:spLocks noChangeArrowheads="1"/>
          </p:cNvSpPr>
          <p:nvPr/>
        </p:nvSpPr>
        <p:spPr bwMode="auto">
          <a:xfrm>
            <a:off x="827088" y="4365625"/>
            <a:ext cx="254000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Проводимость плазмы</a:t>
            </a:r>
          </a:p>
        </p:txBody>
      </p:sp>
      <p:graphicFrame>
        <p:nvGraphicFramePr>
          <p:cNvPr id="109585" name="Object 17"/>
          <p:cNvGraphicFramePr>
            <a:graphicFrameLocks noChangeAspect="1"/>
          </p:cNvGraphicFramePr>
          <p:nvPr/>
        </p:nvGraphicFramePr>
        <p:xfrm>
          <a:off x="5435600" y="3284538"/>
          <a:ext cx="2592388" cy="1084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1" name="Формула" r:id="rId12" imgW="1091880" imgH="457200" progId="Equation.3">
                  <p:embed/>
                </p:oleObj>
              </mc:Choice>
              <mc:Fallback>
                <p:oleObj name="Формула" r:id="rId12" imgW="1091880" imgH="4572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3284538"/>
                        <a:ext cx="2592388" cy="1084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86" name="Object 18"/>
          <p:cNvGraphicFramePr>
            <a:graphicFrameLocks noChangeAspect="1"/>
          </p:cNvGraphicFramePr>
          <p:nvPr/>
        </p:nvGraphicFramePr>
        <p:xfrm>
          <a:off x="1116013" y="4797425"/>
          <a:ext cx="1784350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2" name="Формула" r:id="rId14" imgW="660240" imgH="457200" progId="Equation.3">
                  <p:embed/>
                </p:oleObj>
              </mc:Choice>
              <mc:Fallback>
                <p:oleObj name="Формула" r:id="rId14" imgW="660240" imgH="4572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4797425"/>
                        <a:ext cx="1784350" cy="1235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87" name="Text Box 19"/>
          <p:cNvSpPr txBox="1">
            <a:spLocks noChangeArrowheads="1"/>
          </p:cNvSpPr>
          <p:nvPr/>
        </p:nvSpPr>
        <p:spPr bwMode="auto">
          <a:xfrm>
            <a:off x="3708400" y="4724400"/>
            <a:ext cx="4824413" cy="10699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При обычных для газоразрядной плазмы условиях (концентрация </a:t>
            </a:r>
            <a:r>
              <a:rPr lang="ru-RU" sz="1600" b="1" i="1"/>
              <a:t>10</a:t>
            </a:r>
            <a:r>
              <a:rPr lang="ru-RU" sz="1600" b="1" i="1" baseline="30000"/>
              <a:t>17 </a:t>
            </a:r>
            <a:r>
              <a:rPr lang="ru-RU" sz="1600" b="1" i="1"/>
              <a:t>м</a:t>
            </a:r>
            <a:r>
              <a:rPr lang="ru-RU" sz="1600" b="1" i="1" baseline="30000"/>
              <a:t>-3</a:t>
            </a:r>
            <a:r>
              <a:rPr lang="ru-RU" sz="1600" b="1"/>
              <a:t>) плазма обладает проводимостью соответствующей проводимости металлов</a:t>
            </a:r>
          </a:p>
        </p:txBody>
      </p:sp>
      <p:sp>
        <p:nvSpPr>
          <p:cNvPr id="109588" name="WordArt 20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9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9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9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9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9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9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9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09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09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09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09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7" grpId="0"/>
      <p:bldP spid="109581" grpId="0"/>
      <p:bldP spid="109583" grpId="0" animBg="1"/>
      <p:bldP spid="109583" grpId="1" animBg="1"/>
      <p:bldP spid="109584" grpId="0"/>
      <p:bldP spid="10958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1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11</a:t>
            </a:r>
          </a:p>
        </p:txBody>
      </p:sp>
      <p:sp>
        <p:nvSpPr>
          <p:cNvPr id="111622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11623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925513" y="549275"/>
            <a:ext cx="7212012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НАПРАВЛЕННОЕ ДВИЖЕНИЕ ЗАРЯЖЕННЫХ ЧАСТИЦ </a:t>
            </a:r>
          </a:p>
          <a:p>
            <a:r>
              <a:rPr lang="ru-RU" b="1" i="1"/>
              <a:t>ПОД ДЕЙСТВИЕМ ГРАДИЕНТА КОНЦЕНТРАЦИИ (ДИФФУЗИЯ)</a:t>
            </a:r>
          </a:p>
        </p:txBody>
      </p:sp>
      <p:sp>
        <p:nvSpPr>
          <p:cNvPr id="111625" name="AutoShape 9"/>
          <p:cNvSpPr>
            <a:spLocks noChangeArrowheads="1"/>
          </p:cNvSpPr>
          <p:nvPr/>
        </p:nvSpPr>
        <p:spPr bwMode="auto">
          <a:xfrm>
            <a:off x="6227763" y="5157788"/>
            <a:ext cx="2303462" cy="1150937"/>
          </a:xfrm>
          <a:prstGeom prst="wedgeRoundRectCallout">
            <a:avLst>
              <a:gd name="adj1" fmla="val -4102"/>
              <a:gd name="adj2" fmla="val -402139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Это процесс выравнивания концентраций частиц</a:t>
            </a:r>
          </a:p>
        </p:txBody>
      </p:sp>
      <p:sp>
        <p:nvSpPr>
          <p:cNvPr id="111626" name="Text Box 10"/>
          <p:cNvSpPr txBox="1">
            <a:spLocks noChangeArrowheads="1"/>
          </p:cNvSpPr>
          <p:nvPr/>
        </p:nvSpPr>
        <p:spPr bwMode="auto">
          <a:xfrm>
            <a:off x="539750" y="1412875"/>
            <a:ext cx="6480175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Диффузионный поток – это число частиц, проходящих через единичную площадку за единицу времени</a:t>
            </a:r>
          </a:p>
        </p:txBody>
      </p:sp>
      <p:graphicFrame>
        <p:nvGraphicFramePr>
          <p:cNvPr id="111627" name="Object 11"/>
          <p:cNvGraphicFramePr>
            <a:graphicFrameLocks noChangeAspect="1"/>
          </p:cNvGraphicFramePr>
          <p:nvPr/>
        </p:nvGraphicFramePr>
        <p:xfrm>
          <a:off x="7019925" y="1196975"/>
          <a:ext cx="17272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58" name="Формула" r:id="rId4" imgW="761760" imgH="393480" progId="Equation.3">
                  <p:embed/>
                </p:oleObj>
              </mc:Choice>
              <mc:Fallback>
                <p:oleObj name="Формула" r:id="rId4" imgW="76176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1196975"/>
                        <a:ext cx="1727200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628" name="AutoShape 12"/>
          <p:cNvSpPr>
            <a:spLocks noChangeArrowheads="1"/>
          </p:cNvSpPr>
          <p:nvPr/>
        </p:nvSpPr>
        <p:spPr bwMode="auto">
          <a:xfrm>
            <a:off x="5435600" y="5157788"/>
            <a:ext cx="3313113" cy="1152525"/>
          </a:xfrm>
          <a:prstGeom prst="wedgeRoundRectCallout">
            <a:avLst>
              <a:gd name="adj1" fmla="val 23505"/>
              <a:gd name="adj2" fmla="val -346005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Знак минус указывает, что движение происходит в сторону уменьшения концентрации</a:t>
            </a:r>
          </a:p>
        </p:txBody>
      </p:sp>
      <p:sp>
        <p:nvSpPr>
          <p:cNvPr id="111629" name="Text Box 13"/>
          <p:cNvSpPr txBox="1">
            <a:spLocks noChangeArrowheads="1"/>
          </p:cNvSpPr>
          <p:nvPr/>
        </p:nvSpPr>
        <p:spPr bwMode="auto">
          <a:xfrm>
            <a:off x="539750" y="2060575"/>
            <a:ext cx="1728788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1"/>
              <a:t>Коэффициент диффузии</a:t>
            </a:r>
          </a:p>
        </p:txBody>
      </p:sp>
      <p:graphicFrame>
        <p:nvGraphicFramePr>
          <p:cNvPr id="111630" name="Object 14"/>
          <p:cNvGraphicFramePr>
            <a:graphicFrameLocks noChangeAspect="1"/>
          </p:cNvGraphicFramePr>
          <p:nvPr/>
        </p:nvGraphicFramePr>
        <p:xfrm>
          <a:off x="2843213" y="1989138"/>
          <a:ext cx="11525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59" name="Формула" r:id="rId6" imgW="571320" imgH="393480" progId="Equation.3">
                  <p:embed/>
                </p:oleObj>
              </mc:Choice>
              <mc:Fallback>
                <p:oleObj name="Формула" r:id="rId6" imgW="571320" imgH="3934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1989138"/>
                        <a:ext cx="1152525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1" name="Object 15"/>
          <p:cNvGraphicFramePr>
            <a:graphicFrameLocks noChangeAspect="1"/>
          </p:cNvGraphicFramePr>
          <p:nvPr/>
        </p:nvGraphicFramePr>
        <p:xfrm>
          <a:off x="539750" y="2636838"/>
          <a:ext cx="1382713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60" name="Формула" r:id="rId8" imgW="685800" imgH="393480" progId="Equation.3">
                  <p:embed/>
                </p:oleObj>
              </mc:Choice>
              <mc:Fallback>
                <p:oleObj name="Формула" r:id="rId8" imgW="685800" imgH="393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636838"/>
                        <a:ext cx="1382713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2" name="Object 16"/>
          <p:cNvGraphicFramePr>
            <a:graphicFrameLocks noChangeAspect="1"/>
          </p:cNvGraphicFramePr>
          <p:nvPr/>
        </p:nvGraphicFramePr>
        <p:xfrm>
          <a:off x="539750" y="3429000"/>
          <a:ext cx="13049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61" name="Формула" r:id="rId10" imgW="647640" imgH="393480" progId="Equation.3">
                  <p:embed/>
                </p:oleObj>
              </mc:Choice>
              <mc:Fallback>
                <p:oleObj name="Формула" r:id="rId10" imgW="647640" imgH="3934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429000"/>
                        <a:ext cx="1304925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3" name="Object 17"/>
          <p:cNvGraphicFramePr>
            <a:graphicFrameLocks noChangeAspect="1"/>
          </p:cNvGraphicFramePr>
          <p:nvPr/>
        </p:nvGraphicFramePr>
        <p:xfrm>
          <a:off x="2051050" y="2781300"/>
          <a:ext cx="26368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62" name="Формула" r:id="rId12" imgW="1307880" imgH="241200" progId="Equation.3">
                  <p:embed/>
                </p:oleObj>
              </mc:Choice>
              <mc:Fallback>
                <p:oleObj name="Формула" r:id="rId12" imgW="1307880" imgH="2412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781300"/>
                        <a:ext cx="263683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4" name="Object 18"/>
          <p:cNvGraphicFramePr>
            <a:graphicFrameLocks noChangeAspect="1"/>
          </p:cNvGraphicFramePr>
          <p:nvPr/>
        </p:nvGraphicFramePr>
        <p:xfrm>
          <a:off x="2051050" y="3573463"/>
          <a:ext cx="27400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63" name="Формула" r:id="rId14" imgW="1358640" imgH="241200" progId="Equation.3">
                  <p:embed/>
                </p:oleObj>
              </mc:Choice>
              <mc:Fallback>
                <p:oleObj name="Формула" r:id="rId14" imgW="1358640" imgH="2412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3573463"/>
                        <a:ext cx="27400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635" name="Text Box 19"/>
          <p:cNvSpPr txBox="1">
            <a:spLocks noChangeArrowheads="1"/>
          </p:cNvSpPr>
          <p:nvPr/>
        </p:nvSpPr>
        <p:spPr bwMode="auto">
          <a:xfrm>
            <a:off x="323850" y="4221163"/>
            <a:ext cx="4535488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1. Диффузия заряженных частиц одного знака (с зарядом </a:t>
            </a:r>
            <a:r>
              <a:rPr lang="en-US" sz="1600" b="1"/>
              <a:t>q</a:t>
            </a:r>
            <a:r>
              <a:rPr lang="ru-RU" sz="1600" b="1"/>
              <a:t>)</a:t>
            </a:r>
          </a:p>
        </p:txBody>
      </p:sp>
      <p:sp>
        <p:nvSpPr>
          <p:cNvPr id="111640" name="Text Box 24"/>
          <p:cNvSpPr txBox="1">
            <a:spLocks noChangeArrowheads="1"/>
          </p:cNvSpPr>
          <p:nvPr/>
        </p:nvSpPr>
        <p:spPr bwMode="auto">
          <a:xfrm>
            <a:off x="5076825" y="2133600"/>
            <a:ext cx="3744913" cy="13144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При диффузии заряженные частицы создают электрические поля, поэтому для заряженных частиц диффузия сопровождается дрейфом</a:t>
            </a:r>
          </a:p>
        </p:txBody>
      </p:sp>
      <p:graphicFrame>
        <p:nvGraphicFramePr>
          <p:cNvPr id="111643" name="Object 27"/>
          <p:cNvGraphicFramePr>
            <a:graphicFrameLocks noChangeAspect="1"/>
          </p:cNvGraphicFramePr>
          <p:nvPr/>
        </p:nvGraphicFramePr>
        <p:xfrm>
          <a:off x="1187450" y="4868863"/>
          <a:ext cx="1439863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64" name="Формула" r:id="rId16" imgW="622080" imgH="228600" progId="Equation.3">
                  <p:embed/>
                </p:oleObj>
              </mc:Choice>
              <mc:Fallback>
                <p:oleObj name="Формула" r:id="rId16" imgW="622080" imgH="2286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4868863"/>
                        <a:ext cx="1439863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644" name="Text Box 28"/>
          <p:cNvSpPr txBox="1">
            <a:spLocks noChangeArrowheads="1"/>
          </p:cNvSpPr>
          <p:nvPr/>
        </p:nvSpPr>
        <p:spPr bwMode="auto">
          <a:xfrm>
            <a:off x="468313" y="5445125"/>
            <a:ext cx="2879725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Градиент концентрации эквивалентен градиенту давления</a:t>
            </a:r>
          </a:p>
        </p:txBody>
      </p:sp>
      <p:grpSp>
        <p:nvGrpSpPr>
          <p:cNvPr id="111645" name="Group 29"/>
          <p:cNvGrpSpPr>
            <a:grpSpLocks/>
          </p:cNvGrpSpPr>
          <p:nvPr/>
        </p:nvGrpSpPr>
        <p:grpSpPr bwMode="auto">
          <a:xfrm>
            <a:off x="5148263" y="3644900"/>
            <a:ext cx="3097212" cy="2376488"/>
            <a:chOff x="1882" y="1298"/>
            <a:chExt cx="1951" cy="1497"/>
          </a:xfrm>
        </p:grpSpPr>
        <p:sp>
          <p:nvSpPr>
            <p:cNvPr id="111646" name="AutoShape 30"/>
            <p:cNvSpPr>
              <a:spLocks noChangeArrowheads="1"/>
            </p:cNvSpPr>
            <p:nvPr/>
          </p:nvSpPr>
          <p:spPr bwMode="auto">
            <a:xfrm>
              <a:off x="2109" y="1661"/>
              <a:ext cx="1497" cy="589"/>
            </a:xfrm>
            <a:prstGeom prst="cube">
              <a:avLst>
                <a:gd name="adj" fmla="val 84657"/>
              </a:avLst>
            </a:prstGeom>
            <a:solidFill>
              <a:srgbClr val="B2B2B2">
                <a:alpha val="50000"/>
              </a:srgbClr>
            </a:solidFill>
            <a:ln w="12700">
              <a:solidFill>
                <a:srgbClr val="3333CC"/>
              </a:solidFill>
              <a:miter lim="800000"/>
              <a:headEnd/>
              <a:tailEnd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1647" name="Line 31"/>
            <p:cNvSpPr>
              <a:spLocks noChangeShapeType="1"/>
            </p:cNvSpPr>
            <p:nvPr/>
          </p:nvSpPr>
          <p:spPr bwMode="auto">
            <a:xfrm>
              <a:off x="2154" y="1298"/>
              <a:ext cx="0" cy="726"/>
            </a:xfrm>
            <a:prstGeom prst="line">
              <a:avLst/>
            </a:prstGeom>
            <a:noFill/>
            <a:ln w="381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111648" name="Object 32"/>
            <p:cNvGraphicFramePr>
              <a:graphicFrameLocks noChangeAspect="1"/>
            </p:cNvGraphicFramePr>
            <p:nvPr/>
          </p:nvGraphicFramePr>
          <p:xfrm>
            <a:off x="2245" y="1389"/>
            <a:ext cx="272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65" name="Формула" r:id="rId18" imgW="152280" imgH="203040" progId="Equation.3">
                    <p:embed/>
                  </p:oleObj>
                </mc:Choice>
                <mc:Fallback>
                  <p:oleObj name="Формула" r:id="rId18" imgW="152280" imgH="203040" progId="Equation.3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45" y="1389"/>
                          <a:ext cx="272" cy="3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1649" name="Object 33"/>
            <p:cNvGraphicFramePr>
              <a:graphicFrameLocks noChangeAspect="1"/>
            </p:cNvGraphicFramePr>
            <p:nvPr/>
          </p:nvGraphicFramePr>
          <p:xfrm>
            <a:off x="1927" y="2115"/>
            <a:ext cx="182" cy="1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66" name="Формула" r:id="rId20" imgW="190440" imgH="177480" progId="Equation.3">
                    <p:embed/>
                  </p:oleObj>
                </mc:Choice>
                <mc:Fallback>
                  <p:oleObj name="Формула" r:id="rId20" imgW="190440" imgH="177480" progId="Equation.3">
                    <p:embed/>
                    <p:pic>
                      <p:nvPicPr>
                        <p:cNvPr id="0" name="Picture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7" y="2115"/>
                          <a:ext cx="182" cy="17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1650" name="Line 34"/>
            <p:cNvSpPr>
              <a:spLocks noChangeShapeType="1"/>
            </p:cNvSpPr>
            <p:nvPr/>
          </p:nvSpPr>
          <p:spPr bwMode="auto">
            <a:xfrm>
              <a:off x="1882" y="1298"/>
              <a:ext cx="0" cy="1497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111651" name="Object 35"/>
            <p:cNvGraphicFramePr>
              <a:graphicFrameLocks noChangeAspect="1"/>
            </p:cNvGraphicFramePr>
            <p:nvPr/>
          </p:nvGraphicFramePr>
          <p:xfrm>
            <a:off x="1927" y="2523"/>
            <a:ext cx="192" cy="2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67" name="Формула" r:id="rId22" imgW="126720" imgH="139680" progId="Equation.3">
                    <p:embed/>
                  </p:oleObj>
                </mc:Choice>
                <mc:Fallback>
                  <p:oleObj name="Формула" r:id="rId22" imgW="126720" imgH="139680" progId="Equation.3">
                    <p:embed/>
                    <p:pic>
                      <p:nvPicPr>
                        <p:cNvPr id="0" name="Picture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7" y="2523"/>
                          <a:ext cx="192" cy="21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1652" name="Line 36"/>
            <p:cNvSpPr>
              <a:spLocks noChangeShapeType="1"/>
            </p:cNvSpPr>
            <p:nvPr/>
          </p:nvSpPr>
          <p:spPr bwMode="auto">
            <a:xfrm>
              <a:off x="2608" y="1479"/>
              <a:ext cx="0" cy="454"/>
            </a:xfrm>
            <a:prstGeom prst="line">
              <a:avLst/>
            </a:prstGeom>
            <a:noFill/>
            <a:ln w="60325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11653" name="Line 37"/>
            <p:cNvSpPr>
              <a:spLocks noChangeShapeType="1"/>
            </p:cNvSpPr>
            <p:nvPr/>
          </p:nvSpPr>
          <p:spPr bwMode="auto">
            <a:xfrm flipV="1">
              <a:off x="2608" y="2296"/>
              <a:ext cx="0" cy="453"/>
            </a:xfrm>
            <a:prstGeom prst="line">
              <a:avLst/>
            </a:prstGeom>
            <a:noFill/>
            <a:ln w="60325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11654" name="Line 38"/>
            <p:cNvSpPr>
              <a:spLocks noChangeShapeType="1"/>
            </p:cNvSpPr>
            <p:nvPr/>
          </p:nvSpPr>
          <p:spPr bwMode="auto">
            <a:xfrm>
              <a:off x="3107" y="1434"/>
              <a:ext cx="0" cy="499"/>
            </a:xfrm>
            <a:prstGeom prst="line">
              <a:avLst/>
            </a:prstGeom>
            <a:noFill/>
            <a:ln w="60325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111655" name="Object 39"/>
            <p:cNvGraphicFramePr>
              <a:graphicFrameLocks noChangeAspect="1"/>
            </p:cNvGraphicFramePr>
            <p:nvPr/>
          </p:nvGraphicFramePr>
          <p:xfrm>
            <a:off x="2653" y="2296"/>
            <a:ext cx="885" cy="4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68" name="Формула" r:id="rId24" imgW="711000" imgH="393480" progId="Equation.3">
                    <p:embed/>
                  </p:oleObj>
                </mc:Choice>
                <mc:Fallback>
                  <p:oleObj name="Формула" r:id="rId24" imgW="711000" imgH="393480" progId="Equation.3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53" y="2296"/>
                          <a:ext cx="885" cy="49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1656" name="Object 40"/>
            <p:cNvGraphicFramePr>
              <a:graphicFrameLocks noChangeAspect="1"/>
            </p:cNvGraphicFramePr>
            <p:nvPr/>
          </p:nvGraphicFramePr>
          <p:xfrm>
            <a:off x="2653" y="1377"/>
            <a:ext cx="222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69" name="Формула" r:id="rId26" imgW="177480" imgH="228600" progId="Equation.3">
                    <p:embed/>
                  </p:oleObj>
                </mc:Choice>
                <mc:Fallback>
                  <p:oleObj name="Формула" r:id="rId26" imgW="177480" imgH="228600" progId="Equation.3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53" y="1377"/>
                          <a:ext cx="222" cy="2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1657" name="Object 41"/>
            <p:cNvGraphicFramePr>
              <a:graphicFrameLocks noChangeAspect="1"/>
            </p:cNvGraphicFramePr>
            <p:nvPr/>
          </p:nvGraphicFramePr>
          <p:xfrm>
            <a:off x="3198" y="1344"/>
            <a:ext cx="635" cy="3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70" name="Формула" r:id="rId28" imgW="482400" imgH="228600" progId="Equation.3">
                    <p:embed/>
                  </p:oleObj>
                </mc:Choice>
                <mc:Fallback>
                  <p:oleObj name="Формула" r:id="rId28" imgW="482400" imgH="228600" progId="Equation.3">
                    <p:embed/>
                    <p:pic>
                      <p:nvPicPr>
                        <p:cNvPr id="0" name="Picture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8" y="1344"/>
                          <a:ext cx="635" cy="30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11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1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11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11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11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1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1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11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11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11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11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11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11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5" grpId="0" animBg="1"/>
      <p:bldP spid="111625" grpId="1" animBg="1"/>
      <p:bldP spid="111626" grpId="0"/>
      <p:bldP spid="111628" grpId="0" animBg="1"/>
      <p:bldP spid="111628" grpId="1" animBg="1"/>
      <p:bldP spid="111629" grpId="0"/>
      <p:bldP spid="111635" grpId="0"/>
      <p:bldP spid="111640" grpId="0"/>
      <p:bldP spid="1116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9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12</a:t>
            </a:r>
          </a:p>
        </p:txBody>
      </p:sp>
      <p:sp>
        <p:nvSpPr>
          <p:cNvPr id="113670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13671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113672" name="Text Box 8"/>
          <p:cNvSpPr txBox="1">
            <a:spLocks noChangeArrowheads="1"/>
          </p:cNvSpPr>
          <p:nvPr/>
        </p:nvSpPr>
        <p:spPr bwMode="auto">
          <a:xfrm>
            <a:off x="925513" y="549275"/>
            <a:ext cx="7212012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НАПРАВЛЕННОЕ ДВИЖЕНИЕ ЗАРЯЖЕННЫХ ЧАСТИЦ </a:t>
            </a:r>
          </a:p>
          <a:p>
            <a:r>
              <a:rPr lang="ru-RU" b="1" i="1"/>
              <a:t>ПОД ДЕЙСТВИЕМ ГРАДИЕНТА КОНЦЕНТРАЦИИ (ДИФФУЗИЯ)</a:t>
            </a:r>
          </a:p>
        </p:txBody>
      </p:sp>
      <p:graphicFrame>
        <p:nvGraphicFramePr>
          <p:cNvPr id="113698" name="Object 34"/>
          <p:cNvGraphicFramePr>
            <a:graphicFrameLocks noChangeAspect="1"/>
          </p:cNvGraphicFramePr>
          <p:nvPr/>
        </p:nvGraphicFramePr>
        <p:xfrm>
          <a:off x="5592763" y="3748088"/>
          <a:ext cx="22542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1" name="Формула" r:id="rId4" imgW="114120" imgH="215640" progId="Equation.3">
                  <p:embed/>
                </p:oleObj>
              </mc:Choice>
              <mc:Fallback>
                <p:oleObj name="Формула" r:id="rId4" imgW="114120" imgH="215640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2763" y="3748088"/>
                        <a:ext cx="225425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3700" name="Group 36"/>
          <p:cNvGrpSpPr>
            <a:grpSpLocks/>
          </p:cNvGrpSpPr>
          <p:nvPr/>
        </p:nvGrpSpPr>
        <p:grpSpPr bwMode="auto">
          <a:xfrm>
            <a:off x="5724525" y="1125538"/>
            <a:ext cx="3097213" cy="2376487"/>
            <a:chOff x="1882" y="1298"/>
            <a:chExt cx="1951" cy="1497"/>
          </a:xfrm>
        </p:grpSpPr>
        <p:sp>
          <p:nvSpPr>
            <p:cNvPr id="113684" name="AutoShape 20"/>
            <p:cNvSpPr>
              <a:spLocks noChangeArrowheads="1"/>
            </p:cNvSpPr>
            <p:nvPr/>
          </p:nvSpPr>
          <p:spPr bwMode="auto">
            <a:xfrm>
              <a:off x="2109" y="1661"/>
              <a:ext cx="1497" cy="589"/>
            </a:xfrm>
            <a:prstGeom prst="cube">
              <a:avLst>
                <a:gd name="adj" fmla="val 84657"/>
              </a:avLst>
            </a:prstGeom>
            <a:solidFill>
              <a:srgbClr val="B2B2B2">
                <a:alpha val="50000"/>
              </a:srgbClr>
            </a:solidFill>
            <a:ln w="12700">
              <a:solidFill>
                <a:srgbClr val="3333CC"/>
              </a:solidFill>
              <a:miter lim="800000"/>
              <a:headEnd/>
              <a:tailEnd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685" name="Line 21"/>
            <p:cNvSpPr>
              <a:spLocks noChangeShapeType="1"/>
            </p:cNvSpPr>
            <p:nvPr/>
          </p:nvSpPr>
          <p:spPr bwMode="auto">
            <a:xfrm>
              <a:off x="2154" y="1298"/>
              <a:ext cx="0" cy="726"/>
            </a:xfrm>
            <a:prstGeom prst="line">
              <a:avLst/>
            </a:prstGeom>
            <a:noFill/>
            <a:ln w="381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113687" name="Object 23"/>
            <p:cNvGraphicFramePr>
              <a:graphicFrameLocks noChangeAspect="1"/>
            </p:cNvGraphicFramePr>
            <p:nvPr/>
          </p:nvGraphicFramePr>
          <p:xfrm>
            <a:off x="2245" y="1389"/>
            <a:ext cx="272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732" name="Формула" r:id="rId6" imgW="152280" imgH="203040" progId="Equation.3">
                    <p:embed/>
                  </p:oleObj>
                </mc:Choice>
                <mc:Fallback>
                  <p:oleObj name="Формула" r:id="rId6" imgW="152280" imgH="203040" progId="Equation.3">
                    <p:embed/>
                    <p:pic>
                      <p:nvPicPr>
                        <p:cNvPr id="0" name="Picture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45" y="1389"/>
                          <a:ext cx="272" cy="3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3689" name="Object 25"/>
            <p:cNvGraphicFramePr>
              <a:graphicFrameLocks noChangeAspect="1"/>
            </p:cNvGraphicFramePr>
            <p:nvPr/>
          </p:nvGraphicFramePr>
          <p:xfrm>
            <a:off x="1927" y="2115"/>
            <a:ext cx="182" cy="1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733" name="Формула" r:id="rId8" imgW="190440" imgH="177480" progId="Equation.3">
                    <p:embed/>
                  </p:oleObj>
                </mc:Choice>
                <mc:Fallback>
                  <p:oleObj name="Формула" r:id="rId8" imgW="190440" imgH="177480" progId="Equation.3">
                    <p:embed/>
                    <p:pic>
                      <p:nvPicPr>
                        <p:cNvPr id="0" name="Picture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7" y="2115"/>
                          <a:ext cx="182" cy="17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690" name="Line 26"/>
            <p:cNvSpPr>
              <a:spLocks noChangeShapeType="1"/>
            </p:cNvSpPr>
            <p:nvPr/>
          </p:nvSpPr>
          <p:spPr bwMode="auto">
            <a:xfrm>
              <a:off x="1882" y="1298"/>
              <a:ext cx="0" cy="1497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113691" name="Object 27"/>
            <p:cNvGraphicFramePr>
              <a:graphicFrameLocks noChangeAspect="1"/>
            </p:cNvGraphicFramePr>
            <p:nvPr/>
          </p:nvGraphicFramePr>
          <p:xfrm>
            <a:off x="1927" y="2523"/>
            <a:ext cx="192" cy="2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734" name="Формула" r:id="rId10" imgW="126720" imgH="139680" progId="Equation.3">
                    <p:embed/>
                  </p:oleObj>
                </mc:Choice>
                <mc:Fallback>
                  <p:oleObj name="Формула" r:id="rId10" imgW="126720" imgH="139680" progId="Equation.3">
                    <p:embed/>
                    <p:pic>
                      <p:nvPicPr>
                        <p:cNvPr id="0" name="Picture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7" y="2523"/>
                          <a:ext cx="192" cy="21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692" name="Line 28"/>
            <p:cNvSpPr>
              <a:spLocks noChangeShapeType="1"/>
            </p:cNvSpPr>
            <p:nvPr/>
          </p:nvSpPr>
          <p:spPr bwMode="auto">
            <a:xfrm>
              <a:off x="2608" y="1479"/>
              <a:ext cx="0" cy="454"/>
            </a:xfrm>
            <a:prstGeom prst="line">
              <a:avLst/>
            </a:prstGeom>
            <a:noFill/>
            <a:ln w="60325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13693" name="Line 29"/>
            <p:cNvSpPr>
              <a:spLocks noChangeShapeType="1"/>
            </p:cNvSpPr>
            <p:nvPr/>
          </p:nvSpPr>
          <p:spPr bwMode="auto">
            <a:xfrm flipV="1">
              <a:off x="2608" y="2296"/>
              <a:ext cx="0" cy="453"/>
            </a:xfrm>
            <a:prstGeom prst="line">
              <a:avLst/>
            </a:prstGeom>
            <a:noFill/>
            <a:ln w="60325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13694" name="Line 30"/>
            <p:cNvSpPr>
              <a:spLocks noChangeShapeType="1"/>
            </p:cNvSpPr>
            <p:nvPr/>
          </p:nvSpPr>
          <p:spPr bwMode="auto">
            <a:xfrm>
              <a:off x="3107" y="1434"/>
              <a:ext cx="0" cy="499"/>
            </a:xfrm>
            <a:prstGeom prst="line">
              <a:avLst/>
            </a:prstGeom>
            <a:noFill/>
            <a:ln w="60325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113696" name="Object 32"/>
            <p:cNvGraphicFramePr>
              <a:graphicFrameLocks noChangeAspect="1"/>
            </p:cNvGraphicFramePr>
            <p:nvPr/>
          </p:nvGraphicFramePr>
          <p:xfrm>
            <a:off x="2653" y="2296"/>
            <a:ext cx="885" cy="4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735" name="Формула" r:id="rId12" imgW="711000" imgH="393480" progId="Equation.3">
                    <p:embed/>
                  </p:oleObj>
                </mc:Choice>
                <mc:Fallback>
                  <p:oleObj name="Формула" r:id="rId12" imgW="711000" imgH="393480" progId="Equation.3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53" y="2296"/>
                          <a:ext cx="885" cy="49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3697" name="Object 33"/>
            <p:cNvGraphicFramePr>
              <a:graphicFrameLocks noChangeAspect="1"/>
            </p:cNvGraphicFramePr>
            <p:nvPr/>
          </p:nvGraphicFramePr>
          <p:xfrm>
            <a:off x="2653" y="1377"/>
            <a:ext cx="222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736" name="Формула" r:id="rId14" imgW="177480" imgH="228600" progId="Equation.3">
                    <p:embed/>
                  </p:oleObj>
                </mc:Choice>
                <mc:Fallback>
                  <p:oleObj name="Формула" r:id="rId14" imgW="177480" imgH="228600" progId="Equation.3">
                    <p:embed/>
                    <p:pic>
                      <p:nvPicPr>
                        <p:cNvPr id="0" name="Picture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53" y="1377"/>
                          <a:ext cx="222" cy="2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3699" name="Object 35"/>
            <p:cNvGraphicFramePr>
              <a:graphicFrameLocks noChangeAspect="1"/>
            </p:cNvGraphicFramePr>
            <p:nvPr/>
          </p:nvGraphicFramePr>
          <p:xfrm>
            <a:off x="3198" y="1344"/>
            <a:ext cx="635" cy="3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737" name="Формула" r:id="rId16" imgW="482400" imgH="228600" progId="Equation.3">
                    <p:embed/>
                  </p:oleObj>
                </mc:Choice>
                <mc:Fallback>
                  <p:oleObj name="Формула" r:id="rId16" imgW="482400" imgH="228600" progId="Equation.3">
                    <p:embed/>
                    <p:pic>
                      <p:nvPicPr>
                        <p:cNvPr id="0" name="Picture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8" y="1344"/>
                          <a:ext cx="635" cy="30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3702" name="Text Box 38"/>
          <p:cNvSpPr txBox="1">
            <a:spLocks noChangeArrowheads="1"/>
          </p:cNvSpPr>
          <p:nvPr/>
        </p:nvSpPr>
        <p:spPr bwMode="auto">
          <a:xfrm>
            <a:off x="468313" y="1268413"/>
            <a:ext cx="494030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При условии стационарности давления в слое</a:t>
            </a:r>
          </a:p>
        </p:txBody>
      </p:sp>
      <p:graphicFrame>
        <p:nvGraphicFramePr>
          <p:cNvPr id="113713" name="Object 49"/>
          <p:cNvGraphicFramePr>
            <a:graphicFrameLocks noChangeAspect="1"/>
          </p:cNvGraphicFramePr>
          <p:nvPr/>
        </p:nvGraphicFramePr>
        <p:xfrm>
          <a:off x="900113" y="1557338"/>
          <a:ext cx="3816350" cy="96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8" name="Формула" r:id="rId18" imgW="1562040" imgH="393480" progId="Equation.3">
                  <p:embed/>
                </p:oleObj>
              </mc:Choice>
              <mc:Fallback>
                <p:oleObj name="Формула" r:id="rId18" imgW="1562040" imgH="393480" progId="Equation.3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557338"/>
                        <a:ext cx="3816350" cy="963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716" name="Object 52"/>
          <p:cNvGraphicFramePr>
            <a:graphicFrameLocks noChangeAspect="1"/>
          </p:cNvGraphicFramePr>
          <p:nvPr/>
        </p:nvGraphicFramePr>
        <p:xfrm>
          <a:off x="684213" y="2349500"/>
          <a:ext cx="1655762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9" name="Формула" r:id="rId20" imgW="749160" imgH="431640" progId="Equation.3">
                  <p:embed/>
                </p:oleObj>
              </mc:Choice>
              <mc:Fallback>
                <p:oleObj name="Формула" r:id="rId20" imgW="749160" imgH="43164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349500"/>
                        <a:ext cx="1655762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717" name="Text Box 53"/>
          <p:cNvSpPr txBox="1">
            <a:spLocks noChangeArrowheads="1"/>
          </p:cNvSpPr>
          <p:nvPr/>
        </p:nvSpPr>
        <p:spPr bwMode="auto">
          <a:xfrm>
            <a:off x="827088" y="3429000"/>
            <a:ext cx="146685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при условии</a:t>
            </a:r>
          </a:p>
        </p:txBody>
      </p:sp>
      <p:graphicFrame>
        <p:nvGraphicFramePr>
          <p:cNvPr id="113718" name="Object 54"/>
          <p:cNvGraphicFramePr>
            <a:graphicFrameLocks noChangeAspect="1"/>
          </p:cNvGraphicFramePr>
          <p:nvPr/>
        </p:nvGraphicFramePr>
        <p:xfrm>
          <a:off x="3203575" y="2636838"/>
          <a:ext cx="2160588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40" name="Формула" r:id="rId22" imgW="876240" imgH="228600" progId="Equation.3">
                  <p:embed/>
                </p:oleObj>
              </mc:Choice>
              <mc:Fallback>
                <p:oleObj name="Формула" r:id="rId22" imgW="876240" imgH="228600" progId="Equation.3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2636838"/>
                        <a:ext cx="2160588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719" name="Object 55"/>
          <p:cNvGraphicFramePr>
            <a:graphicFrameLocks noChangeAspect="1"/>
          </p:cNvGraphicFramePr>
          <p:nvPr/>
        </p:nvGraphicFramePr>
        <p:xfrm>
          <a:off x="3276600" y="3141663"/>
          <a:ext cx="2017713" cy="116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41" name="Формула" r:id="rId24" imgW="838080" imgH="482400" progId="Equation.3">
                  <p:embed/>
                </p:oleObj>
              </mc:Choice>
              <mc:Fallback>
                <p:oleObj name="Формула" r:id="rId24" imgW="838080" imgH="482400" progId="Equation.3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141663"/>
                        <a:ext cx="2017713" cy="1163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720" name="Text Box 56"/>
          <p:cNvSpPr txBox="1">
            <a:spLocks noChangeArrowheads="1"/>
          </p:cNvSpPr>
          <p:nvPr/>
        </p:nvSpPr>
        <p:spPr bwMode="auto">
          <a:xfrm>
            <a:off x="323850" y="3860800"/>
            <a:ext cx="2951163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Распределение Больцмана</a:t>
            </a:r>
          </a:p>
        </p:txBody>
      </p:sp>
      <p:graphicFrame>
        <p:nvGraphicFramePr>
          <p:cNvPr id="113721" name="Object 57"/>
          <p:cNvGraphicFramePr>
            <a:graphicFrameLocks noChangeAspect="1"/>
          </p:cNvGraphicFramePr>
          <p:nvPr/>
        </p:nvGraphicFramePr>
        <p:xfrm>
          <a:off x="323850" y="4292600"/>
          <a:ext cx="3914775" cy="118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42" name="Формула" r:id="rId26" imgW="1587240" imgH="482400" progId="Equation.3">
                  <p:embed/>
                </p:oleObj>
              </mc:Choice>
              <mc:Fallback>
                <p:oleObj name="Формула" r:id="rId26" imgW="1587240" imgH="482400" progId="Equation.3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4292600"/>
                        <a:ext cx="3914775" cy="1189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722" name="Object 58"/>
          <p:cNvGraphicFramePr>
            <a:graphicFrameLocks noChangeAspect="1"/>
          </p:cNvGraphicFramePr>
          <p:nvPr/>
        </p:nvGraphicFramePr>
        <p:xfrm>
          <a:off x="4968875" y="4437063"/>
          <a:ext cx="3500438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43" name="Формула" r:id="rId28" imgW="1485720" imgH="393480" progId="Equation.3">
                  <p:embed/>
                </p:oleObj>
              </mc:Choice>
              <mc:Fallback>
                <p:oleObj name="Формула" r:id="rId28" imgW="1485720" imgH="393480" progId="Equation.3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75" y="4437063"/>
                        <a:ext cx="3500438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723" name="Text Box 59"/>
          <p:cNvSpPr txBox="1">
            <a:spLocks noChangeArrowheads="1"/>
          </p:cNvSpPr>
          <p:nvPr/>
        </p:nvSpPr>
        <p:spPr bwMode="auto">
          <a:xfrm>
            <a:off x="4654550" y="4029075"/>
            <a:ext cx="411480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Полный ток в этом случае равен нулю</a:t>
            </a:r>
          </a:p>
        </p:txBody>
      </p:sp>
      <p:sp>
        <p:nvSpPr>
          <p:cNvPr id="113724" name="AutoShape 60"/>
          <p:cNvSpPr>
            <a:spLocks noChangeArrowheads="1"/>
          </p:cNvSpPr>
          <p:nvPr/>
        </p:nvSpPr>
        <p:spPr bwMode="auto">
          <a:xfrm rot="5400000">
            <a:off x="422275" y="3978275"/>
            <a:ext cx="2016125" cy="485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13725" name="AutoShape 61"/>
          <p:cNvSpPr>
            <a:spLocks noChangeArrowheads="1"/>
          </p:cNvSpPr>
          <p:nvPr/>
        </p:nvSpPr>
        <p:spPr bwMode="auto">
          <a:xfrm rot="10177371">
            <a:off x="2987675" y="5157788"/>
            <a:ext cx="2016125" cy="485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13726" name="Object 62"/>
          <p:cNvGraphicFramePr>
            <a:graphicFrameLocks noChangeAspect="1"/>
          </p:cNvGraphicFramePr>
          <p:nvPr/>
        </p:nvGraphicFramePr>
        <p:xfrm>
          <a:off x="468313" y="5373688"/>
          <a:ext cx="2582862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44" name="Формула" r:id="rId30" imgW="1168200" imgH="431640" progId="Equation.3">
                  <p:embed/>
                </p:oleObj>
              </mc:Choice>
              <mc:Fallback>
                <p:oleObj name="Формула" r:id="rId30" imgW="1168200" imgH="431640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5373688"/>
                        <a:ext cx="2582862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729" name="AutoShape 65"/>
          <p:cNvSpPr>
            <a:spLocks noChangeArrowheads="1"/>
          </p:cNvSpPr>
          <p:nvPr/>
        </p:nvSpPr>
        <p:spPr bwMode="auto">
          <a:xfrm>
            <a:off x="3203575" y="5589588"/>
            <a:ext cx="1584325" cy="485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13730" name="Object 66"/>
          <p:cNvGraphicFramePr>
            <a:graphicFrameLocks noChangeAspect="1"/>
          </p:cNvGraphicFramePr>
          <p:nvPr/>
        </p:nvGraphicFramePr>
        <p:xfrm>
          <a:off x="5635625" y="5373688"/>
          <a:ext cx="1319213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45" name="Формула" r:id="rId32" imgW="596880" imgH="431640" progId="Equation.3">
                  <p:embed/>
                </p:oleObj>
              </mc:Choice>
              <mc:Fallback>
                <p:oleObj name="Формула" r:id="rId32" imgW="596880" imgH="431640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625" y="5373688"/>
                        <a:ext cx="1319213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731" name="AutoShape 67"/>
          <p:cNvSpPr>
            <a:spLocks noChangeArrowheads="1"/>
          </p:cNvSpPr>
          <p:nvPr/>
        </p:nvSpPr>
        <p:spPr bwMode="auto">
          <a:xfrm>
            <a:off x="900113" y="1773238"/>
            <a:ext cx="3313112" cy="1439862"/>
          </a:xfrm>
          <a:prstGeom prst="wedgeRoundRectCallout">
            <a:avLst>
              <a:gd name="adj1" fmla="val 109079"/>
              <a:gd name="adj2" fmla="val 209648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соотношение Эйнштейна, которое применимо для любых носителей тока, подчиняющихся классической статистике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3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3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3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3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3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3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3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3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3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3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13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13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13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13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13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13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13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13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1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1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702" grpId="0"/>
      <p:bldP spid="113717" grpId="0"/>
      <p:bldP spid="113720" grpId="0"/>
      <p:bldP spid="113723" grpId="0"/>
      <p:bldP spid="113724" grpId="0" animBg="1"/>
      <p:bldP spid="113724" grpId="1" animBg="1"/>
      <p:bldP spid="113725" grpId="0" animBg="1"/>
      <p:bldP spid="113725" grpId="1" animBg="1"/>
      <p:bldP spid="113729" grpId="0" animBg="1"/>
      <p:bldP spid="113729" grpId="1" animBg="1"/>
      <p:bldP spid="1137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13</a:t>
            </a:r>
          </a:p>
        </p:txBody>
      </p:sp>
      <p:sp>
        <p:nvSpPr>
          <p:cNvPr id="72710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72766" name="WordArt 62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72767" name="Text Box 63"/>
          <p:cNvSpPr txBox="1">
            <a:spLocks noChangeArrowheads="1"/>
          </p:cNvSpPr>
          <p:nvPr/>
        </p:nvSpPr>
        <p:spPr bwMode="auto">
          <a:xfrm>
            <a:off x="925513" y="549275"/>
            <a:ext cx="7212012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НАПРАВЛЕННОЕ ДВИЖЕНИЕ ЗАРЯЖЕННЫХ ЧАСТИЦ </a:t>
            </a:r>
          </a:p>
          <a:p>
            <a:r>
              <a:rPr lang="ru-RU" b="1" i="1"/>
              <a:t>ПОД ДЕЙСТВИЕМ ГРАДИЕНТА КОНЦЕНТРАЦИИ (ДИФФУЗИЯ)</a:t>
            </a:r>
          </a:p>
        </p:txBody>
      </p:sp>
      <p:sp>
        <p:nvSpPr>
          <p:cNvPr id="72768" name="Text Box 64"/>
          <p:cNvSpPr txBox="1">
            <a:spLocks noChangeArrowheads="1"/>
          </p:cNvSpPr>
          <p:nvPr/>
        </p:nvSpPr>
        <p:spPr bwMode="auto">
          <a:xfrm>
            <a:off x="395288" y="1393825"/>
            <a:ext cx="4968875" cy="13144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14288" algn="l" defTabSz="357188"/>
            <a:r>
              <a:rPr lang="ru-RU" sz="1600" b="1"/>
              <a:t>2. 	В ионизованной среде с примерно равной концентрацией ионов и электронов </a:t>
            </a:r>
            <a:r>
              <a:rPr lang="en-US" sz="1600" b="1"/>
              <a:t>(</a:t>
            </a:r>
            <a:r>
              <a:rPr lang="en-US" sz="1600" b="1" i="1"/>
              <a:t>n</a:t>
            </a:r>
            <a:r>
              <a:rPr lang="en-US" sz="1600" b="1"/>
              <a:t>) </a:t>
            </a:r>
            <a:r>
              <a:rPr lang="ru-RU" sz="1600" b="1"/>
              <a:t>существование градиента концентрации приводит к возникновению </a:t>
            </a: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амбиполярной диффузии</a:t>
            </a:r>
          </a:p>
        </p:txBody>
      </p:sp>
      <p:graphicFrame>
        <p:nvGraphicFramePr>
          <p:cNvPr id="72769" name="Object 65"/>
          <p:cNvGraphicFramePr>
            <a:graphicFrameLocks noChangeAspect="1"/>
          </p:cNvGraphicFramePr>
          <p:nvPr/>
        </p:nvGraphicFramePr>
        <p:xfrm>
          <a:off x="5795963" y="1196975"/>
          <a:ext cx="2665412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2" name="Формула" r:id="rId4" imgW="1257120" imgH="393480" progId="Equation.3">
                  <p:embed/>
                </p:oleObj>
              </mc:Choice>
              <mc:Fallback>
                <p:oleObj name="Формула" r:id="rId4" imgW="1257120" imgH="393480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1196975"/>
                        <a:ext cx="2665412" cy="833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70" name="Object 66"/>
          <p:cNvGraphicFramePr>
            <a:graphicFrameLocks noChangeAspect="1"/>
          </p:cNvGraphicFramePr>
          <p:nvPr/>
        </p:nvGraphicFramePr>
        <p:xfrm>
          <a:off x="5783263" y="2060575"/>
          <a:ext cx="2763837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3" name="Формула" r:id="rId6" imgW="1307880" imgH="393480" progId="Equation.3">
                  <p:embed/>
                </p:oleObj>
              </mc:Choice>
              <mc:Fallback>
                <p:oleObj name="Формула" r:id="rId6" imgW="1307880" imgH="393480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3263" y="2060575"/>
                        <a:ext cx="2763837" cy="831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71" name="Text Box 67"/>
          <p:cNvSpPr txBox="1">
            <a:spLocks noChangeArrowheads="1"/>
          </p:cNvSpPr>
          <p:nvPr/>
        </p:nvSpPr>
        <p:spPr bwMode="auto">
          <a:xfrm>
            <a:off x="4427538" y="2924175"/>
            <a:ext cx="411480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Полный ток в этом случае равен нулю</a:t>
            </a:r>
          </a:p>
        </p:txBody>
      </p:sp>
      <p:graphicFrame>
        <p:nvGraphicFramePr>
          <p:cNvPr id="72772" name="Object 68"/>
          <p:cNvGraphicFramePr>
            <a:graphicFrameLocks noChangeAspect="1"/>
          </p:cNvGraphicFramePr>
          <p:nvPr/>
        </p:nvGraphicFramePr>
        <p:xfrm>
          <a:off x="971550" y="2636838"/>
          <a:ext cx="2665413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4" name="Формула" r:id="rId8" imgW="1155600" imgH="431640" progId="Equation.3">
                  <p:embed/>
                </p:oleObj>
              </mc:Choice>
              <mc:Fallback>
                <p:oleObj name="Формула" r:id="rId8" imgW="1155600" imgH="431640" progId="Equation.3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636838"/>
                        <a:ext cx="2665413" cy="995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73" name="Text Box 69"/>
          <p:cNvSpPr txBox="1">
            <a:spLocks noChangeArrowheads="1"/>
          </p:cNvSpPr>
          <p:nvPr/>
        </p:nvSpPr>
        <p:spPr bwMode="auto">
          <a:xfrm>
            <a:off x="323850" y="3644900"/>
            <a:ext cx="2952750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Суммарную плотность тока можно представить в виде диффузии</a:t>
            </a:r>
          </a:p>
        </p:txBody>
      </p:sp>
      <p:graphicFrame>
        <p:nvGraphicFramePr>
          <p:cNvPr id="72774" name="Object 70"/>
          <p:cNvGraphicFramePr>
            <a:graphicFrameLocks noChangeAspect="1"/>
          </p:cNvGraphicFramePr>
          <p:nvPr/>
        </p:nvGraphicFramePr>
        <p:xfrm>
          <a:off x="3203575" y="3441700"/>
          <a:ext cx="5681663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5" name="Формула" r:id="rId10" imgW="2463480" imgH="431640" progId="Equation.3">
                  <p:embed/>
                </p:oleObj>
              </mc:Choice>
              <mc:Fallback>
                <p:oleObj name="Формула" r:id="rId10" imgW="2463480" imgH="431640" progId="Equation.3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3441700"/>
                        <a:ext cx="5681663" cy="995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75" name="AutoShape 71"/>
          <p:cNvSpPr>
            <a:spLocks noChangeArrowheads="1"/>
          </p:cNvSpPr>
          <p:nvPr/>
        </p:nvSpPr>
        <p:spPr bwMode="auto">
          <a:xfrm>
            <a:off x="755650" y="1196975"/>
            <a:ext cx="2376488" cy="863600"/>
          </a:xfrm>
          <a:prstGeom prst="wedgeRoundRectCallout">
            <a:avLst>
              <a:gd name="adj1" fmla="val 255810"/>
              <a:gd name="adj2" fmla="val 255884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Коэффициент амбиполярной диффузии</a:t>
            </a:r>
          </a:p>
        </p:txBody>
      </p:sp>
      <p:sp>
        <p:nvSpPr>
          <p:cNvPr id="72776" name="AutoShape 72"/>
          <p:cNvSpPr>
            <a:spLocks noChangeArrowheads="1"/>
          </p:cNvSpPr>
          <p:nvPr/>
        </p:nvSpPr>
        <p:spPr bwMode="auto">
          <a:xfrm>
            <a:off x="3995738" y="1268413"/>
            <a:ext cx="3600450" cy="1728787"/>
          </a:xfrm>
          <a:prstGeom prst="wedgeRoundRectCallout">
            <a:avLst>
              <a:gd name="adj1" fmla="val -136949"/>
              <a:gd name="adj2" fmla="val 150644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В соответствии с соотношением Эйнштейна, учитывая, что подвижность электронов  много больше подвижности ионов и для неизотермической плазмы</a:t>
            </a:r>
          </a:p>
        </p:txBody>
      </p:sp>
      <p:graphicFrame>
        <p:nvGraphicFramePr>
          <p:cNvPr id="72777" name="Object 73"/>
          <p:cNvGraphicFramePr>
            <a:graphicFrameLocks noChangeAspect="1"/>
          </p:cNvGraphicFramePr>
          <p:nvPr/>
        </p:nvGraphicFramePr>
        <p:xfrm>
          <a:off x="323850" y="4508500"/>
          <a:ext cx="3960813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6" name="Формула" r:id="rId12" imgW="1600200" imgH="393480" progId="Equation.3">
                  <p:embed/>
                </p:oleObj>
              </mc:Choice>
              <mc:Fallback>
                <p:oleObj name="Формула" r:id="rId12" imgW="1600200" imgH="393480" progId="Equation.3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4508500"/>
                        <a:ext cx="3960813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78" name="Object 74"/>
          <p:cNvGraphicFramePr>
            <a:graphicFrameLocks noChangeAspect="1"/>
          </p:cNvGraphicFramePr>
          <p:nvPr/>
        </p:nvGraphicFramePr>
        <p:xfrm>
          <a:off x="1116013" y="5589588"/>
          <a:ext cx="2043112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7" name="Формула" r:id="rId14" imgW="825480" imgH="228600" progId="Equation.3">
                  <p:embed/>
                </p:oleObj>
              </mc:Choice>
              <mc:Fallback>
                <p:oleObj name="Формула" r:id="rId14" imgW="825480" imgH="228600" progId="Equation.3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5589588"/>
                        <a:ext cx="2043112" cy="566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79" name="Text Box 75"/>
          <p:cNvSpPr txBox="1">
            <a:spLocks noChangeArrowheads="1"/>
          </p:cNvSpPr>
          <p:nvPr/>
        </p:nvSpPr>
        <p:spPr bwMode="auto">
          <a:xfrm>
            <a:off x="4932363" y="4508500"/>
            <a:ext cx="3430587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В присутствии магнитного поля</a:t>
            </a:r>
          </a:p>
        </p:txBody>
      </p:sp>
      <p:graphicFrame>
        <p:nvGraphicFramePr>
          <p:cNvPr id="72780" name="Object 76"/>
          <p:cNvGraphicFramePr>
            <a:graphicFrameLocks noChangeAspect="1"/>
          </p:cNvGraphicFramePr>
          <p:nvPr/>
        </p:nvGraphicFramePr>
        <p:xfrm>
          <a:off x="3563938" y="5240338"/>
          <a:ext cx="2441575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8" name="Формула" r:id="rId16" imgW="1104840" imgH="482400" progId="Equation.3">
                  <p:embed/>
                </p:oleObj>
              </mc:Choice>
              <mc:Fallback>
                <p:oleObj name="Формула" r:id="rId16" imgW="1104840" imgH="482400" progId="Equation.3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5240338"/>
                        <a:ext cx="2441575" cy="1068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81" name="Object 77"/>
          <p:cNvGraphicFramePr>
            <a:graphicFrameLocks noChangeAspect="1"/>
          </p:cNvGraphicFramePr>
          <p:nvPr/>
        </p:nvGraphicFramePr>
        <p:xfrm>
          <a:off x="6156325" y="5313363"/>
          <a:ext cx="2470150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9" name="Формула" r:id="rId18" imgW="1117440" imgH="482400" progId="Equation.3">
                  <p:embed/>
                </p:oleObj>
              </mc:Choice>
              <mc:Fallback>
                <p:oleObj name="Формула" r:id="rId18" imgW="1117440" imgH="482400" progId="Equation.3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5313363"/>
                        <a:ext cx="2470150" cy="1068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82" name="AutoShape 78"/>
          <p:cNvSpPr>
            <a:spLocks noChangeArrowheads="1"/>
          </p:cNvSpPr>
          <p:nvPr/>
        </p:nvSpPr>
        <p:spPr bwMode="auto">
          <a:xfrm>
            <a:off x="1042988" y="3573463"/>
            <a:ext cx="2735262" cy="863600"/>
          </a:xfrm>
          <a:prstGeom prst="wedgeRoundRectCallout">
            <a:avLst>
              <a:gd name="adj1" fmla="val 94630"/>
              <a:gd name="adj2" fmla="val 223162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Ларморовская частота электронов или ионов соответственно</a:t>
            </a:r>
          </a:p>
        </p:txBody>
      </p:sp>
      <p:sp>
        <p:nvSpPr>
          <p:cNvPr id="72783" name="AutoShape 79"/>
          <p:cNvSpPr>
            <a:spLocks noChangeArrowheads="1"/>
          </p:cNvSpPr>
          <p:nvPr/>
        </p:nvSpPr>
        <p:spPr bwMode="auto">
          <a:xfrm>
            <a:off x="3995738" y="3644900"/>
            <a:ext cx="2735262" cy="863600"/>
          </a:xfrm>
          <a:prstGeom prst="wedgeRoundRectCallout">
            <a:avLst>
              <a:gd name="adj1" fmla="val 7111"/>
              <a:gd name="adj2" fmla="val 215074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Число столкновений для электронов или ионов соответственно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2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2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7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7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7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7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7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7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7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68" grpId="0"/>
      <p:bldP spid="72771" grpId="0"/>
      <p:bldP spid="72773" grpId="0"/>
      <p:bldP spid="72775" grpId="0" animBg="1"/>
      <p:bldP spid="72776" grpId="0" animBg="1"/>
      <p:bldP spid="72779" grpId="0"/>
      <p:bldP spid="72782" grpId="0" animBg="1"/>
      <p:bldP spid="7278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7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14</a:t>
            </a:r>
          </a:p>
        </p:txBody>
      </p:sp>
      <p:sp>
        <p:nvSpPr>
          <p:cNvPr id="115718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15719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115720" name="Text Box 8"/>
          <p:cNvSpPr txBox="1">
            <a:spLocks noChangeArrowheads="1"/>
          </p:cNvSpPr>
          <p:nvPr/>
        </p:nvSpPr>
        <p:spPr bwMode="auto">
          <a:xfrm>
            <a:off x="2143125" y="476250"/>
            <a:ext cx="4786313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ФОРМИРОВАНИЕ ГАЗОВЫХ РАЗРЯДОВ</a:t>
            </a:r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3779838" y="1196975"/>
            <a:ext cx="4895850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Вольтамперная характеристика газоразрядного промежутка</a:t>
            </a:r>
          </a:p>
        </p:txBody>
      </p:sp>
      <p:pic>
        <p:nvPicPr>
          <p:cNvPr id="115722" name="Picture 10"/>
          <p:cNvPicPr>
            <a:picLocks noChangeAspect="1" noChangeArrowheads="1"/>
          </p:cNvPicPr>
          <p:nvPr/>
        </p:nvPicPr>
        <p:blipFill>
          <a:blip r:embed="rId3" cstate="print"/>
          <a:srcRect l="3175" r="2116" b="4535"/>
          <a:stretch>
            <a:fillRect/>
          </a:stretch>
        </p:blipFill>
        <p:spPr bwMode="auto">
          <a:xfrm>
            <a:off x="3924300" y="2133600"/>
            <a:ext cx="4879975" cy="3444875"/>
          </a:xfrm>
          <a:prstGeom prst="rect">
            <a:avLst/>
          </a:prstGeom>
          <a:noFill/>
        </p:spPr>
      </p:pic>
      <p:sp>
        <p:nvSpPr>
          <p:cNvPr id="115723" name="Text Box 11"/>
          <p:cNvSpPr txBox="1">
            <a:spLocks noChangeArrowheads="1"/>
          </p:cNvSpPr>
          <p:nvPr/>
        </p:nvSpPr>
        <p:spPr bwMode="auto">
          <a:xfrm>
            <a:off x="468313" y="981075"/>
            <a:ext cx="3887787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Для описания процесса нарастания электронных лавин</a:t>
            </a:r>
          </a:p>
        </p:txBody>
      </p:sp>
      <p:sp>
        <p:nvSpPr>
          <p:cNvPr id="115724" name="Text Box 12"/>
          <p:cNvSpPr txBox="1">
            <a:spLocks noChangeArrowheads="1"/>
          </p:cNvSpPr>
          <p:nvPr/>
        </p:nvSpPr>
        <p:spPr bwMode="auto">
          <a:xfrm>
            <a:off x="323850" y="1557338"/>
            <a:ext cx="3455988" cy="13144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>
                <a:sym typeface="Symbol" pitchFamily="18" charset="2"/>
              </a:rPr>
              <a:t> - коэффициент объемной ионизации электронами равный числу актов  ионизации электроном на единицу пути к аноду </a:t>
            </a:r>
          </a:p>
        </p:txBody>
      </p:sp>
      <p:sp>
        <p:nvSpPr>
          <p:cNvPr id="115725" name="Text Box 13"/>
          <p:cNvSpPr txBox="1">
            <a:spLocks noChangeArrowheads="1"/>
          </p:cNvSpPr>
          <p:nvPr/>
        </p:nvSpPr>
        <p:spPr bwMode="auto">
          <a:xfrm>
            <a:off x="323850" y="2852738"/>
            <a:ext cx="3455988" cy="13144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l-GR" sz="1600" b="1">
                <a:cs typeface="Arial" charset="0"/>
                <a:sym typeface="Symbol" pitchFamily="18" charset="2"/>
              </a:rPr>
              <a:t>β</a:t>
            </a:r>
            <a:r>
              <a:rPr lang="ru-RU" sz="1600" b="1">
                <a:sym typeface="Symbol" pitchFamily="18" charset="2"/>
              </a:rPr>
              <a:t> - коэффициент объемной ионизации положительными ионами равный числу актов  ионизации ионом на единицу пути к аноду </a:t>
            </a:r>
          </a:p>
        </p:txBody>
      </p:sp>
      <p:sp>
        <p:nvSpPr>
          <p:cNvPr id="115726" name="Text Box 14"/>
          <p:cNvSpPr txBox="1">
            <a:spLocks noChangeArrowheads="1"/>
          </p:cNvSpPr>
          <p:nvPr/>
        </p:nvSpPr>
        <p:spPr bwMode="auto">
          <a:xfrm>
            <a:off x="322263" y="4149725"/>
            <a:ext cx="3313112" cy="15589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l-GR" sz="1600" b="1">
                <a:cs typeface="Arial" charset="0"/>
                <a:sym typeface="Symbol" pitchFamily="18" charset="2"/>
              </a:rPr>
              <a:t></a:t>
            </a:r>
            <a:r>
              <a:rPr lang="ru-RU" sz="1600" b="1">
                <a:sym typeface="Symbol" pitchFamily="18" charset="2"/>
              </a:rPr>
              <a:t> - коэффициент, характеризующий количество электронов, вылетающих с катода  в результате эмиссионных процессов          (-процессов)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1" grpId="0"/>
      <p:bldP spid="115723" grpId="0"/>
      <p:bldP spid="115724" grpId="0"/>
      <p:bldP spid="115725" grpId="0"/>
      <p:bldP spid="1157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5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15</a:t>
            </a:r>
          </a:p>
        </p:txBody>
      </p:sp>
      <p:sp>
        <p:nvSpPr>
          <p:cNvPr id="117766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17767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117782" name="AutoShape 22"/>
          <p:cNvSpPr>
            <a:spLocks noChangeArrowheads="1"/>
          </p:cNvSpPr>
          <p:nvPr/>
        </p:nvSpPr>
        <p:spPr bwMode="auto">
          <a:xfrm>
            <a:off x="684213" y="1628775"/>
            <a:ext cx="7488237" cy="2881313"/>
          </a:xfrm>
          <a:prstGeom prst="cube">
            <a:avLst>
              <a:gd name="adj" fmla="val 25000"/>
            </a:avLst>
          </a:prstGeom>
          <a:solidFill>
            <a:srgbClr val="CCFFCC">
              <a:alpha val="50000"/>
            </a:srgbClr>
          </a:solidFill>
          <a:ln w="12700">
            <a:solidFill>
              <a:srgbClr val="000080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17784" name="Rectangle 24"/>
          <p:cNvSpPr>
            <a:spLocks noChangeArrowheads="1"/>
          </p:cNvSpPr>
          <p:nvPr/>
        </p:nvSpPr>
        <p:spPr bwMode="auto">
          <a:xfrm>
            <a:off x="2771775" y="2349500"/>
            <a:ext cx="720725" cy="2159000"/>
          </a:xfrm>
          <a:prstGeom prst="rect">
            <a:avLst/>
          </a:prstGeom>
          <a:solidFill>
            <a:srgbClr val="00FFFF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17785" name="AutoShape 25"/>
          <p:cNvSpPr>
            <a:spLocks noChangeArrowheads="1"/>
          </p:cNvSpPr>
          <p:nvPr/>
        </p:nvSpPr>
        <p:spPr bwMode="auto">
          <a:xfrm>
            <a:off x="2771775" y="1628775"/>
            <a:ext cx="1368425" cy="720725"/>
          </a:xfrm>
          <a:prstGeom prst="parallelogram">
            <a:avLst>
              <a:gd name="adj" fmla="val 86566"/>
            </a:avLst>
          </a:prstGeom>
          <a:solidFill>
            <a:srgbClr val="00FFFF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17786" name="Line 26"/>
          <p:cNvSpPr>
            <a:spLocks noChangeShapeType="1"/>
          </p:cNvSpPr>
          <p:nvPr/>
        </p:nvSpPr>
        <p:spPr bwMode="auto">
          <a:xfrm>
            <a:off x="1619250" y="1196975"/>
            <a:ext cx="6553200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 type="triangle" w="med" len="med"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endParaRPr lang="ru-RU"/>
          </a:p>
        </p:txBody>
      </p:sp>
      <p:graphicFrame>
        <p:nvGraphicFramePr>
          <p:cNvPr id="117787" name="Object 27"/>
          <p:cNvGraphicFramePr>
            <a:graphicFrameLocks noChangeAspect="1"/>
          </p:cNvGraphicFramePr>
          <p:nvPr/>
        </p:nvGraphicFramePr>
        <p:xfrm>
          <a:off x="7740650" y="836613"/>
          <a:ext cx="32702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11" name="Формула" r:id="rId4" imgW="126720" imgH="139680" progId="Equation.3">
                  <p:embed/>
                </p:oleObj>
              </mc:Choice>
              <mc:Fallback>
                <p:oleObj name="Формула" r:id="rId4" imgW="126720" imgH="13968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650" y="836613"/>
                        <a:ext cx="32702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88" name="Object 28"/>
          <p:cNvGraphicFramePr>
            <a:graphicFrameLocks noChangeAspect="1"/>
          </p:cNvGraphicFramePr>
          <p:nvPr/>
        </p:nvGraphicFramePr>
        <p:xfrm>
          <a:off x="3505200" y="1169988"/>
          <a:ext cx="49053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12" name="Формула" r:id="rId6" imgW="190440" imgH="177480" progId="Equation.3">
                  <p:embed/>
                </p:oleObj>
              </mc:Choice>
              <mc:Fallback>
                <p:oleObj name="Формула" r:id="rId6" imgW="190440" imgH="17748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169988"/>
                        <a:ext cx="490538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89" name="Object 29"/>
          <p:cNvGraphicFramePr>
            <a:graphicFrameLocks noChangeAspect="1"/>
          </p:cNvGraphicFramePr>
          <p:nvPr/>
        </p:nvGraphicFramePr>
        <p:xfrm>
          <a:off x="2700338" y="1916113"/>
          <a:ext cx="143986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13" name="Формула" r:id="rId8" imgW="660240" imgH="177480" progId="Equation.3">
                  <p:embed/>
                </p:oleObj>
              </mc:Choice>
              <mc:Fallback>
                <p:oleObj name="Формула" r:id="rId8" imgW="660240" imgH="17748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1916113"/>
                        <a:ext cx="1439862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90" name="Text Box 30"/>
          <p:cNvSpPr txBox="1">
            <a:spLocks noChangeArrowheads="1"/>
          </p:cNvSpPr>
          <p:nvPr/>
        </p:nvSpPr>
        <p:spPr bwMode="auto">
          <a:xfrm>
            <a:off x="323850" y="1557338"/>
            <a:ext cx="822325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/>
              <a:t>катод</a:t>
            </a:r>
          </a:p>
        </p:txBody>
      </p:sp>
      <p:sp>
        <p:nvSpPr>
          <p:cNvPr id="117791" name="Text Box 31"/>
          <p:cNvSpPr txBox="1">
            <a:spLocks noChangeArrowheads="1"/>
          </p:cNvSpPr>
          <p:nvPr/>
        </p:nvSpPr>
        <p:spPr bwMode="auto">
          <a:xfrm>
            <a:off x="8145463" y="1628775"/>
            <a:ext cx="733425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/>
              <a:t>анод</a:t>
            </a:r>
          </a:p>
        </p:txBody>
      </p:sp>
      <p:sp>
        <p:nvSpPr>
          <p:cNvPr id="117792" name="Line 32"/>
          <p:cNvSpPr>
            <a:spLocks noChangeShapeType="1"/>
          </p:cNvSpPr>
          <p:nvPr/>
        </p:nvSpPr>
        <p:spPr bwMode="auto">
          <a:xfrm>
            <a:off x="6084888" y="2781300"/>
            <a:ext cx="935037" cy="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 type="triangle" w="med" len="med"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endParaRPr lang="ru-RU"/>
          </a:p>
        </p:txBody>
      </p:sp>
      <p:graphicFrame>
        <p:nvGraphicFramePr>
          <p:cNvPr id="117793" name="Object 33"/>
          <p:cNvGraphicFramePr>
            <a:graphicFrameLocks noChangeAspect="1"/>
          </p:cNvGraphicFramePr>
          <p:nvPr/>
        </p:nvGraphicFramePr>
        <p:xfrm>
          <a:off x="5651500" y="2852738"/>
          <a:ext cx="1820863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14" name="Формула" r:id="rId10" imgW="761760" imgH="431640" progId="Equation.3">
                  <p:embed/>
                </p:oleObj>
              </mc:Choice>
              <mc:Fallback>
                <p:oleObj name="Формула" r:id="rId10" imgW="761760" imgH="43164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2852738"/>
                        <a:ext cx="1820863" cy="103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94" name="AutoShape 34"/>
          <p:cNvSpPr>
            <a:spLocks noChangeArrowheads="1"/>
          </p:cNvSpPr>
          <p:nvPr/>
        </p:nvSpPr>
        <p:spPr bwMode="auto">
          <a:xfrm>
            <a:off x="5292725" y="5013325"/>
            <a:ext cx="3671888" cy="1152525"/>
          </a:xfrm>
          <a:prstGeom prst="wedgeRoundRectCallout">
            <a:avLst>
              <a:gd name="adj1" fmla="val -17273"/>
              <a:gd name="adj2" fmla="val -153032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В плоской геометрии  в отсутствии объемного заряда</a:t>
            </a:r>
          </a:p>
        </p:txBody>
      </p:sp>
      <p:graphicFrame>
        <p:nvGraphicFramePr>
          <p:cNvPr id="117795" name="Object 35"/>
          <p:cNvGraphicFramePr>
            <a:graphicFrameLocks noChangeAspect="1"/>
          </p:cNvGraphicFramePr>
          <p:nvPr/>
        </p:nvGraphicFramePr>
        <p:xfrm>
          <a:off x="6372225" y="5589588"/>
          <a:ext cx="160813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15" name="Формула" r:id="rId12" imgW="672840" imgH="241200" progId="Equation.3">
                  <p:embed/>
                </p:oleObj>
              </mc:Choice>
              <mc:Fallback>
                <p:oleObj name="Формула" r:id="rId12" imgW="672840" imgH="24120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5589588"/>
                        <a:ext cx="1608138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97" name="Line 37"/>
          <p:cNvSpPr>
            <a:spLocks noChangeShapeType="1"/>
          </p:cNvSpPr>
          <p:nvPr/>
        </p:nvSpPr>
        <p:spPr bwMode="auto">
          <a:xfrm>
            <a:off x="1835150" y="2708275"/>
            <a:ext cx="935038" cy="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 type="triangle" w="med" len="med"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endParaRPr lang="ru-RU"/>
          </a:p>
        </p:txBody>
      </p:sp>
      <p:graphicFrame>
        <p:nvGraphicFramePr>
          <p:cNvPr id="117798" name="Object 38"/>
          <p:cNvGraphicFramePr>
            <a:graphicFrameLocks noChangeAspect="1"/>
          </p:cNvGraphicFramePr>
          <p:nvPr/>
        </p:nvGraphicFramePr>
        <p:xfrm>
          <a:off x="2195513" y="2708275"/>
          <a:ext cx="393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16" name="Формула" r:id="rId14" imgW="164880" imgH="228600" progId="Equation.3">
                  <p:embed/>
                </p:oleObj>
              </mc:Choice>
              <mc:Fallback>
                <p:oleObj name="Формула" r:id="rId14" imgW="164880" imgH="228600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2708275"/>
                        <a:ext cx="393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99" name="Line 39"/>
          <p:cNvSpPr>
            <a:spLocks noChangeShapeType="1"/>
          </p:cNvSpPr>
          <p:nvPr/>
        </p:nvSpPr>
        <p:spPr bwMode="auto">
          <a:xfrm flipH="1">
            <a:off x="755650" y="3213100"/>
            <a:ext cx="863600" cy="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 type="triangle" w="med" len="med"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endParaRPr lang="ru-RU"/>
          </a:p>
        </p:txBody>
      </p:sp>
      <p:graphicFrame>
        <p:nvGraphicFramePr>
          <p:cNvPr id="117801" name="Object 41"/>
          <p:cNvGraphicFramePr>
            <a:graphicFrameLocks noChangeAspect="1"/>
          </p:cNvGraphicFramePr>
          <p:nvPr/>
        </p:nvGraphicFramePr>
        <p:xfrm>
          <a:off x="684213" y="3284538"/>
          <a:ext cx="18510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17" name="Формула" r:id="rId16" imgW="774360" imgH="228600" progId="Equation.3">
                  <p:embed/>
                </p:oleObj>
              </mc:Choice>
              <mc:Fallback>
                <p:oleObj name="Формула" r:id="rId16" imgW="774360" imgH="228600" progId="Equation.3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284538"/>
                        <a:ext cx="1851025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802" name="AutoShape 42"/>
          <p:cNvSpPr>
            <a:spLocks noChangeArrowheads="1"/>
          </p:cNvSpPr>
          <p:nvPr/>
        </p:nvSpPr>
        <p:spPr bwMode="auto">
          <a:xfrm>
            <a:off x="539750" y="5013325"/>
            <a:ext cx="2663825" cy="1152525"/>
          </a:xfrm>
          <a:prstGeom prst="wedgeRoundRectCallout">
            <a:avLst>
              <a:gd name="adj1" fmla="val -38556"/>
              <a:gd name="adj2" fmla="val -148898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Поток ионов</a:t>
            </a:r>
          </a:p>
        </p:txBody>
      </p:sp>
      <p:graphicFrame>
        <p:nvGraphicFramePr>
          <p:cNvPr id="117803" name="Object 43"/>
          <p:cNvGraphicFramePr>
            <a:graphicFrameLocks noChangeAspect="1"/>
          </p:cNvGraphicFramePr>
          <p:nvPr/>
        </p:nvGraphicFramePr>
        <p:xfrm>
          <a:off x="755650" y="5373688"/>
          <a:ext cx="22447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18" name="Формула" r:id="rId18" imgW="939600" imgH="241200" progId="Equation.3">
                  <p:embed/>
                </p:oleObj>
              </mc:Choice>
              <mc:Fallback>
                <p:oleObj name="Формула" r:id="rId18" imgW="939600" imgH="24120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5373688"/>
                        <a:ext cx="2244725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804" name="AutoShape 44"/>
          <p:cNvSpPr>
            <a:spLocks noChangeArrowheads="1"/>
          </p:cNvSpPr>
          <p:nvPr/>
        </p:nvSpPr>
        <p:spPr bwMode="auto">
          <a:xfrm>
            <a:off x="323850" y="836613"/>
            <a:ext cx="1368425" cy="609600"/>
          </a:xfrm>
          <a:prstGeom prst="wedgeRoundRectCallout">
            <a:avLst>
              <a:gd name="adj1" fmla="val 97681"/>
              <a:gd name="adj2" fmla="val 244009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первая лавина</a:t>
            </a:r>
          </a:p>
        </p:txBody>
      </p:sp>
      <p:graphicFrame>
        <p:nvGraphicFramePr>
          <p:cNvPr id="117805" name="Object 45"/>
          <p:cNvGraphicFramePr>
            <a:graphicFrameLocks noChangeAspect="1"/>
          </p:cNvGraphicFramePr>
          <p:nvPr/>
        </p:nvGraphicFramePr>
        <p:xfrm>
          <a:off x="1116013" y="2708275"/>
          <a:ext cx="223996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19" name="Формула" r:id="rId20" imgW="939600" imgH="228600" progId="Equation.3">
                  <p:embed/>
                </p:oleObj>
              </mc:Choice>
              <mc:Fallback>
                <p:oleObj name="Формула" r:id="rId20" imgW="939600" imgH="228600" progId="Equation.3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708275"/>
                        <a:ext cx="2239962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806" name="AutoShape 46"/>
          <p:cNvSpPr>
            <a:spLocks noChangeArrowheads="1"/>
          </p:cNvSpPr>
          <p:nvPr/>
        </p:nvSpPr>
        <p:spPr bwMode="auto">
          <a:xfrm>
            <a:off x="2051050" y="836613"/>
            <a:ext cx="1368425" cy="609600"/>
          </a:xfrm>
          <a:prstGeom prst="wedgeRoundRectCallout">
            <a:avLst>
              <a:gd name="adj1" fmla="val -10671"/>
              <a:gd name="adj2" fmla="val 248958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вторая лавина</a:t>
            </a:r>
          </a:p>
        </p:txBody>
      </p:sp>
      <p:graphicFrame>
        <p:nvGraphicFramePr>
          <p:cNvPr id="117807" name="Object 47"/>
          <p:cNvGraphicFramePr>
            <a:graphicFrameLocks noChangeAspect="1"/>
          </p:cNvGraphicFramePr>
          <p:nvPr/>
        </p:nvGraphicFramePr>
        <p:xfrm>
          <a:off x="3851275" y="3141663"/>
          <a:ext cx="357981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20" name="Формула" r:id="rId22" imgW="1498320" imgH="241200" progId="Equation.3">
                  <p:embed/>
                </p:oleObj>
              </mc:Choice>
              <mc:Fallback>
                <p:oleObj name="Формула" r:id="rId22" imgW="1498320" imgH="241200" progId="Equation.3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3141663"/>
                        <a:ext cx="3579813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808" name="Object 48"/>
          <p:cNvGraphicFramePr>
            <a:graphicFrameLocks noChangeAspect="1"/>
          </p:cNvGraphicFramePr>
          <p:nvPr/>
        </p:nvGraphicFramePr>
        <p:xfrm>
          <a:off x="827088" y="5229225"/>
          <a:ext cx="2087562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21" name="Формула" r:id="rId24" imgW="838080" imgH="228600" progId="Equation.3">
                  <p:embed/>
                </p:oleObj>
              </mc:Choice>
              <mc:Fallback>
                <p:oleObj name="Формула" r:id="rId24" imgW="838080" imgH="228600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5229225"/>
                        <a:ext cx="2087562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809" name="Object 4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22" name="Формула" r:id="rId26" imgW="114120" imgH="215640" progId="Equation.3">
                  <p:embed/>
                </p:oleObj>
              </mc:Choice>
              <mc:Fallback>
                <p:oleObj name="Формула" r:id="rId26" imgW="114120" imgH="215640" progId="Equation.3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810" name="Object 50"/>
          <p:cNvGraphicFramePr>
            <a:graphicFrameLocks noChangeAspect="1"/>
          </p:cNvGraphicFramePr>
          <p:nvPr/>
        </p:nvGraphicFramePr>
        <p:xfrm>
          <a:off x="6084888" y="4724400"/>
          <a:ext cx="2466975" cy="164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23" name="Формула" r:id="rId28" imgW="990360" imgH="660240" progId="Equation.3">
                  <p:embed/>
                </p:oleObj>
              </mc:Choice>
              <mc:Fallback>
                <p:oleObj name="Формула" r:id="rId28" imgW="990360" imgH="660240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4724400"/>
                        <a:ext cx="2466975" cy="164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811" name="Text Box 51"/>
          <p:cNvSpPr txBox="1">
            <a:spLocks noChangeArrowheads="1"/>
          </p:cNvSpPr>
          <p:nvPr/>
        </p:nvSpPr>
        <p:spPr bwMode="auto">
          <a:xfrm>
            <a:off x="3276600" y="5300663"/>
            <a:ext cx="2079625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ионизационное нарастание</a:t>
            </a:r>
          </a:p>
        </p:txBody>
      </p:sp>
      <p:sp>
        <p:nvSpPr>
          <p:cNvPr id="117812" name="Text Box 52"/>
          <p:cNvSpPr txBox="1">
            <a:spLocks noChangeArrowheads="1"/>
          </p:cNvSpPr>
          <p:nvPr/>
        </p:nvSpPr>
        <p:spPr bwMode="auto">
          <a:xfrm>
            <a:off x="2143125" y="476250"/>
            <a:ext cx="4786313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ФОРМИРОВАНИЕ ГАЗОВЫХ РАЗРЯДОВ</a:t>
            </a:r>
          </a:p>
        </p:txBody>
      </p:sp>
      <p:pic>
        <p:nvPicPr>
          <p:cNvPr id="117813" name="Picture 53"/>
          <p:cNvPicPr>
            <a:picLocks noChangeAspect="1" noChangeArrowheads="1"/>
          </p:cNvPicPr>
          <p:nvPr/>
        </p:nvPicPr>
        <p:blipFill>
          <a:blip r:embed="rId30" cstate="print"/>
          <a:srcRect/>
          <a:stretch>
            <a:fillRect/>
          </a:stretch>
        </p:blipFill>
        <p:spPr bwMode="auto">
          <a:xfrm>
            <a:off x="3248025" y="3357563"/>
            <a:ext cx="1971675" cy="3209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7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7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7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7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7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17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17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17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17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7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7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7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17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17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177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17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17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177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178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178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177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177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117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000"/>
                            </p:stCondLst>
                            <p:childTnLst>
                              <p:par>
                                <p:cTn id="10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178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500"/>
                            </p:stCondLst>
                            <p:childTnLst>
                              <p:par>
                                <p:cTn id="10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178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117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117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117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92" grpId="0" animBg="1"/>
      <p:bldP spid="117794" grpId="0" animBg="1"/>
      <p:bldP spid="117794" grpId="1" animBg="1"/>
      <p:bldP spid="117797" grpId="0" animBg="1"/>
      <p:bldP spid="117799" grpId="0" animBg="1"/>
      <p:bldP spid="117802" grpId="0" animBg="1"/>
      <p:bldP spid="117802" grpId="1" animBg="1"/>
      <p:bldP spid="117804" grpId="0" animBg="1"/>
      <p:bldP spid="117804" grpId="1" animBg="1"/>
      <p:bldP spid="117806" grpId="0" animBg="1"/>
      <p:bldP spid="1178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WordArt 5"/>
          <p:cNvSpPr>
            <a:spLocks noChangeArrowheads="1" noChangeShapeType="1" noTextEdit="1"/>
          </p:cNvSpPr>
          <p:nvPr/>
        </p:nvSpPr>
        <p:spPr bwMode="auto">
          <a:xfrm>
            <a:off x="8675688" y="6381750"/>
            <a:ext cx="287337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16</a:t>
            </a:r>
          </a:p>
        </p:txBody>
      </p:sp>
      <p:sp>
        <p:nvSpPr>
          <p:cNvPr id="70662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70696" name="WordArt 40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70699" name="Text Box 43"/>
          <p:cNvSpPr txBox="1">
            <a:spLocks noChangeArrowheads="1"/>
          </p:cNvSpPr>
          <p:nvPr/>
        </p:nvSpPr>
        <p:spPr bwMode="auto">
          <a:xfrm>
            <a:off x="468313" y="1196975"/>
            <a:ext cx="3600450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В  </a:t>
            </a:r>
            <a:r>
              <a:rPr lang="en-US" sz="1600" b="1"/>
              <a:t>s-</a:t>
            </a:r>
            <a:r>
              <a:rPr lang="ru-RU" sz="1600" b="1"/>
              <a:t>ой лавине количество электронов, пришедших на анод </a:t>
            </a:r>
          </a:p>
        </p:txBody>
      </p:sp>
      <p:graphicFrame>
        <p:nvGraphicFramePr>
          <p:cNvPr id="70700" name="Object 44"/>
          <p:cNvGraphicFramePr>
            <a:graphicFrameLocks noChangeAspect="1"/>
          </p:cNvGraphicFramePr>
          <p:nvPr/>
        </p:nvGraphicFramePr>
        <p:xfrm>
          <a:off x="5072066" y="785794"/>
          <a:ext cx="3640137" cy="10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0" name="Формула" r:id="rId4" imgW="1523880" imgH="457200" progId="Equation.3">
                  <p:embed/>
                </p:oleObj>
              </mc:Choice>
              <mc:Fallback>
                <p:oleObj name="Формула" r:id="rId4" imgW="1523880" imgH="457200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66" y="785794"/>
                        <a:ext cx="3640137" cy="1090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701" name="Text Box 45"/>
          <p:cNvSpPr txBox="1">
            <a:spLocks noChangeArrowheads="1"/>
          </p:cNvSpPr>
          <p:nvPr/>
        </p:nvSpPr>
        <p:spPr bwMode="auto">
          <a:xfrm>
            <a:off x="468313" y="2060575"/>
            <a:ext cx="3887787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В установившемся режиме (при </a:t>
            </a:r>
            <a:r>
              <a:rPr lang="en-US" sz="1600" b="1"/>
              <a:t> s </a:t>
            </a:r>
            <a:r>
              <a:rPr lang="ru-RU" sz="1600" b="1"/>
              <a:t> стремящемся к бесконечности)</a:t>
            </a:r>
          </a:p>
        </p:txBody>
      </p:sp>
      <p:graphicFrame>
        <p:nvGraphicFramePr>
          <p:cNvPr id="70702" name="Object 46"/>
          <p:cNvGraphicFramePr>
            <a:graphicFrameLocks noChangeAspect="1"/>
          </p:cNvGraphicFramePr>
          <p:nvPr/>
        </p:nvGraphicFramePr>
        <p:xfrm>
          <a:off x="5214942" y="1857364"/>
          <a:ext cx="2941637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1" name="Формула" r:id="rId6" imgW="1231560" imgH="444240" progId="Equation.3">
                  <p:embed/>
                </p:oleObj>
              </mc:Choice>
              <mc:Fallback>
                <p:oleObj name="Формула" r:id="rId6" imgW="1231560" imgH="44424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42" y="1857364"/>
                        <a:ext cx="2941637" cy="1060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703" name="Text Box 47"/>
          <p:cNvSpPr txBox="1">
            <a:spLocks noChangeArrowheads="1"/>
          </p:cNvSpPr>
          <p:nvPr/>
        </p:nvSpPr>
        <p:spPr bwMode="auto">
          <a:xfrm>
            <a:off x="539750" y="2708275"/>
            <a:ext cx="1508125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Анодный ток</a:t>
            </a:r>
          </a:p>
        </p:txBody>
      </p:sp>
      <p:graphicFrame>
        <p:nvGraphicFramePr>
          <p:cNvPr id="70704" name="Object 48"/>
          <p:cNvGraphicFramePr>
            <a:graphicFrameLocks noChangeAspect="1"/>
          </p:cNvGraphicFramePr>
          <p:nvPr/>
        </p:nvGraphicFramePr>
        <p:xfrm>
          <a:off x="468313" y="2997200"/>
          <a:ext cx="2881312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2" name="Формула" r:id="rId8" imgW="1206360" imgH="444240" progId="Equation.3">
                  <p:embed/>
                </p:oleObj>
              </mc:Choice>
              <mc:Fallback>
                <p:oleObj name="Формула" r:id="rId8" imgW="1206360" imgH="444240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997200"/>
                        <a:ext cx="2881312" cy="1060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705" name="Object 49"/>
          <p:cNvGraphicFramePr>
            <a:graphicFrameLocks noChangeAspect="1"/>
          </p:cNvGraphicFramePr>
          <p:nvPr/>
        </p:nvGraphicFramePr>
        <p:xfrm>
          <a:off x="3924300" y="2997200"/>
          <a:ext cx="4821238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3" name="Формула" r:id="rId10" imgW="2019240" imgH="444240" progId="Equation.3">
                  <p:embed/>
                </p:oleObj>
              </mc:Choice>
              <mc:Fallback>
                <p:oleObj name="Формула" r:id="rId10" imgW="2019240" imgH="444240" progId="Equation.3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997200"/>
                        <a:ext cx="4821238" cy="1060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706" name="Object 50"/>
          <p:cNvGraphicFramePr>
            <a:graphicFrameLocks noChangeAspect="1"/>
          </p:cNvGraphicFramePr>
          <p:nvPr/>
        </p:nvGraphicFramePr>
        <p:xfrm>
          <a:off x="468313" y="5300663"/>
          <a:ext cx="211772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4" name="Формула" r:id="rId12" imgW="863280" imgH="380880" progId="Equation.3">
                  <p:embed/>
                </p:oleObj>
              </mc:Choice>
              <mc:Fallback>
                <p:oleObj name="Формула" r:id="rId12" imgW="863280" imgH="380880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5300663"/>
                        <a:ext cx="2117725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707" name="Object 51"/>
          <p:cNvGraphicFramePr>
            <a:graphicFrameLocks noChangeAspect="1"/>
          </p:cNvGraphicFramePr>
          <p:nvPr/>
        </p:nvGraphicFramePr>
        <p:xfrm>
          <a:off x="2916238" y="5229225"/>
          <a:ext cx="196215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5" name="Формула" r:id="rId14" imgW="799920" imgH="380880" progId="Equation.3">
                  <p:embed/>
                </p:oleObj>
              </mc:Choice>
              <mc:Fallback>
                <p:oleObj name="Формула" r:id="rId14" imgW="799920" imgH="38088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5229225"/>
                        <a:ext cx="1962150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709" name="Object 53"/>
          <p:cNvGraphicFramePr>
            <a:graphicFrameLocks noChangeAspect="1"/>
          </p:cNvGraphicFramePr>
          <p:nvPr/>
        </p:nvGraphicFramePr>
        <p:xfrm>
          <a:off x="5435600" y="4221163"/>
          <a:ext cx="336232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6" name="Формула" r:id="rId16" imgW="1371600" imgH="380880" progId="Equation.3">
                  <p:embed/>
                </p:oleObj>
              </mc:Choice>
              <mc:Fallback>
                <p:oleObj name="Формула" r:id="rId16" imgW="1371600" imgH="380880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4221163"/>
                        <a:ext cx="3362325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710" name="Text Box 54"/>
          <p:cNvSpPr txBox="1">
            <a:spLocks noChangeArrowheads="1"/>
          </p:cNvSpPr>
          <p:nvPr/>
        </p:nvSpPr>
        <p:spPr bwMode="auto">
          <a:xfrm>
            <a:off x="6240463" y="5300663"/>
            <a:ext cx="1831975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 i="1"/>
              <a:t>Для воздуха </a:t>
            </a:r>
          </a:p>
          <a:p>
            <a:r>
              <a:rPr lang="en-US" sz="1600" b="1" i="1"/>
              <a:t>A = 11.3 (</a:t>
            </a:r>
            <a:r>
              <a:rPr lang="ru-RU" sz="1600" b="1" i="1"/>
              <a:t>м Па</a:t>
            </a:r>
            <a:r>
              <a:rPr lang="en-US" sz="1600" b="1" i="1"/>
              <a:t>)</a:t>
            </a:r>
            <a:r>
              <a:rPr lang="ru-RU" sz="1600" b="1" i="1" baseline="30000"/>
              <a:t>-1</a:t>
            </a:r>
          </a:p>
          <a:p>
            <a:r>
              <a:rPr lang="en-US" sz="1600" b="1" i="1"/>
              <a:t>B = 274 B(</a:t>
            </a:r>
            <a:r>
              <a:rPr lang="ru-RU" sz="1600" b="1" i="1"/>
              <a:t>м Па</a:t>
            </a:r>
            <a:r>
              <a:rPr lang="en-US" sz="1600" b="1" i="1"/>
              <a:t>)</a:t>
            </a:r>
            <a:r>
              <a:rPr lang="ru-RU" sz="1600" b="1" i="1" baseline="30000"/>
              <a:t>-1</a:t>
            </a:r>
          </a:p>
        </p:txBody>
      </p:sp>
      <p:sp>
        <p:nvSpPr>
          <p:cNvPr id="70711" name="Text Box 55"/>
          <p:cNvSpPr txBox="1">
            <a:spLocks noChangeArrowheads="1"/>
          </p:cNvSpPr>
          <p:nvPr/>
        </p:nvSpPr>
        <p:spPr bwMode="auto">
          <a:xfrm>
            <a:off x="2143125" y="476250"/>
            <a:ext cx="4786313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ФОРМИРОВАНИЕ ГАЗОВЫХ РАЗРЯДОВ</a:t>
            </a:r>
          </a:p>
        </p:txBody>
      </p:sp>
      <p:pic>
        <p:nvPicPr>
          <p:cNvPr id="70712" name="Picture 56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468313" y="836613"/>
            <a:ext cx="4464050" cy="442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0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0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0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0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0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0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0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0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0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7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0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70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99" grpId="0"/>
      <p:bldP spid="70701" grpId="0"/>
      <p:bldP spid="70703" grpId="0"/>
      <p:bldP spid="707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9" name="WordArt 5"/>
          <p:cNvSpPr>
            <a:spLocks noChangeArrowheads="1" noChangeShapeType="1" noTextEdit="1"/>
          </p:cNvSpPr>
          <p:nvPr/>
        </p:nvSpPr>
        <p:spPr bwMode="auto">
          <a:xfrm>
            <a:off x="8675688" y="6381750"/>
            <a:ext cx="287337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17</a:t>
            </a:r>
          </a:p>
        </p:txBody>
      </p:sp>
      <p:sp>
        <p:nvSpPr>
          <p:cNvPr id="103430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03431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103434" name="Text Box 10"/>
          <p:cNvSpPr txBox="1">
            <a:spLocks noChangeArrowheads="1"/>
          </p:cNvSpPr>
          <p:nvPr/>
        </p:nvSpPr>
        <p:spPr bwMode="auto">
          <a:xfrm>
            <a:off x="323850" y="908050"/>
            <a:ext cx="6048375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при достижении коэффициентом ионизационного нарастания единицы - формируется самостоятельный разряд (происходит пробой газоразрядного промежутка)</a:t>
            </a:r>
          </a:p>
        </p:txBody>
      </p:sp>
      <p:graphicFrame>
        <p:nvGraphicFramePr>
          <p:cNvPr id="103435" name="Object 11"/>
          <p:cNvGraphicFramePr>
            <a:graphicFrameLocks noChangeAspect="1"/>
          </p:cNvGraphicFramePr>
          <p:nvPr/>
        </p:nvGraphicFramePr>
        <p:xfrm>
          <a:off x="6300788" y="1052513"/>
          <a:ext cx="2593975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40" name="Формула" r:id="rId4" imgW="1041120" imgH="228600" progId="Equation.3">
                  <p:embed/>
                </p:oleObj>
              </mc:Choice>
              <mc:Fallback>
                <p:oleObj name="Формула" r:id="rId4" imgW="1041120" imgH="228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1052513"/>
                        <a:ext cx="2593975" cy="569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36" name="Text Box 12"/>
          <p:cNvSpPr txBox="1">
            <a:spLocks noChangeArrowheads="1"/>
          </p:cNvSpPr>
          <p:nvPr/>
        </p:nvSpPr>
        <p:spPr bwMode="auto">
          <a:xfrm>
            <a:off x="323850" y="1739900"/>
            <a:ext cx="8424863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Напряжение при котором выполняется условие самостоятельности разряда называется пробойным напряжением или </a:t>
            </a: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напряжением зажигания самостоятельного разряда</a:t>
            </a:r>
          </a:p>
        </p:txBody>
      </p:sp>
      <p:graphicFrame>
        <p:nvGraphicFramePr>
          <p:cNvPr id="103437" name="Object 13"/>
          <p:cNvGraphicFramePr>
            <a:graphicFrameLocks noChangeAspect="1"/>
          </p:cNvGraphicFramePr>
          <p:nvPr/>
        </p:nvGraphicFramePr>
        <p:xfrm>
          <a:off x="3276600" y="2276475"/>
          <a:ext cx="5472113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41" name="Формула" r:id="rId6" imgW="2527200" imgH="622080" progId="Equation.3">
                  <p:embed/>
                </p:oleObj>
              </mc:Choice>
              <mc:Fallback>
                <p:oleObj name="Формула" r:id="rId6" imgW="2527200" imgH="6220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276475"/>
                        <a:ext cx="5472113" cy="134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38" name="Object 14"/>
          <p:cNvGraphicFramePr>
            <a:graphicFrameLocks noChangeAspect="1"/>
          </p:cNvGraphicFramePr>
          <p:nvPr/>
        </p:nvGraphicFramePr>
        <p:xfrm>
          <a:off x="5724525" y="4076700"/>
          <a:ext cx="2808288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42" name="Формула" r:id="rId8" imgW="1409400" imgH="457200" progId="Equation.3">
                  <p:embed/>
                </p:oleObj>
              </mc:Choice>
              <mc:Fallback>
                <p:oleObj name="Формула" r:id="rId8" imgW="1409400" imgH="4572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4076700"/>
                        <a:ext cx="2808288" cy="911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39" name="Object 15"/>
          <p:cNvGraphicFramePr>
            <a:graphicFrameLocks noChangeAspect="1"/>
          </p:cNvGraphicFramePr>
          <p:nvPr/>
        </p:nvGraphicFramePr>
        <p:xfrm>
          <a:off x="5867400" y="5157788"/>
          <a:ext cx="25209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43" name="Формула" r:id="rId10" imgW="1066680" imgH="228600" progId="Equation.3">
                  <p:embed/>
                </p:oleObj>
              </mc:Choice>
              <mc:Fallback>
                <p:oleObj name="Формула" r:id="rId10" imgW="1066680" imgH="2286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157788"/>
                        <a:ext cx="2520950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40" name="Text Box 16"/>
          <p:cNvSpPr txBox="1">
            <a:spLocks noChangeArrowheads="1"/>
          </p:cNvSpPr>
          <p:nvPr/>
        </p:nvSpPr>
        <p:spPr bwMode="auto">
          <a:xfrm>
            <a:off x="323850" y="2781300"/>
            <a:ext cx="20066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/>
              <a:t>Кривые Пашена</a:t>
            </a:r>
          </a:p>
        </p:txBody>
      </p:sp>
      <p:sp>
        <p:nvSpPr>
          <p:cNvPr id="103442" name="Text Box 18"/>
          <p:cNvSpPr txBox="1">
            <a:spLocks noChangeArrowheads="1"/>
          </p:cNvSpPr>
          <p:nvPr/>
        </p:nvSpPr>
        <p:spPr bwMode="auto">
          <a:xfrm>
            <a:off x="2143125" y="476250"/>
            <a:ext cx="4786313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ФОРМИРОВАНИЕ ГАЗОВЫХ РАЗРЯДОВ</a:t>
            </a:r>
          </a:p>
        </p:txBody>
      </p:sp>
      <p:pic>
        <p:nvPicPr>
          <p:cNvPr id="103443" name="Picture 1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68313" y="3141663"/>
            <a:ext cx="4535487" cy="3397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3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3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3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3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3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3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3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4" grpId="0"/>
      <p:bldP spid="103436" grpId="0"/>
      <p:bldP spid="10344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7" name="WordArt 5"/>
          <p:cNvSpPr>
            <a:spLocks noChangeArrowheads="1" noChangeShapeType="1" noTextEdit="1"/>
          </p:cNvSpPr>
          <p:nvPr/>
        </p:nvSpPr>
        <p:spPr bwMode="auto">
          <a:xfrm>
            <a:off x="8675688" y="6381750"/>
            <a:ext cx="287337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18</a:t>
            </a:r>
          </a:p>
        </p:txBody>
      </p:sp>
      <p:sp>
        <p:nvSpPr>
          <p:cNvPr id="105478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05479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pic>
        <p:nvPicPr>
          <p:cNvPr id="105481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8888" y="1052513"/>
            <a:ext cx="6696075" cy="5006975"/>
          </a:xfrm>
          <a:prstGeom prst="rect">
            <a:avLst/>
          </a:prstGeom>
          <a:noFill/>
        </p:spPr>
      </p:pic>
      <p:sp>
        <p:nvSpPr>
          <p:cNvPr id="105482" name="Text Box 10"/>
          <p:cNvSpPr txBox="1">
            <a:spLocks noChangeArrowheads="1"/>
          </p:cNvSpPr>
          <p:nvPr/>
        </p:nvSpPr>
        <p:spPr bwMode="auto">
          <a:xfrm>
            <a:off x="2097088" y="476250"/>
            <a:ext cx="4886325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КЛАССИФИКАЦИЯ ГАЗОВЫХ РАЗРЯДОВ</a:t>
            </a:r>
          </a:p>
        </p:txBody>
      </p:sp>
      <p:sp>
        <p:nvSpPr>
          <p:cNvPr id="105483" name="AutoShape 11"/>
          <p:cNvSpPr>
            <a:spLocks noChangeArrowheads="1"/>
          </p:cNvSpPr>
          <p:nvPr/>
        </p:nvSpPr>
        <p:spPr bwMode="auto">
          <a:xfrm>
            <a:off x="250825" y="908050"/>
            <a:ext cx="2519363" cy="647700"/>
          </a:xfrm>
          <a:prstGeom prst="wedgeRoundRectCallout">
            <a:avLst>
              <a:gd name="adj1" fmla="val 8032"/>
              <a:gd name="adj2" fmla="val 519852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несамостоятельный темный разряд</a:t>
            </a:r>
          </a:p>
        </p:txBody>
      </p:sp>
      <p:sp>
        <p:nvSpPr>
          <p:cNvPr id="105484" name="AutoShape 12"/>
          <p:cNvSpPr>
            <a:spLocks noChangeArrowheads="1"/>
          </p:cNvSpPr>
          <p:nvPr/>
        </p:nvSpPr>
        <p:spPr bwMode="auto">
          <a:xfrm>
            <a:off x="2843213" y="908050"/>
            <a:ext cx="2519362" cy="647700"/>
          </a:xfrm>
          <a:prstGeom prst="wedgeRoundRectCallout">
            <a:avLst>
              <a:gd name="adj1" fmla="val -16542"/>
              <a:gd name="adj2" fmla="val 436273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самостоятельный темный разряд</a:t>
            </a:r>
          </a:p>
        </p:txBody>
      </p:sp>
      <p:sp>
        <p:nvSpPr>
          <p:cNvPr id="105485" name="AutoShape 13"/>
          <p:cNvSpPr>
            <a:spLocks noChangeArrowheads="1"/>
          </p:cNvSpPr>
          <p:nvPr/>
        </p:nvSpPr>
        <p:spPr bwMode="auto">
          <a:xfrm>
            <a:off x="1331913" y="4941888"/>
            <a:ext cx="2519362" cy="935037"/>
          </a:xfrm>
          <a:prstGeom prst="wedgeRoundRectCallout">
            <a:avLst>
              <a:gd name="adj1" fmla="val 100787"/>
              <a:gd name="adj2" fmla="val -100083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переходная область от темного к тлеющему разряду</a:t>
            </a:r>
          </a:p>
        </p:txBody>
      </p:sp>
      <p:sp>
        <p:nvSpPr>
          <p:cNvPr id="105486" name="AutoShape 14"/>
          <p:cNvSpPr>
            <a:spLocks noChangeArrowheads="1"/>
          </p:cNvSpPr>
          <p:nvPr/>
        </p:nvSpPr>
        <p:spPr bwMode="auto">
          <a:xfrm>
            <a:off x="3924300" y="1700213"/>
            <a:ext cx="1727200" cy="935037"/>
          </a:xfrm>
          <a:prstGeom prst="wedgeRoundRectCallout">
            <a:avLst>
              <a:gd name="adj1" fmla="val 77847"/>
              <a:gd name="adj2" fmla="val 335398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нормальный тлеющий разряд</a:t>
            </a:r>
          </a:p>
        </p:txBody>
      </p:sp>
      <p:sp>
        <p:nvSpPr>
          <p:cNvPr id="105487" name="AutoShape 15"/>
          <p:cNvSpPr>
            <a:spLocks noChangeArrowheads="1"/>
          </p:cNvSpPr>
          <p:nvPr/>
        </p:nvSpPr>
        <p:spPr bwMode="auto">
          <a:xfrm>
            <a:off x="5508625" y="908050"/>
            <a:ext cx="1727200" cy="935038"/>
          </a:xfrm>
          <a:prstGeom prst="wedgeRoundRectCallout">
            <a:avLst>
              <a:gd name="adj1" fmla="val 19116"/>
              <a:gd name="adj2" fmla="val 308065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аномальный тлеющий разряд</a:t>
            </a:r>
          </a:p>
        </p:txBody>
      </p:sp>
      <p:sp>
        <p:nvSpPr>
          <p:cNvPr id="105488" name="AutoShape 16"/>
          <p:cNvSpPr>
            <a:spLocks noChangeArrowheads="1"/>
          </p:cNvSpPr>
          <p:nvPr/>
        </p:nvSpPr>
        <p:spPr bwMode="auto">
          <a:xfrm>
            <a:off x="7451725" y="1052513"/>
            <a:ext cx="1223963" cy="719137"/>
          </a:xfrm>
          <a:prstGeom prst="wedgeRoundRectCallout">
            <a:avLst>
              <a:gd name="adj1" fmla="val -30417"/>
              <a:gd name="adj2" fmla="val 585097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дуговой разряд</a:t>
            </a:r>
          </a:p>
        </p:txBody>
      </p:sp>
      <p:sp>
        <p:nvSpPr>
          <p:cNvPr id="105491" name="AutoShape 19"/>
          <p:cNvSpPr>
            <a:spLocks noChangeArrowheads="1"/>
          </p:cNvSpPr>
          <p:nvPr/>
        </p:nvSpPr>
        <p:spPr bwMode="auto">
          <a:xfrm>
            <a:off x="395288" y="2205038"/>
            <a:ext cx="3168650" cy="2808287"/>
          </a:xfrm>
          <a:prstGeom prst="wedgeRoundRectCallout">
            <a:avLst>
              <a:gd name="adj1" fmla="val 78556"/>
              <a:gd name="adj2" fmla="val -39032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>
                <a:effectLst>
                  <a:outerShdw blurRad="38100" dist="38100" dir="2700000" algn="tl">
                    <a:srgbClr val="FFFFFF"/>
                  </a:outerShdw>
                </a:effectLst>
              </a:rPr>
              <a:t>Нормальное катодное падение в тлеющем разряде не зависит от тока и определяется типом газа и материалом катода</a:t>
            </a:r>
          </a:p>
        </p:txBody>
      </p:sp>
      <p:graphicFrame>
        <p:nvGraphicFramePr>
          <p:cNvPr id="105492" name="Object 20"/>
          <p:cNvGraphicFramePr>
            <a:graphicFrameLocks noChangeAspect="1"/>
          </p:cNvGraphicFramePr>
          <p:nvPr/>
        </p:nvGraphicFramePr>
        <p:xfrm>
          <a:off x="900113" y="3644900"/>
          <a:ext cx="2087562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6" name="Формула" r:id="rId5" imgW="1130040" imgH="457200" progId="Equation.3">
                  <p:embed/>
                </p:oleObj>
              </mc:Choice>
              <mc:Fallback>
                <p:oleObj name="Формула" r:id="rId5" imgW="1130040" imgH="4572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644900"/>
                        <a:ext cx="2087562" cy="84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93" name="Object 21"/>
          <p:cNvGraphicFramePr>
            <a:graphicFrameLocks noChangeAspect="1"/>
          </p:cNvGraphicFramePr>
          <p:nvPr/>
        </p:nvGraphicFramePr>
        <p:xfrm>
          <a:off x="1331913" y="4508500"/>
          <a:ext cx="12906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7" name="Формула" r:id="rId7" imgW="698400" imgH="228600" progId="Equation.3">
                  <p:embed/>
                </p:oleObj>
              </mc:Choice>
              <mc:Fallback>
                <p:oleObj name="Формула" r:id="rId7" imgW="698400" imgH="22860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508500"/>
                        <a:ext cx="129063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94" name="AutoShape 22"/>
          <p:cNvSpPr>
            <a:spLocks noChangeArrowheads="1"/>
          </p:cNvSpPr>
          <p:nvPr/>
        </p:nvSpPr>
        <p:spPr bwMode="auto">
          <a:xfrm>
            <a:off x="468313" y="4437063"/>
            <a:ext cx="4751387" cy="1944687"/>
          </a:xfrm>
          <a:prstGeom prst="wedgeRoundRectCallout">
            <a:avLst>
              <a:gd name="adj1" fmla="val 77597"/>
              <a:gd name="adj2" fmla="val -183880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>
                <a:effectLst>
                  <a:outerShdw blurRad="38100" dist="38100" dir="2700000" algn="tl">
                    <a:srgbClr val="FFFFFF"/>
                  </a:outerShdw>
                </a:effectLst>
              </a:rPr>
              <a:t>Аномальное катодное падение связано с нормальным падение эмпирической зависимостью</a:t>
            </a:r>
          </a:p>
        </p:txBody>
      </p:sp>
      <p:graphicFrame>
        <p:nvGraphicFramePr>
          <p:cNvPr id="105495" name="Object 23"/>
          <p:cNvGraphicFramePr>
            <a:graphicFrameLocks noChangeAspect="1"/>
          </p:cNvGraphicFramePr>
          <p:nvPr/>
        </p:nvGraphicFramePr>
        <p:xfrm>
          <a:off x="971550" y="5300663"/>
          <a:ext cx="338455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8" name="Формула" r:id="rId9" imgW="1523880" imgH="419040" progId="Equation.3">
                  <p:embed/>
                </p:oleObj>
              </mc:Choice>
              <mc:Fallback>
                <p:oleObj name="Формула" r:id="rId9" imgW="1523880" imgH="41904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5300663"/>
                        <a:ext cx="3384550" cy="930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96" name="AutoShape 24"/>
          <p:cNvSpPr>
            <a:spLocks noChangeArrowheads="1"/>
          </p:cNvSpPr>
          <p:nvPr/>
        </p:nvSpPr>
        <p:spPr bwMode="auto">
          <a:xfrm>
            <a:off x="755650" y="2924175"/>
            <a:ext cx="2519363" cy="935038"/>
          </a:xfrm>
          <a:prstGeom prst="wedgeRoundRectCallout">
            <a:avLst>
              <a:gd name="adj1" fmla="val 215218"/>
              <a:gd name="adj2" fmla="val 89051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переходная область от тлеющего к дуговому разряду</a:t>
            </a:r>
          </a:p>
        </p:txBody>
      </p:sp>
      <p:pic>
        <p:nvPicPr>
          <p:cNvPr id="105497" name="Picture 2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900113" y="1268413"/>
            <a:ext cx="7488237" cy="44084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5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5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5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5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5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5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5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05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05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05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05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05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05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05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05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83" grpId="0" animBg="1"/>
      <p:bldP spid="105484" grpId="0" animBg="1"/>
      <p:bldP spid="105485" grpId="0" animBg="1"/>
      <p:bldP spid="105486" grpId="0" animBg="1"/>
      <p:bldP spid="105487" grpId="0" animBg="1"/>
      <p:bldP spid="105488" grpId="0" animBg="1"/>
      <p:bldP spid="105491" grpId="0" animBg="1"/>
      <p:bldP spid="105491" grpId="1" animBg="1"/>
      <p:bldP spid="105494" grpId="0" animBg="1"/>
      <p:bldP spid="10549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>4</a:t>
            </a:r>
          </a:p>
        </p:txBody>
      </p:sp>
      <p:sp>
        <p:nvSpPr>
          <p:cNvPr id="107525" name="WordArt 5"/>
          <p:cNvSpPr>
            <a:spLocks noChangeArrowheads="1" noChangeShapeType="1" noTextEdit="1"/>
          </p:cNvSpPr>
          <p:nvPr/>
        </p:nvSpPr>
        <p:spPr bwMode="auto">
          <a:xfrm>
            <a:off x="8675688" y="6381750"/>
            <a:ext cx="287337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19</a:t>
            </a:r>
          </a:p>
        </p:txBody>
      </p:sp>
      <p:sp>
        <p:nvSpPr>
          <p:cNvPr id="107526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07527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107528" name="Text Box 8"/>
          <p:cNvSpPr txBox="1">
            <a:spLocks noChangeArrowheads="1"/>
          </p:cNvSpPr>
          <p:nvPr/>
        </p:nvSpPr>
        <p:spPr bwMode="auto">
          <a:xfrm>
            <a:off x="2439988" y="549275"/>
            <a:ext cx="4173537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МЕТОДЫ ДИАГНОСТИКИ ПЛАЗМЫ</a:t>
            </a:r>
          </a:p>
        </p:txBody>
      </p:sp>
      <p:sp>
        <p:nvSpPr>
          <p:cNvPr id="107531" name="AutoShape 11"/>
          <p:cNvSpPr>
            <a:spLocks noChangeArrowheads="1"/>
          </p:cNvSpPr>
          <p:nvPr/>
        </p:nvSpPr>
        <p:spPr bwMode="auto">
          <a:xfrm>
            <a:off x="250825" y="3500438"/>
            <a:ext cx="4392613" cy="1944687"/>
          </a:xfrm>
          <a:prstGeom prst="wedgeRoundRectCallout">
            <a:avLst>
              <a:gd name="adj1" fmla="val 35653"/>
              <a:gd name="adj2" fmla="val -188204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>
                <a:effectLst>
                  <a:outerShdw blurRad="38100" dist="38100" dir="2700000" algn="tl">
                    <a:srgbClr val="FFFFFF"/>
                  </a:outerShdw>
                </a:effectLst>
              </a:rPr>
              <a:t>Диагностика плазмы</a:t>
            </a:r>
            <a:r>
              <a:rPr lang="ru-RU" sz="1600" b="1"/>
              <a:t> заключается в определении параметров плазмы , которые характеризуют ее состояние в пространстве и во времени. К таким параметрам относятся концентрации компонентов плазмы и их энергетический спектр</a:t>
            </a:r>
          </a:p>
        </p:txBody>
      </p:sp>
      <p:sp>
        <p:nvSpPr>
          <p:cNvPr id="107532" name="Text Box 12"/>
          <p:cNvSpPr txBox="1">
            <a:spLocks noChangeArrowheads="1"/>
          </p:cNvSpPr>
          <p:nvPr/>
        </p:nvSpPr>
        <p:spPr bwMode="auto">
          <a:xfrm>
            <a:off x="4356100" y="908050"/>
            <a:ext cx="4249738" cy="17399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>
            <a:spAutoFit/>
          </a:bodyPr>
          <a:lstStyle/>
          <a:p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Активные методы – основанные на измерении характеристик внешнего зондирующего воздействия при его взаимодействии с плазмой</a:t>
            </a:r>
          </a:p>
          <a:p>
            <a:endParaRPr lang="ru-RU"/>
          </a:p>
        </p:txBody>
      </p:sp>
      <p:sp>
        <p:nvSpPr>
          <p:cNvPr id="107533" name="Text Box 13"/>
          <p:cNvSpPr txBox="1">
            <a:spLocks noChangeArrowheads="1"/>
          </p:cNvSpPr>
          <p:nvPr/>
        </p:nvSpPr>
        <p:spPr bwMode="auto">
          <a:xfrm>
            <a:off x="323850" y="981075"/>
            <a:ext cx="3743325" cy="14652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>
            <a:spAutoFit/>
          </a:bodyPr>
          <a:lstStyle/>
          <a:p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Пассивные методы – основанные на регистрации потоков частиц и излучений из плазмы</a:t>
            </a:r>
          </a:p>
          <a:p>
            <a:endParaRPr lang="ru-RU"/>
          </a:p>
        </p:txBody>
      </p:sp>
      <p:sp>
        <p:nvSpPr>
          <p:cNvPr id="107534" name="Text Box 14"/>
          <p:cNvSpPr txBox="1">
            <a:spLocks noChangeArrowheads="1"/>
          </p:cNvSpPr>
          <p:nvPr/>
        </p:nvSpPr>
        <p:spPr bwMode="auto">
          <a:xfrm>
            <a:off x="395288" y="2565400"/>
            <a:ext cx="8107362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 typeface="Wingdings" pitchFamily="2" charset="2"/>
              <a:buChar char="ü"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 Метод зондовой диагностики</a:t>
            </a:r>
            <a:r>
              <a:rPr lang="ru-RU" b="1"/>
              <a:t>   заключается в измерении тока и потенциала заряженного малого электрода, помещенного в плазму.</a:t>
            </a:r>
          </a:p>
        </p:txBody>
      </p:sp>
      <p:sp>
        <p:nvSpPr>
          <p:cNvPr id="107535" name="Text Box 15"/>
          <p:cNvSpPr txBox="1">
            <a:spLocks noChangeArrowheads="1"/>
          </p:cNvSpPr>
          <p:nvPr/>
        </p:nvSpPr>
        <p:spPr bwMode="auto">
          <a:xfrm>
            <a:off x="496888" y="3284538"/>
            <a:ext cx="8107362" cy="91598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 typeface="Wingdings" pitchFamily="2" charset="2"/>
              <a:buChar char="ü"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Спектрометрический метод диагностики</a:t>
            </a:r>
            <a:r>
              <a:rPr lang="ru-RU" b="1"/>
              <a:t>   заключается в измерении спектрального состава излучений плазмы, которые зависят от энергетического спектра частиц в плазме и ее состава.</a:t>
            </a:r>
          </a:p>
        </p:txBody>
      </p:sp>
      <p:sp>
        <p:nvSpPr>
          <p:cNvPr id="107536" name="Text Box 16"/>
          <p:cNvSpPr txBox="1">
            <a:spLocks noChangeArrowheads="1"/>
          </p:cNvSpPr>
          <p:nvPr/>
        </p:nvSpPr>
        <p:spPr bwMode="auto">
          <a:xfrm>
            <a:off x="395288" y="4292600"/>
            <a:ext cx="8351837" cy="915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 typeface="Wingdings" pitchFamily="2" charset="2"/>
              <a:buChar char="ü"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 Метод корпускулярной (эмиссионной) диагностики</a:t>
            </a:r>
            <a:r>
              <a:rPr lang="ru-RU" b="1"/>
              <a:t>   заключается в исследовании потоков частиц, испускаемых плазмой, масс-спектроскопическим методом или с помощью различных детекторов.</a:t>
            </a:r>
          </a:p>
        </p:txBody>
      </p:sp>
      <p:sp>
        <p:nvSpPr>
          <p:cNvPr id="107537" name="Text Box 17"/>
          <p:cNvSpPr txBox="1">
            <a:spLocks noChangeArrowheads="1"/>
          </p:cNvSpPr>
          <p:nvPr/>
        </p:nvSpPr>
        <p:spPr bwMode="auto">
          <a:xfrm>
            <a:off x="468313" y="5321300"/>
            <a:ext cx="8107362" cy="915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 typeface="Wingdings" pitchFamily="2" charset="2"/>
              <a:buChar char="ü"/>
            </a:pPr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 Метод диагностики</a:t>
            </a:r>
            <a:r>
              <a:rPr lang="ru-RU" b="1"/>
              <a:t> основанный на взаимодействии электромагнитного излучения в СВЧ и оптическом диапазонах (метод отсечки).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7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7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1" grpId="0" animBg="1"/>
      <p:bldP spid="107531" grpId="1" animBg="1"/>
      <p:bldP spid="107532" grpId="0"/>
      <p:bldP spid="107533" grpId="0"/>
      <p:bldP spid="107534" grpId="0"/>
      <p:bldP spid="107535" grpId="0"/>
      <p:bldP spid="107536" grpId="0"/>
      <p:bldP spid="1075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44038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44049" name="Rectangle 17"/>
          <p:cNvSpPr>
            <a:spLocks noChangeArrowheads="1"/>
          </p:cNvSpPr>
          <p:nvPr/>
        </p:nvSpPr>
        <p:spPr bwMode="auto">
          <a:xfrm>
            <a:off x="1463675" y="549275"/>
            <a:ext cx="6421438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ОСНОВЫ ПЛАЗМЕННОЙ ЭЛЕКТРОНИКИ</a:t>
            </a:r>
          </a:p>
        </p:txBody>
      </p:sp>
      <p:sp>
        <p:nvSpPr>
          <p:cNvPr id="44094" name="WordArt 62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44095" name="AutoShape 63"/>
          <p:cNvSpPr>
            <a:spLocks noChangeArrowheads="1"/>
          </p:cNvSpPr>
          <p:nvPr/>
        </p:nvSpPr>
        <p:spPr bwMode="auto">
          <a:xfrm>
            <a:off x="323850" y="1125538"/>
            <a:ext cx="5184775" cy="2447925"/>
          </a:xfrm>
          <a:prstGeom prst="wedgeRoundRectCallout">
            <a:avLst>
              <a:gd name="adj1" fmla="val 49815"/>
              <a:gd name="adj2" fmla="val -62778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 i="1"/>
              <a:t>Плазменная электроника-</a:t>
            </a:r>
            <a:r>
              <a:rPr lang="ru-RU" sz="1600" b="1"/>
              <a:t> раздел электроники в котором изучаются процессы коллективного взаимодействия потоков заряженных частиц с плазмой и ионизированным газом, приводящие к возбуждению в системе волн и колебаний, а также использование эффектов такого взаимодействия для создания приборов и устройств электронной техники.</a:t>
            </a:r>
          </a:p>
        </p:txBody>
      </p:sp>
      <p:sp>
        <p:nvSpPr>
          <p:cNvPr id="44096" name="AutoShape 64"/>
          <p:cNvSpPr>
            <a:spLocks noChangeArrowheads="1"/>
          </p:cNvSpPr>
          <p:nvPr/>
        </p:nvSpPr>
        <p:spPr bwMode="auto">
          <a:xfrm>
            <a:off x="539750" y="3933825"/>
            <a:ext cx="4391025" cy="1689100"/>
          </a:xfrm>
          <a:prstGeom prst="wedgeRoundRectCallout">
            <a:avLst>
              <a:gd name="adj1" fmla="val 32611"/>
              <a:gd name="adj2" fmla="val -160056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 i="1"/>
              <a:t>Плазма </a:t>
            </a:r>
            <a:r>
              <a:rPr lang="ru-RU" sz="1600" b="1"/>
              <a:t>представляет собой частично или полностью ионизованный газ, в котором плотности положительных и отрицательных зарядов практически одинаковы, т.е. выполняется условие квазинейтральности</a:t>
            </a:r>
          </a:p>
        </p:txBody>
      </p:sp>
      <p:sp>
        <p:nvSpPr>
          <p:cNvPr id="44097" name="AutoShape 65"/>
          <p:cNvSpPr>
            <a:spLocks noChangeArrowheads="1"/>
          </p:cNvSpPr>
          <p:nvPr/>
        </p:nvSpPr>
        <p:spPr bwMode="auto">
          <a:xfrm>
            <a:off x="5724525" y="1268413"/>
            <a:ext cx="3024188" cy="1944687"/>
          </a:xfrm>
          <a:prstGeom prst="wedgeRoundRectCallout">
            <a:avLst>
              <a:gd name="adj1" fmla="val -132519"/>
              <a:gd name="adj2" fmla="val 109755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Под </a:t>
            </a:r>
            <a:r>
              <a:rPr lang="ru-RU" sz="1600" b="1" i="1"/>
              <a:t>ионизованным газом</a:t>
            </a:r>
            <a:r>
              <a:rPr lang="ru-RU" sz="1600" b="1"/>
              <a:t> понимают газ, в котором часть атомов потеряли или приобрели по одному или несколько электронов и превратились в ионы.</a:t>
            </a:r>
          </a:p>
        </p:txBody>
      </p:sp>
      <p:sp>
        <p:nvSpPr>
          <p:cNvPr id="44098" name="AutoShape 66"/>
          <p:cNvSpPr>
            <a:spLocks noChangeArrowheads="1"/>
          </p:cNvSpPr>
          <p:nvPr/>
        </p:nvSpPr>
        <p:spPr bwMode="auto">
          <a:xfrm>
            <a:off x="5435600" y="3573463"/>
            <a:ext cx="3095625" cy="1474787"/>
          </a:xfrm>
          <a:prstGeom prst="wedgeRoundRectCallout">
            <a:avLst>
              <a:gd name="adj1" fmla="val 7435"/>
              <a:gd name="adj2" fmla="val -152583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 i="1"/>
              <a:t>Степень ионизации газа</a:t>
            </a:r>
            <a:r>
              <a:rPr lang="ru-RU" sz="1600" b="1"/>
              <a:t> – определяется как отношение концентрации ионов и нейтральных атомов</a:t>
            </a:r>
          </a:p>
        </p:txBody>
      </p:sp>
      <p:graphicFrame>
        <p:nvGraphicFramePr>
          <p:cNvPr id="44099" name="Object 67"/>
          <p:cNvGraphicFramePr>
            <a:graphicFrameLocks noChangeAspect="1"/>
          </p:cNvGraphicFramePr>
          <p:nvPr/>
        </p:nvGraphicFramePr>
        <p:xfrm>
          <a:off x="6156325" y="5300663"/>
          <a:ext cx="151130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00" name="Формула" r:id="rId4" imgW="698400" imgH="431640" progId="Equation.3">
                  <p:embed/>
                </p:oleObj>
              </mc:Choice>
              <mc:Fallback>
                <p:oleObj name="Формула" r:id="rId4" imgW="698400" imgH="431640" progId="Equation.3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5300663"/>
                        <a:ext cx="1511300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95" grpId="0" animBg="1"/>
      <p:bldP spid="44096" grpId="0" animBg="1"/>
      <p:bldP spid="44097" grpId="0" animBg="1"/>
      <p:bldP spid="4409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6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46102" name="Group 22"/>
          <p:cNvGraphicFramePr>
            <a:graphicFrameLocks noGrp="1"/>
          </p:cNvGraphicFramePr>
          <p:nvPr/>
        </p:nvGraphicFramePr>
        <p:xfrm>
          <a:off x="4479925" y="0"/>
          <a:ext cx="208280" cy="1571625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157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0" y="1571625"/>
            <a:ext cx="184150" cy="915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pPr algn="l"/>
            <a:r>
              <a:rPr lang="ru-RU">
                <a:solidFill>
                  <a:schemeClr val="tx1"/>
                </a:solidFill>
              </a:rPr>
              <a:t/>
            </a:r>
            <a:br>
              <a:rPr lang="ru-RU">
                <a:solidFill>
                  <a:schemeClr val="tx1"/>
                </a:solidFill>
              </a:rPr>
            </a:br>
            <a:endParaRPr lang="ru-RU">
              <a:solidFill>
                <a:schemeClr val="tx1"/>
              </a:solidFill>
            </a:endParaRPr>
          </a:p>
          <a:p>
            <a:pPr algn="l" eaLnBrk="0" hangingPunct="0"/>
            <a:endParaRPr lang="ru-RU">
              <a:solidFill>
                <a:schemeClr val="tx1"/>
              </a:solidFill>
            </a:endParaRPr>
          </a:p>
        </p:txBody>
      </p:sp>
      <p:sp>
        <p:nvSpPr>
          <p:cNvPr id="46146" name="Rectangle 66"/>
          <p:cNvSpPr>
            <a:spLocks noChangeArrowheads="1"/>
          </p:cNvSpPr>
          <p:nvPr/>
        </p:nvSpPr>
        <p:spPr bwMode="auto">
          <a:xfrm>
            <a:off x="0" y="26336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6150" name="WordArt 70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46151" name="Rectangle 71"/>
          <p:cNvSpPr>
            <a:spLocks noChangeArrowheads="1"/>
          </p:cNvSpPr>
          <p:nvPr/>
        </p:nvSpPr>
        <p:spPr bwMode="auto">
          <a:xfrm>
            <a:off x="1463675" y="549275"/>
            <a:ext cx="6421438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ОСНОВЫ ПЛАЗМЕННОЙ ЭЛЕКТРОНИКИ</a:t>
            </a:r>
          </a:p>
        </p:txBody>
      </p:sp>
      <p:sp>
        <p:nvSpPr>
          <p:cNvPr id="46152" name="WordArt 72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46154" name="Text Box 74"/>
          <p:cNvSpPr txBox="1">
            <a:spLocks noChangeArrowheads="1"/>
          </p:cNvSpPr>
          <p:nvPr/>
        </p:nvSpPr>
        <p:spPr bwMode="auto">
          <a:xfrm>
            <a:off x="323850" y="1052513"/>
            <a:ext cx="3887788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Закон уменьшения концентрации частиц в потоке вследствие актов взаимодействия </a:t>
            </a:r>
          </a:p>
        </p:txBody>
      </p:sp>
      <p:graphicFrame>
        <p:nvGraphicFramePr>
          <p:cNvPr id="46155" name="Object 75"/>
          <p:cNvGraphicFramePr>
            <a:graphicFrameLocks noChangeAspect="1"/>
          </p:cNvGraphicFramePr>
          <p:nvPr/>
        </p:nvGraphicFramePr>
        <p:xfrm>
          <a:off x="4140200" y="981075"/>
          <a:ext cx="471170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67" name="Формула" r:id="rId4" imgW="1790640" imgH="291960" progId="Equation.3">
                  <p:embed/>
                </p:oleObj>
              </mc:Choice>
              <mc:Fallback>
                <p:oleObj name="Формула" r:id="rId4" imgW="1790640" imgH="291960" progId="Equation.3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981075"/>
                        <a:ext cx="4711700" cy="769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56" name="Text Box 76"/>
          <p:cNvSpPr txBox="1">
            <a:spLocks noChangeArrowheads="1"/>
          </p:cNvSpPr>
          <p:nvPr/>
        </p:nvSpPr>
        <p:spPr bwMode="auto">
          <a:xfrm>
            <a:off x="539750" y="1773238"/>
            <a:ext cx="2520950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При наличии нескольких типов взаимодействия</a:t>
            </a:r>
          </a:p>
        </p:txBody>
      </p:sp>
      <p:graphicFrame>
        <p:nvGraphicFramePr>
          <p:cNvPr id="46157" name="Object 77"/>
          <p:cNvGraphicFramePr>
            <a:graphicFrameLocks noChangeAspect="1"/>
          </p:cNvGraphicFramePr>
          <p:nvPr/>
        </p:nvGraphicFramePr>
        <p:xfrm>
          <a:off x="3276600" y="1844675"/>
          <a:ext cx="187325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68" name="Формула" r:id="rId6" imgW="825480" imgH="342720" progId="Equation.3">
                  <p:embed/>
                </p:oleObj>
              </mc:Choice>
              <mc:Fallback>
                <p:oleObj name="Формула" r:id="rId6" imgW="825480" imgH="342720" progId="Equation.3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844675"/>
                        <a:ext cx="1873250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58" name="AutoShape 78"/>
          <p:cNvSpPr>
            <a:spLocks noChangeArrowheads="1"/>
          </p:cNvSpPr>
          <p:nvPr/>
        </p:nvSpPr>
        <p:spPr bwMode="auto">
          <a:xfrm>
            <a:off x="611188" y="908050"/>
            <a:ext cx="2665412" cy="865188"/>
          </a:xfrm>
          <a:prstGeom prst="wedgeRoundRectCallout">
            <a:avLst>
              <a:gd name="adj1" fmla="val 92824"/>
              <a:gd name="adj2" fmla="val 98440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Эффективное сечение для </a:t>
            </a:r>
            <a:r>
              <a:rPr lang="en-US" sz="1600" b="1" i="1"/>
              <a:t>l</a:t>
            </a:r>
            <a:r>
              <a:rPr lang="ru-RU" sz="1600" b="1"/>
              <a:t>-го вида взаимодействия</a:t>
            </a:r>
          </a:p>
        </p:txBody>
      </p:sp>
      <p:graphicFrame>
        <p:nvGraphicFramePr>
          <p:cNvPr id="46159" name="Object 79"/>
          <p:cNvGraphicFramePr>
            <a:graphicFrameLocks noChangeAspect="1"/>
          </p:cNvGraphicFramePr>
          <p:nvPr/>
        </p:nvGraphicFramePr>
        <p:xfrm>
          <a:off x="5508625" y="1628775"/>
          <a:ext cx="273685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69" name="Формула" r:id="rId8" imgW="1130040" imgH="533160" progId="Equation.3">
                  <p:embed/>
                </p:oleObj>
              </mc:Choice>
              <mc:Fallback>
                <p:oleObj name="Формула" r:id="rId8" imgW="1130040" imgH="533160" progId="Equation.3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1628775"/>
                        <a:ext cx="2736850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60" name="Text Box 80"/>
          <p:cNvSpPr txBox="1">
            <a:spLocks noChangeArrowheads="1"/>
          </p:cNvSpPr>
          <p:nvPr/>
        </p:nvSpPr>
        <p:spPr bwMode="auto">
          <a:xfrm>
            <a:off x="323850" y="2924175"/>
            <a:ext cx="8424863" cy="10699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Влияние упругих столкновений на движение электронов учитывается введением </a:t>
            </a: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интегрального эффективного сечения для передачи импульса (транспортного сечения). </a:t>
            </a:r>
            <a:r>
              <a:rPr lang="ru-RU" sz="1600" b="1"/>
              <a:t>Для рассеяния потока электронов ионами выражение имеет вид</a:t>
            </a:r>
          </a:p>
        </p:txBody>
      </p:sp>
      <p:graphicFrame>
        <p:nvGraphicFramePr>
          <p:cNvPr id="46161" name="Object 81"/>
          <p:cNvGraphicFramePr>
            <a:graphicFrameLocks noChangeAspect="1"/>
          </p:cNvGraphicFramePr>
          <p:nvPr/>
        </p:nvGraphicFramePr>
        <p:xfrm>
          <a:off x="2268538" y="3933825"/>
          <a:ext cx="4895850" cy="118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70" name="Формула" r:id="rId10" imgW="1892160" imgH="457200" progId="Equation.3">
                  <p:embed/>
                </p:oleObj>
              </mc:Choice>
              <mc:Fallback>
                <p:oleObj name="Формула" r:id="rId10" imgW="1892160" imgH="457200" progId="Equation.3">
                  <p:embed/>
                  <p:pic>
                    <p:nvPicPr>
                      <p:cNvPr id="0" name="Picture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3933825"/>
                        <a:ext cx="4895850" cy="1182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63" name="AutoShape 83"/>
          <p:cNvSpPr>
            <a:spLocks noChangeArrowheads="1"/>
          </p:cNvSpPr>
          <p:nvPr/>
        </p:nvSpPr>
        <p:spPr bwMode="auto">
          <a:xfrm>
            <a:off x="395288" y="1052513"/>
            <a:ext cx="3960812" cy="2087562"/>
          </a:xfrm>
          <a:prstGeom prst="wedgeRoundRectCallout">
            <a:avLst>
              <a:gd name="adj1" fmla="val 110880"/>
              <a:gd name="adj2" fmla="val 124144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 i="1"/>
              <a:t>Дебаевский  радиус экранирования</a:t>
            </a:r>
          </a:p>
        </p:txBody>
      </p:sp>
      <p:graphicFrame>
        <p:nvGraphicFramePr>
          <p:cNvPr id="46164" name="Object 84"/>
          <p:cNvGraphicFramePr>
            <a:graphicFrameLocks noChangeAspect="1"/>
          </p:cNvGraphicFramePr>
          <p:nvPr/>
        </p:nvGraphicFramePr>
        <p:xfrm>
          <a:off x="771525" y="1844675"/>
          <a:ext cx="3206750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71" name="Формула" r:id="rId12" imgW="1396800" imgH="482400" progId="Equation.3">
                  <p:embed/>
                </p:oleObj>
              </mc:Choice>
              <mc:Fallback>
                <p:oleObj name="Формула" r:id="rId12" imgW="1396800" imgH="482400" progId="Equation.3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5" y="1844675"/>
                        <a:ext cx="3206750" cy="1108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65" name="Text Box 85"/>
          <p:cNvSpPr txBox="1">
            <a:spLocks noChangeArrowheads="1"/>
          </p:cNvSpPr>
          <p:nvPr/>
        </p:nvSpPr>
        <p:spPr bwMode="auto">
          <a:xfrm>
            <a:off x="395288" y="5084763"/>
            <a:ext cx="3384550" cy="10699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Полная частота столкновений электрона с передачей импульса (упруго) со всеми вилами частиц</a:t>
            </a:r>
          </a:p>
        </p:txBody>
      </p:sp>
      <p:graphicFrame>
        <p:nvGraphicFramePr>
          <p:cNvPr id="46166" name="Object 86"/>
          <p:cNvGraphicFramePr>
            <a:graphicFrameLocks noChangeAspect="1"/>
          </p:cNvGraphicFramePr>
          <p:nvPr/>
        </p:nvGraphicFramePr>
        <p:xfrm>
          <a:off x="3635375" y="5157788"/>
          <a:ext cx="4829175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72" name="Формула" r:id="rId14" imgW="1904760" imgH="431640" progId="Equation.3">
                  <p:embed/>
                </p:oleObj>
              </mc:Choice>
              <mc:Fallback>
                <p:oleObj name="Формула" r:id="rId14" imgW="1904760" imgH="431640" progId="Equation.3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5157788"/>
                        <a:ext cx="4829175" cy="1095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67" name="AutoShape 87"/>
          <p:cNvSpPr>
            <a:spLocks noChangeArrowheads="1"/>
          </p:cNvSpPr>
          <p:nvPr/>
        </p:nvSpPr>
        <p:spPr bwMode="auto">
          <a:xfrm>
            <a:off x="323850" y="4221163"/>
            <a:ext cx="2087563" cy="609600"/>
          </a:xfrm>
          <a:prstGeom prst="wedgeRoundRectCallout">
            <a:avLst>
              <a:gd name="adj1" fmla="val 265588"/>
              <a:gd name="adj2" fmla="val 174481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Относительная скорость частиц</a:t>
            </a:r>
          </a:p>
        </p:txBody>
      </p:sp>
      <p:sp>
        <p:nvSpPr>
          <p:cNvPr id="46168" name="AutoShape 88"/>
          <p:cNvSpPr>
            <a:spLocks noChangeArrowheads="1"/>
          </p:cNvSpPr>
          <p:nvPr/>
        </p:nvSpPr>
        <p:spPr bwMode="auto">
          <a:xfrm>
            <a:off x="5940425" y="3429000"/>
            <a:ext cx="2879725" cy="609600"/>
          </a:xfrm>
          <a:prstGeom prst="wedgeRoundRectCallout">
            <a:avLst>
              <a:gd name="adj1" fmla="val 24588"/>
              <a:gd name="adj2" fmla="val 349741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Среднее время между столкновениями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46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4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4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54" grpId="0"/>
      <p:bldP spid="46156" grpId="0"/>
      <p:bldP spid="46158" grpId="0" animBg="1"/>
      <p:bldP spid="46158" grpId="1" animBg="1"/>
      <p:bldP spid="46160" grpId="0"/>
      <p:bldP spid="46163" grpId="0" animBg="1"/>
      <p:bldP spid="46165" grpId="0"/>
      <p:bldP spid="46167" grpId="0" animBg="1"/>
      <p:bldP spid="4616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4</a:t>
            </a:r>
          </a:p>
        </p:txBody>
      </p:sp>
      <p:sp>
        <p:nvSpPr>
          <p:cNvPr id="48134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48254" name="WordArt 126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48255" name="Rectangle 127"/>
          <p:cNvSpPr>
            <a:spLocks noChangeArrowheads="1"/>
          </p:cNvSpPr>
          <p:nvPr/>
        </p:nvSpPr>
        <p:spPr bwMode="auto">
          <a:xfrm>
            <a:off x="1463675" y="549275"/>
            <a:ext cx="6421438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ОСНОВЫ ПЛАЗМЕННОЙ ЭЛЕКТРОНИКИ</a:t>
            </a:r>
          </a:p>
        </p:txBody>
      </p:sp>
      <p:sp>
        <p:nvSpPr>
          <p:cNvPr id="48256" name="Text Box 128"/>
          <p:cNvSpPr txBox="1">
            <a:spLocks noChangeArrowheads="1"/>
          </p:cNvSpPr>
          <p:nvPr/>
        </p:nvSpPr>
        <p:spPr bwMode="auto">
          <a:xfrm>
            <a:off x="395288" y="981075"/>
            <a:ext cx="3816350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При неупругих столкновениях  в уравнении закона сохранения энергии появляется  </a:t>
            </a:r>
            <a:r>
              <a:rPr lang="en-US" sz="1600" b="1">
                <a:sym typeface="Symbol" pitchFamily="18" charset="2"/>
              </a:rPr>
              <a:t>E</a:t>
            </a:r>
          </a:p>
        </p:txBody>
      </p:sp>
      <p:sp>
        <p:nvSpPr>
          <p:cNvPr id="48258" name="AutoShape 130"/>
          <p:cNvSpPr>
            <a:spLocks noChangeArrowheads="1"/>
          </p:cNvSpPr>
          <p:nvPr/>
        </p:nvSpPr>
        <p:spPr bwMode="auto">
          <a:xfrm>
            <a:off x="6227763" y="549275"/>
            <a:ext cx="2592387" cy="1873250"/>
          </a:xfrm>
          <a:prstGeom prst="wedgeRoundRectCallout">
            <a:avLst>
              <a:gd name="adj1" fmla="val -172537"/>
              <a:gd name="adj2" fmla="val 14407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Столкновение электрона с атомом может привести   к возбуждению с вероятностью </a:t>
            </a:r>
            <a:r>
              <a:rPr lang="ru-RU" sz="1600" b="1" i="1">
                <a:sym typeface="Symbol" pitchFamily="18" charset="2"/>
              </a:rPr>
              <a:t></a:t>
            </a:r>
            <a:r>
              <a:rPr lang="ru-RU" sz="1600" b="1" i="1" baseline="-25000">
                <a:sym typeface="Symbol" pitchFamily="18" charset="2"/>
              </a:rPr>
              <a:t>в</a:t>
            </a:r>
          </a:p>
        </p:txBody>
      </p:sp>
      <p:graphicFrame>
        <p:nvGraphicFramePr>
          <p:cNvPr id="48259" name="Object 131"/>
          <p:cNvGraphicFramePr>
            <a:graphicFrameLocks noChangeAspect="1"/>
          </p:cNvGraphicFramePr>
          <p:nvPr/>
        </p:nvGraphicFramePr>
        <p:xfrm>
          <a:off x="6732588" y="1844675"/>
          <a:ext cx="148907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72" name="Формула" r:id="rId4" imgW="672840" imgH="228600" progId="Equation.3">
                  <p:embed/>
                </p:oleObj>
              </mc:Choice>
              <mc:Fallback>
                <p:oleObj name="Формула" r:id="rId4" imgW="672840" imgH="228600" progId="Equation.3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588" y="1844675"/>
                        <a:ext cx="1489075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260" name="AutoShape 132"/>
          <p:cNvSpPr>
            <a:spLocks noChangeArrowheads="1"/>
          </p:cNvSpPr>
          <p:nvPr/>
        </p:nvSpPr>
        <p:spPr bwMode="auto">
          <a:xfrm>
            <a:off x="179388" y="1844675"/>
            <a:ext cx="2592387" cy="1871663"/>
          </a:xfrm>
          <a:prstGeom prst="wedgeRoundRectCallout">
            <a:avLst>
              <a:gd name="adj1" fmla="val 58514"/>
              <a:gd name="adj2" fmla="val -56954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Столкновение электрона с атомом может привести   к ионизации с вероятностью </a:t>
            </a:r>
            <a:r>
              <a:rPr lang="ru-RU" sz="1600" b="1" i="1">
                <a:sym typeface="Symbol" pitchFamily="18" charset="2"/>
              </a:rPr>
              <a:t></a:t>
            </a:r>
            <a:r>
              <a:rPr lang="en-US" sz="1600" b="1" i="1" baseline="-25000">
                <a:sym typeface="Symbol" pitchFamily="18" charset="2"/>
              </a:rPr>
              <a:t>i</a:t>
            </a:r>
            <a:endParaRPr lang="ru-RU" sz="1600" b="1" i="1" baseline="-25000">
              <a:sym typeface="Symbol" pitchFamily="18" charset="2"/>
            </a:endParaRPr>
          </a:p>
        </p:txBody>
      </p:sp>
      <p:graphicFrame>
        <p:nvGraphicFramePr>
          <p:cNvPr id="48261" name="Object 133"/>
          <p:cNvGraphicFramePr>
            <a:graphicFrameLocks noChangeAspect="1"/>
          </p:cNvGraphicFramePr>
          <p:nvPr/>
        </p:nvGraphicFramePr>
        <p:xfrm>
          <a:off x="755650" y="3141663"/>
          <a:ext cx="1404938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73" name="Формула" r:id="rId6" imgW="634680" imgH="228600" progId="Equation.3">
                  <p:embed/>
                </p:oleObj>
              </mc:Choice>
              <mc:Fallback>
                <p:oleObj name="Формула" r:id="rId6" imgW="634680" imgH="228600" progId="Equation.3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141663"/>
                        <a:ext cx="1404938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262" name="Text Box 134"/>
          <p:cNvSpPr txBox="1">
            <a:spLocks noChangeArrowheads="1"/>
          </p:cNvSpPr>
          <p:nvPr/>
        </p:nvSpPr>
        <p:spPr bwMode="auto">
          <a:xfrm>
            <a:off x="2843213" y="1916113"/>
            <a:ext cx="3240087" cy="15589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Эффективные сечения</a:t>
            </a:r>
            <a:r>
              <a:rPr lang="ru-RU" sz="1600" b="1"/>
              <a:t> на единицу объема определяют количество актов возбуждения и ионизации, производимых электронами на единицу пути</a:t>
            </a:r>
          </a:p>
        </p:txBody>
      </p:sp>
      <p:sp>
        <p:nvSpPr>
          <p:cNvPr id="48263" name="AutoShape 135"/>
          <p:cNvSpPr>
            <a:spLocks noChangeArrowheads="1"/>
          </p:cNvSpPr>
          <p:nvPr/>
        </p:nvSpPr>
        <p:spPr bwMode="auto">
          <a:xfrm>
            <a:off x="6732588" y="2492375"/>
            <a:ext cx="1943100" cy="792163"/>
          </a:xfrm>
          <a:prstGeom prst="wedgeRoundRectCallout">
            <a:avLst>
              <a:gd name="adj1" fmla="val -118218"/>
              <a:gd name="adj2" fmla="val -18940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endParaRPr lang="ru-RU"/>
          </a:p>
        </p:txBody>
      </p:sp>
      <p:graphicFrame>
        <p:nvGraphicFramePr>
          <p:cNvPr id="48264" name="Object 136"/>
          <p:cNvGraphicFramePr>
            <a:graphicFrameLocks noChangeAspect="1"/>
          </p:cNvGraphicFramePr>
          <p:nvPr/>
        </p:nvGraphicFramePr>
        <p:xfrm>
          <a:off x="6877050" y="2565400"/>
          <a:ext cx="1727200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74" name="Формула" r:id="rId8" imgW="672840" imgH="228600" progId="Equation.3">
                  <p:embed/>
                </p:oleObj>
              </mc:Choice>
              <mc:Fallback>
                <p:oleObj name="Формула" r:id="rId8" imgW="672840" imgH="228600" progId="Equation.3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2565400"/>
                        <a:ext cx="1727200" cy="58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265" name="AutoShape 137"/>
          <p:cNvSpPr>
            <a:spLocks noChangeArrowheads="1"/>
          </p:cNvSpPr>
          <p:nvPr/>
        </p:nvSpPr>
        <p:spPr bwMode="auto">
          <a:xfrm>
            <a:off x="468313" y="3933825"/>
            <a:ext cx="1943100" cy="792163"/>
          </a:xfrm>
          <a:prstGeom prst="wedgeRoundRectCallout">
            <a:avLst>
              <a:gd name="adj1" fmla="val 86926"/>
              <a:gd name="adj2" fmla="val -147597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endParaRPr lang="ru-RU"/>
          </a:p>
        </p:txBody>
      </p:sp>
      <p:graphicFrame>
        <p:nvGraphicFramePr>
          <p:cNvPr id="48266" name="Object 138"/>
          <p:cNvGraphicFramePr>
            <a:graphicFrameLocks noChangeAspect="1"/>
          </p:cNvGraphicFramePr>
          <p:nvPr/>
        </p:nvGraphicFramePr>
        <p:xfrm>
          <a:off x="684213" y="4076700"/>
          <a:ext cx="1630362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75" name="Формула" r:id="rId10" imgW="634680" imgH="228600" progId="Equation.3">
                  <p:embed/>
                </p:oleObj>
              </mc:Choice>
              <mc:Fallback>
                <p:oleObj name="Формула" r:id="rId10" imgW="634680" imgH="228600" progId="Equation.3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076700"/>
                        <a:ext cx="1630362" cy="58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8267" name="Picture 139"/>
          <p:cNvPicPr>
            <a:picLocks noChangeAspect="1" noChangeArrowheads="1"/>
          </p:cNvPicPr>
          <p:nvPr/>
        </p:nvPicPr>
        <p:blipFill>
          <a:blip r:embed="rId12" cstate="print"/>
          <a:srcRect l="6328" b="11038"/>
          <a:stretch>
            <a:fillRect/>
          </a:stretch>
        </p:blipFill>
        <p:spPr bwMode="auto">
          <a:xfrm>
            <a:off x="2843213" y="3573463"/>
            <a:ext cx="3168650" cy="229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268" name="Picture 140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084888" y="3573463"/>
            <a:ext cx="2735262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8269" name="Object 141"/>
          <p:cNvGraphicFramePr>
            <a:graphicFrameLocks noChangeAspect="1"/>
          </p:cNvGraphicFramePr>
          <p:nvPr/>
        </p:nvGraphicFramePr>
        <p:xfrm>
          <a:off x="3708400" y="981075"/>
          <a:ext cx="2447925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76" name="Формула" r:id="rId14" imgW="1143000" imgH="431640" progId="Equation.3">
                  <p:embed/>
                </p:oleObj>
              </mc:Choice>
              <mc:Fallback>
                <p:oleObj name="Формула" r:id="rId14" imgW="1143000" imgH="431640" progId="Equation.3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981075"/>
                        <a:ext cx="2447925" cy="923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270" name="Text Box 142"/>
          <p:cNvSpPr txBox="1">
            <a:spLocks noChangeArrowheads="1"/>
          </p:cNvSpPr>
          <p:nvPr/>
        </p:nvSpPr>
        <p:spPr bwMode="auto">
          <a:xfrm>
            <a:off x="323850" y="4724400"/>
            <a:ext cx="2735263" cy="15589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Эмпирическая зависимость для описания эффективного сечения ионизации (приближение Моргулиса)</a:t>
            </a:r>
          </a:p>
        </p:txBody>
      </p:sp>
      <p:graphicFrame>
        <p:nvGraphicFramePr>
          <p:cNvPr id="48271" name="Object 143"/>
          <p:cNvGraphicFramePr>
            <a:graphicFrameLocks noChangeAspect="1"/>
          </p:cNvGraphicFramePr>
          <p:nvPr/>
        </p:nvGraphicFramePr>
        <p:xfrm>
          <a:off x="2843213" y="5876925"/>
          <a:ext cx="360045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77" name="Формула" r:id="rId16" imgW="1384200" imgH="241200" progId="Equation.3">
                  <p:embed/>
                </p:oleObj>
              </mc:Choice>
              <mc:Fallback>
                <p:oleObj name="Формула" r:id="rId16" imgW="1384200" imgH="241200" progId="Equation.3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5876925"/>
                        <a:ext cx="3600450" cy="627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8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8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8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8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8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8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8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56" grpId="0"/>
      <p:bldP spid="48258" grpId="0" animBg="1"/>
      <p:bldP spid="48260" grpId="0" animBg="1"/>
      <p:bldP spid="48262" grpId="0"/>
      <p:bldP spid="48263" grpId="0" animBg="1"/>
      <p:bldP spid="48265" grpId="0" animBg="1"/>
      <p:bldP spid="482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5</a:t>
            </a:r>
          </a:p>
        </p:txBody>
      </p:sp>
      <p:sp>
        <p:nvSpPr>
          <p:cNvPr id="50182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50209" name="Rectangle 33"/>
          <p:cNvSpPr>
            <a:spLocks noChangeArrowheads="1"/>
          </p:cNvSpPr>
          <p:nvPr/>
        </p:nvSpPr>
        <p:spPr bwMode="auto">
          <a:xfrm>
            <a:off x="0" y="22653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50220" name="Rectangle 44"/>
          <p:cNvSpPr>
            <a:spLocks noChangeArrowheads="1"/>
          </p:cNvSpPr>
          <p:nvPr/>
        </p:nvSpPr>
        <p:spPr bwMode="auto">
          <a:xfrm>
            <a:off x="0" y="3676650"/>
            <a:ext cx="184150" cy="915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pPr algn="l"/>
            <a:r>
              <a:rPr lang="ru-RU">
                <a:solidFill>
                  <a:schemeClr val="tx1"/>
                </a:solidFill>
              </a:rPr>
              <a:t/>
            </a:r>
            <a:br>
              <a:rPr lang="ru-RU">
                <a:solidFill>
                  <a:schemeClr val="tx1"/>
                </a:solidFill>
              </a:rPr>
            </a:br>
            <a:endParaRPr lang="ru-RU">
              <a:solidFill>
                <a:schemeClr val="tx1"/>
              </a:solidFill>
            </a:endParaRPr>
          </a:p>
          <a:p>
            <a:pPr algn="l" eaLnBrk="0" hangingPunct="0"/>
            <a:endParaRPr lang="ru-RU">
              <a:solidFill>
                <a:schemeClr val="tx1"/>
              </a:solidFill>
            </a:endParaRPr>
          </a:p>
        </p:txBody>
      </p:sp>
      <p:sp>
        <p:nvSpPr>
          <p:cNvPr id="50225" name="WordArt 49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50226" name="Rectangle 50"/>
          <p:cNvSpPr>
            <a:spLocks noChangeArrowheads="1"/>
          </p:cNvSpPr>
          <p:nvPr/>
        </p:nvSpPr>
        <p:spPr bwMode="auto">
          <a:xfrm>
            <a:off x="1463675" y="549275"/>
            <a:ext cx="6421438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ОСНОВЫ ПЛАЗМЕННОЙ ЭЛЕКТРОНИКИ</a:t>
            </a:r>
          </a:p>
        </p:txBody>
      </p:sp>
      <p:sp>
        <p:nvSpPr>
          <p:cNvPr id="50227" name="Text Box 51"/>
          <p:cNvSpPr txBox="1">
            <a:spLocks noChangeArrowheads="1"/>
          </p:cNvSpPr>
          <p:nvPr/>
        </p:nvSpPr>
        <p:spPr bwMode="auto">
          <a:xfrm>
            <a:off x="1690688" y="981075"/>
            <a:ext cx="5210175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Рекомбинация</a:t>
            </a:r>
            <a:r>
              <a:rPr lang="ru-RU" b="1"/>
              <a:t> – </a:t>
            </a:r>
            <a:r>
              <a:rPr lang="ru-RU" sz="1600" b="1"/>
              <a:t>процесс обратный ионизации </a:t>
            </a:r>
          </a:p>
        </p:txBody>
      </p:sp>
      <p:graphicFrame>
        <p:nvGraphicFramePr>
          <p:cNvPr id="50228" name="Object 52"/>
          <p:cNvGraphicFramePr>
            <a:graphicFrameLocks noChangeAspect="1"/>
          </p:cNvGraphicFramePr>
          <p:nvPr/>
        </p:nvGraphicFramePr>
        <p:xfrm>
          <a:off x="971550" y="1412875"/>
          <a:ext cx="197167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8" name="Формула" r:id="rId4" imgW="774360" imgH="393480" progId="Equation.3">
                  <p:embed/>
                </p:oleObj>
              </mc:Choice>
              <mc:Fallback>
                <p:oleObj name="Формула" r:id="rId4" imgW="774360" imgH="39348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412875"/>
                        <a:ext cx="1971675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29" name="Text Box 53"/>
          <p:cNvSpPr txBox="1">
            <a:spLocks noChangeArrowheads="1"/>
          </p:cNvSpPr>
          <p:nvPr/>
        </p:nvSpPr>
        <p:spPr bwMode="auto">
          <a:xfrm>
            <a:off x="3492500" y="1557338"/>
            <a:ext cx="2552700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квазинейтральность</a:t>
            </a:r>
          </a:p>
        </p:txBody>
      </p:sp>
      <p:graphicFrame>
        <p:nvGraphicFramePr>
          <p:cNvPr id="50230" name="Object 54"/>
          <p:cNvGraphicFramePr>
            <a:graphicFrameLocks noChangeAspect="1"/>
          </p:cNvGraphicFramePr>
          <p:nvPr/>
        </p:nvGraphicFramePr>
        <p:xfrm>
          <a:off x="4140200" y="1844675"/>
          <a:ext cx="10080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9" name="Формула" r:id="rId6" imgW="431640" imgH="228600" progId="Equation.3">
                  <p:embed/>
                </p:oleObj>
              </mc:Choice>
              <mc:Fallback>
                <p:oleObj name="Формула" r:id="rId6" imgW="431640" imgH="228600" progId="Equation.3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1844675"/>
                        <a:ext cx="100806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31" name="Object 55"/>
          <p:cNvGraphicFramePr>
            <a:graphicFrameLocks noChangeAspect="1"/>
          </p:cNvGraphicFramePr>
          <p:nvPr/>
        </p:nvGraphicFramePr>
        <p:xfrm>
          <a:off x="6516688" y="1484313"/>
          <a:ext cx="1746250" cy="100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0" name="Формула" r:id="rId8" imgW="685800" imgH="393480" progId="Equation.3">
                  <p:embed/>
                </p:oleObj>
              </mc:Choice>
              <mc:Fallback>
                <p:oleObj name="Формула" r:id="rId8" imgW="685800" imgH="393480" progId="Equation.3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1484313"/>
                        <a:ext cx="1746250" cy="1001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32" name="Object 56"/>
          <p:cNvGraphicFramePr>
            <a:graphicFrameLocks noChangeAspect="1"/>
          </p:cNvGraphicFramePr>
          <p:nvPr/>
        </p:nvGraphicFramePr>
        <p:xfrm>
          <a:off x="5076825" y="2492375"/>
          <a:ext cx="1908175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1" name="Формула" r:id="rId10" imgW="749160" imgH="431640" progId="Equation.3">
                  <p:embed/>
                </p:oleObj>
              </mc:Choice>
              <mc:Fallback>
                <p:oleObj name="Формула" r:id="rId10" imgW="749160" imgH="431640" progId="Equation.3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2492375"/>
                        <a:ext cx="1908175" cy="1098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33" name="Text Box 57"/>
          <p:cNvSpPr txBox="1">
            <a:spLocks noChangeArrowheads="1"/>
          </p:cNvSpPr>
          <p:nvPr/>
        </p:nvSpPr>
        <p:spPr bwMode="auto">
          <a:xfrm>
            <a:off x="1042988" y="2924175"/>
            <a:ext cx="32067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Уравнение рекомбинации </a:t>
            </a:r>
          </a:p>
        </p:txBody>
      </p:sp>
      <p:sp>
        <p:nvSpPr>
          <p:cNvPr id="50234" name="Text Box 58"/>
          <p:cNvSpPr txBox="1">
            <a:spLocks noChangeArrowheads="1"/>
          </p:cNvSpPr>
          <p:nvPr/>
        </p:nvSpPr>
        <p:spPr bwMode="auto">
          <a:xfrm>
            <a:off x="655638" y="3644900"/>
            <a:ext cx="7843837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Перезарядка- </a:t>
            </a:r>
            <a:r>
              <a:rPr lang="ru-RU" sz="1600" b="1">
                <a:effectLst>
                  <a:outerShdw blurRad="38100" dist="38100" dir="2700000" algn="tl">
                    <a:srgbClr val="FFFFFF"/>
                  </a:outerShdw>
                </a:effectLst>
              </a:rPr>
              <a:t>процесс образования быстрых атомов и медленных ионов</a:t>
            </a:r>
            <a:endParaRPr lang="ru-RU" sz="1600" b="1"/>
          </a:p>
        </p:txBody>
      </p:sp>
      <p:sp>
        <p:nvSpPr>
          <p:cNvPr id="50235" name="Text Box 59"/>
          <p:cNvSpPr txBox="1">
            <a:spLocks noChangeArrowheads="1"/>
          </p:cNvSpPr>
          <p:nvPr/>
        </p:nvSpPr>
        <p:spPr bwMode="auto">
          <a:xfrm>
            <a:off x="468313" y="4076700"/>
            <a:ext cx="3563937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Tx/>
              <a:buChar char="•"/>
            </a:pPr>
            <a:r>
              <a:rPr lang="ru-RU" b="1"/>
              <a:t> Резонансная перезарядка</a:t>
            </a:r>
          </a:p>
          <a:p>
            <a:pPr algn="l">
              <a:buFontTx/>
              <a:buChar char="•"/>
            </a:pPr>
            <a:r>
              <a:rPr lang="ru-RU" b="1"/>
              <a:t> Нерезонансная перезарядка</a:t>
            </a:r>
          </a:p>
        </p:txBody>
      </p:sp>
      <p:graphicFrame>
        <p:nvGraphicFramePr>
          <p:cNvPr id="50236" name="Object 60"/>
          <p:cNvGraphicFramePr>
            <a:graphicFrameLocks noChangeAspect="1"/>
          </p:cNvGraphicFramePr>
          <p:nvPr/>
        </p:nvGraphicFramePr>
        <p:xfrm>
          <a:off x="539750" y="4868863"/>
          <a:ext cx="3240088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2" name="Формула" r:id="rId12" imgW="1422360" imgH="431640" progId="Equation.3">
                  <p:embed/>
                </p:oleObj>
              </mc:Choice>
              <mc:Fallback>
                <p:oleObj name="Формула" r:id="rId12" imgW="1422360" imgH="431640" progId="Equation.3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868863"/>
                        <a:ext cx="3240088" cy="982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37" name="Object 61"/>
          <p:cNvGraphicFramePr>
            <a:graphicFrameLocks noChangeAspect="1"/>
          </p:cNvGraphicFramePr>
          <p:nvPr/>
        </p:nvGraphicFramePr>
        <p:xfrm>
          <a:off x="1258888" y="5876925"/>
          <a:ext cx="1368425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3" name="Формула" r:id="rId14" imgW="583920" imgH="228600" progId="Equation.3">
                  <p:embed/>
                </p:oleObj>
              </mc:Choice>
              <mc:Fallback>
                <p:oleObj name="Формула" r:id="rId14" imgW="583920" imgH="228600" progId="Equation.3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5876925"/>
                        <a:ext cx="1368425" cy="534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0238" name="Picture 6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716463" y="4005263"/>
            <a:ext cx="2808287" cy="2441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0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0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0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0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0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0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0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0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0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0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50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0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27" grpId="0"/>
      <p:bldP spid="50229" grpId="0"/>
      <p:bldP spid="50233" grpId="0"/>
      <p:bldP spid="50234" grpId="0"/>
      <p:bldP spid="502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WordArt 5"/>
          <p:cNvSpPr>
            <a:spLocks noChangeArrowheads="1" noChangeShapeType="1" noTextEdit="1"/>
          </p:cNvSpPr>
          <p:nvPr/>
        </p:nvSpPr>
        <p:spPr bwMode="auto">
          <a:xfrm>
            <a:off x="8675688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6</a:t>
            </a:r>
          </a:p>
        </p:txBody>
      </p:sp>
      <p:sp>
        <p:nvSpPr>
          <p:cNvPr id="52230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52256" name="WordArt 32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52257" name="Rectangle 33"/>
          <p:cNvSpPr>
            <a:spLocks noChangeArrowheads="1"/>
          </p:cNvSpPr>
          <p:nvPr/>
        </p:nvSpPr>
        <p:spPr bwMode="auto">
          <a:xfrm>
            <a:off x="1765300" y="549275"/>
            <a:ext cx="58166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КОЛИЧЕСТВЕННЫЕ ХАРАКТЕРИСТИКИ ПЛАЗМЫ</a:t>
            </a:r>
          </a:p>
        </p:txBody>
      </p:sp>
      <p:sp>
        <p:nvSpPr>
          <p:cNvPr id="52259" name="AutoShape 35"/>
          <p:cNvSpPr>
            <a:spLocks noChangeArrowheads="1"/>
          </p:cNvSpPr>
          <p:nvPr/>
        </p:nvSpPr>
        <p:spPr bwMode="auto">
          <a:xfrm>
            <a:off x="3203575" y="981075"/>
            <a:ext cx="2592388" cy="792163"/>
          </a:xfrm>
          <a:prstGeom prst="roundRect">
            <a:avLst>
              <a:gd name="adj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round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r>
              <a:rPr lang="ru-RU" b="1"/>
              <a:t>Отличительные </a:t>
            </a:r>
          </a:p>
          <a:p>
            <a:r>
              <a:rPr lang="ru-RU" b="1"/>
              <a:t>особенности плазмы</a:t>
            </a:r>
          </a:p>
        </p:txBody>
      </p:sp>
      <p:sp>
        <p:nvSpPr>
          <p:cNvPr id="52260" name="AutoShape 36"/>
          <p:cNvSpPr>
            <a:spLocks noChangeArrowheads="1"/>
          </p:cNvSpPr>
          <p:nvPr/>
        </p:nvSpPr>
        <p:spPr bwMode="auto">
          <a:xfrm>
            <a:off x="468313" y="1773238"/>
            <a:ext cx="3816350" cy="2305050"/>
          </a:xfrm>
          <a:prstGeom prst="roundRect">
            <a:avLst>
              <a:gd name="adj" fmla="val 14130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round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r>
              <a:rPr lang="ru-RU" b="1"/>
              <a:t>Взаимодействие частиц </a:t>
            </a:r>
          </a:p>
          <a:p>
            <a:r>
              <a:rPr lang="ru-RU" b="1"/>
              <a:t>в плазме определяется </a:t>
            </a:r>
          </a:p>
          <a:p>
            <a:r>
              <a:rPr lang="ru-RU" b="1"/>
              <a:t>кулоновскими силами, </a:t>
            </a:r>
          </a:p>
          <a:p>
            <a:r>
              <a:rPr lang="ru-RU" b="1"/>
              <a:t>а не только температурными </a:t>
            </a:r>
          </a:p>
          <a:p>
            <a:r>
              <a:rPr lang="ru-RU" b="1"/>
              <a:t>процессами. Такое </a:t>
            </a:r>
          </a:p>
          <a:p>
            <a:r>
              <a:rPr lang="ru-RU" b="1"/>
              <a:t>взаимодействие </a:t>
            </a:r>
          </a:p>
          <a:p>
            <a:r>
              <a:rPr lang="ru-RU" b="1"/>
              <a:t>называется коллективным</a:t>
            </a:r>
          </a:p>
        </p:txBody>
      </p:sp>
      <p:sp>
        <p:nvSpPr>
          <p:cNvPr id="52261" name="AutoShape 37"/>
          <p:cNvSpPr>
            <a:spLocks noChangeArrowheads="1"/>
          </p:cNvSpPr>
          <p:nvPr/>
        </p:nvSpPr>
        <p:spPr bwMode="auto">
          <a:xfrm>
            <a:off x="4859338" y="1773238"/>
            <a:ext cx="3743325" cy="1728787"/>
          </a:xfrm>
          <a:prstGeom prst="roundRect">
            <a:avLst>
              <a:gd name="adj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round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r>
              <a:rPr lang="ru-RU" b="1"/>
              <a:t>Электрические и магнитные </a:t>
            </a:r>
          </a:p>
          <a:p>
            <a:r>
              <a:rPr lang="ru-RU" b="1"/>
              <a:t>поля сильно действуют </a:t>
            </a:r>
          </a:p>
          <a:p>
            <a:r>
              <a:rPr lang="ru-RU" b="1"/>
              <a:t>на плазму, формируя </a:t>
            </a:r>
          </a:p>
          <a:p>
            <a:r>
              <a:rPr lang="ru-RU" b="1"/>
              <a:t>в ней электрические </a:t>
            </a:r>
          </a:p>
          <a:p>
            <a:r>
              <a:rPr lang="ru-RU" b="1"/>
              <a:t>заряды и токи</a:t>
            </a:r>
          </a:p>
        </p:txBody>
      </p:sp>
      <p:sp>
        <p:nvSpPr>
          <p:cNvPr id="52262" name="Text Box 38"/>
          <p:cNvSpPr txBox="1">
            <a:spLocks noChangeArrowheads="1"/>
          </p:cNvSpPr>
          <p:nvPr/>
        </p:nvSpPr>
        <p:spPr bwMode="auto">
          <a:xfrm>
            <a:off x="4500563" y="3573463"/>
            <a:ext cx="4097337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В состоянии термодинамического равновесия степень ионизации определяется формулой Саха</a:t>
            </a:r>
          </a:p>
        </p:txBody>
      </p:sp>
      <p:graphicFrame>
        <p:nvGraphicFramePr>
          <p:cNvPr id="52263" name="Object 39"/>
          <p:cNvGraphicFramePr>
            <a:graphicFrameLocks noChangeAspect="1"/>
          </p:cNvGraphicFramePr>
          <p:nvPr/>
        </p:nvGraphicFramePr>
        <p:xfrm>
          <a:off x="4427538" y="4437063"/>
          <a:ext cx="15843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9" name="Формула" r:id="rId4" imgW="749160" imgH="419040" progId="Equation.3">
                  <p:embed/>
                </p:oleObj>
              </mc:Choice>
              <mc:Fallback>
                <p:oleObj name="Формула" r:id="rId4" imgW="749160" imgH="419040" progId="Equation.3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4437063"/>
                        <a:ext cx="1584325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4" name="Object 40"/>
          <p:cNvGraphicFramePr>
            <a:graphicFrameLocks noChangeAspect="1"/>
          </p:cNvGraphicFramePr>
          <p:nvPr/>
        </p:nvGraphicFramePr>
        <p:xfrm>
          <a:off x="6227763" y="4365625"/>
          <a:ext cx="2593975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0" name="Формула" r:id="rId6" imgW="1155600" imgH="431640" progId="Equation.3">
                  <p:embed/>
                </p:oleObj>
              </mc:Choice>
              <mc:Fallback>
                <p:oleObj name="Формула" r:id="rId6" imgW="1155600" imgH="43164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4365625"/>
                        <a:ext cx="2593975" cy="969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5" name="Object 41"/>
          <p:cNvGraphicFramePr>
            <a:graphicFrameLocks noChangeAspect="1"/>
          </p:cNvGraphicFramePr>
          <p:nvPr/>
        </p:nvGraphicFramePr>
        <p:xfrm>
          <a:off x="4356100" y="5589588"/>
          <a:ext cx="1584325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1" name="Формула" r:id="rId8" imgW="596880" imgH="241200" progId="Equation.3">
                  <p:embed/>
                </p:oleObj>
              </mc:Choice>
              <mc:Fallback>
                <p:oleObj name="Формула" r:id="rId8" imgW="596880" imgH="241200" progId="Equation.3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5589588"/>
                        <a:ext cx="1584325" cy="639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6" name="Object 42"/>
          <p:cNvGraphicFramePr>
            <a:graphicFrameLocks noChangeAspect="1"/>
          </p:cNvGraphicFramePr>
          <p:nvPr/>
        </p:nvGraphicFramePr>
        <p:xfrm>
          <a:off x="6156325" y="5229225"/>
          <a:ext cx="2527300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2" name="Формула" r:id="rId10" imgW="952200" imgH="482400" progId="Equation.3">
                  <p:embed/>
                </p:oleObj>
              </mc:Choice>
              <mc:Fallback>
                <p:oleObj name="Формула" r:id="rId10" imgW="952200" imgH="48240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5229225"/>
                        <a:ext cx="2527300" cy="1279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67" name="Text Box 43"/>
          <p:cNvSpPr txBox="1">
            <a:spLocks noChangeArrowheads="1"/>
          </p:cNvSpPr>
          <p:nvPr/>
        </p:nvSpPr>
        <p:spPr bwMode="auto">
          <a:xfrm>
            <a:off x="323850" y="4221163"/>
            <a:ext cx="3887788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 dirty="0"/>
              <a:t>В зависимости от </a:t>
            </a:r>
            <a:r>
              <a:rPr lang="ru-RU" sz="1600" b="1" i="1" dirty="0">
                <a:sym typeface="Symbol" pitchFamily="18" charset="2"/>
              </a:rPr>
              <a:t> </a:t>
            </a:r>
            <a:r>
              <a:rPr lang="ru-RU" sz="1600" b="1" dirty="0">
                <a:sym typeface="Symbol" pitchFamily="18" charset="2"/>
              </a:rPr>
              <a:t>различают слабо, сильно и полностью ионизованную плазму</a:t>
            </a:r>
          </a:p>
        </p:txBody>
      </p:sp>
      <p:graphicFrame>
        <p:nvGraphicFramePr>
          <p:cNvPr id="52268" name="Object 4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3" name="Формула" r:id="rId12" imgW="114120" imgH="215640" progId="Equation.3">
                  <p:embed/>
                </p:oleObj>
              </mc:Choice>
              <mc:Fallback>
                <p:oleObj name="Формула" r:id="rId12" imgW="114120" imgH="215640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69" name="Text Box 45"/>
          <p:cNvSpPr txBox="1">
            <a:spLocks noChangeArrowheads="1"/>
          </p:cNvSpPr>
          <p:nvPr/>
        </p:nvSpPr>
        <p:spPr bwMode="auto">
          <a:xfrm>
            <a:off x="468313" y="5300663"/>
            <a:ext cx="3743325" cy="10699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В зависимости от </a:t>
            </a:r>
            <a:r>
              <a:rPr lang="en-US" sz="1600" b="1" i="1">
                <a:sym typeface="Symbol" pitchFamily="18" charset="2"/>
              </a:rPr>
              <a:t>T</a:t>
            </a:r>
            <a:r>
              <a:rPr lang="ru-RU" sz="1600" b="1" i="1">
                <a:sym typeface="Symbol" pitchFamily="18" charset="2"/>
              </a:rPr>
              <a:t> </a:t>
            </a:r>
            <a:r>
              <a:rPr lang="ru-RU" sz="1600" b="1">
                <a:sym typeface="Symbol" pitchFamily="18" charset="2"/>
              </a:rPr>
              <a:t>различают низкотемпературную (менее 10</a:t>
            </a:r>
            <a:r>
              <a:rPr lang="ru-RU" sz="1600" b="1" baseline="30000">
                <a:sym typeface="Symbol" pitchFamily="18" charset="2"/>
              </a:rPr>
              <a:t>5 </a:t>
            </a:r>
            <a:r>
              <a:rPr lang="ru-RU" sz="1600" b="1">
                <a:sym typeface="Symbol" pitchFamily="18" charset="2"/>
              </a:rPr>
              <a:t>К ) и высокотемпературную  (более 10</a:t>
            </a:r>
            <a:r>
              <a:rPr lang="ru-RU" sz="1600" b="1" baseline="30000">
                <a:sym typeface="Symbol" pitchFamily="18" charset="2"/>
              </a:rPr>
              <a:t>6</a:t>
            </a:r>
            <a:r>
              <a:rPr lang="ru-RU" sz="1600" b="1">
                <a:sym typeface="Symbol" pitchFamily="18" charset="2"/>
              </a:rPr>
              <a:t> К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2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2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2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2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2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2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2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2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59" grpId="0" animBg="1"/>
      <p:bldP spid="52260" grpId="0" animBg="1"/>
      <p:bldP spid="52261" grpId="0" animBg="1"/>
      <p:bldP spid="52262" grpId="0"/>
      <p:bldP spid="52267" grpId="0"/>
      <p:bldP spid="522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7</a:t>
            </a:r>
          </a:p>
        </p:txBody>
      </p:sp>
      <p:sp>
        <p:nvSpPr>
          <p:cNvPr id="54278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54301" name="WordArt 29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54302" name="Rectangle 30"/>
          <p:cNvSpPr>
            <a:spLocks noChangeArrowheads="1"/>
          </p:cNvSpPr>
          <p:nvPr/>
        </p:nvSpPr>
        <p:spPr bwMode="auto">
          <a:xfrm>
            <a:off x="1765300" y="549275"/>
            <a:ext cx="58166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КОЛИЧЕСТВЕННЫЕ ХАРАКТЕРИСТИКИ ПЛАЗМЫ</a:t>
            </a:r>
          </a:p>
        </p:txBody>
      </p:sp>
      <p:sp>
        <p:nvSpPr>
          <p:cNvPr id="54303" name="Text Box 31"/>
          <p:cNvSpPr txBox="1">
            <a:spLocks noChangeArrowheads="1"/>
          </p:cNvSpPr>
          <p:nvPr/>
        </p:nvSpPr>
        <p:spPr bwMode="auto">
          <a:xfrm>
            <a:off x="611188" y="981075"/>
            <a:ext cx="7921625" cy="915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Плазма </a:t>
            </a:r>
            <a:r>
              <a:rPr lang="ru-RU"/>
              <a:t>– </a:t>
            </a:r>
            <a:r>
              <a:rPr lang="ru-RU" b="1"/>
              <a:t>это совокупность свободно движущихся заряженных частиц, дебаевская длина которых много меньше характерных размеров пространства, занимаемого этой совокупностью частиц</a:t>
            </a:r>
          </a:p>
        </p:txBody>
      </p:sp>
      <p:graphicFrame>
        <p:nvGraphicFramePr>
          <p:cNvPr id="54304" name="Object 32"/>
          <p:cNvGraphicFramePr>
            <a:graphicFrameLocks noChangeAspect="1"/>
          </p:cNvGraphicFramePr>
          <p:nvPr/>
        </p:nvGraphicFramePr>
        <p:xfrm>
          <a:off x="684213" y="1916113"/>
          <a:ext cx="3206750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0" name="Формула" r:id="rId4" imgW="1396800" imgH="482400" progId="Equation.3">
                  <p:embed/>
                </p:oleObj>
              </mc:Choice>
              <mc:Fallback>
                <p:oleObj name="Формула" r:id="rId4" imgW="1396800" imgH="482400" progId="Equation.3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916113"/>
                        <a:ext cx="3206750" cy="1108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05" name="Text Box 33"/>
          <p:cNvSpPr txBox="1">
            <a:spLocks noChangeArrowheads="1"/>
          </p:cNvSpPr>
          <p:nvPr/>
        </p:nvSpPr>
        <p:spPr bwMode="auto">
          <a:xfrm>
            <a:off x="3851275" y="1989138"/>
            <a:ext cx="2663825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в случае </a:t>
            </a:r>
            <a:r>
              <a:rPr lang="en-US" sz="1600" b="1" i="1"/>
              <a:t>T</a:t>
            </a:r>
            <a:r>
              <a:rPr lang="en-US" sz="1600" b="1" i="1" baseline="-25000"/>
              <a:t>e </a:t>
            </a:r>
            <a:r>
              <a:rPr lang="en-US" sz="1600" b="1" i="1"/>
              <a:t>&gt;&gt; T</a:t>
            </a:r>
            <a:r>
              <a:rPr lang="en-US" sz="1600" b="1" i="1" baseline="-25000"/>
              <a:t>i</a:t>
            </a:r>
            <a:r>
              <a:rPr lang="ru-RU" sz="1600" b="1" baseline="-25000"/>
              <a:t> </a:t>
            </a:r>
            <a:r>
              <a:rPr lang="ru-RU" sz="1600" b="1"/>
              <a:t>и при условии квазинейтральности</a:t>
            </a:r>
          </a:p>
        </p:txBody>
      </p:sp>
      <p:graphicFrame>
        <p:nvGraphicFramePr>
          <p:cNvPr id="54306" name="Object 34"/>
          <p:cNvGraphicFramePr>
            <a:graphicFrameLocks noChangeAspect="1"/>
          </p:cNvGraphicFramePr>
          <p:nvPr/>
        </p:nvGraphicFramePr>
        <p:xfrm>
          <a:off x="6588125" y="1916113"/>
          <a:ext cx="1808163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1" name="Формула" r:id="rId6" imgW="787320" imgH="444240" progId="Equation.3">
                  <p:embed/>
                </p:oleObj>
              </mc:Choice>
              <mc:Fallback>
                <p:oleObj name="Формула" r:id="rId6" imgW="787320" imgH="444240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1916113"/>
                        <a:ext cx="1808163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07" name="Text Box 35"/>
          <p:cNvSpPr txBox="1">
            <a:spLocks noChangeArrowheads="1"/>
          </p:cNvSpPr>
          <p:nvPr/>
        </p:nvSpPr>
        <p:spPr bwMode="auto">
          <a:xfrm>
            <a:off x="684213" y="2997200"/>
            <a:ext cx="3095625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Свойства плазмы определяются числом частиц в дебаевской сфере</a:t>
            </a:r>
          </a:p>
        </p:txBody>
      </p:sp>
      <p:graphicFrame>
        <p:nvGraphicFramePr>
          <p:cNvPr id="54308" name="Object 36"/>
          <p:cNvGraphicFramePr>
            <a:graphicFrameLocks noChangeAspect="1"/>
          </p:cNvGraphicFramePr>
          <p:nvPr/>
        </p:nvGraphicFramePr>
        <p:xfrm>
          <a:off x="1042988" y="3789363"/>
          <a:ext cx="1795462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2" name="Формула" r:id="rId8" imgW="711000" imgH="393480" progId="Equation.3">
                  <p:embed/>
                </p:oleObj>
              </mc:Choice>
              <mc:Fallback>
                <p:oleObj name="Формула" r:id="rId8" imgW="711000" imgH="393480" progId="Equation.3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789363"/>
                        <a:ext cx="1795462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09" name="Text Box 37"/>
          <p:cNvSpPr txBox="1">
            <a:spLocks noChangeArrowheads="1"/>
          </p:cNvSpPr>
          <p:nvPr/>
        </p:nvSpPr>
        <p:spPr bwMode="auto">
          <a:xfrm>
            <a:off x="3779838" y="2997200"/>
            <a:ext cx="2016125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Параметр идеальности плазмы</a:t>
            </a:r>
          </a:p>
        </p:txBody>
      </p:sp>
      <p:graphicFrame>
        <p:nvGraphicFramePr>
          <p:cNvPr id="54310" name="Object 38"/>
          <p:cNvGraphicFramePr>
            <a:graphicFrameLocks noChangeAspect="1"/>
          </p:cNvGraphicFramePr>
          <p:nvPr/>
        </p:nvGraphicFramePr>
        <p:xfrm>
          <a:off x="3779838" y="3860800"/>
          <a:ext cx="166687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3" name="Формула" r:id="rId10" imgW="660240" imgH="266400" progId="Equation.3">
                  <p:embed/>
                </p:oleObj>
              </mc:Choice>
              <mc:Fallback>
                <p:oleObj name="Формула" r:id="rId10" imgW="660240" imgH="266400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3860800"/>
                        <a:ext cx="1666875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11" name="Text Box 39"/>
          <p:cNvSpPr txBox="1">
            <a:spLocks noChangeArrowheads="1"/>
          </p:cNvSpPr>
          <p:nvPr/>
        </p:nvSpPr>
        <p:spPr bwMode="auto">
          <a:xfrm>
            <a:off x="5867400" y="2997200"/>
            <a:ext cx="2808288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Частота ленгмюровских (собственных) колебаний</a:t>
            </a:r>
          </a:p>
        </p:txBody>
      </p:sp>
      <p:graphicFrame>
        <p:nvGraphicFramePr>
          <p:cNvPr id="54312" name="Object 40"/>
          <p:cNvGraphicFramePr>
            <a:graphicFrameLocks noChangeAspect="1"/>
          </p:cNvGraphicFramePr>
          <p:nvPr/>
        </p:nvGraphicFramePr>
        <p:xfrm>
          <a:off x="6443663" y="3573463"/>
          <a:ext cx="1728787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4" name="Формула" r:id="rId12" imgW="799920" imgH="495000" progId="Equation.3">
                  <p:embed/>
                </p:oleObj>
              </mc:Choice>
              <mc:Fallback>
                <p:oleObj name="Формула" r:id="rId12" imgW="799920" imgH="49500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3573463"/>
                        <a:ext cx="1728787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13" name="Text Box 41"/>
          <p:cNvSpPr txBox="1">
            <a:spLocks noChangeArrowheads="1"/>
          </p:cNvSpPr>
          <p:nvPr/>
        </p:nvSpPr>
        <p:spPr bwMode="auto">
          <a:xfrm>
            <a:off x="468313" y="4797425"/>
            <a:ext cx="1727200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Диамагнитные свойства</a:t>
            </a:r>
          </a:p>
        </p:txBody>
      </p:sp>
      <p:graphicFrame>
        <p:nvGraphicFramePr>
          <p:cNvPr id="54314" name="Object 42"/>
          <p:cNvGraphicFramePr>
            <a:graphicFrameLocks noChangeAspect="1"/>
          </p:cNvGraphicFramePr>
          <p:nvPr/>
        </p:nvGraphicFramePr>
        <p:xfrm>
          <a:off x="538163" y="5300663"/>
          <a:ext cx="1512887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5" name="Формула" r:id="rId14" imgW="571320" imgH="419040" progId="Equation.3">
                  <p:embed/>
                </p:oleObj>
              </mc:Choice>
              <mc:Fallback>
                <p:oleObj name="Формула" r:id="rId14" imgW="571320" imgH="41904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5300663"/>
                        <a:ext cx="1512887" cy="1108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15" name="Text Box 43"/>
          <p:cNvSpPr txBox="1">
            <a:spLocks noChangeArrowheads="1"/>
          </p:cNvSpPr>
          <p:nvPr/>
        </p:nvSpPr>
        <p:spPr bwMode="auto">
          <a:xfrm>
            <a:off x="2339975" y="4868863"/>
            <a:ext cx="2376488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Диэлектрические свойства</a:t>
            </a:r>
          </a:p>
        </p:txBody>
      </p:sp>
      <p:graphicFrame>
        <p:nvGraphicFramePr>
          <p:cNvPr id="54316" name="Object 44"/>
          <p:cNvGraphicFramePr>
            <a:graphicFrameLocks noChangeAspect="1"/>
          </p:cNvGraphicFramePr>
          <p:nvPr/>
        </p:nvGraphicFramePr>
        <p:xfrm>
          <a:off x="2051050" y="5373688"/>
          <a:ext cx="3203575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6" name="Формула" r:id="rId16" imgW="1371600" imgH="457200" progId="Equation.3">
                  <p:embed/>
                </p:oleObj>
              </mc:Choice>
              <mc:Fallback>
                <p:oleObj name="Формула" r:id="rId16" imgW="1371600" imgH="457200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5373688"/>
                        <a:ext cx="3203575" cy="1068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17" name="AutoShape 45"/>
          <p:cNvSpPr>
            <a:spLocks noChangeArrowheads="1"/>
          </p:cNvSpPr>
          <p:nvPr/>
        </p:nvSpPr>
        <p:spPr bwMode="auto">
          <a:xfrm>
            <a:off x="4427538" y="1916113"/>
            <a:ext cx="2592387" cy="936625"/>
          </a:xfrm>
          <a:prstGeom prst="wedgeRoundRectCallout">
            <a:avLst>
              <a:gd name="adj1" fmla="val -35611"/>
              <a:gd name="adj2" fmla="val 386778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Частота столкновений электрона в плазме</a:t>
            </a:r>
          </a:p>
        </p:txBody>
      </p:sp>
      <p:sp>
        <p:nvSpPr>
          <p:cNvPr id="54318" name="Text Box 46"/>
          <p:cNvSpPr txBox="1">
            <a:spLocks noChangeArrowheads="1"/>
          </p:cNvSpPr>
          <p:nvPr/>
        </p:nvSpPr>
        <p:spPr bwMode="auto">
          <a:xfrm>
            <a:off x="6011863" y="4797425"/>
            <a:ext cx="1503362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Если</a:t>
            </a:r>
            <a:r>
              <a:rPr lang="ru-RU"/>
              <a:t> </a:t>
            </a:r>
            <a:r>
              <a:rPr lang="ru-RU" b="1" i="1">
                <a:sym typeface="Symbol" pitchFamily="18" charset="2"/>
              </a:rPr>
              <a:t></a:t>
            </a:r>
            <a:r>
              <a:rPr lang="en-US" b="1" i="1">
                <a:sym typeface="Symbol" pitchFamily="18" charset="2"/>
              </a:rPr>
              <a:t> &gt;&gt;</a:t>
            </a:r>
            <a:r>
              <a:rPr lang="ru-RU" b="1" i="1">
                <a:sym typeface="Symbol" pitchFamily="18" charset="2"/>
              </a:rPr>
              <a:t> </a:t>
            </a:r>
            <a:r>
              <a:rPr lang="en-US" b="1" i="1" baseline="-25000">
                <a:sym typeface="Symbol" pitchFamily="18" charset="2"/>
              </a:rPr>
              <a:t>e</a:t>
            </a:r>
            <a:endParaRPr lang="ru-RU" b="1" i="1">
              <a:sym typeface="Symbol" pitchFamily="18" charset="2"/>
            </a:endParaRPr>
          </a:p>
        </p:txBody>
      </p:sp>
      <p:graphicFrame>
        <p:nvGraphicFramePr>
          <p:cNvPr id="54319" name="Object 47"/>
          <p:cNvGraphicFramePr>
            <a:graphicFrameLocks noChangeAspect="1"/>
          </p:cNvGraphicFramePr>
          <p:nvPr/>
        </p:nvGraphicFramePr>
        <p:xfrm>
          <a:off x="5292725" y="5229225"/>
          <a:ext cx="3168650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7" name="Формула" r:id="rId18" imgW="1523880" imgH="469800" progId="Equation.3">
                  <p:embed/>
                </p:oleObj>
              </mc:Choice>
              <mc:Fallback>
                <p:oleObj name="Формула" r:id="rId18" imgW="1523880" imgH="469800" progId="Equation.3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5229225"/>
                        <a:ext cx="3168650" cy="976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20" name="AutoShape 48"/>
          <p:cNvSpPr>
            <a:spLocks noChangeArrowheads="1"/>
          </p:cNvSpPr>
          <p:nvPr/>
        </p:nvSpPr>
        <p:spPr bwMode="auto">
          <a:xfrm>
            <a:off x="1476375" y="1916113"/>
            <a:ext cx="2519363" cy="649287"/>
          </a:xfrm>
          <a:prstGeom prst="wedgeRoundRectCallout">
            <a:avLst>
              <a:gd name="adj1" fmla="val 54787"/>
              <a:gd name="adj2" fmla="val 590588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Частота внешнего электрического поля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4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4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4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4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54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4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54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4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54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4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54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4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54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4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03" grpId="0"/>
      <p:bldP spid="54305" grpId="0"/>
      <p:bldP spid="54307" grpId="0"/>
      <p:bldP spid="54309" grpId="0"/>
      <p:bldP spid="54311" grpId="0"/>
      <p:bldP spid="54313" grpId="0"/>
      <p:bldP spid="54315" grpId="0"/>
      <p:bldP spid="54317" grpId="0" animBg="1"/>
      <p:bldP spid="54318" grpId="0"/>
      <p:bldP spid="543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8</a:t>
            </a:r>
          </a:p>
        </p:txBody>
      </p:sp>
      <p:sp>
        <p:nvSpPr>
          <p:cNvPr id="56326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56347" name="Text Box 27"/>
          <p:cNvSpPr txBox="1">
            <a:spLocks noChangeArrowheads="1"/>
          </p:cNvSpPr>
          <p:nvPr/>
        </p:nvSpPr>
        <p:spPr bwMode="auto">
          <a:xfrm>
            <a:off x="1330325" y="549275"/>
            <a:ext cx="6400800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НАПРАВЛЕННОЕ ДВИЖЕНИЕ ЗАРЯЖЕННЫХ ЧАСТИЦ </a:t>
            </a:r>
          </a:p>
          <a:p>
            <a:r>
              <a:rPr lang="ru-RU" b="1" i="1"/>
              <a:t>ПОД ДЕЙСТВИЕМ ЭЛЕКТРИЧЕСКОГО ПОЛЯ (ДРЕЙФ)</a:t>
            </a:r>
          </a:p>
        </p:txBody>
      </p:sp>
      <p:sp>
        <p:nvSpPr>
          <p:cNvPr id="56361" name="WordArt 41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56362" name="Text Box 42"/>
          <p:cNvSpPr txBox="1">
            <a:spLocks noChangeArrowheads="1"/>
          </p:cNvSpPr>
          <p:nvPr/>
        </p:nvSpPr>
        <p:spPr bwMode="auto">
          <a:xfrm>
            <a:off x="468313" y="1341438"/>
            <a:ext cx="6048375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Уравнение движения заряженной частицы в газе под действием электрического поля</a:t>
            </a:r>
          </a:p>
        </p:txBody>
      </p:sp>
      <p:grpSp>
        <p:nvGrpSpPr>
          <p:cNvPr id="56377" name="Group 57"/>
          <p:cNvGrpSpPr>
            <a:grpSpLocks/>
          </p:cNvGrpSpPr>
          <p:nvPr/>
        </p:nvGrpSpPr>
        <p:grpSpPr bwMode="auto">
          <a:xfrm>
            <a:off x="6588125" y="1196975"/>
            <a:ext cx="1871663" cy="1871663"/>
            <a:chOff x="4150" y="754"/>
            <a:chExt cx="1179" cy="1179"/>
          </a:xfrm>
        </p:grpSpPr>
        <p:grpSp>
          <p:nvGrpSpPr>
            <p:cNvPr id="56375" name="Group 55"/>
            <p:cNvGrpSpPr>
              <a:grpSpLocks/>
            </p:cNvGrpSpPr>
            <p:nvPr/>
          </p:nvGrpSpPr>
          <p:grpSpPr bwMode="auto">
            <a:xfrm>
              <a:off x="4241" y="754"/>
              <a:ext cx="1088" cy="1179"/>
              <a:chOff x="3424" y="890"/>
              <a:chExt cx="1088" cy="1179"/>
            </a:xfrm>
          </p:grpSpPr>
          <p:sp>
            <p:nvSpPr>
              <p:cNvPr id="56363" name="Line 43"/>
              <p:cNvSpPr>
                <a:spLocks noChangeShapeType="1"/>
              </p:cNvSpPr>
              <p:nvPr/>
            </p:nvSpPr>
            <p:spPr bwMode="auto">
              <a:xfrm flipV="1">
                <a:off x="3470" y="1389"/>
                <a:ext cx="181" cy="363"/>
              </a:xfrm>
              <a:prstGeom prst="line">
                <a:avLst/>
              </a:prstGeom>
              <a:noFill/>
              <a:ln w="12700">
                <a:solidFill>
                  <a:srgbClr val="3333CC"/>
                </a:solidFill>
                <a:round/>
                <a:headEnd/>
                <a:tailEnd type="triangle" w="med" len="med"/>
              </a:ln>
              <a:effectLst>
                <a:outerShdw dist="45791" dir="2021404" algn="ctr" rotWithShape="0">
                  <a:srgbClr val="9999FF"/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364" name="Line 44"/>
              <p:cNvSpPr>
                <a:spLocks noChangeShapeType="1"/>
              </p:cNvSpPr>
              <p:nvPr/>
            </p:nvSpPr>
            <p:spPr bwMode="auto">
              <a:xfrm>
                <a:off x="3651" y="1389"/>
                <a:ext cx="0" cy="453"/>
              </a:xfrm>
              <a:prstGeom prst="line">
                <a:avLst/>
              </a:prstGeom>
              <a:noFill/>
              <a:ln w="12700">
                <a:solidFill>
                  <a:srgbClr val="3333CC"/>
                </a:solidFill>
                <a:round/>
                <a:headEnd/>
                <a:tailEnd type="triangle" w="med" len="med"/>
              </a:ln>
              <a:effectLst>
                <a:outerShdw dist="45791" dir="2021404" algn="ctr" rotWithShape="0">
                  <a:srgbClr val="9999FF"/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365" name="Line 45"/>
              <p:cNvSpPr>
                <a:spLocks noChangeShapeType="1"/>
              </p:cNvSpPr>
              <p:nvPr/>
            </p:nvSpPr>
            <p:spPr bwMode="auto">
              <a:xfrm>
                <a:off x="3651" y="1842"/>
                <a:ext cx="91" cy="227"/>
              </a:xfrm>
              <a:prstGeom prst="line">
                <a:avLst/>
              </a:prstGeom>
              <a:noFill/>
              <a:ln w="12700">
                <a:solidFill>
                  <a:srgbClr val="3333CC"/>
                </a:solidFill>
                <a:round/>
                <a:headEnd/>
                <a:tailEnd type="triangle" w="med" len="med"/>
              </a:ln>
              <a:effectLst>
                <a:outerShdw dist="45791" dir="2021404" algn="ctr" rotWithShape="0">
                  <a:srgbClr val="9999FF"/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366" name="Line 46"/>
              <p:cNvSpPr>
                <a:spLocks noChangeShapeType="1"/>
              </p:cNvSpPr>
              <p:nvPr/>
            </p:nvSpPr>
            <p:spPr bwMode="auto">
              <a:xfrm flipV="1">
                <a:off x="3787" y="1752"/>
                <a:ext cx="363" cy="317"/>
              </a:xfrm>
              <a:prstGeom prst="line">
                <a:avLst/>
              </a:prstGeom>
              <a:noFill/>
              <a:ln w="12700">
                <a:solidFill>
                  <a:srgbClr val="3333CC"/>
                </a:solidFill>
                <a:round/>
                <a:headEnd/>
                <a:tailEnd type="triangle" w="med" len="med"/>
              </a:ln>
              <a:effectLst>
                <a:outerShdw dist="45791" dir="2021404" algn="ctr" rotWithShape="0">
                  <a:srgbClr val="9999FF"/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367" name="Line 47"/>
              <p:cNvSpPr>
                <a:spLocks noChangeShapeType="1"/>
              </p:cNvSpPr>
              <p:nvPr/>
            </p:nvSpPr>
            <p:spPr bwMode="auto">
              <a:xfrm flipH="1" flipV="1">
                <a:off x="3833" y="1480"/>
                <a:ext cx="317" cy="272"/>
              </a:xfrm>
              <a:prstGeom prst="line">
                <a:avLst/>
              </a:prstGeom>
              <a:noFill/>
              <a:ln w="12700">
                <a:solidFill>
                  <a:srgbClr val="3333CC"/>
                </a:solidFill>
                <a:round/>
                <a:headEnd/>
                <a:tailEnd type="triangle" w="med" len="med"/>
              </a:ln>
              <a:effectLst>
                <a:outerShdw dist="45791" dir="2021404" algn="ctr" rotWithShape="0">
                  <a:srgbClr val="9999FF"/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368" name="Line 48"/>
              <p:cNvSpPr>
                <a:spLocks noChangeShapeType="1"/>
              </p:cNvSpPr>
              <p:nvPr/>
            </p:nvSpPr>
            <p:spPr bwMode="auto">
              <a:xfrm>
                <a:off x="3833" y="1480"/>
                <a:ext cx="181" cy="499"/>
              </a:xfrm>
              <a:prstGeom prst="line">
                <a:avLst/>
              </a:prstGeom>
              <a:noFill/>
              <a:ln w="12700">
                <a:solidFill>
                  <a:srgbClr val="3333CC"/>
                </a:solidFill>
                <a:round/>
                <a:headEnd/>
                <a:tailEnd type="triangle" w="med" len="med"/>
              </a:ln>
              <a:effectLst>
                <a:outerShdw dist="45791" dir="2021404" algn="ctr" rotWithShape="0">
                  <a:srgbClr val="9999FF"/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369" name="Line 49"/>
              <p:cNvSpPr>
                <a:spLocks noChangeShapeType="1"/>
              </p:cNvSpPr>
              <p:nvPr/>
            </p:nvSpPr>
            <p:spPr bwMode="auto">
              <a:xfrm>
                <a:off x="4014" y="1979"/>
                <a:ext cx="363" cy="0"/>
              </a:xfrm>
              <a:prstGeom prst="line">
                <a:avLst/>
              </a:prstGeom>
              <a:noFill/>
              <a:ln w="12700">
                <a:solidFill>
                  <a:srgbClr val="3333CC"/>
                </a:solidFill>
                <a:round/>
                <a:headEnd/>
                <a:tailEnd type="triangle" w="med" len="med"/>
              </a:ln>
              <a:effectLst>
                <a:outerShdw dist="45791" dir="2021404" algn="ctr" rotWithShape="0">
                  <a:srgbClr val="9999FF"/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370" name="Line 50"/>
              <p:cNvSpPr>
                <a:spLocks noChangeShapeType="1"/>
              </p:cNvSpPr>
              <p:nvPr/>
            </p:nvSpPr>
            <p:spPr bwMode="auto">
              <a:xfrm flipH="1" flipV="1">
                <a:off x="4195" y="1616"/>
                <a:ext cx="182" cy="363"/>
              </a:xfrm>
              <a:prstGeom prst="line">
                <a:avLst/>
              </a:prstGeom>
              <a:noFill/>
              <a:ln w="12700">
                <a:solidFill>
                  <a:srgbClr val="3333CC"/>
                </a:solidFill>
                <a:round/>
                <a:headEnd/>
                <a:tailEnd type="triangle" w="med" len="med"/>
              </a:ln>
              <a:effectLst>
                <a:outerShdw dist="45791" dir="2021404" algn="ctr" rotWithShape="0">
                  <a:srgbClr val="9999FF"/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371" name="Line 51"/>
              <p:cNvSpPr>
                <a:spLocks noChangeShapeType="1"/>
              </p:cNvSpPr>
              <p:nvPr/>
            </p:nvSpPr>
            <p:spPr bwMode="auto">
              <a:xfrm>
                <a:off x="4195" y="1616"/>
                <a:ext cx="317" cy="181"/>
              </a:xfrm>
              <a:prstGeom prst="line">
                <a:avLst/>
              </a:prstGeom>
              <a:noFill/>
              <a:ln w="12700">
                <a:solidFill>
                  <a:srgbClr val="3333CC"/>
                </a:solidFill>
                <a:round/>
                <a:headEnd/>
                <a:tailEnd type="triangle" w="med" len="med"/>
              </a:ln>
              <a:effectLst>
                <a:outerShdw dist="45791" dir="2021404" algn="ctr" rotWithShape="0">
                  <a:srgbClr val="9999FF"/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372" name="Line 52"/>
              <p:cNvSpPr>
                <a:spLocks noChangeShapeType="1"/>
              </p:cNvSpPr>
              <p:nvPr/>
            </p:nvSpPr>
            <p:spPr bwMode="auto">
              <a:xfrm>
                <a:off x="3470" y="1117"/>
                <a:ext cx="998" cy="0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  <a:effectLst>
                <a:outerShdw dist="45791" dir="2021404" algn="ctr" rotWithShape="0">
                  <a:srgbClr val="9999FF"/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373" name="Text Box 53"/>
              <p:cNvSpPr txBox="1">
                <a:spLocks noChangeArrowheads="1"/>
              </p:cNvSpPr>
              <p:nvPr/>
            </p:nvSpPr>
            <p:spPr bwMode="auto">
              <a:xfrm>
                <a:off x="3923" y="890"/>
                <a:ext cx="212" cy="231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b="1" i="1"/>
                  <a:t>E</a:t>
                </a:r>
                <a:endParaRPr lang="ru-RU" b="1" i="1"/>
              </a:p>
            </p:txBody>
          </p:sp>
          <p:sp>
            <p:nvSpPr>
              <p:cNvPr id="56374" name="AutoShape 54"/>
              <p:cNvSpPr>
                <a:spLocks noChangeArrowheads="1"/>
              </p:cNvSpPr>
              <p:nvPr/>
            </p:nvSpPr>
            <p:spPr bwMode="auto">
              <a:xfrm>
                <a:off x="3424" y="1706"/>
                <a:ext cx="91" cy="91"/>
              </a:xfrm>
              <a:prstGeom prst="octagon">
                <a:avLst>
                  <a:gd name="adj" fmla="val 29287"/>
                </a:avLst>
              </a:prstGeom>
              <a:solidFill>
                <a:srgbClr val="B2B2B2">
                  <a:alpha val="50000"/>
                </a:srgbClr>
              </a:solidFill>
              <a:ln w="12700" algn="ctr">
                <a:solidFill>
                  <a:srgbClr val="3333CC"/>
                </a:solidFill>
                <a:miter lim="800000"/>
                <a:headEnd/>
                <a:tailEnd/>
              </a:ln>
              <a:effectLst>
                <a:outerShdw dist="45791" dir="2021404" algn="ctr" rotWithShape="0">
                  <a:srgbClr val="9999FF"/>
                </a:outerShdw>
              </a:effec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56376" name="Text Box 56"/>
            <p:cNvSpPr txBox="1">
              <a:spLocks noChangeArrowheads="1"/>
            </p:cNvSpPr>
            <p:nvPr/>
          </p:nvSpPr>
          <p:spPr bwMode="auto">
            <a:xfrm>
              <a:off x="4150" y="1253"/>
              <a:ext cx="195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 wrap="none">
              <a:spAutoFit/>
            </a:bodyPr>
            <a:lstStyle/>
            <a:p>
              <a:r>
                <a:rPr lang="ru-RU" b="1" i="1">
                  <a:sym typeface="Symbol" pitchFamily="18" charset="2"/>
                </a:rPr>
                <a:t></a:t>
              </a:r>
            </a:p>
          </p:txBody>
        </p:sp>
      </p:grpSp>
      <p:graphicFrame>
        <p:nvGraphicFramePr>
          <p:cNvPr id="56378" name="Object 58"/>
          <p:cNvGraphicFramePr>
            <a:graphicFrameLocks noChangeAspect="1"/>
          </p:cNvGraphicFramePr>
          <p:nvPr/>
        </p:nvGraphicFramePr>
        <p:xfrm>
          <a:off x="1476375" y="1916113"/>
          <a:ext cx="3168650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89" name="Формула" r:id="rId4" imgW="1460160" imgH="419040" progId="Equation.3">
                  <p:embed/>
                </p:oleObj>
              </mc:Choice>
              <mc:Fallback>
                <p:oleObj name="Формула" r:id="rId4" imgW="1460160" imgH="419040" progId="Equation.3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916113"/>
                        <a:ext cx="3168650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79" name="Text Box 59"/>
          <p:cNvSpPr txBox="1">
            <a:spLocks noChangeArrowheads="1"/>
          </p:cNvSpPr>
          <p:nvPr/>
        </p:nvSpPr>
        <p:spPr bwMode="auto">
          <a:xfrm>
            <a:off x="395288" y="2924175"/>
            <a:ext cx="2940050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В установившемся режиме</a:t>
            </a:r>
          </a:p>
        </p:txBody>
      </p:sp>
      <p:graphicFrame>
        <p:nvGraphicFramePr>
          <p:cNvPr id="56380" name="Object 60"/>
          <p:cNvGraphicFramePr>
            <a:graphicFrameLocks noChangeAspect="1"/>
          </p:cNvGraphicFramePr>
          <p:nvPr/>
        </p:nvGraphicFramePr>
        <p:xfrm>
          <a:off x="3708400" y="2852738"/>
          <a:ext cx="23145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0" name="Формула" r:id="rId6" imgW="1066680" imgH="241200" progId="Equation.3">
                  <p:embed/>
                </p:oleObj>
              </mc:Choice>
              <mc:Fallback>
                <p:oleObj name="Формула" r:id="rId6" imgW="1066680" imgH="241200" progId="Equation.3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852738"/>
                        <a:ext cx="2314575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81" name="AutoShape 61"/>
          <p:cNvSpPr>
            <a:spLocks noChangeArrowheads="1"/>
          </p:cNvSpPr>
          <p:nvPr/>
        </p:nvSpPr>
        <p:spPr bwMode="auto">
          <a:xfrm>
            <a:off x="6516688" y="1052513"/>
            <a:ext cx="2016125" cy="1152525"/>
          </a:xfrm>
          <a:prstGeom prst="wedgeRoundRectCallout">
            <a:avLst>
              <a:gd name="adj1" fmla="val -160551"/>
              <a:gd name="adj2" fmla="val 52343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/>
              <a:t>Количество столкновений</a:t>
            </a:r>
          </a:p>
        </p:txBody>
      </p:sp>
      <p:graphicFrame>
        <p:nvGraphicFramePr>
          <p:cNvPr id="56382" name="Object 62"/>
          <p:cNvGraphicFramePr>
            <a:graphicFrameLocks noChangeAspect="1"/>
          </p:cNvGraphicFramePr>
          <p:nvPr/>
        </p:nvGraphicFramePr>
        <p:xfrm>
          <a:off x="7019925" y="1628775"/>
          <a:ext cx="936625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1" name="Формула" r:id="rId8" imgW="609480" imgH="380880" progId="Equation.3">
                  <p:embed/>
                </p:oleObj>
              </mc:Choice>
              <mc:Fallback>
                <p:oleObj name="Формула" r:id="rId8" imgW="609480" imgH="380880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1628775"/>
                        <a:ext cx="936625" cy="58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83" name="Object 63"/>
          <p:cNvGraphicFramePr>
            <a:graphicFrameLocks noChangeAspect="1"/>
          </p:cNvGraphicFramePr>
          <p:nvPr/>
        </p:nvGraphicFramePr>
        <p:xfrm>
          <a:off x="900113" y="3429000"/>
          <a:ext cx="3240087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2" name="Формула" r:id="rId10" imgW="1244520" imgH="431640" progId="Equation.3">
                  <p:embed/>
                </p:oleObj>
              </mc:Choice>
              <mc:Fallback>
                <p:oleObj name="Формула" r:id="rId10" imgW="1244520" imgH="431640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429000"/>
                        <a:ext cx="3240087" cy="1123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84" name="Object 64"/>
          <p:cNvGraphicFramePr>
            <a:graphicFrameLocks noChangeAspect="1"/>
          </p:cNvGraphicFramePr>
          <p:nvPr/>
        </p:nvGraphicFramePr>
        <p:xfrm>
          <a:off x="5724525" y="3357563"/>
          <a:ext cx="2546350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3" name="Формула" r:id="rId12" imgW="977760" imgH="431640" progId="Equation.3">
                  <p:embed/>
                </p:oleObj>
              </mc:Choice>
              <mc:Fallback>
                <p:oleObj name="Формула" r:id="rId12" imgW="977760" imgH="431640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3357563"/>
                        <a:ext cx="2546350" cy="1123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85" name="AutoShape 65"/>
          <p:cNvSpPr>
            <a:spLocks noChangeArrowheads="1"/>
          </p:cNvSpPr>
          <p:nvPr/>
        </p:nvSpPr>
        <p:spPr bwMode="auto">
          <a:xfrm>
            <a:off x="6516688" y="2276475"/>
            <a:ext cx="2232025" cy="865188"/>
          </a:xfrm>
          <a:prstGeom prst="wedgeRoundRectCallout">
            <a:avLst>
              <a:gd name="adj1" fmla="val -184208"/>
              <a:gd name="adj2" fmla="val 130551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/>
              <a:t>Подвижность заряженной частицы</a:t>
            </a:r>
          </a:p>
        </p:txBody>
      </p:sp>
      <p:sp>
        <p:nvSpPr>
          <p:cNvPr id="56386" name="Text Box 66"/>
          <p:cNvSpPr txBox="1">
            <a:spLocks noChangeArrowheads="1"/>
          </p:cNvSpPr>
          <p:nvPr/>
        </p:nvSpPr>
        <p:spPr bwMode="auto">
          <a:xfrm>
            <a:off x="395288" y="4508500"/>
            <a:ext cx="5183187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В предположении слабого электрического поля подвижность ионов</a:t>
            </a:r>
          </a:p>
        </p:txBody>
      </p:sp>
      <p:graphicFrame>
        <p:nvGraphicFramePr>
          <p:cNvPr id="56387" name="Object 67"/>
          <p:cNvGraphicFramePr>
            <a:graphicFrameLocks noChangeAspect="1"/>
          </p:cNvGraphicFramePr>
          <p:nvPr/>
        </p:nvGraphicFramePr>
        <p:xfrm>
          <a:off x="900113" y="5157788"/>
          <a:ext cx="3870325" cy="128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4" name="Формула" r:id="rId14" imgW="1485720" imgH="495000" progId="Equation.3">
                  <p:embed/>
                </p:oleObj>
              </mc:Choice>
              <mc:Fallback>
                <p:oleObj name="Формула" r:id="rId14" imgW="1485720" imgH="495000" progId="Equation.3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157788"/>
                        <a:ext cx="3870325" cy="1289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88" name="Object 68"/>
          <p:cNvGraphicFramePr>
            <a:graphicFrameLocks noChangeAspect="1"/>
          </p:cNvGraphicFramePr>
          <p:nvPr/>
        </p:nvGraphicFramePr>
        <p:xfrm>
          <a:off x="5435600" y="4868863"/>
          <a:ext cx="2879725" cy="120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5" name="Формула" r:id="rId16" imgW="1155600" imgH="482400" progId="Equation.3">
                  <p:embed/>
                </p:oleObj>
              </mc:Choice>
              <mc:Fallback>
                <p:oleObj name="Формула" r:id="rId16" imgW="1155600" imgH="482400" progId="Equation.3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4868863"/>
                        <a:ext cx="2879725" cy="1201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6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6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6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6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6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6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6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6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5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6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5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5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62" grpId="0"/>
      <p:bldP spid="56379" grpId="0"/>
      <p:bldP spid="56381" grpId="0" animBg="1"/>
      <p:bldP spid="56385" grpId="0" animBg="1"/>
      <p:bldP spid="563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9</a:t>
            </a:r>
          </a:p>
        </p:txBody>
      </p:sp>
      <p:sp>
        <p:nvSpPr>
          <p:cNvPr id="58374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58597" name="WordArt 229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IV Физика плазменных приборов</a:t>
            </a:r>
          </a:p>
        </p:txBody>
      </p:sp>
      <p:sp>
        <p:nvSpPr>
          <p:cNvPr id="58598" name="Text Box 230"/>
          <p:cNvSpPr txBox="1">
            <a:spLocks noChangeArrowheads="1"/>
          </p:cNvSpPr>
          <p:nvPr/>
        </p:nvSpPr>
        <p:spPr bwMode="auto">
          <a:xfrm>
            <a:off x="1330325" y="549275"/>
            <a:ext cx="6400800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НАПРАВЛЕННОЕ ДВИЖЕНИЕ ЗАРЯЖЕННЫХ ЧАСТИЦ </a:t>
            </a:r>
          </a:p>
          <a:p>
            <a:r>
              <a:rPr lang="ru-RU" b="1" i="1"/>
              <a:t>ПОД ДЕЙСТВИЕМ ЭЛЕКТРИЧЕСКОГО ПОЛЯ (ДРЕЙФ)</a:t>
            </a:r>
          </a:p>
        </p:txBody>
      </p:sp>
      <p:sp>
        <p:nvSpPr>
          <p:cNvPr id="58599" name="Text Box 231"/>
          <p:cNvSpPr txBox="1">
            <a:spLocks noChangeArrowheads="1"/>
          </p:cNvSpPr>
          <p:nvPr/>
        </p:nvSpPr>
        <p:spPr bwMode="auto">
          <a:xfrm>
            <a:off x="1835150" y="1268413"/>
            <a:ext cx="4522788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Плотность дрейфового тока в плазме</a:t>
            </a:r>
          </a:p>
        </p:txBody>
      </p:sp>
      <p:graphicFrame>
        <p:nvGraphicFramePr>
          <p:cNvPr id="58600" name="Object 232"/>
          <p:cNvGraphicFramePr>
            <a:graphicFrameLocks noChangeAspect="1"/>
          </p:cNvGraphicFramePr>
          <p:nvPr/>
        </p:nvGraphicFramePr>
        <p:xfrm>
          <a:off x="684213" y="1700213"/>
          <a:ext cx="2868612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12" name="Формула" r:id="rId4" imgW="1218960" imgH="241200" progId="Equation.3">
                  <p:embed/>
                </p:oleObj>
              </mc:Choice>
              <mc:Fallback>
                <p:oleObj name="Формула" r:id="rId4" imgW="1218960" imgH="241200" progId="Equation.3">
                  <p:embed/>
                  <p:pic>
                    <p:nvPicPr>
                      <p:cNvPr id="0" name="Picture 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700213"/>
                        <a:ext cx="2868612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601" name="Object 233"/>
          <p:cNvGraphicFramePr>
            <a:graphicFrameLocks noChangeAspect="1"/>
          </p:cNvGraphicFramePr>
          <p:nvPr/>
        </p:nvGraphicFramePr>
        <p:xfrm>
          <a:off x="4427538" y="1700213"/>
          <a:ext cx="2989262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13" name="Формула" r:id="rId6" imgW="1269720" imgH="241200" progId="Equation.3">
                  <p:embed/>
                </p:oleObj>
              </mc:Choice>
              <mc:Fallback>
                <p:oleObj name="Формула" r:id="rId6" imgW="1269720" imgH="241200" progId="Equation.3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1700213"/>
                        <a:ext cx="2989262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602" name="Text Box 234"/>
          <p:cNvSpPr txBox="1">
            <a:spLocks noChangeArrowheads="1"/>
          </p:cNvSpPr>
          <p:nvPr/>
        </p:nvSpPr>
        <p:spPr bwMode="auto">
          <a:xfrm>
            <a:off x="468313" y="2349500"/>
            <a:ext cx="3095625" cy="10699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За исключением случая слабого поля подвижность электронов зависит от напряженности поля </a:t>
            </a:r>
          </a:p>
        </p:txBody>
      </p:sp>
      <p:sp>
        <p:nvSpPr>
          <p:cNvPr id="58603" name="Text Box 235"/>
          <p:cNvSpPr txBox="1">
            <a:spLocks noChangeArrowheads="1"/>
          </p:cNvSpPr>
          <p:nvPr/>
        </p:nvSpPr>
        <p:spPr bwMode="auto">
          <a:xfrm>
            <a:off x="3779838" y="2349500"/>
            <a:ext cx="2111375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Энергия электрона</a:t>
            </a:r>
          </a:p>
        </p:txBody>
      </p:sp>
      <p:sp>
        <p:nvSpPr>
          <p:cNvPr id="58604" name="Text Box 236"/>
          <p:cNvSpPr txBox="1">
            <a:spLocks noChangeArrowheads="1"/>
          </p:cNvSpPr>
          <p:nvPr/>
        </p:nvSpPr>
        <p:spPr bwMode="auto">
          <a:xfrm>
            <a:off x="6156325" y="2276475"/>
            <a:ext cx="2592388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При столкновении он отдает </a:t>
            </a:r>
            <a:r>
              <a:rPr lang="en-US" sz="1600" b="1" i="1"/>
              <a:t>(</a:t>
            </a:r>
            <a:r>
              <a:rPr lang="ru-RU" sz="1600" b="1" i="1">
                <a:sym typeface="Symbol" pitchFamily="18" charset="2"/>
              </a:rPr>
              <a:t></a:t>
            </a:r>
            <a:r>
              <a:rPr lang="en-US" sz="1600" b="1" i="1">
                <a:sym typeface="Symbol" pitchFamily="18" charset="2"/>
              </a:rPr>
              <a:t>&lt;&lt;1)</a:t>
            </a:r>
            <a:endParaRPr lang="ru-RU" sz="1600" b="1" i="1">
              <a:sym typeface="Symbol" pitchFamily="18" charset="2"/>
            </a:endParaRPr>
          </a:p>
        </p:txBody>
      </p:sp>
      <p:graphicFrame>
        <p:nvGraphicFramePr>
          <p:cNvPr id="58605" name="Object 237"/>
          <p:cNvGraphicFramePr>
            <a:graphicFrameLocks noChangeAspect="1"/>
          </p:cNvGraphicFramePr>
          <p:nvPr/>
        </p:nvGraphicFramePr>
        <p:xfrm>
          <a:off x="3995738" y="2565400"/>
          <a:ext cx="158432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14" name="Формула" r:id="rId8" imgW="685800" imgH="419040" progId="Equation.3">
                  <p:embed/>
                </p:oleObj>
              </mc:Choice>
              <mc:Fallback>
                <p:oleObj name="Формула" r:id="rId8" imgW="685800" imgH="419040" progId="Equation.3">
                  <p:embed/>
                  <p:pic>
                    <p:nvPicPr>
                      <p:cNvPr id="0" name="Picture 2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2565400"/>
                        <a:ext cx="1584325" cy="968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606" name="Object 238"/>
          <p:cNvGraphicFramePr>
            <a:graphicFrameLocks noChangeAspect="1"/>
          </p:cNvGraphicFramePr>
          <p:nvPr/>
        </p:nvGraphicFramePr>
        <p:xfrm>
          <a:off x="7092950" y="2852738"/>
          <a:ext cx="644525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15" name="Формула" r:id="rId10" imgW="279360" imgH="228600" progId="Equation.3">
                  <p:embed/>
                </p:oleObj>
              </mc:Choice>
              <mc:Fallback>
                <p:oleObj name="Формула" r:id="rId10" imgW="279360" imgH="228600" progId="Equation.3">
                  <p:embed/>
                  <p:pic>
                    <p:nvPicPr>
                      <p:cNvPr id="0" name="Picture 2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2852738"/>
                        <a:ext cx="644525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607" name="Object 239"/>
          <p:cNvGraphicFramePr>
            <a:graphicFrameLocks noChangeAspect="1"/>
          </p:cNvGraphicFramePr>
          <p:nvPr/>
        </p:nvGraphicFramePr>
        <p:xfrm>
          <a:off x="971550" y="3573463"/>
          <a:ext cx="1800225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16" name="Формула" r:id="rId12" imgW="672840" imgH="228600" progId="Equation.3">
                  <p:embed/>
                </p:oleObj>
              </mc:Choice>
              <mc:Fallback>
                <p:oleObj name="Формула" r:id="rId12" imgW="672840" imgH="228600" progId="Equation.3">
                  <p:embed/>
                  <p:pic>
                    <p:nvPicPr>
                      <p:cNvPr id="0" name="Picture 2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573463"/>
                        <a:ext cx="1800225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608" name="Object 240"/>
          <p:cNvGraphicFramePr>
            <a:graphicFrameLocks noChangeAspect="1"/>
          </p:cNvGraphicFramePr>
          <p:nvPr/>
        </p:nvGraphicFramePr>
        <p:xfrm>
          <a:off x="4211638" y="3357563"/>
          <a:ext cx="2735262" cy="1233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17" name="Формула" r:id="rId14" imgW="1041120" imgH="469800" progId="Equation.3">
                  <p:embed/>
                </p:oleObj>
              </mc:Choice>
              <mc:Fallback>
                <p:oleObj name="Формула" r:id="rId14" imgW="1041120" imgH="469800" progId="Equation.3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3357563"/>
                        <a:ext cx="2735262" cy="1233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609" name="Object 241"/>
          <p:cNvGraphicFramePr>
            <a:graphicFrameLocks noChangeAspect="1"/>
          </p:cNvGraphicFramePr>
          <p:nvPr/>
        </p:nvGraphicFramePr>
        <p:xfrm>
          <a:off x="611188" y="4292600"/>
          <a:ext cx="2600325" cy="125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18" name="Equation" r:id="rId16" imgW="1028520" imgH="495000" progId="Equation.DSMT4">
                  <p:embed/>
                </p:oleObj>
              </mc:Choice>
              <mc:Fallback>
                <p:oleObj name="Equation" r:id="rId16" imgW="1028520" imgH="49500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292600"/>
                        <a:ext cx="2600325" cy="1252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610" name="Object 242"/>
          <p:cNvGraphicFramePr>
            <a:graphicFrameLocks noChangeAspect="1"/>
          </p:cNvGraphicFramePr>
          <p:nvPr/>
        </p:nvGraphicFramePr>
        <p:xfrm>
          <a:off x="5524500" y="5141913"/>
          <a:ext cx="2954338" cy="1316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19" name="Equation" r:id="rId18" imgW="1168200" imgH="520560" progId="Equation.DSMT4">
                  <p:embed/>
                </p:oleObj>
              </mc:Choice>
              <mc:Fallback>
                <p:oleObj name="Equation" r:id="rId18" imgW="1168200" imgH="520560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5141913"/>
                        <a:ext cx="2954338" cy="1316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611" name="Object 243"/>
          <p:cNvGraphicFramePr>
            <a:graphicFrameLocks noChangeAspect="1"/>
          </p:cNvGraphicFramePr>
          <p:nvPr/>
        </p:nvGraphicFramePr>
        <p:xfrm>
          <a:off x="3492500" y="4868863"/>
          <a:ext cx="1982788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20" name="Формула" r:id="rId20" imgW="761760" imgH="431640" progId="Equation.3">
                  <p:embed/>
                </p:oleObj>
              </mc:Choice>
              <mc:Fallback>
                <p:oleObj name="Формула" r:id="rId20" imgW="761760" imgH="431640" progId="Equation.3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868863"/>
                        <a:ext cx="1982788" cy="1123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612" name="AutoShape 244"/>
          <p:cNvSpPr>
            <a:spLocks noChangeArrowheads="1"/>
          </p:cNvSpPr>
          <p:nvPr/>
        </p:nvSpPr>
        <p:spPr bwMode="auto">
          <a:xfrm>
            <a:off x="5364163" y="1484313"/>
            <a:ext cx="3455987" cy="968375"/>
          </a:xfrm>
          <a:prstGeom prst="wedgeRoundRectCallout">
            <a:avLst>
              <a:gd name="adj1" fmla="val -182019"/>
              <a:gd name="adj2" fmla="val 291968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Тепловая скорость становится зависимой от напряженности поля</a:t>
            </a:r>
          </a:p>
        </p:txBody>
      </p:sp>
      <p:sp>
        <p:nvSpPr>
          <p:cNvPr id="58613" name="AutoShape 245"/>
          <p:cNvSpPr>
            <a:spLocks noChangeArrowheads="1"/>
          </p:cNvSpPr>
          <p:nvPr/>
        </p:nvSpPr>
        <p:spPr bwMode="auto">
          <a:xfrm>
            <a:off x="900113" y="1628775"/>
            <a:ext cx="2232025" cy="657217"/>
          </a:xfrm>
          <a:prstGeom prst="wedgeRoundRectCallout">
            <a:avLst>
              <a:gd name="adj1" fmla="val 105407"/>
              <a:gd name="adj2" fmla="val 180551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/>
              <a:t>Число столкновений на единицу длины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8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8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8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8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8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8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8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8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8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5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8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5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58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5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599" grpId="0"/>
      <p:bldP spid="58602" grpId="0"/>
      <p:bldP spid="58603" grpId="0"/>
      <p:bldP spid="58604" grpId="0"/>
      <p:bldP spid="58612" grpId="0" animBg="1"/>
      <p:bldP spid="586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2337</TotalTime>
  <Words>1295</Words>
  <Application>Microsoft Office PowerPoint</Application>
  <PresentationFormat>Экран (4:3)</PresentationFormat>
  <Paragraphs>232</Paragraphs>
  <Slides>19</Slides>
  <Notes>19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Солнцестояние</vt:lpstr>
      <vt:lpstr>Формула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</vt:lpstr>
    </vt:vector>
  </TitlesOfParts>
  <Company>нннн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Администратор</cp:lastModifiedBy>
  <cp:revision>69</cp:revision>
  <dcterms:created xsi:type="dcterms:W3CDTF">2007-02-08T11:03:30Z</dcterms:created>
  <dcterms:modified xsi:type="dcterms:W3CDTF">2015-04-29T06:06:00Z</dcterms:modified>
</cp:coreProperties>
</file>