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70" r:id="rId12"/>
    <p:sldId id="269" r:id="rId13"/>
    <p:sldId id="271" r:id="rId14"/>
    <p:sldId id="272" r:id="rId15"/>
    <p:sldId id="273" r:id="rId16"/>
    <p:sldId id="274" r:id="rId17"/>
    <p:sldId id="281" r:id="rId18"/>
    <p:sldId id="275" r:id="rId19"/>
    <p:sldId id="276" r:id="rId20"/>
    <p:sldId id="277" r:id="rId21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FF5050"/>
    <a:srgbClr val="3333FF"/>
    <a:srgbClr val="CC6600"/>
    <a:srgbClr val="FF0000"/>
    <a:srgbClr val="993300"/>
    <a:srgbClr val="00FFFF"/>
    <a:srgbClr val="02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83" autoAdjust="0"/>
    <p:restoredTop sz="94660"/>
  </p:normalViewPr>
  <p:slideViewPr>
    <p:cSldViewPr>
      <p:cViewPr varScale="1">
        <p:scale>
          <a:sx n="107" d="100"/>
          <a:sy n="107" d="100"/>
        </p:scale>
        <p:origin x="-1650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5.wmf"/><Relationship Id="rId1" Type="http://schemas.openxmlformats.org/officeDocument/2006/relationships/image" Target="../media/image64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6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Relationship Id="rId6" Type="http://schemas.openxmlformats.org/officeDocument/2006/relationships/image" Target="../media/image72.wmf"/><Relationship Id="rId5" Type="http://schemas.openxmlformats.org/officeDocument/2006/relationships/image" Target="../media/image71.wmf"/><Relationship Id="rId4" Type="http://schemas.openxmlformats.org/officeDocument/2006/relationships/image" Target="../media/image70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3" Type="http://schemas.openxmlformats.org/officeDocument/2006/relationships/image" Target="../media/image75.wmf"/><Relationship Id="rId7" Type="http://schemas.openxmlformats.org/officeDocument/2006/relationships/image" Target="../media/image79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Relationship Id="rId6" Type="http://schemas.openxmlformats.org/officeDocument/2006/relationships/image" Target="../media/image78.wmf"/><Relationship Id="rId5" Type="http://schemas.openxmlformats.org/officeDocument/2006/relationships/image" Target="../media/image77.wmf"/><Relationship Id="rId10" Type="http://schemas.openxmlformats.org/officeDocument/2006/relationships/image" Target="../media/image82.wmf"/><Relationship Id="rId4" Type="http://schemas.openxmlformats.org/officeDocument/2006/relationships/image" Target="../media/image76.wmf"/><Relationship Id="rId9" Type="http://schemas.openxmlformats.org/officeDocument/2006/relationships/image" Target="../media/image81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85.wmf"/><Relationship Id="rId2" Type="http://schemas.openxmlformats.org/officeDocument/2006/relationships/image" Target="../media/image84.wmf"/><Relationship Id="rId1" Type="http://schemas.openxmlformats.org/officeDocument/2006/relationships/image" Target="../media/image83.wmf"/><Relationship Id="rId4" Type="http://schemas.openxmlformats.org/officeDocument/2006/relationships/image" Target="../media/image86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88.wmf"/><Relationship Id="rId1" Type="http://schemas.openxmlformats.org/officeDocument/2006/relationships/image" Target="../media/image8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91.wmf"/><Relationship Id="rId2" Type="http://schemas.openxmlformats.org/officeDocument/2006/relationships/image" Target="../media/image90.wmf"/><Relationship Id="rId1" Type="http://schemas.openxmlformats.org/officeDocument/2006/relationships/image" Target="../media/image89.wmf"/><Relationship Id="rId5" Type="http://schemas.openxmlformats.org/officeDocument/2006/relationships/image" Target="../media/image93.wmf"/><Relationship Id="rId4" Type="http://schemas.openxmlformats.org/officeDocument/2006/relationships/image" Target="../media/image9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6.wmf"/><Relationship Id="rId4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4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4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image" Target="../media/image39.wmf"/><Relationship Id="rId7" Type="http://schemas.openxmlformats.org/officeDocument/2006/relationships/image" Target="../media/image44.wmf"/><Relationship Id="rId2" Type="http://schemas.openxmlformats.org/officeDocument/2006/relationships/image" Target="../media/image34.wmf"/><Relationship Id="rId1" Type="http://schemas.openxmlformats.org/officeDocument/2006/relationships/image" Target="../media/image40.wmf"/><Relationship Id="rId6" Type="http://schemas.openxmlformats.org/officeDocument/2006/relationships/image" Target="../media/image43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60DFC31-1B00-4CC0-BCBE-5EA33481B07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27966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9FA6FE-23A4-4ABC-9E12-1D9711CED393}" type="slidenum">
              <a:rPr lang="ru-RU"/>
              <a:pPr/>
              <a:t>1</a:t>
            </a:fld>
            <a:endParaRPr lang="ru-RU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713F61-83C3-40FD-985A-7D148545C984}" type="slidenum">
              <a:rPr lang="ru-RU"/>
              <a:pPr/>
              <a:t>10</a:t>
            </a:fld>
            <a:endParaRPr lang="ru-RU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928732-E611-4384-8123-CD6DF87894F0}" type="slidenum">
              <a:rPr lang="ru-RU"/>
              <a:pPr/>
              <a:t>11</a:t>
            </a:fld>
            <a:endParaRPr lang="ru-RU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F72FD0-405B-45F4-BA60-985AD93B8952}" type="slidenum">
              <a:rPr lang="ru-RU"/>
              <a:pPr/>
              <a:t>12</a:t>
            </a:fld>
            <a:endParaRPr lang="ru-RU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FA2E13-58DD-437B-9BAB-27FDE215A20C}" type="slidenum">
              <a:rPr lang="ru-RU"/>
              <a:pPr/>
              <a:t>13</a:t>
            </a:fld>
            <a:endParaRPr lang="ru-RU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4DF855-212B-40BF-8C9B-5D0D48F43FA4}" type="slidenum">
              <a:rPr lang="ru-RU"/>
              <a:pPr/>
              <a:t>14</a:t>
            </a:fld>
            <a:endParaRPr lang="ru-RU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78B60C-C779-4FA8-849C-11FF7B547A8D}" type="slidenum">
              <a:rPr lang="ru-RU"/>
              <a:pPr/>
              <a:t>15</a:t>
            </a:fld>
            <a:endParaRPr lang="ru-RU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EEBB44-4CC8-47B2-92EB-581BF32BEADC}" type="slidenum">
              <a:rPr lang="ru-RU"/>
              <a:pPr/>
              <a:t>16</a:t>
            </a:fld>
            <a:endParaRPr lang="ru-RU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E6D342-737D-4600-B08D-B0455C505F26}" type="slidenum">
              <a:rPr lang="ru-RU"/>
              <a:pPr/>
              <a:t>17</a:t>
            </a:fld>
            <a:endParaRPr lang="ru-RU"/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503C4E-4424-4625-9D5F-56BD0570B3F1}" type="slidenum">
              <a:rPr lang="ru-RU"/>
              <a:pPr/>
              <a:t>18</a:t>
            </a:fld>
            <a:endParaRPr lang="ru-RU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3638C6-E2E1-4590-93BD-39EF6E3BB650}" type="slidenum">
              <a:rPr lang="ru-RU"/>
              <a:pPr/>
              <a:t>19</a:t>
            </a:fld>
            <a:endParaRPr lang="ru-RU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6BBC32-F05D-4846-B441-39785DB7F287}" type="slidenum">
              <a:rPr lang="ru-RU"/>
              <a:pPr/>
              <a:t>2</a:t>
            </a:fld>
            <a:endParaRPr lang="ru-RU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1BDA76-79FD-41F4-A0EF-810DD4FFBDF9}" type="slidenum">
              <a:rPr lang="ru-RU"/>
              <a:pPr/>
              <a:t>20</a:t>
            </a:fld>
            <a:endParaRPr lang="ru-RU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271B22-E0E7-460D-AA45-1EF902DE2836}" type="slidenum">
              <a:rPr lang="ru-RU"/>
              <a:pPr/>
              <a:t>3</a:t>
            </a:fld>
            <a:endParaRPr lang="ru-RU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2D9315-6789-43BF-8487-D8C2D82CD132}" type="slidenum">
              <a:rPr lang="ru-RU"/>
              <a:pPr/>
              <a:t>4</a:t>
            </a:fld>
            <a:endParaRPr lang="ru-RU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10E5A9-B62E-4BC8-85C4-E15A24714714}" type="slidenum">
              <a:rPr lang="ru-RU"/>
              <a:pPr/>
              <a:t>5</a:t>
            </a:fld>
            <a:endParaRPr lang="ru-RU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BCFF96-9A41-4D28-80C3-0846F9AB5DB8}" type="slidenum">
              <a:rPr lang="ru-RU"/>
              <a:pPr/>
              <a:t>6</a:t>
            </a:fld>
            <a:endParaRPr lang="ru-RU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708443-4B2E-4932-8C08-722FF2114CA5}" type="slidenum">
              <a:rPr lang="ru-RU"/>
              <a:pPr/>
              <a:t>7</a:t>
            </a:fld>
            <a:endParaRPr lang="ru-RU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15ED88-51CB-4658-9370-851739872B22}" type="slidenum">
              <a:rPr lang="ru-RU"/>
              <a:pPr/>
              <a:t>8</a:t>
            </a:fld>
            <a:endParaRPr lang="ru-RU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EC1258-A216-4A57-AFA4-130E5BFB5A4F}" type="slidenum">
              <a:rPr lang="ru-RU"/>
              <a:pPr/>
              <a:t>9</a:t>
            </a:fld>
            <a:endParaRPr lang="ru-RU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76060E-7EC4-4B4F-9BAC-2F01AA5ABB3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DAB11D-05D8-4FBF-80ED-F60AEAB766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FE2220-3085-4F4B-A4BB-95F8CCEBAB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4B6F74-0879-48B3-9BCE-1BBF0733B8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1C9B46-E26B-41ED-8B6A-D90FE75203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0B3B30-3170-403D-8D3D-0AF5AA6EF3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1F9143-1213-4CBA-99CB-77F0328BA9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756FF7-BDC9-44C5-BBE4-8D1D6E60AE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532CD7-51ED-4E3C-BD75-19C259148B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FD839A-83B3-4DD6-A7CE-78159CFA4D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4EA652-AF28-4847-AA35-6A2002266ED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3694CDB-75AB-46D9-9E62-4D77D35832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13" Type="http://schemas.openxmlformats.org/officeDocument/2006/relationships/image" Target="../media/image50.wmf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47.wmf"/><Relationship Id="rId12" Type="http://schemas.openxmlformats.org/officeDocument/2006/relationships/oleObject" Target="../embeddings/oleObject5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51.bin"/><Relationship Id="rId11" Type="http://schemas.openxmlformats.org/officeDocument/2006/relationships/image" Target="../media/image49.wmf"/><Relationship Id="rId5" Type="http://schemas.openxmlformats.org/officeDocument/2006/relationships/image" Target="../media/image46.wmf"/><Relationship Id="rId10" Type="http://schemas.openxmlformats.org/officeDocument/2006/relationships/oleObject" Target="../embeddings/oleObject53.bin"/><Relationship Id="rId4" Type="http://schemas.openxmlformats.org/officeDocument/2006/relationships/oleObject" Target="../embeddings/oleObject50.bin"/><Relationship Id="rId9" Type="http://schemas.openxmlformats.org/officeDocument/2006/relationships/image" Target="../media/image4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13" Type="http://schemas.openxmlformats.org/officeDocument/2006/relationships/image" Target="../media/image55.wmf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52.wmf"/><Relationship Id="rId12" Type="http://schemas.openxmlformats.org/officeDocument/2006/relationships/oleObject" Target="../embeddings/oleObject5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56.bin"/><Relationship Id="rId11" Type="http://schemas.openxmlformats.org/officeDocument/2006/relationships/image" Target="../media/image54.wmf"/><Relationship Id="rId5" Type="http://schemas.openxmlformats.org/officeDocument/2006/relationships/image" Target="../media/image51.wmf"/><Relationship Id="rId10" Type="http://schemas.openxmlformats.org/officeDocument/2006/relationships/oleObject" Target="../embeddings/oleObject58.bin"/><Relationship Id="rId4" Type="http://schemas.openxmlformats.org/officeDocument/2006/relationships/oleObject" Target="../embeddings/oleObject55.bin"/><Relationship Id="rId9" Type="http://schemas.openxmlformats.org/officeDocument/2006/relationships/image" Target="../media/image53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57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61.bin"/><Relationship Id="rId5" Type="http://schemas.openxmlformats.org/officeDocument/2006/relationships/image" Target="../media/image56.wmf"/><Relationship Id="rId4" Type="http://schemas.openxmlformats.org/officeDocument/2006/relationships/oleObject" Target="../embeddings/oleObject60.bin"/><Relationship Id="rId9" Type="http://schemas.openxmlformats.org/officeDocument/2006/relationships/image" Target="../media/image58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5.bin"/><Relationship Id="rId13" Type="http://schemas.openxmlformats.org/officeDocument/2006/relationships/image" Target="../media/image63.wmf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60.wmf"/><Relationship Id="rId12" Type="http://schemas.openxmlformats.org/officeDocument/2006/relationships/oleObject" Target="../embeddings/oleObject6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64.bin"/><Relationship Id="rId11" Type="http://schemas.openxmlformats.org/officeDocument/2006/relationships/image" Target="../media/image62.wmf"/><Relationship Id="rId5" Type="http://schemas.openxmlformats.org/officeDocument/2006/relationships/image" Target="../media/image59.wmf"/><Relationship Id="rId10" Type="http://schemas.openxmlformats.org/officeDocument/2006/relationships/oleObject" Target="../embeddings/oleObject66.bin"/><Relationship Id="rId4" Type="http://schemas.openxmlformats.org/officeDocument/2006/relationships/oleObject" Target="../embeddings/oleObject63.bin"/><Relationship Id="rId9" Type="http://schemas.openxmlformats.org/officeDocument/2006/relationships/image" Target="../media/image61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65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69.bin"/><Relationship Id="rId5" Type="http://schemas.openxmlformats.org/officeDocument/2006/relationships/image" Target="../media/image64.wmf"/><Relationship Id="rId4" Type="http://schemas.openxmlformats.org/officeDocument/2006/relationships/oleObject" Target="../embeddings/oleObject68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66.wmf"/><Relationship Id="rId4" Type="http://schemas.openxmlformats.org/officeDocument/2006/relationships/oleObject" Target="../embeddings/oleObject70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3.bin"/><Relationship Id="rId13" Type="http://schemas.openxmlformats.org/officeDocument/2006/relationships/image" Target="../media/image71.wmf"/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68.wmf"/><Relationship Id="rId12" Type="http://schemas.openxmlformats.org/officeDocument/2006/relationships/oleObject" Target="../embeddings/oleObject7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72.bin"/><Relationship Id="rId11" Type="http://schemas.openxmlformats.org/officeDocument/2006/relationships/image" Target="../media/image70.wmf"/><Relationship Id="rId5" Type="http://schemas.openxmlformats.org/officeDocument/2006/relationships/image" Target="../media/image67.wmf"/><Relationship Id="rId15" Type="http://schemas.openxmlformats.org/officeDocument/2006/relationships/image" Target="../media/image72.wmf"/><Relationship Id="rId10" Type="http://schemas.openxmlformats.org/officeDocument/2006/relationships/oleObject" Target="../embeddings/oleObject74.bin"/><Relationship Id="rId4" Type="http://schemas.openxmlformats.org/officeDocument/2006/relationships/oleObject" Target="../embeddings/oleObject71.bin"/><Relationship Id="rId9" Type="http://schemas.openxmlformats.org/officeDocument/2006/relationships/image" Target="../media/image69.wmf"/><Relationship Id="rId14" Type="http://schemas.openxmlformats.org/officeDocument/2006/relationships/oleObject" Target="../embeddings/oleObject76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9.bin"/><Relationship Id="rId13" Type="http://schemas.openxmlformats.org/officeDocument/2006/relationships/image" Target="../media/image77.wmf"/><Relationship Id="rId18" Type="http://schemas.openxmlformats.org/officeDocument/2006/relationships/oleObject" Target="../embeddings/oleObject84.bin"/><Relationship Id="rId3" Type="http://schemas.openxmlformats.org/officeDocument/2006/relationships/notesSlide" Target="../notesSlides/notesSlide17.xml"/><Relationship Id="rId21" Type="http://schemas.openxmlformats.org/officeDocument/2006/relationships/image" Target="../media/image81.wmf"/><Relationship Id="rId7" Type="http://schemas.openxmlformats.org/officeDocument/2006/relationships/image" Target="../media/image74.wmf"/><Relationship Id="rId12" Type="http://schemas.openxmlformats.org/officeDocument/2006/relationships/oleObject" Target="../embeddings/oleObject81.bin"/><Relationship Id="rId17" Type="http://schemas.openxmlformats.org/officeDocument/2006/relationships/image" Target="../media/image79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83.bin"/><Relationship Id="rId20" Type="http://schemas.openxmlformats.org/officeDocument/2006/relationships/oleObject" Target="../embeddings/oleObject85.bin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78.bin"/><Relationship Id="rId11" Type="http://schemas.openxmlformats.org/officeDocument/2006/relationships/image" Target="../media/image76.wmf"/><Relationship Id="rId5" Type="http://schemas.openxmlformats.org/officeDocument/2006/relationships/image" Target="../media/image73.wmf"/><Relationship Id="rId15" Type="http://schemas.openxmlformats.org/officeDocument/2006/relationships/image" Target="../media/image78.wmf"/><Relationship Id="rId23" Type="http://schemas.openxmlformats.org/officeDocument/2006/relationships/image" Target="../media/image82.wmf"/><Relationship Id="rId10" Type="http://schemas.openxmlformats.org/officeDocument/2006/relationships/oleObject" Target="../embeddings/oleObject80.bin"/><Relationship Id="rId19" Type="http://schemas.openxmlformats.org/officeDocument/2006/relationships/image" Target="../media/image80.wmf"/><Relationship Id="rId4" Type="http://schemas.openxmlformats.org/officeDocument/2006/relationships/oleObject" Target="../embeddings/oleObject77.bin"/><Relationship Id="rId9" Type="http://schemas.openxmlformats.org/officeDocument/2006/relationships/image" Target="../media/image75.wmf"/><Relationship Id="rId14" Type="http://schemas.openxmlformats.org/officeDocument/2006/relationships/oleObject" Target="../embeddings/oleObject82.bin"/><Relationship Id="rId22" Type="http://schemas.openxmlformats.org/officeDocument/2006/relationships/oleObject" Target="../embeddings/oleObject86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9.bin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8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88.bin"/><Relationship Id="rId11" Type="http://schemas.openxmlformats.org/officeDocument/2006/relationships/image" Target="../media/image86.wmf"/><Relationship Id="rId5" Type="http://schemas.openxmlformats.org/officeDocument/2006/relationships/image" Target="../media/image83.wmf"/><Relationship Id="rId10" Type="http://schemas.openxmlformats.org/officeDocument/2006/relationships/oleObject" Target="../embeddings/oleObject90.bin"/><Relationship Id="rId4" Type="http://schemas.openxmlformats.org/officeDocument/2006/relationships/oleObject" Target="../embeddings/oleObject87.bin"/><Relationship Id="rId9" Type="http://schemas.openxmlformats.org/officeDocument/2006/relationships/image" Target="../media/image85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88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92.bin"/><Relationship Id="rId5" Type="http://schemas.openxmlformats.org/officeDocument/2006/relationships/image" Target="../media/image87.wmf"/><Relationship Id="rId4" Type="http://schemas.openxmlformats.org/officeDocument/2006/relationships/oleObject" Target="../embeddings/oleObject91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4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1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5" Type="http://schemas.openxmlformats.org/officeDocument/2006/relationships/image" Target="../media/image15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2.wmf"/><Relationship Id="rId14" Type="http://schemas.openxmlformats.org/officeDocument/2006/relationships/oleObject" Target="../embeddings/oleObject14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13" Type="http://schemas.openxmlformats.org/officeDocument/2006/relationships/oleObject" Target="../embeddings/oleObject97.bin"/><Relationship Id="rId3" Type="http://schemas.openxmlformats.org/officeDocument/2006/relationships/notesSlide" Target="../notesSlides/notesSlide20.xml"/><Relationship Id="rId7" Type="http://schemas.openxmlformats.org/officeDocument/2006/relationships/oleObject" Target="../embeddings/oleObject94.bin"/><Relationship Id="rId12" Type="http://schemas.openxmlformats.org/officeDocument/2006/relationships/image" Target="../media/image9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89.wmf"/><Relationship Id="rId11" Type="http://schemas.openxmlformats.org/officeDocument/2006/relationships/oleObject" Target="../embeddings/oleObject96.bin"/><Relationship Id="rId5" Type="http://schemas.openxmlformats.org/officeDocument/2006/relationships/oleObject" Target="../embeddings/oleObject93.bin"/><Relationship Id="rId10" Type="http://schemas.openxmlformats.org/officeDocument/2006/relationships/image" Target="../media/image91.wmf"/><Relationship Id="rId4" Type="http://schemas.openxmlformats.org/officeDocument/2006/relationships/image" Target="../media/image94.png"/><Relationship Id="rId9" Type="http://schemas.openxmlformats.org/officeDocument/2006/relationships/oleObject" Target="../embeddings/oleObject95.bin"/><Relationship Id="rId14" Type="http://schemas.openxmlformats.org/officeDocument/2006/relationships/image" Target="../media/image93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18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2.wmf"/><Relationship Id="rId5" Type="http://schemas.openxmlformats.org/officeDocument/2006/relationships/image" Target="../media/image19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6.wmf"/><Relationship Id="rId5" Type="http://schemas.openxmlformats.org/officeDocument/2006/relationships/image" Target="../media/image23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13" Type="http://schemas.openxmlformats.org/officeDocument/2006/relationships/image" Target="../media/image30.wmf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27.wmf"/><Relationship Id="rId12" Type="http://schemas.openxmlformats.org/officeDocument/2006/relationships/oleObject" Target="../embeddings/oleObject3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8.bin"/><Relationship Id="rId11" Type="http://schemas.openxmlformats.org/officeDocument/2006/relationships/image" Target="../media/image29.wmf"/><Relationship Id="rId5" Type="http://schemas.openxmlformats.org/officeDocument/2006/relationships/image" Target="../media/image4.wmf"/><Relationship Id="rId10" Type="http://schemas.openxmlformats.org/officeDocument/2006/relationships/oleObject" Target="../embeddings/oleObject30.bin"/><Relationship Id="rId4" Type="http://schemas.openxmlformats.org/officeDocument/2006/relationships/oleObject" Target="../embeddings/oleObject27.bin"/><Relationship Id="rId9" Type="http://schemas.openxmlformats.org/officeDocument/2006/relationships/image" Target="../media/image28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3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3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38.wmf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35.wmf"/><Relationship Id="rId12" Type="http://schemas.openxmlformats.org/officeDocument/2006/relationships/oleObject" Target="../embeddings/oleObject3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37.wmf"/><Relationship Id="rId5" Type="http://schemas.openxmlformats.org/officeDocument/2006/relationships/image" Target="../media/image34.wmf"/><Relationship Id="rId15" Type="http://schemas.openxmlformats.org/officeDocument/2006/relationships/image" Target="../media/image39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6.wmf"/><Relationship Id="rId14" Type="http://schemas.openxmlformats.org/officeDocument/2006/relationships/oleObject" Target="../embeddings/oleObject40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46.bin"/><Relationship Id="rId18" Type="http://schemas.openxmlformats.org/officeDocument/2006/relationships/image" Target="../media/image44.wmf"/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1.wmf"/><Relationship Id="rId17" Type="http://schemas.openxmlformats.org/officeDocument/2006/relationships/oleObject" Target="../embeddings/oleObject48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43.wmf"/><Relationship Id="rId20" Type="http://schemas.openxmlformats.org/officeDocument/2006/relationships/image" Target="../media/image45.wmf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42.bin"/><Relationship Id="rId11" Type="http://schemas.openxmlformats.org/officeDocument/2006/relationships/oleObject" Target="../embeddings/oleObject45.bin"/><Relationship Id="rId5" Type="http://schemas.openxmlformats.org/officeDocument/2006/relationships/image" Target="../media/image40.wmf"/><Relationship Id="rId15" Type="http://schemas.openxmlformats.org/officeDocument/2006/relationships/oleObject" Target="../embeddings/oleObject47.bin"/><Relationship Id="rId10" Type="http://schemas.openxmlformats.org/officeDocument/2006/relationships/image" Target="../media/image39.wmf"/><Relationship Id="rId19" Type="http://schemas.openxmlformats.org/officeDocument/2006/relationships/oleObject" Target="../embeddings/oleObject49.bin"/><Relationship Id="rId4" Type="http://schemas.openxmlformats.org/officeDocument/2006/relationships/oleObject" Target="../embeddings/oleObject41.bin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4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3" name="WordArt 9"/>
          <p:cNvSpPr>
            <a:spLocks noChangeArrowheads="1" noChangeShapeType="1" noTextEdit="1"/>
          </p:cNvSpPr>
          <p:nvPr/>
        </p:nvSpPr>
        <p:spPr bwMode="auto">
          <a:xfrm>
            <a:off x="8696325" y="6381750"/>
            <a:ext cx="1238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1</a:t>
            </a:r>
          </a:p>
        </p:txBody>
      </p:sp>
      <p:sp>
        <p:nvSpPr>
          <p:cNvPr id="6172" name="Text Box 28"/>
          <p:cNvSpPr txBox="1">
            <a:spLocks noChangeArrowheads="1"/>
          </p:cNvSpPr>
          <p:nvPr/>
        </p:nvSpPr>
        <p:spPr bwMode="auto">
          <a:xfrm>
            <a:off x="2555875" y="549275"/>
            <a:ext cx="3865563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/>
              <a:t> ОСНОВНЫЕ ФОРМУЛЫ</a:t>
            </a:r>
          </a:p>
        </p:txBody>
      </p:sp>
      <p:sp>
        <p:nvSpPr>
          <p:cNvPr id="6174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173" name="Object 29"/>
          <p:cNvGraphicFramePr>
            <a:graphicFrameLocks noChangeAspect="1"/>
          </p:cNvGraphicFramePr>
          <p:nvPr/>
        </p:nvGraphicFramePr>
        <p:xfrm>
          <a:off x="1763713" y="1196975"/>
          <a:ext cx="1800225" cy="87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1" name="Формула" r:id="rId4" imgW="1041400" imgH="508000" progId="Equation.3">
                  <p:embed/>
                </p:oleObj>
              </mc:Choice>
              <mc:Fallback>
                <p:oleObj name="Формула" r:id="rId4" imgW="1041400" imgH="508000" progId="Equation.3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1196975"/>
                        <a:ext cx="1800225" cy="874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76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175" name="Object 31"/>
          <p:cNvGraphicFramePr>
            <a:graphicFrameLocks noChangeAspect="1"/>
          </p:cNvGraphicFramePr>
          <p:nvPr/>
        </p:nvGraphicFramePr>
        <p:xfrm>
          <a:off x="4065588" y="1052513"/>
          <a:ext cx="2900362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2" name="Equation" r:id="rId6" imgW="1257120" imgH="457200" progId="Equation.DSMT4">
                  <p:embed/>
                </p:oleObj>
              </mc:Choice>
              <mc:Fallback>
                <p:oleObj name="Equation" r:id="rId6" imgW="1257120" imgH="45720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5588" y="1052513"/>
                        <a:ext cx="2900362" cy="1047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78" name="Rectangle 34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182" name="Rectangle 38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181" name="Object 37"/>
          <p:cNvGraphicFramePr>
            <a:graphicFrameLocks noChangeAspect="1"/>
          </p:cNvGraphicFramePr>
          <p:nvPr/>
        </p:nvGraphicFramePr>
        <p:xfrm>
          <a:off x="3419475" y="3500438"/>
          <a:ext cx="1728788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3" name="Формула" r:id="rId8" imgW="977476" imgH="545863" progId="Equation.3">
                  <p:embed/>
                </p:oleObj>
              </mc:Choice>
              <mc:Fallback>
                <p:oleObj name="Формула" r:id="rId8" imgW="977476" imgH="545863" progId="Equation.3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3500438"/>
                        <a:ext cx="1728788" cy="957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83" name="Object 39"/>
          <p:cNvGraphicFramePr>
            <a:graphicFrameLocks noChangeAspect="1"/>
          </p:cNvGraphicFramePr>
          <p:nvPr/>
        </p:nvGraphicFramePr>
        <p:xfrm>
          <a:off x="1692275" y="3644900"/>
          <a:ext cx="143986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4" name="Формула" r:id="rId10" imgW="901309" imgH="545863" progId="Equation.3">
                  <p:embed/>
                </p:oleObj>
              </mc:Choice>
              <mc:Fallback>
                <p:oleObj name="Формула" r:id="rId10" imgW="901309" imgH="545863" progId="Equation.3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3644900"/>
                        <a:ext cx="1439863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85" name="Object 41"/>
          <p:cNvGraphicFramePr>
            <a:graphicFrameLocks noChangeAspect="1"/>
          </p:cNvGraphicFramePr>
          <p:nvPr/>
        </p:nvGraphicFramePr>
        <p:xfrm>
          <a:off x="5508625" y="3573463"/>
          <a:ext cx="1655763" cy="982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5" name="Формула" r:id="rId12" imgW="914003" imgH="545863" progId="Equation.3">
                  <p:embed/>
                </p:oleObj>
              </mc:Choice>
              <mc:Fallback>
                <p:oleObj name="Формула" r:id="rId12" imgW="914003" imgH="545863" progId="Equation.3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25" y="3573463"/>
                        <a:ext cx="1655763" cy="982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87" name="Object 43"/>
          <p:cNvGraphicFramePr>
            <a:graphicFrameLocks noChangeAspect="1"/>
          </p:cNvGraphicFramePr>
          <p:nvPr/>
        </p:nvGraphicFramePr>
        <p:xfrm>
          <a:off x="2000232" y="2143116"/>
          <a:ext cx="5472113" cy="120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6" name="Формула" r:id="rId14" imgW="2311200" imgH="507960" progId="Equation.3">
                  <p:embed/>
                </p:oleObj>
              </mc:Choice>
              <mc:Fallback>
                <p:oleObj name="Формула" r:id="rId14" imgW="2311200" imgH="507960" progId="Equation.3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32" y="2143116"/>
                        <a:ext cx="5472113" cy="1203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88" name="WordArt 44"/>
          <p:cNvSpPr>
            <a:spLocks noChangeArrowheads="1" noChangeShapeType="1" noTextEdit="1"/>
          </p:cNvSpPr>
          <p:nvPr/>
        </p:nvSpPr>
        <p:spPr bwMode="auto">
          <a:xfrm>
            <a:off x="323850" y="0"/>
            <a:ext cx="8675688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ФИЗИЧЕСКИЕ ОСНОВЫ ВАКУУМНОЙ И ПЛАЗМЕННОЙ ЭЛЕКТРОНИКИ</a:t>
            </a:r>
          </a:p>
        </p:txBody>
      </p:sp>
      <p:graphicFrame>
        <p:nvGraphicFramePr>
          <p:cNvPr id="6189" name="Object 45"/>
          <p:cNvGraphicFramePr>
            <a:graphicFrameLocks noChangeAspect="1"/>
          </p:cNvGraphicFramePr>
          <p:nvPr/>
        </p:nvGraphicFramePr>
        <p:xfrm>
          <a:off x="395288" y="4868863"/>
          <a:ext cx="3960812" cy="1108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7" name="Формула" r:id="rId16" imgW="1498320" imgH="419040" progId="Equation.3">
                  <p:embed/>
                </p:oleObj>
              </mc:Choice>
              <mc:Fallback>
                <p:oleObj name="Формула" r:id="rId16" imgW="1498320" imgH="419040" progId="Equation.3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4868863"/>
                        <a:ext cx="3960812" cy="1108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90" name="Object 46"/>
          <p:cNvGraphicFramePr>
            <a:graphicFrameLocks noChangeAspect="1"/>
          </p:cNvGraphicFramePr>
          <p:nvPr/>
        </p:nvGraphicFramePr>
        <p:xfrm>
          <a:off x="4716463" y="4860925"/>
          <a:ext cx="3956050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8" name="Формула" r:id="rId18" imgW="1523880" imgH="419040" progId="Equation.3">
                  <p:embed/>
                </p:oleObj>
              </mc:Choice>
              <mc:Fallback>
                <p:oleObj name="Формула" r:id="rId18" imgW="1523880" imgH="419040" progId="Equation.3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4860925"/>
                        <a:ext cx="3956050" cy="1089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91" name="AutoShape 47"/>
          <p:cNvSpPr>
            <a:spLocks noChangeArrowheads="1"/>
          </p:cNvSpPr>
          <p:nvPr/>
        </p:nvSpPr>
        <p:spPr bwMode="auto">
          <a:xfrm>
            <a:off x="6804025" y="765175"/>
            <a:ext cx="1944688" cy="433388"/>
          </a:xfrm>
          <a:prstGeom prst="wedgeRoundRectCallout">
            <a:avLst>
              <a:gd name="adj1" fmla="val -171796"/>
              <a:gd name="adj2" fmla="val 121796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/>
              <a:t>Давление газа</a:t>
            </a:r>
          </a:p>
        </p:txBody>
      </p:sp>
      <p:sp>
        <p:nvSpPr>
          <p:cNvPr id="6192" name="AutoShape 48"/>
          <p:cNvSpPr>
            <a:spLocks noChangeArrowheads="1"/>
          </p:cNvSpPr>
          <p:nvPr/>
        </p:nvSpPr>
        <p:spPr bwMode="auto">
          <a:xfrm>
            <a:off x="395288" y="908050"/>
            <a:ext cx="5400675" cy="433388"/>
          </a:xfrm>
          <a:prstGeom prst="wedgeRoundRectCallout">
            <a:avLst>
              <a:gd name="adj1" fmla="val -616"/>
              <a:gd name="adj2" fmla="val 345972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/>
              <a:t>Распределение Максвелла по скоростям</a:t>
            </a:r>
          </a:p>
        </p:txBody>
      </p:sp>
      <p:sp>
        <p:nvSpPr>
          <p:cNvPr id="6193" name="AutoShape 49"/>
          <p:cNvSpPr>
            <a:spLocks noChangeArrowheads="1"/>
          </p:cNvSpPr>
          <p:nvPr/>
        </p:nvSpPr>
        <p:spPr bwMode="auto">
          <a:xfrm>
            <a:off x="3492500" y="4508500"/>
            <a:ext cx="5651500" cy="433388"/>
          </a:xfrm>
          <a:prstGeom prst="wedgeRoundRectCallout">
            <a:avLst>
              <a:gd name="adj1" fmla="val -69690"/>
              <a:gd name="adj2" fmla="val 125093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/>
              <a:t>Распределение по  относительным скоростям</a:t>
            </a:r>
          </a:p>
        </p:txBody>
      </p:sp>
      <p:sp>
        <p:nvSpPr>
          <p:cNvPr id="6194" name="AutoShape 50"/>
          <p:cNvSpPr>
            <a:spLocks noChangeArrowheads="1"/>
          </p:cNvSpPr>
          <p:nvPr/>
        </p:nvSpPr>
        <p:spPr bwMode="auto">
          <a:xfrm>
            <a:off x="611188" y="4508500"/>
            <a:ext cx="5651500" cy="433388"/>
          </a:xfrm>
          <a:prstGeom prst="wedgeRoundRectCallout">
            <a:avLst>
              <a:gd name="adj1" fmla="val 49833"/>
              <a:gd name="adj2" fmla="val 133519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/>
              <a:t>Распределение по  относительным энергиям</a:t>
            </a:r>
          </a:p>
        </p:txBody>
      </p:sp>
      <p:sp>
        <p:nvSpPr>
          <p:cNvPr id="6195" name="AutoShape 51"/>
          <p:cNvSpPr>
            <a:spLocks noChangeArrowheads="1"/>
          </p:cNvSpPr>
          <p:nvPr/>
        </p:nvSpPr>
        <p:spPr bwMode="auto">
          <a:xfrm>
            <a:off x="539750" y="2924175"/>
            <a:ext cx="1439863" cy="433388"/>
          </a:xfrm>
          <a:prstGeom prst="wedgeRoundRectCallout">
            <a:avLst>
              <a:gd name="adj1" fmla="val 116926"/>
              <a:gd name="adj2" fmla="val 130218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/>
              <a:t>Скорости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6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6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6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6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6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6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6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6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6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6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2" grpId="0"/>
      <p:bldP spid="6191" grpId="0" animBg="1"/>
      <p:bldP spid="6191" grpId="1" animBg="1"/>
      <p:bldP spid="6192" grpId="0" animBg="1"/>
      <p:bldP spid="6193" grpId="0" animBg="1"/>
      <p:bldP spid="6193" grpId="1" animBg="1"/>
      <p:bldP spid="6194" grpId="0" animBg="1"/>
      <p:bldP spid="619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WordArt 5"/>
          <p:cNvSpPr>
            <a:spLocks noChangeArrowheads="1" noChangeShapeType="1" noTextEdit="1"/>
          </p:cNvSpPr>
          <p:nvPr/>
        </p:nvSpPr>
        <p:spPr bwMode="auto">
          <a:xfrm>
            <a:off x="8677275" y="6381750"/>
            <a:ext cx="287338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10</a:t>
            </a:r>
          </a:p>
        </p:txBody>
      </p:sp>
      <p:sp>
        <p:nvSpPr>
          <p:cNvPr id="60425" name="WordArt 9"/>
          <p:cNvSpPr>
            <a:spLocks noChangeArrowheads="1" noChangeShapeType="1" noTextEdit="1"/>
          </p:cNvSpPr>
          <p:nvPr/>
        </p:nvSpPr>
        <p:spPr bwMode="auto">
          <a:xfrm>
            <a:off x="323850" y="0"/>
            <a:ext cx="8675688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ФИЗИЧЕСКИЕ ОСНОВЫ ВАКУУМНОЙ И ПЛАЗМЕННОЙ ЭЛЕКТРОНИКИ</a:t>
            </a:r>
          </a:p>
        </p:txBody>
      </p:sp>
      <p:sp>
        <p:nvSpPr>
          <p:cNvPr id="60438" name="Rectangle 22"/>
          <p:cNvSpPr>
            <a:spLocks noChangeArrowheads="1"/>
          </p:cNvSpPr>
          <p:nvPr/>
        </p:nvSpPr>
        <p:spPr bwMode="auto">
          <a:xfrm>
            <a:off x="755650" y="692150"/>
            <a:ext cx="7704138" cy="11906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/>
            <a:r>
              <a:rPr lang="ru-RU" b="1" i="1">
                <a:solidFill>
                  <a:srgbClr val="020202"/>
                </a:solidFill>
              </a:rPr>
              <a:t>Задача 8. Определить плотность тока термоэмиссии (в А/м</a:t>
            </a:r>
            <a:r>
              <a:rPr lang="ru-RU" b="1" i="1" baseline="30000">
                <a:solidFill>
                  <a:srgbClr val="020202"/>
                </a:solidFill>
              </a:rPr>
              <a:t>2</a:t>
            </a:r>
            <a:r>
              <a:rPr lang="ru-RU" b="1" i="1">
                <a:solidFill>
                  <a:srgbClr val="020202"/>
                </a:solidFill>
              </a:rPr>
              <a:t>), если материал термокатода имеет эффективную работу выхода  1.5 эВ, температура катода  900 К, проницаемость потенциального барьера </a:t>
            </a:r>
            <a:r>
              <a:rPr lang="en-US" b="1" i="1">
                <a:solidFill>
                  <a:srgbClr val="020202"/>
                </a:solidFill>
              </a:rPr>
              <a:t>D=0.95</a:t>
            </a:r>
            <a:r>
              <a:rPr lang="ru-RU" b="1" i="1">
                <a:solidFill>
                  <a:srgbClr val="020202"/>
                </a:solidFill>
              </a:rPr>
              <a:t>.</a:t>
            </a:r>
          </a:p>
        </p:txBody>
      </p:sp>
      <p:sp>
        <p:nvSpPr>
          <p:cNvPr id="60439" name="Rectangle 23"/>
          <p:cNvSpPr>
            <a:spLocks noChangeArrowheads="1"/>
          </p:cNvSpPr>
          <p:nvPr/>
        </p:nvSpPr>
        <p:spPr bwMode="auto">
          <a:xfrm>
            <a:off x="1116013" y="2060575"/>
            <a:ext cx="6511925" cy="6413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ru-RU" b="1" i="1">
                <a:solidFill>
                  <a:srgbClr val="020202"/>
                </a:solidFill>
              </a:rPr>
              <a:t>Плотность тока термоэмиссии можно определить, используя уравнение Ричардсона-Дэшмана: </a:t>
            </a:r>
          </a:p>
        </p:txBody>
      </p:sp>
      <p:sp>
        <p:nvSpPr>
          <p:cNvPr id="60441" name="Rectangle 25"/>
          <p:cNvSpPr>
            <a:spLocks noChangeArrowheads="1"/>
          </p:cNvSpPr>
          <p:nvPr/>
        </p:nvSpPr>
        <p:spPr bwMode="auto">
          <a:xfrm>
            <a:off x="0" y="3133725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0440" name="Object 24"/>
          <p:cNvGraphicFramePr>
            <a:graphicFrameLocks noChangeAspect="1"/>
          </p:cNvGraphicFramePr>
          <p:nvPr/>
        </p:nvGraphicFramePr>
        <p:xfrm>
          <a:off x="2285984" y="2571744"/>
          <a:ext cx="3811596" cy="12141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48" name="Equation" r:id="rId4" imgW="1904760" imgH="545760" progId="Equation.DSMT4">
                  <p:embed/>
                </p:oleObj>
              </mc:Choice>
              <mc:Fallback>
                <p:oleObj name="Equation" r:id="rId4" imgW="1904760" imgH="54576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5984" y="2571744"/>
                        <a:ext cx="3811596" cy="12141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42" name="Object 26"/>
          <p:cNvGraphicFramePr>
            <a:graphicFrameLocks noChangeAspect="1"/>
          </p:cNvGraphicFramePr>
          <p:nvPr/>
        </p:nvGraphicFramePr>
        <p:xfrm>
          <a:off x="468313" y="4868863"/>
          <a:ext cx="8137525" cy="1065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49" name="Формула" r:id="rId6" imgW="3340080" imgH="393480" progId="Equation.3">
                  <p:embed/>
                </p:oleObj>
              </mc:Choice>
              <mc:Fallback>
                <p:oleObj name="Формула" r:id="rId6" imgW="3340080" imgH="393480" progId="Equation.3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4868863"/>
                        <a:ext cx="8137525" cy="1065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44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0443" name="Object 27"/>
          <p:cNvGraphicFramePr>
            <a:graphicFrameLocks noChangeAspect="1"/>
          </p:cNvGraphicFramePr>
          <p:nvPr/>
        </p:nvGraphicFramePr>
        <p:xfrm>
          <a:off x="468313" y="4149725"/>
          <a:ext cx="2087562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50" name="Формула" r:id="rId8" imgW="977760" imgH="228600" progId="Equation.3">
                  <p:embed/>
                </p:oleObj>
              </mc:Choice>
              <mc:Fallback>
                <p:oleObj name="Формула" r:id="rId8" imgW="977760" imgH="228600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4149725"/>
                        <a:ext cx="2087562" cy="490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46" name="Rectangle 30"/>
          <p:cNvSpPr>
            <a:spLocks noChangeArrowheads="1"/>
          </p:cNvSpPr>
          <p:nvPr/>
        </p:nvSpPr>
        <p:spPr bwMode="auto">
          <a:xfrm>
            <a:off x="0" y="3143250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0445" name="Object 29"/>
          <p:cNvGraphicFramePr>
            <a:graphicFrameLocks noChangeAspect="1"/>
          </p:cNvGraphicFramePr>
          <p:nvPr/>
        </p:nvGraphicFramePr>
        <p:xfrm>
          <a:off x="2843213" y="3933825"/>
          <a:ext cx="2808287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51" name="Формула" r:id="rId10" imgW="1892300" imgH="571500" progId="Equation.3">
                  <p:embed/>
                </p:oleObj>
              </mc:Choice>
              <mc:Fallback>
                <p:oleObj name="Формула" r:id="rId10" imgW="1892300" imgH="571500" progId="Equation.3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3933825"/>
                        <a:ext cx="2808287" cy="846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48" name="Rectangle 32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0447" name="Object 31"/>
          <p:cNvGraphicFramePr>
            <a:graphicFrameLocks noChangeAspect="1"/>
          </p:cNvGraphicFramePr>
          <p:nvPr/>
        </p:nvGraphicFramePr>
        <p:xfrm>
          <a:off x="6084888" y="3933825"/>
          <a:ext cx="2530475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52" name="Формула" r:id="rId12" imgW="1193760" imgH="393480" progId="Equation.3">
                  <p:embed/>
                </p:oleObj>
              </mc:Choice>
              <mc:Fallback>
                <p:oleObj name="Формула" r:id="rId12" imgW="1193760" imgH="393480" progId="Equation.3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888" y="3933825"/>
                        <a:ext cx="2530475" cy="846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0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0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0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0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60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0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60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38" grpId="0"/>
      <p:bldP spid="6043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7" name="WordArt 5"/>
          <p:cNvSpPr>
            <a:spLocks noChangeArrowheads="1" noChangeShapeType="1" noTextEdit="1"/>
          </p:cNvSpPr>
          <p:nvPr/>
        </p:nvSpPr>
        <p:spPr bwMode="auto">
          <a:xfrm>
            <a:off x="8856663" y="6381750"/>
            <a:ext cx="287337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11</a:t>
            </a:r>
          </a:p>
        </p:txBody>
      </p:sp>
      <p:sp>
        <p:nvSpPr>
          <p:cNvPr id="64518" name="WordArt 6"/>
          <p:cNvSpPr>
            <a:spLocks noChangeArrowheads="1" noChangeShapeType="1" noTextEdit="1"/>
          </p:cNvSpPr>
          <p:nvPr/>
        </p:nvSpPr>
        <p:spPr bwMode="auto">
          <a:xfrm>
            <a:off x="323850" y="0"/>
            <a:ext cx="8675688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ФИЗИЧЕСКИЕ ОСНОВЫ ВАКУУМНОЙ И ПЛАЗМЕННОЙ ЭЛЕКТРОНИКИ</a:t>
            </a:r>
          </a:p>
        </p:txBody>
      </p:sp>
      <p:sp>
        <p:nvSpPr>
          <p:cNvPr id="64524" name="Rectangle 12"/>
          <p:cNvSpPr>
            <a:spLocks noChangeArrowheads="1"/>
          </p:cNvSpPr>
          <p:nvPr/>
        </p:nvSpPr>
        <p:spPr bwMode="auto">
          <a:xfrm>
            <a:off x="0" y="3133725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4527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4529" name="Rectangle 17"/>
          <p:cNvSpPr>
            <a:spLocks noChangeArrowheads="1"/>
          </p:cNvSpPr>
          <p:nvPr/>
        </p:nvSpPr>
        <p:spPr bwMode="auto">
          <a:xfrm>
            <a:off x="0" y="3143250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4531" name="Rectangle 19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4541" name="Rectangle 29"/>
          <p:cNvSpPr>
            <a:spLocks noChangeArrowheads="1"/>
          </p:cNvSpPr>
          <p:nvPr/>
        </p:nvSpPr>
        <p:spPr bwMode="auto">
          <a:xfrm>
            <a:off x="827088" y="450850"/>
            <a:ext cx="7416800" cy="14652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/>
            <a:r>
              <a:rPr lang="ru-RU" b="1" i="1">
                <a:solidFill>
                  <a:srgbClr val="020202"/>
                </a:solidFill>
              </a:rPr>
              <a:t>Задача </a:t>
            </a:r>
            <a:r>
              <a:rPr lang="en-US" b="1" i="1">
                <a:solidFill>
                  <a:srgbClr val="020202"/>
                </a:solidFill>
              </a:rPr>
              <a:t>9</a:t>
            </a:r>
            <a:r>
              <a:rPr lang="ru-RU" b="1" i="1">
                <a:solidFill>
                  <a:srgbClr val="020202"/>
                </a:solidFill>
              </a:rPr>
              <a:t>. Определить эффективную работу выхода материала термокатода </a:t>
            </a:r>
            <a:r>
              <a:rPr lang="ru-RU" b="1" i="1">
                <a:solidFill>
                  <a:srgbClr val="020202"/>
                </a:solidFill>
                <a:sym typeface="Symbol" pitchFamily="18" charset="2"/>
              </a:rPr>
              <a:t></a:t>
            </a:r>
            <a:r>
              <a:rPr lang="en-US" b="1" i="1" baseline="-25000">
                <a:solidFill>
                  <a:srgbClr val="020202"/>
                </a:solidFill>
                <a:sym typeface="Symbol" pitchFamily="18" charset="2"/>
              </a:rPr>
              <a:t>’</a:t>
            </a:r>
            <a:r>
              <a:rPr lang="ru-RU" b="1" i="1" baseline="-25000">
                <a:solidFill>
                  <a:srgbClr val="020202"/>
                </a:solidFill>
                <a:sym typeface="Symbol" pitchFamily="18" charset="2"/>
              </a:rPr>
              <a:t>эфф</a:t>
            </a:r>
            <a:r>
              <a:rPr lang="ru-RU" b="1" i="1">
                <a:solidFill>
                  <a:srgbClr val="020202"/>
                </a:solidFill>
              </a:rPr>
              <a:t> , если температура катода  900К, проницаемость потенциального барьера 0.95, а плотность тока термоэмиссии  3850 А/м</a:t>
            </a:r>
            <a:r>
              <a:rPr lang="ru-RU" b="1" i="1" baseline="30000">
                <a:solidFill>
                  <a:srgbClr val="020202"/>
                </a:solidFill>
              </a:rPr>
              <a:t>2</a:t>
            </a:r>
            <a:r>
              <a:rPr lang="ru-RU" b="1" i="1">
                <a:solidFill>
                  <a:srgbClr val="020202"/>
                </a:solidFill>
              </a:rPr>
              <a:t>. Определить ток эмиссии термокатода, если площадь катода   0.1 см</a:t>
            </a:r>
            <a:r>
              <a:rPr lang="ru-RU" b="1" i="1" baseline="30000">
                <a:solidFill>
                  <a:srgbClr val="020202"/>
                </a:solidFill>
              </a:rPr>
              <a:t>2</a:t>
            </a:r>
            <a:r>
              <a:rPr lang="ru-RU" b="1" i="1">
                <a:solidFill>
                  <a:srgbClr val="020202"/>
                </a:solidFill>
              </a:rPr>
              <a:t>.</a:t>
            </a:r>
          </a:p>
        </p:txBody>
      </p:sp>
      <p:sp>
        <p:nvSpPr>
          <p:cNvPr id="64542" name="Rectangle 30"/>
          <p:cNvSpPr>
            <a:spLocks noChangeArrowheads="1"/>
          </p:cNvSpPr>
          <p:nvPr/>
        </p:nvSpPr>
        <p:spPr bwMode="auto">
          <a:xfrm>
            <a:off x="539750" y="1989138"/>
            <a:ext cx="7296150" cy="3667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ru-RU" b="1" i="1">
                <a:solidFill>
                  <a:srgbClr val="020202"/>
                </a:solidFill>
              </a:rPr>
              <a:t>Ток эмиссии термокатода можно определить из уравнения:</a:t>
            </a:r>
          </a:p>
        </p:txBody>
      </p:sp>
      <p:sp>
        <p:nvSpPr>
          <p:cNvPr id="64544" name="Rectangle 32"/>
          <p:cNvSpPr>
            <a:spLocks noChangeArrowheads="1"/>
          </p:cNvSpPr>
          <p:nvPr/>
        </p:nvSpPr>
        <p:spPr bwMode="auto">
          <a:xfrm>
            <a:off x="0" y="3271838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4543" name="Object 31"/>
          <p:cNvGraphicFramePr>
            <a:graphicFrameLocks noChangeAspect="1"/>
          </p:cNvGraphicFramePr>
          <p:nvPr/>
        </p:nvGraphicFramePr>
        <p:xfrm>
          <a:off x="684213" y="2276475"/>
          <a:ext cx="4978400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52" name="Формула" r:id="rId4" imgW="2247840" imgH="241200" progId="Equation.3">
                  <p:embed/>
                </p:oleObj>
              </mc:Choice>
              <mc:Fallback>
                <p:oleObj name="Формула" r:id="rId4" imgW="2247840" imgH="241200" progId="Equation.3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2276475"/>
                        <a:ext cx="4978400" cy="528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46" name="Rectangle 34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4545" name="Object 33"/>
          <p:cNvGraphicFramePr>
            <a:graphicFrameLocks noChangeAspect="1"/>
          </p:cNvGraphicFramePr>
          <p:nvPr/>
        </p:nvGraphicFramePr>
        <p:xfrm>
          <a:off x="5364163" y="2276475"/>
          <a:ext cx="2952750" cy="820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53" name="Формула" r:id="rId6" imgW="1954951" imgH="545863" progId="Equation.3">
                  <p:embed/>
                </p:oleObj>
              </mc:Choice>
              <mc:Fallback>
                <p:oleObj name="Формула" r:id="rId6" imgW="1954951" imgH="545863" progId="Equation.3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163" y="2276475"/>
                        <a:ext cx="2952750" cy="820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48" name="Rectangle 36"/>
          <p:cNvSpPr>
            <a:spLocks noChangeArrowheads="1"/>
          </p:cNvSpPr>
          <p:nvPr/>
        </p:nvSpPr>
        <p:spPr bwMode="auto">
          <a:xfrm>
            <a:off x="-468313" y="5013325"/>
            <a:ext cx="9144001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4547" name="Object 35"/>
          <p:cNvGraphicFramePr>
            <a:graphicFrameLocks noChangeAspect="1"/>
          </p:cNvGraphicFramePr>
          <p:nvPr/>
        </p:nvGraphicFramePr>
        <p:xfrm>
          <a:off x="1331913" y="3213100"/>
          <a:ext cx="6913562" cy="1058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54" name="Формула" r:id="rId8" imgW="3733800" imgH="571500" progId="Equation.3">
                  <p:embed/>
                </p:oleObj>
              </mc:Choice>
              <mc:Fallback>
                <p:oleObj name="Формула" r:id="rId8" imgW="3733800" imgH="571500" progId="Equation.3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3213100"/>
                        <a:ext cx="6913562" cy="1058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49" name="Object 37"/>
          <p:cNvGraphicFramePr>
            <a:graphicFrameLocks noChangeAspect="1"/>
          </p:cNvGraphicFramePr>
          <p:nvPr/>
        </p:nvGraphicFramePr>
        <p:xfrm>
          <a:off x="468313" y="4292600"/>
          <a:ext cx="4968875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55" name="Формула" r:id="rId10" imgW="1930320" imgH="241200" progId="Equation.3">
                  <p:embed/>
                </p:oleObj>
              </mc:Choice>
              <mc:Fallback>
                <p:oleObj name="Формула" r:id="rId10" imgW="1930320" imgH="241200" progId="Equation.3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4292600"/>
                        <a:ext cx="4968875" cy="614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51" name="Object 39"/>
          <p:cNvGraphicFramePr>
            <a:graphicFrameLocks noChangeAspect="1"/>
          </p:cNvGraphicFramePr>
          <p:nvPr/>
        </p:nvGraphicFramePr>
        <p:xfrm>
          <a:off x="6372225" y="4581525"/>
          <a:ext cx="2016125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56" name="Формула" r:id="rId12" imgW="609480" imgH="241200" progId="Equation.3">
                  <p:embed/>
                </p:oleObj>
              </mc:Choice>
              <mc:Fallback>
                <p:oleObj name="Формула" r:id="rId12" imgW="609480" imgH="241200" progId="Equation.3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25" y="4581525"/>
                        <a:ext cx="2016125" cy="798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57" name="Rectangle 45"/>
          <p:cNvSpPr>
            <a:spLocks noChangeArrowheads="1"/>
          </p:cNvSpPr>
          <p:nvPr/>
        </p:nvSpPr>
        <p:spPr bwMode="auto">
          <a:xfrm>
            <a:off x="539750" y="5300663"/>
            <a:ext cx="8256588" cy="91598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anchor="ctr">
            <a:spAutoFit/>
          </a:bodyPr>
          <a:lstStyle/>
          <a:p>
            <a:pPr algn="l"/>
            <a:r>
              <a:rPr lang="en-US" b="1" i="1"/>
              <a:t>9</a:t>
            </a:r>
            <a:r>
              <a:rPr lang="ru-RU" b="1" i="1"/>
              <a:t>. 1. Вольфрамовый термокатод имеет температуру 2700 К, эффективную работу выхода  3.5 эВ, </a:t>
            </a:r>
            <a:r>
              <a:rPr lang="en-US" b="1" i="1"/>
              <a:t>D=0.95</a:t>
            </a:r>
            <a:r>
              <a:rPr lang="ru-RU" b="1" i="1"/>
              <a:t>. Определить плотность тока термоэмиссии в А/м</a:t>
            </a:r>
            <a:r>
              <a:rPr lang="ru-RU" b="1" i="1" baseline="30000"/>
              <a:t>2</a:t>
            </a:r>
            <a:r>
              <a:rPr lang="ru-RU" b="1" i="1"/>
              <a:t>. </a:t>
            </a:r>
          </a:p>
        </p:txBody>
      </p:sp>
      <p:sp>
        <p:nvSpPr>
          <p:cNvPr id="64559" name="Rectangle 47"/>
          <p:cNvSpPr>
            <a:spLocks noChangeArrowheads="1"/>
          </p:cNvSpPr>
          <p:nvPr/>
        </p:nvSpPr>
        <p:spPr bwMode="auto">
          <a:xfrm>
            <a:off x="0" y="3295650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4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4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4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4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4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64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64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64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41" grpId="0"/>
      <p:bldP spid="64542" grpId="0"/>
      <p:bldP spid="6455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9" name="WordArt 5"/>
          <p:cNvSpPr>
            <a:spLocks noChangeArrowheads="1" noChangeShapeType="1" noTextEdit="1"/>
          </p:cNvSpPr>
          <p:nvPr/>
        </p:nvSpPr>
        <p:spPr bwMode="auto">
          <a:xfrm>
            <a:off x="8675688" y="6381750"/>
            <a:ext cx="287337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12</a:t>
            </a:r>
          </a:p>
        </p:txBody>
      </p:sp>
      <p:sp>
        <p:nvSpPr>
          <p:cNvPr id="62470" name="WordArt 6"/>
          <p:cNvSpPr>
            <a:spLocks noChangeArrowheads="1" noChangeShapeType="1" noTextEdit="1"/>
          </p:cNvSpPr>
          <p:nvPr/>
        </p:nvSpPr>
        <p:spPr bwMode="auto">
          <a:xfrm>
            <a:off x="323850" y="0"/>
            <a:ext cx="8675688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ФИЗИЧЕСКИЕ ОСНОВЫ ВАКУУМНОЙ И ПЛАЗМЕННОЙ ЭЛЕКТРОНИКИ</a:t>
            </a:r>
          </a:p>
        </p:txBody>
      </p:sp>
      <p:sp>
        <p:nvSpPr>
          <p:cNvPr id="62476" name="Rectangle 12"/>
          <p:cNvSpPr>
            <a:spLocks noChangeArrowheads="1"/>
          </p:cNvSpPr>
          <p:nvPr/>
        </p:nvSpPr>
        <p:spPr bwMode="auto">
          <a:xfrm>
            <a:off x="0" y="3133725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247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2481" name="Rectangle 17"/>
          <p:cNvSpPr>
            <a:spLocks noChangeArrowheads="1"/>
          </p:cNvSpPr>
          <p:nvPr/>
        </p:nvSpPr>
        <p:spPr bwMode="auto">
          <a:xfrm>
            <a:off x="-10045700" y="2852738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2483" name="Rectangle 19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2485" name="Rectangle 21"/>
          <p:cNvSpPr>
            <a:spLocks noChangeArrowheads="1"/>
          </p:cNvSpPr>
          <p:nvPr/>
        </p:nvSpPr>
        <p:spPr bwMode="auto">
          <a:xfrm>
            <a:off x="755650" y="484188"/>
            <a:ext cx="7632700" cy="146526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ru-RU" b="1" i="1"/>
              <a:t>Задача 1</a:t>
            </a:r>
            <a:r>
              <a:rPr lang="en-US" b="1" i="1"/>
              <a:t>0</a:t>
            </a:r>
            <a:r>
              <a:rPr lang="ru-RU" b="1" i="1"/>
              <a:t>. Определить плотность тока термоэмиссии (в А/м</a:t>
            </a:r>
            <a:r>
              <a:rPr lang="ru-RU" b="1" i="1" baseline="30000"/>
              <a:t>2</a:t>
            </a:r>
            <a:r>
              <a:rPr lang="ru-RU" b="1" i="1"/>
              <a:t>), если температура катода  </a:t>
            </a:r>
            <a:r>
              <a:rPr lang="en-US" b="1" i="1"/>
              <a:t>2000</a:t>
            </a:r>
            <a:r>
              <a:rPr lang="ru-RU" b="1" i="1"/>
              <a:t>К, эффективная работа выхода материала катода </a:t>
            </a:r>
            <a:r>
              <a:rPr lang="en-US" b="1" i="1"/>
              <a:t>1</a:t>
            </a:r>
            <a:r>
              <a:rPr lang="ru-RU" b="1" i="1"/>
              <a:t> эВ, проницаемость</a:t>
            </a:r>
            <a:r>
              <a:rPr lang="en-US" b="1" i="1"/>
              <a:t> 0.95</a:t>
            </a:r>
            <a:r>
              <a:rPr lang="ru-RU" b="1" i="1"/>
              <a:t>, а напряженность электрического поля у поверхности катода составляет </a:t>
            </a:r>
            <a:r>
              <a:rPr lang="en-US" b="1" i="1"/>
              <a:t>8</a:t>
            </a:r>
            <a:r>
              <a:rPr lang="ru-RU" b="1" i="1"/>
              <a:t> </a:t>
            </a:r>
            <a:r>
              <a:rPr lang="en-US" b="1" i="1"/>
              <a:t>10</a:t>
            </a:r>
            <a:r>
              <a:rPr lang="en-US" b="1" i="1" baseline="30000"/>
              <a:t>7</a:t>
            </a:r>
            <a:r>
              <a:rPr lang="en-US" b="1" i="1"/>
              <a:t> </a:t>
            </a:r>
            <a:r>
              <a:rPr lang="ru-RU" b="1" i="1"/>
              <a:t>В/м.</a:t>
            </a:r>
            <a:r>
              <a:rPr lang="ru-RU" b="1"/>
              <a:t> </a:t>
            </a:r>
          </a:p>
        </p:txBody>
      </p:sp>
      <p:sp>
        <p:nvSpPr>
          <p:cNvPr id="62489" name="Rectangle 25"/>
          <p:cNvSpPr>
            <a:spLocks noChangeArrowheads="1"/>
          </p:cNvSpPr>
          <p:nvPr/>
        </p:nvSpPr>
        <p:spPr bwMode="auto">
          <a:xfrm>
            <a:off x="539750" y="1989138"/>
            <a:ext cx="7993063" cy="91598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ru-RU" b="1"/>
              <a:t>Электрическое поле уменьшает потенциальный барьер у поверхности катода на</a:t>
            </a:r>
            <a:r>
              <a:rPr lang="en-US" b="1"/>
              <a:t> </a:t>
            </a:r>
            <a:r>
              <a:rPr lang="en-US" b="1">
                <a:sym typeface="Symbol" pitchFamily="18" charset="2"/>
              </a:rPr>
              <a:t></a:t>
            </a:r>
            <a:r>
              <a:rPr lang="ru-RU" b="1"/>
              <a:t>. Эту величину можно определить по формуле:</a:t>
            </a:r>
            <a:r>
              <a:rPr lang="ru-RU"/>
              <a:t> </a:t>
            </a:r>
          </a:p>
        </p:txBody>
      </p:sp>
      <p:sp>
        <p:nvSpPr>
          <p:cNvPr id="62491" name="Rectangle 27"/>
          <p:cNvSpPr>
            <a:spLocks noChangeArrowheads="1"/>
          </p:cNvSpPr>
          <p:nvPr/>
        </p:nvSpPr>
        <p:spPr bwMode="auto">
          <a:xfrm>
            <a:off x="0" y="3048000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2490" name="Object 26"/>
          <p:cNvGraphicFramePr>
            <a:graphicFrameLocks noChangeAspect="1"/>
          </p:cNvGraphicFramePr>
          <p:nvPr/>
        </p:nvGraphicFramePr>
        <p:xfrm>
          <a:off x="539750" y="2708275"/>
          <a:ext cx="7488238" cy="162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6" name="Формула" r:id="rId4" imgW="3860640" imgH="838080" progId="Equation.3">
                  <p:embed/>
                </p:oleObj>
              </mc:Choice>
              <mc:Fallback>
                <p:oleObj name="Формула" r:id="rId4" imgW="3860640" imgH="838080" progId="Equation.3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2708275"/>
                        <a:ext cx="7488238" cy="162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492" name="Rectangle 28"/>
          <p:cNvSpPr>
            <a:spLocks noChangeArrowheads="1"/>
          </p:cNvSpPr>
          <p:nvPr/>
        </p:nvSpPr>
        <p:spPr bwMode="auto">
          <a:xfrm>
            <a:off x="468313" y="4365625"/>
            <a:ext cx="8064500" cy="6413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/>
            <a:r>
              <a:rPr lang="ru-RU" b="1"/>
              <a:t>Для определения плотности тока термоэмиссии используем формулу Ричардсона</a:t>
            </a:r>
            <a:r>
              <a:rPr lang="ru-RU" b="1">
                <a:sym typeface="Symbol" pitchFamily="18" charset="2"/>
              </a:rPr>
              <a:t></a:t>
            </a:r>
            <a:r>
              <a:rPr lang="ru-RU" b="1"/>
              <a:t>Дэшмана:</a:t>
            </a:r>
          </a:p>
        </p:txBody>
      </p:sp>
      <p:sp>
        <p:nvSpPr>
          <p:cNvPr id="62494" name="Rectangle 30"/>
          <p:cNvSpPr>
            <a:spLocks noChangeArrowheads="1"/>
          </p:cNvSpPr>
          <p:nvPr/>
        </p:nvSpPr>
        <p:spPr bwMode="auto">
          <a:xfrm>
            <a:off x="0" y="3143250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2493" name="Object 29"/>
          <p:cNvGraphicFramePr>
            <a:graphicFrameLocks noChangeAspect="1"/>
          </p:cNvGraphicFramePr>
          <p:nvPr/>
        </p:nvGraphicFramePr>
        <p:xfrm>
          <a:off x="468313" y="4941888"/>
          <a:ext cx="8675687" cy="938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7" name="Формула" r:id="rId6" imgW="3644640" imgH="393480" progId="Equation.3">
                  <p:embed/>
                </p:oleObj>
              </mc:Choice>
              <mc:Fallback>
                <p:oleObj name="Формула" r:id="rId6" imgW="3644640" imgH="393480" progId="Equation.3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4941888"/>
                        <a:ext cx="8675687" cy="938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496" name="Rectangle 32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2495" name="Object 31"/>
          <p:cNvGraphicFramePr>
            <a:graphicFrameLocks noChangeAspect="1"/>
          </p:cNvGraphicFramePr>
          <p:nvPr/>
        </p:nvGraphicFramePr>
        <p:xfrm>
          <a:off x="2484438" y="5876925"/>
          <a:ext cx="46799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8" name="Формула" r:id="rId8" imgW="1955520" imgH="228600" progId="Equation.3">
                  <p:embed/>
                </p:oleObj>
              </mc:Choice>
              <mc:Fallback>
                <p:oleObj name="Формула" r:id="rId8" imgW="1955520" imgH="228600" progId="Equation.3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5876925"/>
                        <a:ext cx="4679950" cy="552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2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2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2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2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2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2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85" grpId="0"/>
      <p:bldP spid="62489" grpId="0"/>
      <p:bldP spid="6249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5" name="WordArt 5"/>
          <p:cNvSpPr>
            <a:spLocks noChangeArrowheads="1" noChangeShapeType="1" noTextEdit="1"/>
          </p:cNvSpPr>
          <p:nvPr/>
        </p:nvSpPr>
        <p:spPr bwMode="auto">
          <a:xfrm>
            <a:off x="8748713" y="6381750"/>
            <a:ext cx="287337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13</a:t>
            </a:r>
          </a:p>
        </p:txBody>
      </p:sp>
      <p:sp>
        <p:nvSpPr>
          <p:cNvPr id="66566" name="WordArt 6"/>
          <p:cNvSpPr>
            <a:spLocks noChangeArrowheads="1" noChangeShapeType="1" noTextEdit="1"/>
          </p:cNvSpPr>
          <p:nvPr/>
        </p:nvSpPr>
        <p:spPr bwMode="auto">
          <a:xfrm>
            <a:off x="323850" y="0"/>
            <a:ext cx="8675688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ФИЗИЧЕСКИЕ ОСНОВЫ ВАКУУМНОЙ И ПЛАЗМЕННОЙ ЭЛЕКТРОНИКИ</a:t>
            </a:r>
          </a:p>
        </p:txBody>
      </p:sp>
      <p:sp>
        <p:nvSpPr>
          <p:cNvPr id="66567" name="Rectangle 7"/>
          <p:cNvSpPr>
            <a:spLocks noChangeArrowheads="1"/>
          </p:cNvSpPr>
          <p:nvPr/>
        </p:nvSpPr>
        <p:spPr bwMode="auto">
          <a:xfrm>
            <a:off x="0" y="3133725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56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569" name="Rectangle 9"/>
          <p:cNvSpPr>
            <a:spLocks noChangeArrowheads="1"/>
          </p:cNvSpPr>
          <p:nvPr/>
        </p:nvSpPr>
        <p:spPr bwMode="auto">
          <a:xfrm>
            <a:off x="0" y="3143250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570" name="Rectangle 10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573" name="Rectangle 13"/>
          <p:cNvSpPr>
            <a:spLocks noChangeArrowheads="1"/>
          </p:cNvSpPr>
          <p:nvPr/>
        </p:nvSpPr>
        <p:spPr bwMode="auto">
          <a:xfrm>
            <a:off x="0" y="3271838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575" name="Rectangle 15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577" name="Rectangle 17"/>
          <p:cNvSpPr>
            <a:spLocks noChangeArrowheads="1"/>
          </p:cNvSpPr>
          <p:nvPr/>
        </p:nvSpPr>
        <p:spPr bwMode="auto">
          <a:xfrm>
            <a:off x="-468313" y="5013325"/>
            <a:ext cx="9144001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582" name="Rectangle 22"/>
          <p:cNvSpPr>
            <a:spLocks noChangeArrowheads="1"/>
          </p:cNvSpPr>
          <p:nvPr/>
        </p:nvSpPr>
        <p:spPr bwMode="auto">
          <a:xfrm>
            <a:off x="0" y="3295650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6583" name="Rectangle 23"/>
          <p:cNvSpPr>
            <a:spLocks noChangeArrowheads="1"/>
          </p:cNvSpPr>
          <p:nvPr/>
        </p:nvSpPr>
        <p:spPr bwMode="auto">
          <a:xfrm>
            <a:off x="684213" y="484188"/>
            <a:ext cx="7991475" cy="146526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ru-RU" b="1" i="1"/>
              <a:t>Задача 1</a:t>
            </a:r>
            <a:r>
              <a:rPr lang="en-US" b="1" i="1"/>
              <a:t>1</a:t>
            </a:r>
            <a:r>
              <a:rPr lang="ru-RU" b="1" i="1"/>
              <a:t>. Найти максимальную энергию (в эВ), выходящих с поверхности фотокатода под действием монохроматического пучка света с длиной волны </a:t>
            </a:r>
            <a:r>
              <a:rPr lang="en-US" b="1" i="1"/>
              <a:t>2 10</a:t>
            </a:r>
            <a:r>
              <a:rPr lang="en-US" b="1" i="1" baseline="30000"/>
              <a:t>-7</a:t>
            </a:r>
            <a:r>
              <a:rPr lang="en-US" b="1" i="1"/>
              <a:t> </a:t>
            </a:r>
            <a:r>
              <a:rPr lang="ru-RU" b="1" i="1"/>
              <a:t>м, если эффективная работа выхода фотокатода </a:t>
            </a:r>
            <a:r>
              <a:rPr lang="en-US" b="1" i="1"/>
              <a:t>0.</a:t>
            </a:r>
            <a:r>
              <a:rPr lang="ru-RU" b="1" i="1"/>
              <a:t>5 эВ. Как измениться  эта энергия, если электрон имел начальную энергию 1 эВ.</a:t>
            </a:r>
          </a:p>
        </p:txBody>
      </p:sp>
      <p:sp>
        <p:nvSpPr>
          <p:cNvPr id="66584" name="Rectangle 24"/>
          <p:cNvSpPr>
            <a:spLocks noChangeArrowheads="1"/>
          </p:cNvSpPr>
          <p:nvPr/>
        </p:nvSpPr>
        <p:spPr bwMode="auto">
          <a:xfrm>
            <a:off x="611188" y="1916113"/>
            <a:ext cx="7704137" cy="17399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ru-RU" b="1"/>
              <a:t>Фотон имеет энергию  </a:t>
            </a:r>
            <a:r>
              <a:rPr lang="en-US" b="1" i="1"/>
              <a:t>h</a:t>
            </a:r>
            <a:r>
              <a:rPr lang="en-US" b="1" i="1">
                <a:sym typeface="Symbol" pitchFamily="18" charset="2"/>
              </a:rPr>
              <a:t></a:t>
            </a:r>
            <a:r>
              <a:rPr lang="ru-RU" b="1"/>
              <a:t> и, попадая на фотокатоду, всю энергию отдает электрону в кристалле. Электрон, получив энергию </a:t>
            </a:r>
            <a:r>
              <a:rPr lang="en-US" b="1" i="1"/>
              <a:t>h</a:t>
            </a:r>
            <a:r>
              <a:rPr lang="en-US" b="1" i="1">
                <a:sym typeface="Symbol" pitchFamily="18" charset="2"/>
              </a:rPr>
              <a:t></a:t>
            </a:r>
            <a:r>
              <a:rPr lang="ru-RU" b="1"/>
              <a:t>, покидает кристалл фотокатода, если этой энергии достаточно для выхода. При выходе из кристалла электрон теряет энергию, равную эффективной работе выхода кристалла </a:t>
            </a:r>
            <a:r>
              <a:rPr lang="ru-RU" b="1" i="1">
                <a:sym typeface="Symbol" pitchFamily="18" charset="2"/>
              </a:rPr>
              <a:t></a:t>
            </a:r>
            <a:r>
              <a:rPr lang="en-US" b="1" i="1" baseline="-25000">
                <a:sym typeface="Symbol" pitchFamily="18" charset="2"/>
              </a:rPr>
              <a:t>’</a:t>
            </a:r>
            <a:r>
              <a:rPr lang="ru-RU" b="1" i="1" baseline="-25000">
                <a:sym typeface="Symbol" pitchFamily="18" charset="2"/>
              </a:rPr>
              <a:t>эфф</a:t>
            </a:r>
            <a:endParaRPr lang="ru-RU" b="1" i="1">
              <a:sym typeface="Symbol" pitchFamily="18" charset="2"/>
            </a:endParaRPr>
          </a:p>
        </p:txBody>
      </p:sp>
      <p:sp>
        <p:nvSpPr>
          <p:cNvPr id="66585" name="Rectangle 25"/>
          <p:cNvSpPr>
            <a:spLocks noChangeArrowheads="1"/>
          </p:cNvSpPr>
          <p:nvPr/>
        </p:nvSpPr>
        <p:spPr bwMode="auto">
          <a:xfrm>
            <a:off x="1619250" y="3500438"/>
            <a:ext cx="5761038" cy="6413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ru-RU" b="1"/>
              <a:t>Выйдя из кристалла фотокатода, электрон в вакууме имеет кинетическую энергию, равную </a:t>
            </a:r>
          </a:p>
        </p:txBody>
      </p:sp>
      <p:sp>
        <p:nvSpPr>
          <p:cNvPr id="66587" name="Rectangle 27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6586" name="Object 26"/>
          <p:cNvGraphicFramePr>
            <a:graphicFrameLocks noChangeAspect="1"/>
          </p:cNvGraphicFramePr>
          <p:nvPr/>
        </p:nvGraphicFramePr>
        <p:xfrm>
          <a:off x="7524750" y="3429000"/>
          <a:ext cx="611188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6" name="Формула" r:id="rId4" imgW="418918" imgH="545863" progId="Equation.3">
                  <p:embed/>
                </p:oleObj>
              </mc:Choice>
              <mc:Fallback>
                <p:oleObj name="Формула" r:id="rId4" imgW="418918" imgH="545863" progId="Equation.3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750" y="3429000"/>
                        <a:ext cx="611188" cy="792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89" name="Rectangle 29"/>
          <p:cNvSpPr>
            <a:spLocks noChangeArrowheads="1"/>
          </p:cNvSpPr>
          <p:nvPr/>
        </p:nvSpPr>
        <p:spPr bwMode="auto">
          <a:xfrm>
            <a:off x="0" y="3152775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6588" name="Object 28"/>
          <p:cNvGraphicFramePr>
            <a:graphicFrameLocks noChangeAspect="1"/>
          </p:cNvGraphicFramePr>
          <p:nvPr/>
        </p:nvGraphicFramePr>
        <p:xfrm>
          <a:off x="611188" y="4221163"/>
          <a:ext cx="7920037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7" name="Формула" r:id="rId6" imgW="4864100" imgH="558800" progId="Equation.3">
                  <p:embed/>
                </p:oleObj>
              </mc:Choice>
              <mc:Fallback>
                <p:oleObj name="Формула" r:id="rId6" imgW="4864100" imgH="558800" progId="Equation.3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4221163"/>
                        <a:ext cx="7920037" cy="911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91" name="Rectangle 31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6590" name="Object 30"/>
          <p:cNvGraphicFramePr>
            <a:graphicFrameLocks noChangeAspect="1"/>
          </p:cNvGraphicFramePr>
          <p:nvPr/>
        </p:nvGraphicFramePr>
        <p:xfrm>
          <a:off x="4500563" y="5229225"/>
          <a:ext cx="3757612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8" name="Формула" r:id="rId8" imgW="1638000" imgH="228600" progId="Equation.3">
                  <p:embed/>
                </p:oleObj>
              </mc:Choice>
              <mc:Fallback>
                <p:oleObj name="Формула" r:id="rId8" imgW="1638000" imgH="228600" progId="Equation.3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5229225"/>
                        <a:ext cx="3757612" cy="527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93" name="Rectangle 33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6592" name="Object 32"/>
          <p:cNvGraphicFramePr>
            <a:graphicFrameLocks noChangeAspect="1"/>
          </p:cNvGraphicFramePr>
          <p:nvPr/>
        </p:nvGraphicFramePr>
        <p:xfrm>
          <a:off x="755650" y="5157788"/>
          <a:ext cx="2879725" cy="858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9" name="Формула" r:id="rId10" imgW="1815312" imgH="545863" progId="Equation.3">
                  <p:embed/>
                </p:oleObj>
              </mc:Choice>
              <mc:Fallback>
                <p:oleObj name="Формула" r:id="rId10" imgW="1815312" imgH="545863" progId="Equation.3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5157788"/>
                        <a:ext cx="2879725" cy="858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94" name="Rectangle 34"/>
          <p:cNvSpPr>
            <a:spLocks noChangeArrowheads="1"/>
          </p:cNvSpPr>
          <p:nvPr/>
        </p:nvSpPr>
        <p:spPr bwMode="auto">
          <a:xfrm>
            <a:off x="3635375" y="5705475"/>
            <a:ext cx="4752975" cy="8255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anchor="ctr">
            <a:spAutoFit/>
          </a:bodyPr>
          <a:lstStyle/>
          <a:p>
            <a:pPr algn="l"/>
            <a:r>
              <a:rPr lang="ru-RU" sz="1600" b="1"/>
              <a:t>Если известна начальная энергия электрона в кристалле (</a:t>
            </a:r>
            <a:r>
              <a:rPr lang="ru-RU" sz="1600" b="1">
                <a:sym typeface="Symbol" pitchFamily="18" charset="2"/>
              </a:rPr>
              <a:t></a:t>
            </a:r>
            <a:r>
              <a:rPr lang="ru-RU" sz="1600" b="1" baseline="-25000">
                <a:sym typeface="Symbol" pitchFamily="18" charset="2"/>
              </a:rPr>
              <a:t>0</a:t>
            </a:r>
            <a:r>
              <a:rPr lang="ru-RU" sz="1600" b="1"/>
              <a:t>), то уравнение баланса энергий можно записать </a:t>
            </a:r>
          </a:p>
        </p:txBody>
      </p:sp>
      <p:graphicFrame>
        <p:nvGraphicFramePr>
          <p:cNvPr id="66595" name="Object 35"/>
          <p:cNvGraphicFramePr>
            <a:graphicFrameLocks noChangeAspect="1"/>
          </p:cNvGraphicFramePr>
          <p:nvPr/>
        </p:nvGraphicFramePr>
        <p:xfrm>
          <a:off x="1736725" y="6008688"/>
          <a:ext cx="931863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00" name="Формула" r:id="rId12" imgW="406080" imgH="177480" progId="Equation.3">
                  <p:embed/>
                </p:oleObj>
              </mc:Choice>
              <mc:Fallback>
                <p:oleObj name="Формула" r:id="rId12" imgW="406080" imgH="177480" progId="Equation.3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725" y="6008688"/>
                        <a:ext cx="931863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6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6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6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6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6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6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6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6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66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83" grpId="0"/>
      <p:bldP spid="66584" grpId="0"/>
      <p:bldP spid="66585" grpId="0"/>
      <p:bldP spid="6659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3" name="WordArt 5"/>
          <p:cNvSpPr>
            <a:spLocks noChangeArrowheads="1" noChangeShapeType="1" noTextEdit="1"/>
          </p:cNvSpPr>
          <p:nvPr/>
        </p:nvSpPr>
        <p:spPr bwMode="auto">
          <a:xfrm>
            <a:off x="8748713" y="6381750"/>
            <a:ext cx="287337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14</a:t>
            </a:r>
          </a:p>
        </p:txBody>
      </p:sp>
      <p:sp>
        <p:nvSpPr>
          <p:cNvPr id="68614" name="WordArt 6"/>
          <p:cNvSpPr>
            <a:spLocks noChangeArrowheads="1" noChangeShapeType="1" noTextEdit="1"/>
          </p:cNvSpPr>
          <p:nvPr/>
        </p:nvSpPr>
        <p:spPr bwMode="auto">
          <a:xfrm>
            <a:off x="323850" y="0"/>
            <a:ext cx="8675688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ФИЗИЧЕСКИЕ ОСНОВЫ ВАКУУМНОЙ И ПЛАЗМЕННОЙ ЭЛЕКТРОНИКИ</a:t>
            </a:r>
          </a:p>
        </p:txBody>
      </p:sp>
      <p:sp>
        <p:nvSpPr>
          <p:cNvPr id="68615" name="Rectangle 7"/>
          <p:cNvSpPr>
            <a:spLocks noChangeArrowheads="1"/>
          </p:cNvSpPr>
          <p:nvPr/>
        </p:nvSpPr>
        <p:spPr bwMode="auto">
          <a:xfrm>
            <a:off x="0" y="3133725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861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8617" name="Rectangle 9"/>
          <p:cNvSpPr>
            <a:spLocks noChangeArrowheads="1"/>
          </p:cNvSpPr>
          <p:nvPr/>
        </p:nvSpPr>
        <p:spPr bwMode="auto">
          <a:xfrm>
            <a:off x="0" y="3143250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8618" name="Rectangle 10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8621" name="Rectangle 13"/>
          <p:cNvSpPr>
            <a:spLocks noChangeArrowheads="1"/>
          </p:cNvSpPr>
          <p:nvPr/>
        </p:nvSpPr>
        <p:spPr bwMode="auto">
          <a:xfrm>
            <a:off x="0" y="3271838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8623" name="Rectangle 15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8625" name="Rectangle 17"/>
          <p:cNvSpPr>
            <a:spLocks noChangeArrowheads="1"/>
          </p:cNvSpPr>
          <p:nvPr/>
        </p:nvSpPr>
        <p:spPr bwMode="auto">
          <a:xfrm>
            <a:off x="-468313" y="5013325"/>
            <a:ext cx="9144001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8630" name="Rectangle 22"/>
          <p:cNvSpPr>
            <a:spLocks noChangeArrowheads="1"/>
          </p:cNvSpPr>
          <p:nvPr/>
        </p:nvSpPr>
        <p:spPr bwMode="auto">
          <a:xfrm>
            <a:off x="0" y="3295650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8631" name="Rectangle 23"/>
          <p:cNvSpPr>
            <a:spLocks noChangeArrowheads="1"/>
          </p:cNvSpPr>
          <p:nvPr/>
        </p:nvSpPr>
        <p:spPr bwMode="auto">
          <a:xfrm>
            <a:off x="611188" y="476250"/>
            <a:ext cx="8208962" cy="14652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ru-RU" b="1" i="1"/>
              <a:t>Задача 12. Электрон фотокатода получил энергию кванта, покинул кристалл и имеет энергию в вакууме 5,7 эВ. Эффективная работа выхода фотокатода  0.5 эВ. Какой станет энергия электрона в вакууме (в эВ), если длину волны кванта увеличить в 5 раз. </a:t>
            </a:r>
          </a:p>
        </p:txBody>
      </p:sp>
      <p:sp>
        <p:nvSpPr>
          <p:cNvPr id="68632" name="Rectangle 24"/>
          <p:cNvSpPr>
            <a:spLocks noChangeArrowheads="1"/>
          </p:cNvSpPr>
          <p:nvPr/>
        </p:nvSpPr>
        <p:spPr bwMode="auto">
          <a:xfrm>
            <a:off x="2051050" y="1844675"/>
            <a:ext cx="5278438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ru-RU" b="1"/>
              <a:t>Энергию кванта можно найти из уравнения: </a:t>
            </a:r>
          </a:p>
        </p:txBody>
      </p:sp>
      <p:sp>
        <p:nvSpPr>
          <p:cNvPr id="68634" name="Rectangle 26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8633" name="Object 25"/>
          <p:cNvGraphicFramePr>
            <a:graphicFrameLocks noChangeAspect="1"/>
          </p:cNvGraphicFramePr>
          <p:nvPr/>
        </p:nvGraphicFramePr>
        <p:xfrm>
          <a:off x="900113" y="2205038"/>
          <a:ext cx="7024687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37" name="Формула" r:id="rId4" imgW="2628720" imgH="419040" progId="Equation.3">
                  <p:embed/>
                </p:oleObj>
              </mc:Choice>
              <mc:Fallback>
                <p:oleObj name="Формула" r:id="rId4" imgW="2628720" imgH="419040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2205038"/>
                        <a:ext cx="7024687" cy="1111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35" name="Rectangle 27"/>
          <p:cNvSpPr>
            <a:spLocks noChangeArrowheads="1"/>
          </p:cNvSpPr>
          <p:nvPr/>
        </p:nvSpPr>
        <p:spPr bwMode="auto">
          <a:xfrm>
            <a:off x="611188" y="3357563"/>
            <a:ext cx="7848600" cy="6413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/>
            <a:r>
              <a:rPr lang="ru-RU" b="1"/>
              <a:t>При увеличении длины волны в 5 раз энергия кванта уменьшается в 5 раз и становится равной 1,24 эВ.</a:t>
            </a:r>
          </a:p>
        </p:txBody>
      </p:sp>
      <p:sp>
        <p:nvSpPr>
          <p:cNvPr id="68637" name="Rectangle 2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8636" name="Object 28"/>
          <p:cNvGraphicFramePr>
            <a:graphicFrameLocks noChangeAspect="1"/>
          </p:cNvGraphicFramePr>
          <p:nvPr/>
        </p:nvGraphicFramePr>
        <p:xfrm>
          <a:off x="1835150" y="4005263"/>
          <a:ext cx="46736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38" name="Формула" r:id="rId6" imgW="1942920" imgH="393480" progId="Equation.3">
                  <p:embed/>
                </p:oleObj>
              </mc:Choice>
              <mc:Fallback>
                <p:oleObj name="Формула" r:id="rId6" imgW="1942920" imgH="393480" progId="Equation.3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4005263"/>
                        <a:ext cx="46736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38" name="Rectangle 30"/>
          <p:cNvSpPr>
            <a:spLocks noChangeArrowheads="1"/>
          </p:cNvSpPr>
          <p:nvPr/>
        </p:nvSpPr>
        <p:spPr bwMode="auto">
          <a:xfrm>
            <a:off x="611188" y="5229225"/>
            <a:ext cx="7885112" cy="11906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anchor="ctr">
            <a:spAutoFit/>
          </a:bodyPr>
          <a:lstStyle/>
          <a:p>
            <a:pPr algn="just"/>
            <a:r>
              <a:rPr lang="ru-RU" b="1" i="1"/>
              <a:t>Задача 12.1 Монохроматический поток света падает на фотокатод. Электроны, эмитированные с фотокатода, имеют энергии. 0,3 эВ. Как изменится энергия электрона, если число фотонов в потоке уменьшить в 2 раза?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8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8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8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8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8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8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68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31" grpId="0"/>
      <p:bldP spid="68632" grpId="0"/>
      <p:bldP spid="68635" grpId="0"/>
      <p:bldP spid="6863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1" name="WordArt 5"/>
          <p:cNvSpPr>
            <a:spLocks noChangeArrowheads="1" noChangeShapeType="1" noTextEdit="1"/>
          </p:cNvSpPr>
          <p:nvPr/>
        </p:nvSpPr>
        <p:spPr bwMode="auto">
          <a:xfrm>
            <a:off x="8675688" y="6381750"/>
            <a:ext cx="287337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15</a:t>
            </a:r>
          </a:p>
        </p:txBody>
      </p:sp>
      <p:sp>
        <p:nvSpPr>
          <p:cNvPr id="70662" name="WordArt 6"/>
          <p:cNvSpPr>
            <a:spLocks noChangeArrowheads="1" noChangeShapeType="1" noTextEdit="1"/>
          </p:cNvSpPr>
          <p:nvPr/>
        </p:nvSpPr>
        <p:spPr bwMode="auto">
          <a:xfrm>
            <a:off x="323850" y="0"/>
            <a:ext cx="8675688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ФИЗИЧЕСКИЕ ОСНОВЫ ВАКУУМНОЙ И ПЛАЗМЕННОЙ ЭЛЕКТРОНИКИ</a:t>
            </a:r>
          </a:p>
        </p:txBody>
      </p:sp>
      <p:sp>
        <p:nvSpPr>
          <p:cNvPr id="70663" name="Rectangle 7"/>
          <p:cNvSpPr>
            <a:spLocks noChangeArrowheads="1"/>
          </p:cNvSpPr>
          <p:nvPr/>
        </p:nvSpPr>
        <p:spPr bwMode="auto">
          <a:xfrm>
            <a:off x="0" y="3133725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066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0665" name="Rectangle 9"/>
          <p:cNvSpPr>
            <a:spLocks noChangeArrowheads="1"/>
          </p:cNvSpPr>
          <p:nvPr/>
        </p:nvSpPr>
        <p:spPr bwMode="auto">
          <a:xfrm>
            <a:off x="0" y="3143250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0666" name="Rectangle 10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0669" name="Rectangle 13"/>
          <p:cNvSpPr>
            <a:spLocks noChangeArrowheads="1"/>
          </p:cNvSpPr>
          <p:nvPr/>
        </p:nvSpPr>
        <p:spPr bwMode="auto">
          <a:xfrm>
            <a:off x="0" y="3271838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0671" name="Rectangle 15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0673" name="Rectangle 17"/>
          <p:cNvSpPr>
            <a:spLocks noChangeArrowheads="1"/>
          </p:cNvSpPr>
          <p:nvPr/>
        </p:nvSpPr>
        <p:spPr bwMode="auto">
          <a:xfrm>
            <a:off x="-468313" y="5013325"/>
            <a:ext cx="9144001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0678" name="Rectangle 22"/>
          <p:cNvSpPr>
            <a:spLocks noChangeArrowheads="1"/>
          </p:cNvSpPr>
          <p:nvPr/>
        </p:nvSpPr>
        <p:spPr bwMode="auto">
          <a:xfrm>
            <a:off x="0" y="3295650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0679" name="Rectangle 23"/>
          <p:cNvSpPr>
            <a:spLocks noChangeArrowheads="1"/>
          </p:cNvSpPr>
          <p:nvPr/>
        </p:nvSpPr>
        <p:spPr bwMode="auto">
          <a:xfrm>
            <a:off x="827088" y="549275"/>
            <a:ext cx="7777162" cy="11906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ru-RU" b="1" i="1"/>
              <a:t>Задача 13. Диод работает в режиме насыщения. На анод падает поток первичных электронов, то во внешней цепи анода 1 мА, при этом коэффициент вторичной эмиссии материала анода </a:t>
            </a:r>
            <a:r>
              <a:rPr lang="ru-RU" b="1" i="1">
                <a:sym typeface="Symbol" pitchFamily="18" charset="2"/>
              </a:rPr>
              <a:t>=3</a:t>
            </a:r>
            <a:r>
              <a:rPr lang="ru-RU" b="1" i="1"/>
              <a:t>. Определить ток первичных электронов. </a:t>
            </a:r>
          </a:p>
        </p:txBody>
      </p:sp>
      <p:sp>
        <p:nvSpPr>
          <p:cNvPr id="70681" name="Rectangle 25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0682" name="Rectangle 26"/>
          <p:cNvSpPr>
            <a:spLocks noChangeArrowheads="1"/>
          </p:cNvSpPr>
          <p:nvPr/>
        </p:nvSpPr>
        <p:spPr bwMode="auto">
          <a:xfrm>
            <a:off x="755650" y="1773238"/>
            <a:ext cx="7705725" cy="201453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ru-RU" b="1"/>
              <a:t>Диод – это прибор, в котором два электрода: катод и анод. Режим насыщения в диоде, когда все электроны, вышедшие из катода, ускоряются полем анода и приходят на анод, вызывая появление тока вторичных электронов. Вторичные электроны, покинув анод, попадают в ускоряющее поле анода и захватываются им снова. Поэтому ток во внешней цепи анода будет определяться  только потоком первичных электронов: </a:t>
            </a:r>
          </a:p>
        </p:txBody>
      </p:sp>
      <p:sp>
        <p:nvSpPr>
          <p:cNvPr id="70684" name="Rectangle 28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0683" name="Object 27"/>
          <p:cNvGraphicFramePr>
            <a:graphicFrameLocks noChangeAspect="1"/>
          </p:cNvGraphicFramePr>
          <p:nvPr/>
        </p:nvGraphicFramePr>
        <p:xfrm>
          <a:off x="3059113" y="3860800"/>
          <a:ext cx="213042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84" name="Формула" r:id="rId4" imgW="888840" imgH="228600" progId="Equation.3">
                  <p:embed/>
                </p:oleObj>
              </mc:Choice>
              <mc:Fallback>
                <p:oleObj name="Формула" r:id="rId4" imgW="888840" imgH="228600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3860800"/>
                        <a:ext cx="2130425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85" name="Rectangle 29"/>
          <p:cNvSpPr>
            <a:spLocks noChangeArrowheads="1"/>
          </p:cNvSpPr>
          <p:nvPr/>
        </p:nvSpPr>
        <p:spPr bwMode="auto">
          <a:xfrm>
            <a:off x="539750" y="4652963"/>
            <a:ext cx="8424863" cy="146526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anchor="ctr">
            <a:spAutoFit/>
          </a:bodyPr>
          <a:lstStyle/>
          <a:p>
            <a:pPr algn="l"/>
            <a:r>
              <a:rPr lang="ru-RU" b="1" i="1"/>
              <a:t>Задача 13.1. Фотокатод с эффективной работой выхода 0.9 эВ облучается монохроматическим потоком света. При этом электроны покидают кристалл со скоростью 9 10</a:t>
            </a:r>
            <a:r>
              <a:rPr lang="ru-RU" b="1" i="1" baseline="30000"/>
              <a:t>5</a:t>
            </a:r>
            <a:r>
              <a:rPr lang="ru-RU" b="1" i="1"/>
              <a:t> м/с. Какой станет эта скорость (в м/с), если длину волны кванта уменьшить в 2 раза?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0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0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0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0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79" grpId="0"/>
      <p:bldP spid="70682" grpId="0"/>
      <p:bldP spid="7068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9" name="WordArt 5"/>
          <p:cNvSpPr>
            <a:spLocks noChangeArrowheads="1" noChangeShapeType="1" noTextEdit="1"/>
          </p:cNvSpPr>
          <p:nvPr/>
        </p:nvSpPr>
        <p:spPr bwMode="auto">
          <a:xfrm>
            <a:off x="8748713" y="6381750"/>
            <a:ext cx="287337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16</a:t>
            </a:r>
          </a:p>
        </p:txBody>
      </p:sp>
      <p:sp>
        <p:nvSpPr>
          <p:cNvPr id="72710" name="WordArt 6"/>
          <p:cNvSpPr>
            <a:spLocks noChangeArrowheads="1" noChangeShapeType="1" noTextEdit="1"/>
          </p:cNvSpPr>
          <p:nvPr/>
        </p:nvSpPr>
        <p:spPr bwMode="auto">
          <a:xfrm>
            <a:off x="323850" y="0"/>
            <a:ext cx="8675688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ФИЗИЧЕСКИЕ ОСНОВЫ ВАКУУМНОЙ И ПЛАЗМЕННОЙ ЭЛЕКТРОНИКИ</a:t>
            </a:r>
          </a:p>
        </p:txBody>
      </p:sp>
      <p:sp>
        <p:nvSpPr>
          <p:cNvPr id="72711" name="Rectangle 7"/>
          <p:cNvSpPr>
            <a:spLocks noChangeArrowheads="1"/>
          </p:cNvSpPr>
          <p:nvPr/>
        </p:nvSpPr>
        <p:spPr bwMode="auto">
          <a:xfrm>
            <a:off x="0" y="3133725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27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2713" name="Rectangle 9"/>
          <p:cNvSpPr>
            <a:spLocks noChangeArrowheads="1"/>
          </p:cNvSpPr>
          <p:nvPr/>
        </p:nvSpPr>
        <p:spPr bwMode="auto">
          <a:xfrm>
            <a:off x="0" y="3143250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2714" name="Rectangle 10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2717" name="Rectangle 13"/>
          <p:cNvSpPr>
            <a:spLocks noChangeArrowheads="1"/>
          </p:cNvSpPr>
          <p:nvPr/>
        </p:nvSpPr>
        <p:spPr bwMode="auto">
          <a:xfrm>
            <a:off x="0" y="3271838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2719" name="Rectangle 15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2721" name="Rectangle 17"/>
          <p:cNvSpPr>
            <a:spLocks noChangeArrowheads="1"/>
          </p:cNvSpPr>
          <p:nvPr/>
        </p:nvSpPr>
        <p:spPr bwMode="auto">
          <a:xfrm>
            <a:off x="-468313" y="5013325"/>
            <a:ext cx="9144001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2726" name="Rectangle 22"/>
          <p:cNvSpPr>
            <a:spLocks noChangeArrowheads="1"/>
          </p:cNvSpPr>
          <p:nvPr/>
        </p:nvSpPr>
        <p:spPr bwMode="auto">
          <a:xfrm>
            <a:off x="0" y="3295650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2730" name="Rectangle 26"/>
          <p:cNvSpPr>
            <a:spLocks noChangeArrowheads="1"/>
          </p:cNvSpPr>
          <p:nvPr/>
        </p:nvSpPr>
        <p:spPr bwMode="auto">
          <a:xfrm>
            <a:off x="827088" y="549275"/>
            <a:ext cx="7777162" cy="11906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ru-RU" b="1" i="1"/>
              <a:t>Задача 14. Динод имеет коэффициент вторичной эмиссии </a:t>
            </a:r>
            <a:r>
              <a:rPr lang="ru-RU" b="1" i="1">
                <a:sym typeface="Symbol" pitchFamily="18" charset="2"/>
              </a:rPr>
              <a:t>=3.5</a:t>
            </a:r>
            <a:r>
              <a:rPr lang="ru-RU" b="1" i="1"/>
              <a:t>. На этот электрод падает поток первичных электронов, и во внешней цепи электрода протекает ток  5 мА. Каким станет этот ток (в мА), если </a:t>
            </a:r>
            <a:r>
              <a:rPr lang="ru-RU" b="1" i="1">
                <a:sym typeface="Symbol" pitchFamily="18" charset="2"/>
              </a:rPr>
              <a:t>=2.</a:t>
            </a:r>
          </a:p>
        </p:txBody>
      </p:sp>
      <p:sp>
        <p:nvSpPr>
          <p:cNvPr id="72731" name="Rectangle 27"/>
          <p:cNvSpPr>
            <a:spLocks noChangeArrowheads="1"/>
          </p:cNvSpPr>
          <p:nvPr/>
        </p:nvSpPr>
        <p:spPr bwMode="auto">
          <a:xfrm>
            <a:off x="611188" y="1700213"/>
            <a:ext cx="8208962" cy="146526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ru-RU" b="1"/>
              <a:t>Динод (вторичный электрод) в приборах предназначен для того, чтобы умножать ток первичных электронов. Первичные электроны падают на поверхность динода, выбивают вторичные электроны, которые все уходят на следующий динод. Ток в цепи динода можно записать </a:t>
            </a:r>
          </a:p>
        </p:txBody>
      </p:sp>
      <p:sp>
        <p:nvSpPr>
          <p:cNvPr id="72733" name="Rectangle 29"/>
          <p:cNvSpPr>
            <a:spLocks noChangeArrowheads="1"/>
          </p:cNvSpPr>
          <p:nvPr/>
        </p:nvSpPr>
        <p:spPr bwMode="auto">
          <a:xfrm>
            <a:off x="0" y="3276600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2732" name="Object 28"/>
          <p:cNvGraphicFramePr>
            <a:graphicFrameLocks noChangeAspect="1"/>
          </p:cNvGraphicFramePr>
          <p:nvPr/>
        </p:nvGraphicFramePr>
        <p:xfrm>
          <a:off x="1187450" y="3284538"/>
          <a:ext cx="2232025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43" name="Формула" r:id="rId4" imgW="1091726" imgH="304668" progId="Equation.3">
                  <p:embed/>
                </p:oleObj>
              </mc:Choice>
              <mc:Fallback>
                <p:oleObj name="Формула" r:id="rId4" imgW="1091726" imgH="304668" progId="Equation.3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3284538"/>
                        <a:ext cx="2232025" cy="620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735" name="Rectangle 31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2734" name="Object 30"/>
          <p:cNvGraphicFramePr>
            <a:graphicFrameLocks noChangeAspect="1"/>
          </p:cNvGraphicFramePr>
          <p:nvPr/>
        </p:nvGraphicFramePr>
        <p:xfrm>
          <a:off x="5580063" y="3284538"/>
          <a:ext cx="1584325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44" name="Формула" r:id="rId6" imgW="850531" imgH="279279" progId="Equation.3">
                  <p:embed/>
                </p:oleObj>
              </mc:Choice>
              <mc:Fallback>
                <p:oleObj name="Формула" r:id="rId6" imgW="850531" imgH="279279" progId="Equation.3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063" y="3284538"/>
                        <a:ext cx="1584325" cy="515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737" name="Rectangle 33"/>
          <p:cNvSpPr>
            <a:spLocks noChangeArrowheads="1"/>
          </p:cNvSpPr>
          <p:nvPr/>
        </p:nvSpPr>
        <p:spPr bwMode="auto">
          <a:xfrm>
            <a:off x="0" y="3276600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2736" name="Object 32"/>
          <p:cNvGraphicFramePr>
            <a:graphicFrameLocks noChangeAspect="1"/>
          </p:cNvGraphicFramePr>
          <p:nvPr/>
        </p:nvGraphicFramePr>
        <p:xfrm>
          <a:off x="827088" y="4149725"/>
          <a:ext cx="2559050" cy="655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45" name="Формула" r:id="rId8" imgW="1193800" imgH="304800" progId="Equation.3">
                  <p:embed/>
                </p:oleObj>
              </mc:Choice>
              <mc:Fallback>
                <p:oleObj name="Формула" r:id="rId8" imgW="1193800" imgH="304800" progId="Equation.3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4149725"/>
                        <a:ext cx="2559050" cy="655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739" name="Rectangle 35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2738" name="Object 34"/>
          <p:cNvGraphicFramePr>
            <a:graphicFrameLocks noChangeAspect="1"/>
          </p:cNvGraphicFramePr>
          <p:nvPr/>
        </p:nvGraphicFramePr>
        <p:xfrm>
          <a:off x="971550" y="4941888"/>
          <a:ext cx="2376488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46" name="Формула" r:id="rId10" imgW="1206500" imgH="279400" progId="Equation.3">
                  <p:embed/>
                </p:oleObj>
              </mc:Choice>
              <mc:Fallback>
                <p:oleObj name="Формула" r:id="rId10" imgW="1206500" imgH="279400" progId="Equation.3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941888"/>
                        <a:ext cx="2376488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741" name="Rectangle 37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2740" name="Object 36"/>
          <p:cNvGraphicFramePr>
            <a:graphicFrameLocks noChangeAspect="1"/>
          </p:cNvGraphicFramePr>
          <p:nvPr/>
        </p:nvGraphicFramePr>
        <p:xfrm>
          <a:off x="1258888" y="5589588"/>
          <a:ext cx="1724025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47" name="Формула" r:id="rId12" imgW="634680" imgH="228600" progId="Equation.3">
                  <p:embed/>
                </p:oleObj>
              </mc:Choice>
              <mc:Fallback>
                <p:oleObj name="Формула" r:id="rId12" imgW="634680" imgH="228600" progId="Equation.3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5589588"/>
                        <a:ext cx="1724025" cy="611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743" name="Rectangle 39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2742" name="Object 38"/>
          <p:cNvGraphicFramePr>
            <a:graphicFrameLocks noChangeAspect="1"/>
          </p:cNvGraphicFramePr>
          <p:nvPr/>
        </p:nvGraphicFramePr>
        <p:xfrm>
          <a:off x="5292725" y="5589588"/>
          <a:ext cx="2736850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48" name="Формула" r:id="rId14" imgW="1079280" imgH="228600" progId="Equation.3">
                  <p:embed/>
                </p:oleObj>
              </mc:Choice>
              <mc:Fallback>
                <p:oleObj name="Формула" r:id="rId14" imgW="1079280" imgH="228600" progId="Equation.3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5589588"/>
                        <a:ext cx="2736850" cy="573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745" name="Rectangle 41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2747" name="AutoShape 43"/>
          <p:cNvSpPr>
            <a:spLocks noChangeArrowheads="1"/>
          </p:cNvSpPr>
          <p:nvPr/>
        </p:nvSpPr>
        <p:spPr bwMode="auto">
          <a:xfrm>
            <a:off x="5219700" y="3789363"/>
            <a:ext cx="3600450" cy="360362"/>
          </a:xfrm>
          <a:prstGeom prst="wedgeRoundRectCallout">
            <a:avLst>
              <a:gd name="adj1" fmla="val -102824"/>
              <a:gd name="adj2" fmla="val -98898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 i="1"/>
              <a:t>ток первичных электронов</a:t>
            </a:r>
          </a:p>
        </p:txBody>
      </p:sp>
      <p:sp>
        <p:nvSpPr>
          <p:cNvPr id="72748" name="AutoShape 44"/>
          <p:cNvSpPr>
            <a:spLocks noChangeArrowheads="1"/>
          </p:cNvSpPr>
          <p:nvPr/>
        </p:nvSpPr>
        <p:spPr bwMode="auto">
          <a:xfrm>
            <a:off x="5292725" y="4508500"/>
            <a:ext cx="3600450" cy="360363"/>
          </a:xfrm>
          <a:prstGeom prst="wedgeRoundRectCallout">
            <a:avLst>
              <a:gd name="adj1" fmla="val -138009"/>
              <a:gd name="adj2" fmla="val -267620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 i="1"/>
              <a:t>ток вторичных электронов</a:t>
            </a:r>
          </a:p>
        </p:txBody>
      </p:sp>
      <p:sp>
        <p:nvSpPr>
          <p:cNvPr id="72749" name="AutoShape 45"/>
          <p:cNvSpPr>
            <a:spLocks noChangeArrowheads="1"/>
          </p:cNvSpPr>
          <p:nvPr/>
        </p:nvSpPr>
        <p:spPr bwMode="auto">
          <a:xfrm>
            <a:off x="5364163" y="5084763"/>
            <a:ext cx="1511300" cy="360362"/>
          </a:xfrm>
          <a:prstGeom prst="wedgeRoundRectCallout">
            <a:avLst>
              <a:gd name="adj1" fmla="val -306407"/>
              <a:gd name="adj2" fmla="val -420046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 i="1"/>
              <a:t>ток динода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2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2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2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2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2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2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2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2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72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72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72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30" grpId="0"/>
      <p:bldP spid="72731" grpId="0"/>
      <p:bldP spid="72747" grpId="0" animBg="1"/>
      <p:bldP spid="72748" grpId="0" animBg="1"/>
      <p:bldP spid="7274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9" name="WordArt 5"/>
          <p:cNvSpPr>
            <a:spLocks noChangeArrowheads="1" noChangeShapeType="1" noTextEdit="1"/>
          </p:cNvSpPr>
          <p:nvPr/>
        </p:nvSpPr>
        <p:spPr bwMode="auto">
          <a:xfrm>
            <a:off x="8748713" y="6381750"/>
            <a:ext cx="287337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17</a:t>
            </a:r>
          </a:p>
        </p:txBody>
      </p:sp>
      <p:sp>
        <p:nvSpPr>
          <p:cNvPr id="88070" name="WordArt 6"/>
          <p:cNvSpPr>
            <a:spLocks noChangeArrowheads="1" noChangeShapeType="1" noTextEdit="1"/>
          </p:cNvSpPr>
          <p:nvPr/>
        </p:nvSpPr>
        <p:spPr bwMode="auto">
          <a:xfrm>
            <a:off x="323850" y="0"/>
            <a:ext cx="8675688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ФИЗИЧЕСКИЕ ОСНОВЫ ВАКУУМНОЙ И ПЛАЗМЕННОЙ ЭЛЕКТРОНИКИ</a:t>
            </a:r>
          </a:p>
        </p:txBody>
      </p:sp>
      <p:sp>
        <p:nvSpPr>
          <p:cNvPr id="88071" name="Rectangle 7"/>
          <p:cNvSpPr>
            <a:spLocks noChangeArrowheads="1"/>
          </p:cNvSpPr>
          <p:nvPr/>
        </p:nvSpPr>
        <p:spPr bwMode="auto">
          <a:xfrm>
            <a:off x="0" y="3133725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8807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88073" name="Rectangle 9"/>
          <p:cNvSpPr>
            <a:spLocks noChangeArrowheads="1"/>
          </p:cNvSpPr>
          <p:nvPr/>
        </p:nvSpPr>
        <p:spPr bwMode="auto">
          <a:xfrm>
            <a:off x="0" y="3143250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88074" name="Rectangle 10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88075" name="Rectangle 11"/>
          <p:cNvSpPr>
            <a:spLocks noChangeArrowheads="1"/>
          </p:cNvSpPr>
          <p:nvPr/>
        </p:nvSpPr>
        <p:spPr bwMode="auto">
          <a:xfrm>
            <a:off x="0" y="3271838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88076" name="Rectangle 1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88077" name="Rectangle 13"/>
          <p:cNvSpPr>
            <a:spLocks noChangeArrowheads="1"/>
          </p:cNvSpPr>
          <p:nvPr/>
        </p:nvSpPr>
        <p:spPr bwMode="auto">
          <a:xfrm>
            <a:off x="0" y="3295650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88078" name="Rectangle 14"/>
          <p:cNvSpPr>
            <a:spLocks noChangeArrowheads="1"/>
          </p:cNvSpPr>
          <p:nvPr/>
        </p:nvSpPr>
        <p:spPr bwMode="auto">
          <a:xfrm>
            <a:off x="684213" y="484188"/>
            <a:ext cx="7993062" cy="6413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ru-RU" b="1" i="1"/>
              <a:t>Задача </a:t>
            </a:r>
            <a:r>
              <a:rPr lang="en-US" b="1" i="1"/>
              <a:t>1</a:t>
            </a:r>
            <a:r>
              <a:rPr lang="ru-RU" b="1" i="1"/>
              <a:t>5. </a:t>
            </a:r>
            <a:r>
              <a:rPr lang="en-US" b="1" i="1"/>
              <a:t> </a:t>
            </a:r>
            <a:r>
              <a:rPr lang="ru-RU" b="1" i="1"/>
              <a:t>Какой минимальной энергий должен обладать электрон и ион для ионизации</a:t>
            </a:r>
          </a:p>
        </p:txBody>
      </p:sp>
      <p:graphicFrame>
        <p:nvGraphicFramePr>
          <p:cNvPr id="88079" name="Object 15"/>
          <p:cNvGraphicFramePr>
            <a:graphicFrameLocks noChangeAspect="1"/>
          </p:cNvGraphicFramePr>
          <p:nvPr/>
        </p:nvGraphicFramePr>
        <p:xfrm>
          <a:off x="2339975" y="1196975"/>
          <a:ext cx="4751388" cy="1128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93" name="Формула" r:id="rId4" imgW="1765080" imgH="419040" progId="Equation.3">
                  <p:embed/>
                </p:oleObj>
              </mc:Choice>
              <mc:Fallback>
                <p:oleObj name="Формула" r:id="rId4" imgW="1765080" imgH="41904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1196975"/>
                        <a:ext cx="4751388" cy="1128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080" name="AutoShape 16"/>
          <p:cNvSpPr>
            <a:spLocks noChangeArrowheads="1"/>
          </p:cNvSpPr>
          <p:nvPr/>
        </p:nvSpPr>
        <p:spPr bwMode="auto">
          <a:xfrm>
            <a:off x="395288" y="2852738"/>
            <a:ext cx="3455987" cy="1008062"/>
          </a:xfrm>
          <a:prstGeom prst="wedgeRoundRectCallout">
            <a:avLst>
              <a:gd name="adj1" fmla="val 8523"/>
              <a:gd name="adj2" fmla="val -165907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/>
              <a:t>Кинетическая энергия некоторой частицы до столкновения</a:t>
            </a:r>
          </a:p>
        </p:txBody>
      </p:sp>
      <p:sp>
        <p:nvSpPr>
          <p:cNvPr id="88081" name="AutoShape 17"/>
          <p:cNvSpPr>
            <a:spLocks noChangeArrowheads="1"/>
          </p:cNvSpPr>
          <p:nvPr/>
        </p:nvSpPr>
        <p:spPr bwMode="auto">
          <a:xfrm>
            <a:off x="3995738" y="2924175"/>
            <a:ext cx="3024187" cy="936625"/>
          </a:xfrm>
          <a:prstGeom prst="wedgeRoundRectCallout">
            <a:avLst>
              <a:gd name="adj1" fmla="val -30106"/>
              <a:gd name="adj2" fmla="val -170509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/>
              <a:t>Кинетическая энергия молекулы после столкновения</a:t>
            </a:r>
          </a:p>
        </p:txBody>
      </p:sp>
      <p:sp>
        <p:nvSpPr>
          <p:cNvPr id="88082" name="AutoShape 18"/>
          <p:cNvSpPr>
            <a:spLocks noChangeArrowheads="1"/>
          </p:cNvSpPr>
          <p:nvPr/>
        </p:nvSpPr>
        <p:spPr bwMode="auto">
          <a:xfrm>
            <a:off x="395288" y="2852738"/>
            <a:ext cx="3455987" cy="1008062"/>
          </a:xfrm>
          <a:prstGeom prst="wedgeRoundRectCallout">
            <a:avLst>
              <a:gd name="adj1" fmla="val 89917"/>
              <a:gd name="adj2" fmla="val -161653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/>
              <a:t>Кинетическая энергия некоторой частицы после столкновения</a:t>
            </a:r>
          </a:p>
        </p:txBody>
      </p:sp>
      <p:sp>
        <p:nvSpPr>
          <p:cNvPr id="88083" name="AutoShape 19"/>
          <p:cNvSpPr>
            <a:spLocks noChangeArrowheads="1"/>
          </p:cNvSpPr>
          <p:nvPr/>
        </p:nvSpPr>
        <p:spPr bwMode="auto">
          <a:xfrm>
            <a:off x="5076825" y="404813"/>
            <a:ext cx="3455988" cy="719137"/>
          </a:xfrm>
          <a:prstGeom prst="wedgeRoundRectCallout">
            <a:avLst>
              <a:gd name="adj1" fmla="val -4847"/>
              <a:gd name="adj2" fmla="val 126819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/>
              <a:t>Энергия передаваемая при столкновении</a:t>
            </a:r>
          </a:p>
        </p:txBody>
      </p:sp>
      <p:graphicFrame>
        <p:nvGraphicFramePr>
          <p:cNvPr id="88084" name="Object 20"/>
          <p:cNvGraphicFramePr>
            <a:graphicFrameLocks noChangeAspect="1"/>
          </p:cNvGraphicFramePr>
          <p:nvPr/>
        </p:nvGraphicFramePr>
        <p:xfrm>
          <a:off x="684213" y="2276475"/>
          <a:ext cx="3887787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94" name="Формула" r:id="rId6" imgW="1333440" imgH="228600" progId="Equation.3">
                  <p:embed/>
                </p:oleObj>
              </mc:Choice>
              <mc:Fallback>
                <p:oleObj name="Формула" r:id="rId6" imgW="1333440" imgH="22860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2276475"/>
                        <a:ext cx="3887787" cy="666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085" name="Object 21"/>
          <p:cNvGraphicFramePr>
            <a:graphicFrameLocks noChangeAspect="1"/>
          </p:cNvGraphicFramePr>
          <p:nvPr/>
        </p:nvGraphicFramePr>
        <p:xfrm>
          <a:off x="3059113" y="3068638"/>
          <a:ext cx="2808287" cy="1073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95" name="Формула" r:id="rId8" imgW="1130040" imgH="431640" progId="Equation.3">
                  <p:embed/>
                </p:oleObj>
              </mc:Choice>
              <mc:Fallback>
                <p:oleObj name="Формула" r:id="rId8" imgW="1130040" imgH="431640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3068638"/>
                        <a:ext cx="2808287" cy="1073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086" name="Object 22"/>
          <p:cNvGraphicFramePr>
            <a:graphicFrameLocks noChangeAspect="1"/>
          </p:cNvGraphicFramePr>
          <p:nvPr/>
        </p:nvGraphicFramePr>
        <p:xfrm>
          <a:off x="6300788" y="2060575"/>
          <a:ext cx="2222500" cy="1128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96" name="Формула" r:id="rId10" imgW="825480" imgH="419040" progId="Equation.3">
                  <p:embed/>
                </p:oleObj>
              </mc:Choice>
              <mc:Fallback>
                <p:oleObj name="Формула" r:id="rId10" imgW="825480" imgH="419040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788" y="2060575"/>
                        <a:ext cx="2222500" cy="1128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087" name="Object 23"/>
          <p:cNvGraphicFramePr>
            <a:graphicFrameLocks noChangeAspect="1"/>
          </p:cNvGraphicFramePr>
          <p:nvPr/>
        </p:nvGraphicFramePr>
        <p:xfrm>
          <a:off x="827088" y="4221163"/>
          <a:ext cx="1978025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97" name="Формула" r:id="rId12" imgW="965160" imgH="228600" progId="Equation.3">
                  <p:embed/>
                </p:oleObj>
              </mc:Choice>
              <mc:Fallback>
                <p:oleObj name="Формула" r:id="rId12" imgW="965160" imgH="228600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4221163"/>
                        <a:ext cx="1978025" cy="468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088" name="Object 24"/>
          <p:cNvGraphicFramePr>
            <a:graphicFrameLocks noChangeAspect="1"/>
          </p:cNvGraphicFramePr>
          <p:nvPr/>
        </p:nvGraphicFramePr>
        <p:xfrm>
          <a:off x="539750" y="4797425"/>
          <a:ext cx="295275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98" name="Формула" r:id="rId14" imgW="1320480" imgH="431640" progId="Equation.3">
                  <p:embed/>
                </p:oleObj>
              </mc:Choice>
              <mc:Fallback>
                <p:oleObj name="Формула" r:id="rId14" imgW="1320480" imgH="431640" progId="Equation.3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4797425"/>
                        <a:ext cx="295275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089" name="Object 25"/>
          <p:cNvGraphicFramePr>
            <a:graphicFrameLocks noChangeAspect="1"/>
          </p:cNvGraphicFramePr>
          <p:nvPr/>
        </p:nvGraphicFramePr>
        <p:xfrm>
          <a:off x="1276350" y="5805488"/>
          <a:ext cx="169227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99" name="Формула" r:id="rId16" imgW="622080" imgH="228600" progId="Equation.3">
                  <p:embed/>
                </p:oleObj>
              </mc:Choice>
              <mc:Fallback>
                <p:oleObj name="Формула" r:id="rId16" imgW="622080" imgH="228600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6350" y="5805488"/>
                        <a:ext cx="1692275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090" name="Object 26"/>
          <p:cNvGraphicFramePr>
            <a:graphicFrameLocks noChangeAspect="1"/>
          </p:cNvGraphicFramePr>
          <p:nvPr/>
        </p:nvGraphicFramePr>
        <p:xfrm>
          <a:off x="5292725" y="4221163"/>
          <a:ext cx="1822450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00" name="Формула" r:id="rId18" imgW="888840" imgH="228600" progId="Equation.3">
                  <p:embed/>
                </p:oleObj>
              </mc:Choice>
              <mc:Fallback>
                <p:oleObj name="Формула" r:id="rId18" imgW="888840" imgH="228600" progId="Equation.3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4221163"/>
                        <a:ext cx="1822450" cy="468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091" name="Object 27"/>
          <p:cNvGraphicFramePr>
            <a:graphicFrameLocks noChangeAspect="1"/>
          </p:cNvGraphicFramePr>
          <p:nvPr/>
        </p:nvGraphicFramePr>
        <p:xfrm>
          <a:off x="4730750" y="4724400"/>
          <a:ext cx="306705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01" name="Формула" r:id="rId20" imgW="1371600" imgH="431640" progId="Equation.3">
                  <p:embed/>
                </p:oleObj>
              </mc:Choice>
              <mc:Fallback>
                <p:oleObj name="Формула" r:id="rId20" imgW="1371600" imgH="431640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0750" y="4724400"/>
                        <a:ext cx="306705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092" name="Object 28"/>
          <p:cNvGraphicFramePr>
            <a:graphicFrameLocks noChangeAspect="1"/>
          </p:cNvGraphicFramePr>
          <p:nvPr/>
        </p:nvGraphicFramePr>
        <p:xfrm>
          <a:off x="5292725" y="5805488"/>
          <a:ext cx="193357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02" name="Формула" r:id="rId22" imgW="711000" imgH="228600" progId="Equation.3">
                  <p:embed/>
                </p:oleObj>
              </mc:Choice>
              <mc:Fallback>
                <p:oleObj name="Формула" r:id="rId22" imgW="711000" imgH="228600" progId="Equation.3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5805488"/>
                        <a:ext cx="1933575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8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8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8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8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880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88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88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880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880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880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88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88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88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88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88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88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88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88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88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78" grpId="0"/>
      <p:bldP spid="88080" grpId="0" animBg="1"/>
      <p:bldP spid="88080" grpId="1" animBg="1"/>
      <p:bldP spid="88081" grpId="0" animBg="1"/>
      <p:bldP spid="88081" grpId="1" animBg="1"/>
      <p:bldP spid="88082" grpId="0" animBg="1"/>
      <p:bldP spid="88082" grpId="1" animBg="1"/>
      <p:bldP spid="88083" grpId="0" animBg="1"/>
      <p:bldP spid="88083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7" name="WordArt 5"/>
          <p:cNvSpPr>
            <a:spLocks noChangeArrowheads="1" noChangeShapeType="1" noTextEdit="1"/>
          </p:cNvSpPr>
          <p:nvPr/>
        </p:nvSpPr>
        <p:spPr bwMode="auto">
          <a:xfrm>
            <a:off x="8748713" y="6381750"/>
            <a:ext cx="287337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18</a:t>
            </a:r>
          </a:p>
        </p:txBody>
      </p:sp>
      <p:sp>
        <p:nvSpPr>
          <p:cNvPr id="74758" name="WordArt 6"/>
          <p:cNvSpPr>
            <a:spLocks noChangeArrowheads="1" noChangeShapeType="1" noTextEdit="1"/>
          </p:cNvSpPr>
          <p:nvPr/>
        </p:nvSpPr>
        <p:spPr bwMode="auto">
          <a:xfrm>
            <a:off x="323850" y="0"/>
            <a:ext cx="8675688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ФИЗИЧЕСКИЕ ОСНОВЫ ВАКУУМНОЙ И ПЛАЗМЕННОЙ ЭЛЕКТРОНИКИ</a:t>
            </a:r>
          </a:p>
        </p:txBody>
      </p:sp>
      <p:sp>
        <p:nvSpPr>
          <p:cNvPr id="74759" name="Rectangle 7"/>
          <p:cNvSpPr>
            <a:spLocks noChangeArrowheads="1"/>
          </p:cNvSpPr>
          <p:nvPr/>
        </p:nvSpPr>
        <p:spPr bwMode="auto">
          <a:xfrm>
            <a:off x="0" y="3133725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47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4761" name="Rectangle 9"/>
          <p:cNvSpPr>
            <a:spLocks noChangeArrowheads="1"/>
          </p:cNvSpPr>
          <p:nvPr/>
        </p:nvSpPr>
        <p:spPr bwMode="auto">
          <a:xfrm>
            <a:off x="0" y="3143250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4762" name="Rectangle 10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4763" name="Rectangle 11"/>
          <p:cNvSpPr>
            <a:spLocks noChangeArrowheads="1"/>
          </p:cNvSpPr>
          <p:nvPr/>
        </p:nvSpPr>
        <p:spPr bwMode="auto">
          <a:xfrm>
            <a:off x="0" y="3271838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4764" name="Rectangle 1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4765" name="Rectangle 13"/>
          <p:cNvSpPr>
            <a:spLocks noChangeArrowheads="1"/>
          </p:cNvSpPr>
          <p:nvPr/>
        </p:nvSpPr>
        <p:spPr bwMode="auto">
          <a:xfrm>
            <a:off x="-468313" y="5013325"/>
            <a:ext cx="9144001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4766" name="Rectangle 14"/>
          <p:cNvSpPr>
            <a:spLocks noChangeArrowheads="1"/>
          </p:cNvSpPr>
          <p:nvPr/>
        </p:nvSpPr>
        <p:spPr bwMode="auto">
          <a:xfrm>
            <a:off x="0" y="3295650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4767" name="Rectangle 15"/>
          <p:cNvSpPr>
            <a:spLocks noChangeArrowheads="1"/>
          </p:cNvSpPr>
          <p:nvPr/>
        </p:nvSpPr>
        <p:spPr bwMode="auto">
          <a:xfrm>
            <a:off x="827088" y="339725"/>
            <a:ext cx="7632700" cy="11906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ru-RU" b="1" i="1"/>
              <a:t>Задача 16. На анод диода подано напряжение 400 В, расстояние между катодом и анодом (в м) </a:t>
            </a:r>
            <a:r>
              <a:rPr lang="en-US" b="1" i="1"/>
              <a:t>d</a:t>
            </a:r>
            <a:r>
              <a:rPr lang="en-US" b="1" i="1" baseline="-25000"/>
              <a:t>ka</a:t>
            </a:r>
            <a:r>
              <a:rPr lang="en-US" b="1" i="1"/>
              <a:t> 0.5 </a:t>
            </a:r>
            <a:r>
              <a:rPr lang="ru-RU" b="1" i="1"/>
              <a:t>см. Какое расстояние должен пройти электрон в ускоряющем поле анода, чтобы приобрести скорость 3 10</a:t>
            </a:r>
            <a:r>
              <a:rPr lang="ru-RU" b="1" i="1" baseline="30000"/>
              <a:t>6</a:t>
            </a:r>
            <a:r>
              <a:rPr lang="ru-RU" b="1" i="1"/>
              <a:t> м</a:t>
            </a:r>
            <a:r>
              <a:rPr lang="en-US" b="1" i="1"/>
              <a:t>/</a:t>
            </a:r>
            <a:r>
              <a:rPr lang="ru-RU" b="1" i="1"/>
              <a:t>с</a:t>
            </a:r>
            <a:r>
              <a:rPr lang="en-US" b="1" i="1"/>
              <a:t>.</a:t>
            </a:r>
            <a:endParaRPr lang="ru-RU" b="1" i="1"/>
          </a:p>
        </p:txBody>
      </p:sp>
      <p:sp>
        <p:nvSpPr>
          <p:cNvPr id="74768" name="Rectangle 16"/>
          <p:cNvSpPr>
            <a:spLocks noChangeArrowheads="1"/>
          </p:cNvSpPr>
          <p:nvPr/>
        </p:nvSpPr>
        <p:spPr bwMode="auto">
          <a:xfrm>
            <a:off x="468313" y="1484313"/>
            <a:ext cx="4248150" cy="17399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/>
            <a:r>
              <a:rPr lang="ru-RU" b="1"/>
              <a:t>Учитывая, что между катодом и анодом нет пространственных зарядов (один электрон), напряженность электрического поля между электродами находим по формуле:</a:t>
            </a:r>
          </a:p>
        </p:txBody>
      </p:sp>
      <p:sp>
        <p:nvSpPr>
          <p:cNvPr id="74770" name="Rectangle 18"/>
          <p:cNvSpPr>
            <a:spLocks noChangeArrowheads="1"/>
          </p:cNvSpPr>
          <p:nvPr/>
        </p:nvSpPr>
        <p:spPr bwMode="auto">
          <a:xfrm>
            <a:off x="0" y="3148013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4769" name="Object 17"/>
          <p:cNvGraphicFramePr>
            <a:graphicFrameLocks noChangeAspect="1"/>
          </p:cNvGraphicFramePr>
          <p:nvPr/>
        </p:nvGraphicFramePr>
        <p:xfrm>
          <a:off x="4787900" y="1412875"/>
          <a:ext cx="4140200" cy="89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76" name="Формула" r:id="rId4" imgW="2006280" imgH="431640" progId="Equation.3">
                  <p:embed/>
                </p:oleObj>
              </mc:Choice>
              <mc:Fallback>
                <p:oleObj name="Формула" r:id="rId4" imgW="2006280" imgH="43164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1412875"/>
                        <a:ext cx="4140200" cy="896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72" name="Rectangle 20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4771" name="Object 19"/>
          <p:cNvGraphicFramePr>
            <a:graphicFrameLocks noChangeAspect="1"/>
          </p:cNvGraphicFramePr>
          <p:nvPr/>
        </p:nvGraphicFramePr>
        <p:xfrm>
          <a:off x="6372225" y="2205038"/>
          <a:ext cx="1655763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77" name="Формула" r:id="rId6" imgW="875920" imgH="545863" progId="Equation.3">
                  <p:embed/>
                </p:oleObj>
              </mc:Choice>
              <mc:Fallback>
                <p:oleObj name="Формула" r:id="rId6" imgW="875920" imgH="545863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25" y="2205038"/>
                        <a:ext cx="1655763" cy="1025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74" name="Rectangle 22"/>
          <p:cNvSpPr>
            <a:spLocks noChangeArrowheads="1"/>
          </p:cNvSpPr>
          <p:nvPr/>
        </p:nvSpPr>
        <p:spPr bwMode="auto">
          <a:xfrm>
            <a:off x="0" y="3128963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4773" name="Object 21"/>
          <p:cNvGraphicFramePr>
            <a:graphicFrameLocks noChangeAspect="1"/>
          </p:cNvGraphicFramePr>
          <p:nvPr/>
        </p:nvGraphicFramePr>
        <p:xfrm>
          <a:off x="3635375" y="3068638"/>
          <a:ext cx="5111750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78" name="Формула" r:id="rId8" imgW="2260440" imgH="444240" progId="Equation.3">
                  <p:embed/>
                </p:oleObj>
              </mc:Choice>
              <mc:Fallback>
                <p:oleObj name="Формула" r:id="rId8" imgW="2260440" imgH="444240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3068638"/>
                        <a:ext cx="5111750" cy="1009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76" name="Rectangle 24"/>
          <p:cNvSpPr>
            <a:spLocks noChangeArrowheads="1"/>
          </p:cNvSpPr>
          <p:nvPr/>
        </p:nvSpPr>
        <p:spPr bwMode="auto">
          <a:xfrm>
            <a:off x="684213" y="2133600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4775" name="Object 23"/>
          <p:cNvGraphicFramePr>
            <a:graphicFrameLocks noChangeAspect="1"/>
          </p:cNvGraphicFramePr>
          <p:nvPr/>
        </p:nvGraphicFramePr>
        <p:xfrm>
          <a:off x="684213" y="3933825"/>
          <a:ext cx="4494212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79" name="Формула" r:id="rId10" imgW="1790640" imgH="393480" progId="Equation.3">
                  <p:embed/>
                </p:oleObj>
              </mc:Choice>
              <mc:Fallback>
                <p:oleObj name="Формула" r:id="rId10" imgW="1790640" imgH="393480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3933825"/>
                        <a:ext cx="4494212" cy="993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77" name="Rectangle 25"/>
          <p:cNvSpPr>
            <a:spLocks noChangeArrowheads="1"/>
          </p:cNvSpPr>
          <p:nvPr/>
        </p:nvSpPr>
        <p:spPr bwMode="auto">
          <a:xfrm>
            <a:off x="611188" y="5222875"/>
            <a:ext cx="8137525" cy="91598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anchor="ctr">
            <a:spAutoFit/>
          </a:bodyPr>
          <a:lstStyle/>
          <a:p>
            <a:pPr algn="l"/>
            <a:r>
              <a:rPr lang="ru-RU" b="1" i="1"/>
              <a:t>Задача </a:t>
            </a:r>
            <a:r>
              <a:rPr lang="en-US" b="1" i="1"/>
              <a:t>1</a:t>
            </a:r>
            <a:r>
              <a:rPr lang="ru-RU" b="1" i="1"/>
              <a:t>6.</a:t>
            </a:r>
            <a:r>
              <a:rPr lang="en-US" b="1" i="1"/>
              <a:t>1</a:t>
            </a:r>
            <a:r>
              <a:rPr lang="ru-RU" b="1" i="1"/>
              <a:t>. Определить минимальную скорость, необходимую для того, чтобы ионизировать атом неона, если потенциал ионизации его </a:t>
            </a:r>
            <a:r>
              <a:rPr lang="en-US" b="1" i="1"/>
              <a:t> 12 </a:t>
            </a:r>
            <a:r>
              <a:rPr lang="ru-RU" b="1" i="1"/>
              <a:t>В.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4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4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4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4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4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4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4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67" grpId="0"/>
      <p:bldP spid="74768" grpId="0"/>
      <p:bldP spid="7477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5" name="WordArt 5"/>
          <p:cNvSpPr>
            <a:spLocks noChangeArrowheads="1" noChangeShapeType="1" noTextEdit="1"/>
          </p:cNvSpPr>
          <p:nvPr/>
        </p:nvSpPr>
        <p:spPr bwMode="auto">
          <a:xfrm>
            <a:off x="8748713" y="6381750"/>
            <a:ext cx="287337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19</a:t>
            </a:r>
          </a:p>
        </p:txBody>
      </p:sp>
      <p:sp>
        <p:nvSpPr>
          <p:cNvPr id="76806" name="WordArt 6"/>
          <p:cNvSpPr>
            <a:spLocks noChangeArrowheads="1" noChangeShapeType="1" noTextEdit="1"/>
          </p:cNvSpPr>
          <p:nvPr/>
        </p:nvSpPr>
        <p:spPr bwMode="auto">
          <a:xfrm>
            <a:off x="323850" y="0"/>
            <a:ext cx="8675688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ФИЗИЧЕСКИЕ ОСНОВЫ ВАКУУМНОЙ И ПЛАЗМЕННОЙ ЭЛЕКТРОНИКИ</a:t>
            </a:r>
          </a:p>
        </p:txBody>
      </p:sp>
      <p:sp>
        <p:nvSpPr>
          <p:cNvPr id="76807" name="Rectangle 7"/>
          <p:cNvSpPr>
            <a:spLocks noChangeArrowheads="1"/>
          </p:cNvSpPr>
          <p:nvPr/>
        </p:nvSpPr>
        <p:spPr bwMode="auto">
          <a:xfrm>
            <a:off x="0" y="3133725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680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6809" name="Rectangle 9"/>
          <p:cNvSpPr>
            <a:spLocks noChangeArrowheads="1"/>
          </p:cNvSpPr>
          <p:nvPr/>
        </p:nvSpPr>
        <p:spPr bwMode="auto">
          <a:xfrm>
            <a:off x="0" y="3143250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6810" name="Rectangle 10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6811" name="Rectangle 11"/>
          <p:cNvSpPr>
            <a:spLocks noChangeArrowheads="1"/>
          </p:cNvSpPr>
          <p:nvPr/>
        </p:nvSpPr>
        <p:spPr bwMode="auto">
          <a:xfrm>
            <a:off x="0" y="3271838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6812" name="Rectangle 1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6813" name="Rectangle 13"/>
          <p:cNvSpPr>
            <a:spLocks noChangeArrowheads="1"/>
          </p:cNvSpPr>
          <p:nvPr/>
        </p:nvSpPr>
        <p:spPr bwMode="auto">
          <a:xfrm>
            <a:off x="-468313" y="5013325"/>
            <a:ext cx="9144001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6814" name="Rectangle 14"/>
          <p:cNvSpPr>
            <a:spLocks noChangeArrowheads="1"/>
          </p:cNvSpPr>
          <p:nvPr/>
        </p:nvSpPr>
        <p:spPr bwMode="auto">
          <a:xfrm>
            <a:off x="0" y="3295650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6815" name="Rectangle 15"/>
          <p:cNvSpPr>
            <a:spLocks noChangeArrowheads="1"/>
          </p:cNvSpPr>
          <p:nvPr/>
        </p:nvSpPr>
        <p:spPr bwMode="auto">
          <a:xfrm>
            <a:off x="755650" y="412750"/>
            <a:ext cx="7993063" cy="11906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ru-RU" b="1" i="1"/>
              <a:t>Задача </a:t>
            </a:r>
            <a:r>
              <a:rPr lang="en-US" b="1" i="1"/>
              <a:t>1</a:t>
            </a:r>
            <a:r>
              <a:rPr lang="ru-RU" b="1" i="1"/>
              <a:t>7. В диодный промежуток напустили газ, потенциал ионизации которого</a:t>
            </a:r>
            <a:r>
              <a:rPr lang="en-US" b="1" i="1"/>
              <a:t> 19</a:t>
            </a:r>
            <a:r>
              <a:rPr lang="ru-RU" b="1" i="1"/>
              <a:t> В, а сечение ионизации  электрона  </a:t>
            </a:r>
            <a:r>
              <a:rPr lang="en-US" b="1" i="1"/>
              <a:t>      Q</a:t>
            </a:r>
            <a:r>
              <a:rPr lang="en-US" b="1" i="1" baseline="-25000"/>
              <a:t>ei</a:t>
            </a:r>
            <a:r>
              <a:rPr lang="en-US" b="1" i="1"/>
              <a:t>= 8 10</a:t>
            </a:r>
            <a:r>
              <a:rPr lang="en-US" b="1" i="1" baseline="30000"/>
              <a:t>3</a:t>
            </a:r>
            <a:r>
              <a:rPr lang="en-US" b="1" i="1"/>
              <a:t> </a:t>
            </a:r>
            <a:r>
              <a:rPr lang="ru-RU" b="1" i="1"/>
              <a:t>1/м. Определить сможет ли электрон ионизировать атомы газа. </a:t>
            </a:r>
          </a:p>
        </p:txBody>
      </p:sp>
      <p:sp>
        <p:nvSpPr>
          <p:cNvPr id="76816" name="Rectangle 16"/>
          <p:cNvSpPr>
            <a:spLocks noChangeArrowheads="1"/>
          </p:cNvSpPr>
          <p:nvPr/>
        </p:nvSpPr>
        <p:spPr bwMode="auto">
          <a:xfrm>
            <a:off x="468313" y="1628775"/>
            <a:ext cx="8388350" cy="91598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ru-RU" b="1"/>
              <a:t>Сечение ионизации характеризует число ионизаций, совершаемых электроном на 1 м его пути. Эта величина обратно пропорциональна средней длине свободного пробега электрона </a:t>
            </a:r>
            <a:r>
              <a:rPr lang="en-US" b="1"/>
              <a:t> </a:t>
            </a:r>
            <a:r>
              <a:rPr lang="en-US" b="1" i="1">
                <a:sym typeface="Symbol" pitchFamily="18" charset="2"/>
              </a:rPr>
              <a:t></a:t>
            </a:r>
            <a:r>
              <a:rPr lang="en-US" b="1" i="1" baseline="-25000">
                <a:sym typeface="Symbol" pitchFamily="18" charset="2"/>
              </a:rPr>
              <a:t>e</a:t>
            </a:r>
            <a:endParaRPr lang="en-US" b="1" i="1">
              <a:sym typeface="Symbol" pitchFamily="18" charset="2"/>
            </a:endParaRPr>
          </a:p>
        </p:txBody>
      </p:sp>
      <p:sp>
        <p:nvSpPr>
          <p:cNvPr id="76818" name="Rectangle 18"/>
          <p:cNvSpPr>
            <a:spLocks noChangeArrowheads="1"/>
          </p:cNvSpPr>
          <p:nvPr/>
        </p:nvSpPr>
        <p:spPr bwMode="auto">
          <a:xfrm>
            <a:off x="0" y="3148013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6817" name="Object 17"/>
          <p:cNvGraphicFramePr>
            <a:graphicFrameLocks noChangeAspect="1"/>
          </p:cNvGraphicFramePr>
          <p:nvPr/>
        </p:nvGraphicFramePr>
        <p:xfrm>
          <a:off x="2627313" y="2492375"/>
          <a:ext cx="4102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21" name="Формула" r:id="rId4" imgW="1892160" imgH="431640" progId="Equation.3">
                  <p:embed/>
                </p:oleObj>
              </mc:Choice>
              <mc:Fallback>
                <p:oleObj name="Формула" r:id="rId4" imgW="1892160" imgH="43164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2492375"/>
                        <a:ext cx="41021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819" name="Rectangle 19"/>
          <p:cNvSpPr>
            <a:spLocks noChangeArrowheads="1"/>
          </p:cNvSpPr>
          <p:nvPr/>
        </p:nvSpPr>
        <p:spPr bwMode="auto">
          <a:xfrm>
            <a:off x="539750" y="3357563"/>
            <a:ext cx="8280400" cy="146526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ru-RU" b="1"/>
              <a:t>Электрон, двигаясь в газе, набирает энергию на расстоянии равном средней длине его пробега. После взаимодействия с атомом изменяется и энергия электрона, и траектория движения. Определим, какую энергию наберет электрон в электрическом поле анода на расстоянии равном </a:t>
            </a:r>
          </a:p>
        </p:txBody>
      </p:sp>
      <p:sp>
        <p:nvSpPr>
          <p:cNvPr id="76821" name="Rectangle 21"/>
          <p:cNvSpPr>
            <a:spLocks noChangeArrowheads="1"/>
          </p:cNvSpPr>
          <p:nvPr/>
        </p:nvSpPr>
        <p:spPr bwMode="auto">
          <a:xfrm>
            <a:off x="0" y="3271838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6820" name="Object 20"/>
          <p:cNvGraphicFramePr>
            <a:graphicFrameLocks noChangeAspect="1"/>
          </p:cNvGraphicFramePr>
          <p:nvPr/>
        </p:nvGraphicFramePr>
        <p:xfrm>
          <a:off x="3059113" y="4652963"/>
          <a:ext cx="4752975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22" name="Формула" r:id="rId6" imgW="1892160" imgH="241200" progId="Equation.3">
                  <p:embed/>
                </p:oleObj>
              </mc:Choice>
              <mc:Fallback>
                <p:oleObj name="Формула" r:id="rId6" imgW="1892160" imgH="24120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4652963"/>
                        <a:ext cx="4752975" cy="598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822" name="Rectangle 22"/>
          <p:cNvSpPr>
            <a:spLocks noChangeArrowheads="1"/>
          </p:cNvSpPr>
          <p:nvPr/>
        </p:nvSpPr>
        <p:spPr bwMode="auto">
          <a:xfrm>
            <a:off x="684213" y="5392738"/>
            <a:ext cx="7991475" cy="91598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ru-RU" b="1"/>
              <a:t>Электрон в электрическом поле анода набирает на расстоянии </a:t>
            </a:r>
            <a:r>
              <a:rPr lang="en-US" b="1" i="1">
                <a:sym typeface="Symbol" pitchFamily="18" charset="2"/>
              </a:rPr>
              <a:t></a:t>
            </a:r>
            <a:r>
              <a:rPr lang="en-US" b="1" i="1" baseline="-25000">
                <a:sym typeface="Symbol" pitchFamily="18" charset="2"/>
              </a:rPr>
              <a:t>e</a:t>
            </a:r>
          </a:p>
          <a:p>
            <a:pPr algn="l"/>
            <a:r>
              <a:rPr lang="ru-RU" b="1"/>
              <a:t>энергию 10 эВ, а чтобы ионизировать атом газа, нужна энергия 19эВ. Электрон не сможет ионизировать атомы газа.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6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6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6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6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6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6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15" grpId="0"/>
      <p:bldP spid="76816" grpId="0"/>
      <p:bldP spid="76819" grpId="0"/>
      <p:bldP spid="768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7" name="WordArt 5"/>
          <p:cNvSpPr>
            <a:spLocks noChangeArrowheads="1" noChangeShapeType="1" noTextEdit="1"/>
          </p:cNvSpPr>
          <p:nvPr/>
        </p:nvSpPr>
        <p:spPr bwMode="auto">
          <a:xfrm>
            <a:off x="8696325" y="6381750"/>
            <a:ext cx="1238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2</a:t>
            </a: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2555875" y="620713"/>
            <a:ext cx="3865563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/>
              <a:t> ОСНОВНЫЕ ФОРМУЛЫ</a:t>
            </a:r>
          </a:p>
        </p:txBody>
      </p:sp>
      <p:sp>
        <p:nvSpPr>
          <p:cNvPr id="44050" name="WordArt 18"/>
          <p:cNvSpPr>
            <a:spLocks noChangeArrowheads="1" noChangeShapeType="1" noTextEdit="1"/>
          </p:cNvSpPr>
          <p:nvPr/>
        </p:nvSpPr>
        <p:spPr bwMode="auto">
          <a:xfrm>
            <a:off x="250825" y="0"/>
            <a:ext cx="8675688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ФИЗИЧЕСКИЕ ОСНОВЫ ВАКУУМНОЙ И ПЛАЗМЕННОЙ ЭЛЕКТРОНИКИ</a:t>
            </a:r>
          </a:p>
        </p:txBody>
      </p:sp>
      <p:sp>
        <p:nvSpPr>
          <p:cNvPr id="44052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4051" name="Object 19"/>
          <p:cNvGraphicFramePr>
            <a:graphicFrameLocks noChangeAspect="1"/>
          </p:cNvGraphicFramePr>
          <p:nvPr/>
        </p:nvGraphicFramePr>
        <p:xfrm>
          <a:off x="573088" y="3021013"/>
          <a:ext cx="3638550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71" name="Формула" r:id="rId4" imgW="1193760" imgH="355320" progId="Equation.3">
                  <p:embed/>
                </p:oleObj>
              </mc:Choice>
              <mc:Fallback>
                <p:oleObj name="Формула" r:id="rId4" imgW="1193760" imgH="35532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088" y="3021013"/>
                        <a:ext cx="3638550" cy="1071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54" name="Rectangle 22"/>
          <p:cNvSpPr>
            <a:spLocks noChangeArrowheads="1"/>
          </p:cNvSpPr>
          <p:nvPr/>
        </p:nvSpPr>
        <p:spPr bwMode="auto">
          <a:xfrm>
            <a:off x="0" y="3138488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4053" name="Object 21"/>
          <p:cNvGraphicFramePr>
            <a:graphicFrameLocks noChangeAspect="1"/>
          </p:cNvGraphicFramePr>
          <p:nvPr/>
        </p:nvGraphicFramePr>
        <p:xfrm>
          <a:off x="484188" y="4595813"/>
          <a:ext cx="3319462" cy="162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72" name="Equation" r:id="rId6" imgW="1295280" imgH="634680" progId="Equation.DSMT4">
                  <p:embed/>
                </p:oleObj>
              </mc:Choice>
              <mc:Fallback>
                <p:oleObj name="Equation" r:id="rId6" imgW="1295280" imgH="6346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188" y="4595813"/>
                        <a:ext cx="3319462" cy="1620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5" name="Object 23"/>
          <p:cNvGraphicFramePr>
            <a:graphicFrameLocks noChangeAspect="1"/>
          </p:cNvGraphicFramePr>
          <p:nvPr/>
        </p:nvGraphicFramePr>
        <p:xfrm>
          <a:off x="4643438" y="3068638"/>
          <a:ext cx="3665537" cy="1201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73" name="Формула" r:id="rId8" imgW="1307880" imgH="431640" progId="Equation.3">
                  <p:embed/>
                </p:oleObj>
              </mc:Choice>
              <mc:Fallback>
                <p:oleObj name="Формула" r:id="rId8" imgW="1307880" imgH="431640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3068638"/>
                        <a:ext cx="3665537" cy="1201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7" name="Object 25"/>
          <p:cNvGraphicFramePr>
            <a:graphicFrameLocks noChangeAspect="1"/>
          </p:cNvGraphicFramePr>
          <p:nvPr/>
        </p:nvGraphicFramePr>
        <p:xfrm>
          <a:off x="4664075" y="4581525"/>
          <a:ext cx="3584575" cy="1209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74" name="Формула" r:id="rId10" imgW="1231560" imgH="419040" progId="Equation.3">
                  <p:embed/>
                </p:oleObj>
              </mc:Choice>
              <mc:Fallback>
                <p:oleObj name="Формула" r:id="rId10" imgW="1231560" imgH="419040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4075" y="4581525"/>
                        <a:ext cx="3584575" cy="1209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65" name="Rectangle 33"/>
          <p:cNvSpPr>
            <a:spLocks noChangeArrowheads="1"/>
          </p:cNvSpPr>
          <p:nvPr/>
        </p:nvSpPr>
        <p:spPr bwMode="auto">
          <a:xfrm>
            <a:off x="0" y="3243263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4069" name="Object 37"/>
          <p:cNvGraphicFramePr>
            <a:graphicFrameLocks noChangeAspect="1"/>
          </p:cNvGraphicFramePr>
          <p:nvPr/>
        </p:nvGraphicFramePr>
        <p:xfrm>
          <a:off x="4643438" y="1646238"/>
          <a:ext cx="3817937" cy="995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75" name="Формула" r:id="rId12" imgW="1600200" imgH="419040" progId="Equation.3">
                  <p:embed/>
                </p:oleObj>
              </mc:Choice>
              <mc:Fallback>
                <p:oleObj name="Формула" r:id="rId12" imgW="1600200" imgH="419040" progId="Equation.3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1646238"/>
                        <a:ext cx="3817937" cy="995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70" name="Object 38"/>
          <p:cNvGraphicFramePr>
            <a:graphicFrameLocks noChangeAspect="1"/>
          </p:cNvGraphicFramePr>
          <p:nvPr/>
        </p:nvGraphicFramePr>
        <p:xfrm>
          <a:off x="684213" y="1700213"/>
          <a:ext cx="3671887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76" name="Формула" r:id="rId14" imgW="1879600" imgH="304800" progId="Equation.3">
                  <p:embed/>
                </p:oleObj>
              </mc:Choice>
              <mc:Fallback>
                <p:oleObj name="Формула" r:id="rId14" imgW="1879600" imgH="304800" progId="Equation.3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1700213"/>
                        <a:ext cx="3671887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71" name="AutoShape 39"/>
          <p:cNvSpPr>
            <a:spLocks noChangeArrowheads="1"/>
          </p:cNvSpPr>
          <p:nvPr/>
        </p:nvSpPr>
        <p:spPr bwMode="auto">
          <a:xfrm>
            <a:off x="755650" y="1052513"/>
            <a:ext cx="5113338" cy="433387"/>
          </a:xfrm>
          <a:prstGeom prst="wedgeRoundRectCallout">
            <a:avLst>
              <a:gd name="adj1" fmla="val -29042"/>
              <a:gd name="adj2" fmla="val 141940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/>
              <a:t>Распределение по длинам пробега газа</a:t>
            </a:r>
          </a:p>
        </p:txBody>
      </p:sp>
      <p:sp>
        <p:nvSpPr>
          <p:cNvPr id="44072" name="AutoShape 40"/>
          <p:cNvSpPr>
            <a:spLocks noChangeArrowheads="1"/>
          </p:cNvSpPr>
          <p:nvPr/>
        </p:nvSpPr>
        <p:spPr bwMode="auto">
          <a:xfrm>
            <a:off x="755650" y="2420938"/>
            <a:ext cx="2808288" cy="433387"/>
          </a:xfrm>
          <a:prstGeom prst="wedgeRoundRectCallout">
            <a:avLst>
              <a:gd name="adj1" fmla="val -44574"/>
              <a:gd name="adj2" fmla="val 171611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/>
              <a:t>Формула Ричардсона</a:t>
            </a:r>
          </a:p>
        </p:txBody>
      </p:sp>
      <p:sp>
        <p:nvSpPr>
          <p:cNvPr id="44073" name="AutoShape 41"/>
          <p:cNvSpPr>
            <a:spLocks noChangeArrowheads="1"/>
          </p:cNvSpPr>
          <p:nvPr/>
        </p:nvSpPr>
        <p:spPr bwMode="auto">
          <a:xfrm>
            <a:off x="827088" y="4005263"/>
            <a:ext cx="2808287" cy="433387"/>
          </a:xfrm>
          <a:prstGeom prst="wedgeRoundRectCallout">
            <a:avLst>
              <a:gd name="adj1" fmla="val -44574"/>
              <a:gd name="adj2" fmla="val 171611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/>
              <a:t>Формула Шоттки</a:t>
            </a:r>
          </a:p>
        </p:txBody>
      </p:sp>
      <p:sp>
        <p:nvSpPr>
          <p:cNvPr id="44074" name="AutoShape 42"/>
          <p:cNvSpPr>
            <a:spLocks noChangeArrowheads="1"/>
          </p:cNvSpPr>
          <p:nvPr/>
        </p:nvSpPr>
        <p:spPr bwMode="auto">
          <a:xfrm>
            <a:off x="5724525" y="981075"/>
            <a:ext cx="3168650" cy="433388"/>
          </a:xfrm>
          <a:prstGeom prst="wedgeRoundRectCallout">
            <a:avLst>
              <a:gd name="adj1" fmla="val -50903"/>
              <a:gd name="adj2" fmla="val 166116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/>
              <a:t>Средняя длина пробега</a:t>
            </a:r>
          </a:p>
        </p:txBody>
      </p:sp>
      <p:sp>
        <p:nvSpPr>
          <p:cNvPr id="44075" name="AutoShape 43"/>
          <p:cNvSpPr>
            <a:spLocks noChangeArrowheads="1"/>
          </p:cNvSpPr>
          <p:nvPr/>
        </p:nvSpPr>
        <p:spPr bwMode="auto">
          <a:xfrm>
            <a:off x="5148263" y="4076700"/>
            <a:ext cx="3168650" cy="433388"/>
          </a:xfrm>
          <a:prstGeom prst="wedgeRoundRectCallout">
            <a:avLst>
              <a:gd name="adj1" fmla="val -50903"/>
              <a:gd name="adj2" fmla="val 166116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/>
              <a:t>Формула Эйнштейна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4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4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4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4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4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4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4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4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44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44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44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9" grpId="0"/>
      <p:bldP spid="44071" grpId="0" animBg="1"/>
      <p:bldP spid="44072" grpId="0" animBg="1"/>
      <p:bldP spid="44073" grpId="0" animBg="1"/>
      <p:bldP spid="44074" grpId="0" animBg="1"/>
      <p:bldP spid="4407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3" name="WordArt 5"/>
          <p:cNvSpPr>
            <a:spLocks noChangeArrowheads="1" noChangeShapeType="1" noTextEdit="1"/>
          </p:cNvSpPr>
          <p:nvPr/>
        </p:nvSpPr>
        <p:spPr bwMode="auto">
          <a:xfrm>
            <a:off x="8748713" y="6381750"/>
            <a:ext cx="287337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20</a:t>
            </a:r>
          </a:p>
        </p:txBody>
      </p:sp>
      <p:sp>
        <p:nvSpPr>
          <p:cNvPr id="78854" name="WordArt 6"/>
          <p:cNvSpPr>
            <a:spLocks noChangeArrowheads="1" noChangeShapeType="1" noTextEdit="1"/>
          </p:cNvSpPr>
          <p:nvPr/>
        </p:nvSpPr>
        <p:spPr bwMode="auto">
          <a:xfrm>
            <a:off x="323850" y="0"/>
            <a:ext cx="8675688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ФИЗИЧЕСКИЕ ОСНОВЫ ВАКУУМНОЙ И ПЛАЗМЕННОЙ ЭЛЕКТРОНИКИ</a:t>
            </a:r>
          </a:p>
        </p:txBody>
      </p:sp>
      <p:sp>
        <p:nvSpPr>
          <p:cNvPr id="78855" name="Rectangle 7"/>
          <p:cNvSpPr>
            <a:spLocks noChangeArrowheads="1"/>
          </p:cNvSpPr>
          <p:nvPr/>
        </p:nvSpPr>
        <p:spPr bwMode="auto">
          <a:xfrm>
            <a:off x="0" y="3133725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88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8857" name="Rectangle 9"/>
          <p:cNvSpPr>
            <a:spLocks noChangeArrowheads="1"/>
          </p:cNvSpPr>
          <p:nvPr/>
        </p:nvSpPr>
        <p:spPr bwMode="auto">
          <a:xfrm>
            <a:off x="0" y="3143250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8858" name="Rectangle 10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8859" name="Rectangle 11"/>
          <p:cNvSpPr>
            <a:spLocks noChangeArrowheads="1"/>
          </p:cNvSpPr>
          <p:nvPr/>
        </p:nvSpPr>
        <p:spPr bwMode="auto">
          <a:xfrm>
            <a:off x="0" y="3271838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8860" name="Rectangle 1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8862" name="Rectangle 14"/>
          <p:cNvSpPr>
            <a:spLocks noChangeArrowheads="1"/>
          </p:cNvSpPr>
          <p:nvPr/>
        </p:nvSpPr>
        <p:spPr bwMode="auto">
          <a:xfrm>
            <a:off x="0" y="3295650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8863" name="Rectangle 15"/>
          <p:cNvSpPr>
            <a:spLocks noChangeArrowheads="1"/>
          </p:cNvSpPr>
          <p:nvPr/>
        </p:nvSpPr>
        <p:spPr bwMode="auto">
          <a:xfrm>
            <a:off x="755650" y="552450"/>
            <a:ext cx="7993063" cy="91598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ru-RU" b="1" i="1"/>
              <a:t>Задача </a:t>
            </a:r>
            <a:r>
              <a:rPr lang="en-US" b="1" i="1"/>
              <a:t>1</a:t>
            </a:r>
            <a:r>
              <a:rPr lang="ru-RU" b="1" i="1"/>
              <a:t>8. Определите среднюю длину свободного пробега молекул неона  (диаметр молекулы 3 10</a:t>
            </a:r>
            <a:r>
              <a:rPr lang="ru-RU" b="1" i="1" baseline="30000"/>
              <a:t>-10</a:t>
            </a:r>
            <a:r>
              <a:rPr lang="ru-RU" b="1" i="1"/>
              <a:t> м )и электрона в этом газе, предполагая, что неон – единственный газ в объеме. </a:t>
            </a:r>
          </a:p>
        </p:txBody>
      </p:sp>
      <p:pic>
        <p:nvPicPr>
          <p:cNvPr id="78864" name="Picture 1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0425" y="1557338"/>
            <a:ext cx="2778125" cy="2478087"/>
          </a:xfrm>
          <a:prstGeom prst="rect">
            <a:avLst/>
          </a:prstGeom>
          <a:noFill/>
        </p:spPr>
      </p:pic>
      <p:sp>
        <p:nvSpPr>
          <p:cNvPr id="78865" name="Text Box 17"/>
          <p:cNvSpPr txBox="1">
            <a:spLocks noChangeArrowheads="1"/>
          </p:cNvSpPr>
          <p:nvPr/>
        </p:nvSpPr>
        <p:spPr bwMode="auto">
          <a:xfrm>
            <a:off x="611188" y="1484313"/>
            <a:ext cx="2665412" cy="6413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/>
              <a:t>1. Объем в котором находится молекула</a:t>
            </a:r>
          </a:p>
        </p:txBody>
      </p:sp>
      <p:graphicFrame>
        <p:nvGraphicFramePr>
          <p:cNvPr id="78866" name="Object 18"/>
          <p:cNvGraphicFramePr>
            <a:graphicFrameLocks noChangeAspect="1"/>
          </p:cNvGraphicFramePr>
          <p:nvPr/>
        </p:nvGraphicFramePr>
        <p:xfrm>
          <a:off x="3924300" y="1557338"/>
          <a:ext cx="1295400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76" name="Формула" r:id="rId5" imgW="558720" imgH="253800" progId="Equation.3">
                  <p:embed/>
                </p:oleObj>
              </mc:Choice>
              <mc:Fallback>
                <p:oleObj name="Формула" r:id="rId5" imgW="558720" imgH="25380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1557338"/>
                        <a:ext cx="1295400" cy="588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867" name="Text Box 19"/>
          <p:cNvSpPr txBox="1">
            <a:spLocks noChangeArrowheads="1"/>
          </p:cNvSpPr>
          <p:nvPr/>
        </p:nvSpPr>
        <p:spPr bwMode="auto">
          <a:xfrm>
            <a:off x="684213" y="2205038"/>
            <a:ext cx="2565400" cy="3667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/>
              <a:t>Число столкновений</a:t>
            </a:r>
          </a:p>
        </p:txBody>
      </p:sp>
      <p:graphicFrame>
        <p:nvGraphicFramePr>
          <p:cNvPr id="78868" name="Object 20"/>
          <p:cNvGraphicFramePr>
            <a:graphicFrameLocks noChangeAspect="1"/>
          </p:cNvGraphicFramePr>
          <p:nvPr/>
        </p:nvGraphicFramePr>
        <p:xfrm>
          <a:off x="3492500" y="2133600"/>
          <a:ext cx="2382838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77" name="Формула" r:id="rId7" imgW="876240" imgH="253800" progId="Equation.3">
                  <p:embed/>
                </p:oleObj>
              </mc:Choice>
              <mc:Fallback>
                <p:oleObj name="Формула" r:id="rId7" imgW="876240" imgH="25380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2133600"/>
                        <a:ext cx="2382838" cy="690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870" name="Text Box 22"/>
          <p:cNvSpPr txBox="1">
            <a:spLocks noChangeArrowheads="1"/>
          </p:cNvSpPr>
          <p:nvPr/>
        </p:nvSpPr>
        <p:spPr bwMode="auto">
          <a:xfrm>
            <a:off x="539750" y="2781300"/>
            <a:ext cx="532765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/>
              <a:t>Среднее расстояние между столкновениями</a:t>
            </a:r>
          </a:p>
        </p:txBody>
      </p:sp>
      <p:graphicFrame>
        <p:nvGraphicFramePr>
          <p:cNvPr id="78871" name="Object 23"/>
          <p:cNvGraphicFramePr>
            <a:graphicFrameLocks noChangeAspect="1"/>
          </p:cNvGraphicFramePr>
          <p:nvPr/>
        </p:nvGraphicFramePr>
        <p:xfrm>
          <a:off x="611188" y="3141663"/>
          <a:ext cx="4968875" cy="1233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78" name="Формула" r:id="rId9" imgW="1892160" imgH="469800" progId="Equation.3">
                  <p:embed/>
                </p:oleObj>
              </mc:Choice>
              <mc:Fallback>
                <p:oleObj name="Формула" r:id="rId9" imgW="1892160" imgH="469800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3141663"/>
                        <a:ext cx="4968875" cy="1233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872" name="Text Box 24"/>
          <p:cNvSpPr txBox="1">
            <a:spLocks noChangeArrowheads="1"/>
          </p:cNvSpPr>
          <p:nvPr/>
        </p:nvSpPr>
        <p:spPr bwMode="auto">
          <a:xfrm>
            <a:off x="468313" y="4365625"/>
            <a:ext cx="3313112" cy="91598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b="1"/>
              <a:t>С учетом взаимного  относительного движения молекул газа</a:t>
            </a:r>
          </a:p>
        </p:txBody>
      </p:sp>
      <p:graphicFrame>
        <p:nvGraphicFramePr>
          <p:cNvPr id="78873" name="Object 25"/>
          <p:cNvGraphicFramePr>
            <a:graphicFrameLocks noChangeAspect="1"/>
          </p:cNvGraphicFramePr>
          <p:nvPr/>
        </p:nvGraphicFramePr>
        <p:xfrm>
          <a:off x="611188" y="5300663"/>
          <a:ext cx="2881312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79" name="Формула" r:id="rId11" imgW="1143000" imgH="444240" progId="Equation.3">
                  <p:embed/>
                </p:oleObj>
              </mc:Choice>
              <mc:Fallback>
                <p:oleObj name="Формула" r:id="rId11" imgW="1143000" imgH="444240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5300663"/>
                        <a:ext cx="2881312" cy="1120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874" name="Text Box 26"/>
          <p:cNvSpPr txBox="1">
            <a:spLocks noChangeArrowheads="1"/>
          </p:cNvSpPr>
          <p:nvPr/>
        </p:nvSpPr>
        <p:spPr bwMode="auto">
          <a:xfrm>
            <a:off x="4356100" y="4292600"/>
            <a:ext cx="4429125" cy="11906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b="1"/>
              <a:t>2. Диаметр электрона много меньше диаметра молекулы, поэтому эффективный диаметр молекулы в которой движется электрон  </a:t>
            </a:r>
            <a:r>
              <a:rPr lang="en-US" b="1" i="1"/>
              <a:t>d</a:t>
            </a:r>
            <a:r>
              <a:rPr lang="en-US" b="1" i="1" baseline="-25000"/>
              <a:t>m</a:t>
            </a:r>
            <a:r>
              <a:rPr lang="en-US" b="1" i="1"/>
              <a:t>/2</a:t>
            </a:r>
            <a:endParaRPr lang="ru-RU" b="1" i="1"/>
          </a:p>
        </p:txBody>
      </p:sp>
      <p:graphicFrame>
        <p:nvGraphicFramePr>
          <p:cNvPr id="78875" name="Object 27"/>
          <p:cNvGraphicFramePr>
            <a:graphicFrameLocks noChangeAspect="1"/>
          </p:cNvGraphicFramePr>
          <p:nvPr/>
        </p:nvGraphicFramePr>
        <p:xfrm>
          <a:off x="4362450" y="5373688"/>
          <a:ext cx="4092575" cy="112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80" name="Формула" r:id="rId13" imgW="1574640" imgH="431640" progId="Equation.3">
                  <p:embed/>
                </p:oleObj>
              </mc:Choice>
              <mc:Fallback>
                <p:oleObj name="Формула" r:id="rId13" imgW="1574640" imgH="431640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2450" y="5373688"/>
                        <a:ext cx="4092575" cy="1123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8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8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8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8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8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8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8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8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78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78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78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78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78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63" grpId="0"/>
      <p:bldP spid="78863" grpId="1"/>
      <p:bldP spid="78865" grpId="0"/>
      <p:bldP spid="78867" grpId="0"/>
      <p:bldP spid="78870" grpId="0"/>
      <p:bldP spid="78872" grpId="0"/>
      <p:bldP spid="7887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5" name="WordArt 5"/>
          <p:cNvSpPr>
            <a:spLocks noChangeArrowheads="1" noChangeShapeType="1" noTextEdit="1"/>
          </p:cNvSpPr>
          <p:nvPr/>
        </p:nvSpPr>
        <p:spPr bwMode="auto">
          <a:xfrm>
            <a:off x="8696325" y="6381750"/>
            <a:ext cx="1238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3</a:t>
            </a:r>
          </a:p>
        </p:txBody>
      </p:sp>
      <p:sp>
        <p:nvSpPr>
          <p:cNvPr id="4609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46102" name="Group 22"/>
          <p:cNvGraphicFramePr>
            <a:graphicFrameLocks noGrp="1"/>
          </p:cNvGraphicFramePr>
          <p:nvPr/>
        </p:nvGraphicFramePr>
        <p:xfrm>
          <a:off x="4479925" y="0"/>
          <a:ext cx="208280" cy="1571625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1571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6103" name="Rectangle 23"/>
          <p:cNvSpPr>
            <a:spLocks noChangeArrowheads="1"/>
          </p:cNvSpPr>
          <p:nvPr/>
        </p:nvSpPr>
        <p:spPr bwMode="auto">
          <a:xfrm>
            <a:off x="0" y="1571625"/>
            <a:ext cx="184150" cy="91598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pPr algn="l"/>
            <a:r>
              <a:rPr lang="ru-RU">
                <a:solidFill>
                  <a:schemeClr val="tx1"/>
                </a:solidFill>
              </a:rPr>
              <a:t/>
            </a:r>
            <a:br>
              <a:rPr lang="ru-RU">
                <a:solidFill>
                  <a:schemeClr val="tx1"/>
                </a:solidFill>
              </a:rPr>
            </a:br>
            <a:endParaRPr lang="ru-RU">
              <a:solidFill>
                <a:schemeClr val="tx1"/>
              </a:solidFill>
            </a:endParaRPr>
          </a:p>
          <a:p>
            <a:pPr algn="l" eaLnBrk="0" hangingPunct="0"/>
            <a:endParaRPr lang="ru-RU">
              <a:solidFill>
                <a:schemeClr val="tx1"/>
              </a:solidFill>
            </a:endParaRPr>
          </a:p>
        </p:txBody>
      </p:sp>
      <p:sp>
        <p:nvSpPr>
          <p:cNvPr id="46129" name="WordArt 49"/>
          <p:cNvSpPr>
            <a:spLocks noChangeArrowheads="1" noChangeShapeType="1" noTextEdit="1"/>
          </p:cNvSpPr>
          <p:nvPr/>
        </p:nvSpPr>
        <p:spPr bwMode="auto">
          <a:xfrm>
            <a:off x="323850" y="0"/>
            <a:ext cx="8675688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ФИЗИЧЕСКИЕ ОСНОВЫ ВАКУУМНОЙ И ПЛАЗМЕННОЙ ЭЛЕКТРОНИКИ</a:t>
            </a:r>
          </a:p>
        </p:txBody>
      </p:sp>
      <p:sp>
        <p:nvSpPr>
          <p:cNvPr id="46132" name="Rectangle 52"/>
          <p:cNvSpPr>
            <a:spLocks noChangeArrowheads="1"/>
          </p:cNvSpPr>
          <p:nvPr/>
        </p:nvSpPr>
        <p:spPr bwMode="auto">
          <a:xfrm>
            <a:off x="900113" y="506413"/>
            <a:ext cx="75215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ru-RU" b="1" i="1">
                <a:solidFill>
                  <a:srgbClr val="020202"/>
                </a:solidFill>
              </a:rPr>
              <a:t>Задача </a:t>
            </a:r>
            <a:r>
              <a:rPr lang="en-US" b="1" i="1">
                <a:solidFill>
                  <a:srgbClr val="020202"/>
                </a:solidFill>
              </a:rPr>
              <a:t>1. </a:t>
            </a:r>
            <a:r>
              <a:rPr lang="ru-RU" b="1" i="1">
                <a:solidFill>
                  <a:srgbClr val="020202"/>
                </a:solidFill>
              </a:rPr>
              <a:t>При какой температуре средняя квадратичная скорость молекул кислорода больше их наиболее вероятной скорости на 100 м/с</a:t>
            </a:r>
            <a:r>
              <a:rPr lang="ru-RU" sz="2000" b="1" i="1">
                <a:solidFill>
                  <a:srgbClr val="020202"/>
                </a:solidFill>
              </a:rPr>
              <a:t>.</a:t>
            </a:r>
          </a:p>
        </p:txBody>
      </p:sp>
      <p:graphicFrame>
        <p:nvGraphicFramePr>
          <p:cNvPr id="46138" name="Object 58"/>
          <p:cNvGraphicFramePr>
            <a:graphicFrameLocks noChangeAspect="1"/>
          </p:cNvGraphicFramePr>
          <p:nvPr/>
        </p:nvGraphicFramePr>
        <p:xfrm>
          <a:off x="2268538" y="1844675"/>
          <a:ext cx="1655762" cy="982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42" name="Формула" r:id="rId4" imgW="914003" imgH="545863" progId="Equation.3">
                  <p:embed/>
                </p:oleObj>
              </mc:Choice>
              <mc:Fallback>
                <p:oleObj name="Формула" r:id="rId4" imgW="914003" imgH="545863" progId="Equation.3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1844675"/>
                        <a:ext cx="1655762" cy="982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139" name="Object 59"/>
          <p:cNvGraphicFramePr>
            <a:graphicFrameLocks noChangeAspect="1"/>
          </p:cNvGraphicFramePr>
          <p:nvPr/>
        </p:nvGraphicFramePr>
        <p:xfrm>
          <a:off x="4427538" y="1844675"/>
          <a:ext cx="1587500" cy="95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43" name="Формула" r:id="rId6" imgW="736560" imgH="444240" progId="Equation.3">
                  <p:embed/>
                </p:oleObj>
              </mc:Choice>
              <mc:Fallback>
                <p:oleObj name="Формула" r:id="rId6" imgW="736560" imgH="444240" progId="Equation.3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8" y="1844675"/>
                        <a:ext cx="1587500" cy="950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140" name="Object 60"/>
          <p:cNvGraphicFramePr>
            <a:graphicFrameLocks noChangeAspect="1"/>
          </p:cNvGraphicFramePr>
          <p:nvPr/>
        </p:nvGraphicFramePr>
        <p:xfrm>
          <a:off x="1403350" y="3141663"/>
          <a:ext cx="6337300" cy="121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44" name="Формула" r:id="rId8" imgW="2311200" imgH="444240" progId="Equation.3">
                  <p:embed/>
                </p:oleObj>
              </mc:Choice>
              <mc:Fallback>
                <p:oleObj name="Формула" r:id="rId8" imgW="2311200" imgH="444240" progId="Equation.3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3141663"/>
                        <a:ext cx="6337300" cy="1212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141" name="Object 61"/>
          <p:cNvGraphicFramePr>
            <a:graphicFrameLocks noChangeAspect="1"/>
          </p:cNvGraphicFramePr>
          <p:nvPr/>
        </p:nvGraphicFramePr>
        <p:xfrm>
          <a:off x="3063875" y="4478338"/>
          <a:ext cx="3446463" cy="1420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45" name="Формула" r:id="rId10" imgW="1257120" imgH="520560" progId="Equation.3">
                  <p:embed/>
                </p:oleObj>
              </mc:Choice>
              <mc:Fallback>
                <p:oleObj name="Формула" r:id="rId10" imgW="1257120" imgH="520560" progId="Equation.3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3875" y="4478338"/>
                        <a:ext cx="3446463" cy="1420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61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61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61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6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6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6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46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3" name="WordArt 5"/>
          <p:cNvSpPr>
            <a:spLocks noChangeArrowheads="1" noChangeShapeType="1" noTextEdit="1"/>
          </p:cNvSpPr>
          <p:nvPr/>
        </p:nvSpPr>
        <p:spPr bwMode="auto">
          <a:xfrm>
            <a:off x="8696325" y="6381750"/>
            <a:ext cx="1238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4</a:t>
            </a:r>
          </a:p>
        </p:txBody>
      </p:sp>
      <p:sp>
        <p:nvSpPr>
          <p:cNvPr id="48246" name="WordArt 118"/>
          <p:cNvSpPr>
            <a:spLocks noChangeArrowheads="1" noChangeShapeType="1" noTextEdit="1"/>
          </p:cNvSpPr>
          <p:nvPr/>
        </p:nvSpPr>
        <p:spPr bwMode="auto">
          <a:xfrm>
            <a:off x="323850" y="0"/>
            <a:ext cx="8675688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ФИЗИЧЕСКИЕ ОСНОВЫ ВАКУУМНОЙ И ПЛАЗМЕННОЙ ЭЛЕКТРОНИКИ</a:t>
            </a:r>
          </a:p>
        </p:txBody>
      </p:sp>
      <p:sp>
        <p:nvSpPr>
          <p:cNvPr id="48249" name="Rectangle 121"/>
          <p:cNvSpPr>
            <a:spLocks noChangeArrowheads="1"/>
          </p:cNvSpPr>
          <p:nvPr/>
        </p:nvSpPr>
        <p:spPr bwMode="auto">
          <a:xfrm>
            <a:off x="5926138" y="1879600"/>
            <a:ext cx="1841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2400" b="1">
              <a:solidFill>
                <a:srgbClr val="020202"/>
              </a:solidFill>
            </a:endParaRPr>
          </a:p>
          <a:p>
            <a:endParaRPr lang="ru-RU" sz="2400" b="1">
              <a:solidFill>
                <a:srgbClr val="020202"/>
              </a:solidFill>
            </a:endParaRPr>
          </a:p>
        </p:txBody>
      </p:sp>
      <p:sp>
        <p:nvSpPr>
          <p:cNvPr id="48250" name="Rectangle 122"/>
          <p:cNvSpPr>
            <a:spLocks noChangeArrowheads="1"/>
          </p:cNvSpPr>
          <p:nvPr/>
        </p:nvSpPr>
        <p:spPr bwMode="auto">
          <a:xfrm>
            <a:off x="827088" y="669925"/>
            <a:ext cx="7632700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ru-RU" b="1" i="1">
                <a:solidFill>
                  <a:srgbClr val="020202"/>
                </a:solidFill>
              </a:rPr>
              <a:t>Задача 2 При откачке сосудов до высокого вакуума необходимо прогревать стенки сосуда для удаления адсорбированного газа. На сколько может повыситься давление в сферическом сосуде радиусом R = 5 см, если все адсорбированные молекулы перейдут со стенок в сосуд? Температура газа в сосуде T = 300 К. Слой молекул на стенках можно считать мономолекулярным. Эффективный диаметр молекул d = 3·10</a:t>
            </a:r>
            <a:r>
              <a:rPr lang="ru-RU" b="1" i="1" baseline="30000">
                <a:solidFill>
                  <a:srgbClr val="020202"/>
                </a:solidFill>
              </a:rPr>
              <a:t>–10</a:t>
            </a:r>
            <a:r>
              <a:rPr lang="ru-RU" b="1" i="1">
                <a:solidFill>
                  <a:srgbClr val="020202"/>
                </a:solidFill>
              </a:rPr>
              <a:t> м</a:t>
            </a:r>
            <a:r>
              <a:rPr lang="ru-RU" i="1">
                <a:solidFill>
                  <a:srgbClr val="020202"/>
                </a:solidFill>
              </a:rPr>
              <a:t>.</a:t>
            </a:r>
            <a:r>
              <a:rPr lang="ru-RU" sz="1600" b="1">
                <a:solidFill>
                  <a:srgbClr val="020202"/>
                </a:solidFill>
              </a:rPr>
              <a:t> </a:t>
            </a:r>
          </a:p>
        </p:txBody>
      </p:sp>
      <p:graphicFrame>
        <p:nvGraphicFramePr>
          <p:cNvPr id="48255" name="Object 127"/>
          <p:cNvGraphicFramePr>
            <a:graphicFrameLocks noChangeAspect="1"/>
          </p:cNvGraphicFramePr>
          <p:nvPr/>
        </p:nvGraphicFramePr>
        <p:xfrm>
          <a:off x="1042988" y="3213100"/>
          <a:ext cx="1541462" cy="1541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59" name="Формула" r:id="rId4" imgW="634680" imgH="634680" progId="Equation.3">
                  <p:embed/>
                </p:oleObj>
              </mc:Choice>
              <mc:Fallback>
                <p:oleObj name="Формула" r:id="rId4" imgW="634680" imgH="634680" progId="Equation.3">
                  <p:embed/>
                  <p:pic>
                    <p:nvPicPr>
                      <p:cNvPr id="0" name="Picture 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3213100"/>
                        <a:ext cx="1541462" cy="1541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256" name="Object 128"/>
          <p:cNvGraphicFramePr>
            <a:graphicFrameLocks noChangeAspect="1"/>
          </p:cNvGraphicFramePr>
          <p:nvPr/>
        </p:nvGraphicFramePr>
        <p:xfrm>
          <a:off x="928662" y="4786322"/>
          <a:ext cx="1612900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60" name="Формула" r:id="rId6" imgW="634680" imgH="203040" progId="Equation.3">
                  <p:embed/>
                </p:oleObj>
              </mc:Choice>
              <mc:Fallback>
                <p:oleObj name="Формула" r:id="rId6" imgW="634680" imgH="203040" progId="Equation.3">
                  <p:embed/>
                  <p:pic>
                    <p:nvPicPr>
                      <p:cNvPr id="0" name="Picture 1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62" y="4786322"/>
                        <a:ext cx="1612900" cy="515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257" name="Object 129"/>
          <p:cNvGraphicFramePr>
            <a:graphicFrameLocks noChangeAspect="1"/>
          </p:cNvGraphicFramePr>
          <p:nvPr/>
        </p:nvGraphicFramePr>
        <p:xfrm>
          <a:off x="4572000" y="3643314"/>
          <a:ext cx="2401888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61" name="Формула" r:id="rId8" imgW="1041120" imgH="393480" progId="Equation.3">
                  <p:embed/>
                </p:oleObj>
              </mc:Choice>
              <mc:Fallback>
                <p:oleObj name="Формула" r:id="rId8" imgW="1041120" imgH="393480" progId="Equation.3">
                  <p:embed/>
                  <p:pic>
                    <p:nvPicPr>
                      <p:cNvPr id="0" name="Picture 1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643314"/>
                        <a:ext cx="2401888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258" name="Object 130"/>
          <p:cNvGraphicFramePr>
            <a:graphicFrameLocks noChangeAspect="1"/>
          </p:cNvGraphicFramePr>
          <p:nvPr/>
        </p:nvGraphicFramePr>
        <p:xfrm>
          <a:off x="4572000" y="4857760"/>
          <a:ext cx="2578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62" name="Формула" r:id="rId10" imgW="1117440" imgH="393480" progId="Equation.3">
                  <p:embed/>
                </p:oleObj>
              </mc:Choice>
              <mc:Fallback>
                <p:oleObj name="Формула" r:id="rId10" imgW="1117440" imgH="393480" progId="Equation.3">
                  <p:embed/>
                  <p:pic>
                    <p:nvPicPr>
                      <p:cNvPr id="0" name="Picture 1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857760"/>
                        <a:ext cx="25781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82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82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82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8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8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8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48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25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WordArt 5"/>
          <p:cNvSpPr>
            <a:spLocks noChangeArrowheads="1" noChangeShapeType="1" noTextEdit="1"/>
          </p:cNvSpPr>
          <p:nvPr/>
        </p:nvSpPr>
        <p:spPr bwMode="auto">
          <a:xfrm>
            <a:off x="8696325" y="6381750"/>
            <a:ext cx="1238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5</a:t>
            </a:r>
          </a:p>
        </p:txBody>
      </p:sp>
      <p:sp>
        <p:nvSpPr>
          <p:cNvPr id="50196" name="WordArt 20"/>
          <p:cNvSpPr>
            <a:spLocks noChangeArrowheads="1" noChangeShapeType="1" noTextEdit="1"/>
          </p:cNvSpPr>
          <p:nvPr/>
        </p:nvSpPr>
        <p:spPr bwMode="auto">
          <a:xfrm>
            <a:off x="323850" y="0"/>
            <a:ext cx="8675688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ФИЗИЧЕСКИЕ ОСНОВЫ ВАКУУМНОЙ И ПЛАЗМЕННОЙ ЭЛЕКТРОНИКИ</a:t>
            </a:r>
          </a:p>
        </p:txBody>
      </p:sp>
      <p:sp>
        <p:nvSpPr>
          <p:cNvPr id="50199" name="Rectangle 23"/>
          <p:cNvSpPr>
            <a:spLocks noChangeArrowheads="1"/>
          </p:cNvSpPr>
          <p:nvPr/>
        </p:nvSpPr>
        <p:spPr bwMode="auto">
          <a:xfrm>
            <a:off x="5926138" y="1879600"/>
            <a:ext cx="1841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2400" b="1">
              <a:solidFill>
                <a:srgbClr val="020202"/>
              </a:solidFill>
            </a:endParaRPr>
          </a:p>
          <a:p>
            <a:endParaRPr lang="ru-RU" sz="2400" b="1">
              <a:solidFill>
                <a:srgbClr val="020202"/>
              </a:solidFill>
            </a:endParaRPr>
          </a:p>
        </p:txBody>
      </p:sp>
      <p:sp>
        <p:nvSpPr>
          <p:cNvPr id="50200" name="Rectangle 24"/>
          <p:cNvSpPr>
            <a:spLocks noChangeArrowheads="1"/>
          </p:cNvSpPr>
          <p:nvPr/>
        </p:nvSpPr>
        <p:spPr bwMode="auto">
          <a:xfrm>
            <a:off x="1116013" y="620713"/>
            <a:ext cx="7161212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ru-RU" b="1" i="1">
                <a:solidFill>
                  <a:srgbClr val="020202"/>
                </a:solidFill>
              </a:rPr>
              <a:t>Задача 3 Средняя квадратичная скорость некоторого газа при нормальных  условиях равна 480 м/с. Сколько молекул содержит 1 г этого газа</a:t>
            </a:r>
          </a:p>
        </p:txBody>
      </p:sp>
      <p:graphicFrame>
        <p:nvGraphicFramePr>
          <p:cNvPr id="50206" name="Object 30"/>
          <p:cNvGraphicFramePr>
            <a:graphicFrameLocks noChangeAspect="1"/>
          </p:cNvGraphicFramePr>
          <p:nvPr/>
        </p:nvGraphicFramePr>
        <p:xfrm>
          <a:off x="857224" y="1785926"/>
          <a:ext cx="1893887" cy="1263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0" name="Формула" r:id="rId4" imgW="698400" imgH="469800" progId="Equation.3">
                  <p:embed/>
                </p:oleObj>
              </mc:Choice>
              <mc:Fallback>
                <p:oleObj name="Формула" r:id="rId4" imgW="698400" imgH="469800" progId="Equation.3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24" y="1785926"/>
                        <a:ext cx="1893887" cy="1263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207" name="Object 31"/>
          <p:cNvGraphicFramePr>
            <a:graphicFrameLocks noChangeAspect="1"/>
          </p:cNvGraphicFramePr>
          <p:nvPr/>
        </p:nvGraphicFramePr>
        <p:xfrm>
          <a:off x="2786050" y="2357430"/>
          <a:ext cx="1708150" cy="1116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1" name="Формула" r:id="rId6" imgW="596880" imgH="393480" progId="Equation.3">
                  <p:embed/>
                </p:oleObj>
              </mc:Choice>
              <mc:Fallback>
                <p:oleObj name="Формула" r:id="rId6" imgW="596880" imgH="393480" progId="Equation.3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6050" y="2357430"/>
                        <a:ext cx="1708150" cy="1116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208" name="Object 32"/>
          <p:cNvGraphicFramePr>
            <a:graphicFrameLocks noChangeAspect="1"/>
          </p:cNvGraphicFramePr>
          <p:nvPr/>
        </p:nvGraphicFramePr>
        <p:xfrm>
          <a:off x="4643438" y="2928934"/>
          <a:ext cx="1763712" cy="1141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2" name="Формула" r:id="rId8" imgW="647640" imgH="419040" progId="Equation.3">
                  <p:embed/>
                </p:oleObj>
              </mc:Choice>
              <mc:Fallback>
                <p:oleObj name="Формула" r:id="rId8" imgW="647640" imgH="419040" progId="Equation.3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2928934"/>
                        <a:ext cx="1763712" cy="1141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209" name="Object 33"/>
          <p:cNvGraphicFramePr>
            <a:graphicFrameLocks noChangeAspect="1"/>
          </p:cNvGraphicFramePr>
          <p:nvPr/>
        </p:nvGraphicFramePr>
        <p:xfrm>
          <a:off x="3357554" y="4143380"/>
          <a:ext cx="4149725" cy="1141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3" name="Формула" r:id="rId10" imgW="1523880" imgH="419040" progId="Equation.3">
                  <p:embed/>
                </p:oleObj>
              </mc:Choice>
              <mc:Fallback>
                <p:oleObj name="Формула" r:id="rId10" imgW="1523880" imgH="419040" progId="Equation.3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7554" y="4143380"/>
                        <a:ext cx="4149725" cy="1141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210" name="Rectangle 34"/>
          <p:cNvSpPr>
            <a:spLocks noChangeArrowheads="1"/>
          </p:cNvSpPr>
          <p:nvPr/>
        </p:nvSpPr>
        <p:spPr bwMode="auto">
          <a:xfrm>
            <a:off x="1116013" y="5445125"/>
            <a:ext cx="7161212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ru-RU" b="1" i="1">
                <a:solidFill>
                  <a:srgbClr val="020202"/>
                </a:solidFill>
              </a:rPr>
              <a:t>Задача 3.1 Средняя квадратичная скорость некоторого газа при нормальных  условиях равна 500 м/с. Число молекул в 1 г составляет 10</a:t>
            </a:r>
            <a:r>
              <a:rPr lang="ru-RU" b="1" i="1" baseline="30000">
                <a:solidFill>
                  <a:srgbClr val="020202"/>
                </a:solidFill>
              </a:rPr>
              <a:t>22</a:t>
            </a:r>
            <a:r>
              <a:rPr lang="ru-RU" b="1" i="1">
                <a:solidFill>
                  <a:srgbClr val="020202"/>
                </a:solidFill>
              </a:rPr>
              <a:t>. Какова температура газа.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02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02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02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02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02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02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0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0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0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50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00" grpId="0"/>
      <p:bldP spid="502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9" name="WordArt 5"/>
          <p:cNvSpPr>
            <a:spLocks noChangeArrowheads="1" noChangeShapeType="1" noTextEdit="1"/>
          </p:cNvSpPr>
          <p:nvPr/>
        </p:nvSpPr>
        <p:spPr bwMode="auto">
          <a:xfrm>
            <a:off x="8675688" y="6381750"/>
            <a:ext cx="1238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6</a:t>
            </a:r>
          </a:p>
        </p:txBody>
      </p:sp>
      <p:sp>
        <p:nvSpPr>
          <p:cNvPr id="52245" name="WordArt 21"/>
          <p:cNvSpPr>
            <a:spLocks noChangeArrowheads="1" noChangeShapeType="1" noTextEdit="1"/>
          </p:cNvSpPr>
          <p:nvPr/>
        </p:nvSpPr>
        <p:spPr bwMode="auto">
          <a:xfrm>
            <a:off x="323850" y="0"/>
            <a:ext cx="8675688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ФИЗИЧЕСКИЕ ОСНОВЫ ВАКУУМНОЙ И ПЛАЗМЕННОЙ ЭЛЕКТРОНИКИ</a:t>
            </a:r>
          </a:p>
        </p:txBody>
      </p:sp>
      <p:sp>
        <p:nvSpPr>
          <p:cNvPr id="52257" name="Rectangle 33"/>
          <p:cNvSpPr>
            <a:spLocks noChangeArrowheads="1"/>
          </p:cNvSpPr>
          <p:nvPr/>
        </p:nvSpPr>
        <p:spPr bwMode="auto">
          <a:xfrm>
            <a:off x="5926138" y="1879600"/>
            <a:ext cx="1841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2400" b="1">
              <a:solidFill>
                <a:srgbClr val="020202"/>
              </a:solidFill>
            </a:endParaRPr>
          </a:p>
          <a:p>
            <a:endParaRPr lang="ru-RU" sz="2400" b="1">
              <a:solidFill>
                <a:srgbClr val="020202"/>
              </a:solidFill>
            </a:endParaRPr>
          </a:p>
        </p:txBody>
      </p:sp>
      <p:sp>
        <p:nvSpPr>
          <p:cNvPr id="52258" name="Rectangle 34"/>
          <p:cNvSpPr>
            <a:spLocks noChangeArrowheads="1"/>
          </p:cNvSpPr>
          <p:nvPr/>
        </p:nvSpPr>
        <p:spPr bwMode="auto">
          <a:xfrm>
            <a:off x="755650" y="593725"/>
            <a:ext cx="7920038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ru-RU" b="1" i="1">
                <a:solidFill>
                  <a:srgbClr val="020202"/>
                </a:solidFill>
              </a:rPr>
              <a:t>Задача 4</a:t>
            </a:r>
            <a:r>
              <a:rPr lang="en-US" b="1" i="1">
                <a:solidFill>
                  <a:srgbClr val="020202"/>
                </a:solidFill>
              </a:rPr>
              <a:t>. </a:t>
            </a:r>
            <a:r>
              <a:rPr lang="ru-RU" b="1" i="1">
                <a:solidFill>
                  <a:srgbClr val="020202"/>
                </a:solidFill>
              </a:rPr>
              <a:t>Определите наиболее вероятную скорость молекул газа, плотность  которого при давлении 40 кПа составляет 0,35 кг/м</a:t>
            </a:r>
            <a:r>
              <a:rPr lang="ru-RU" b="1" i="1" baseline="30000">
                <a:solidFill>
                  <a:srgbClr val="020202"/>
                </a:solidFill>
              </a:rPr>
              <a:t>3</a:t>
            </a:r>
            <a:r>
              <a:rPr lang="ru-RU" b="1" i="1">
                <a:solidFill>
                  <a:srgbClr val="020202"/>
                </a:solidFill>
              </a:rPr>
              <a:t>.</a:t>
            </a:r>
          </a:p>
        </p:txBody>
      </p:sp>
      <p:graphicFrame>
        <p:nvGraphicFramePr>
          <p:cNvPr id="52265" name="Object 41"/>
          <p:cNvGraphicFramePr>
            <a:graphicFrameLocks noChangeAspect="1"/>
          </p:cNvGraphicFramePr>
          <p:nvPr/>
        </p:nvGraphicFramePr>
        <p:xfrm>
          <a:off x="900113" y="1700213"/>
          <a:ext cx="1728787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0" name="Формула" r:id="rId4" imgW="977476" imgH="545863" progId="Equation.3">
                  <p:embed/>
                </p:oleObj>
              </mc:Choice>
              <mc:Fallback>
                <p:oleObj name="Формула" r:id="rId4" imgW="977476" imgH="545863" progId="Equation.3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1700213"/>
                        <a:ext cx="1728787" cy="957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66" name="Object 42"/>
          <p:cNvGraphicFramePr>
            <a:graphicFrameLocks noChangeAspect="1"/>
          </p:cNvGraphicFramePr>
          <p:nvPr/>
        </p:nvGraphicFramePr>
        <p:xfrm>
          <a:off x="2916238" y="2060575"/>
          <a:ext cx="2016125" cy="1090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1" name="Формула" r:id="rId6" imgW="774360" imgH="419040" progId="Equation.3">
                  <p:embed/>
                </p:oleObj>
              </mc:Choice>
              <mc:Fallback>
                <p:oleObj name="Формула" r:id="rId6" imgW="774360" imgH="419040" progId="Equation.3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238" y="2060575"/>
                        <a:ext cx="2016125" cy="1090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67" name="Object 43"/>
          <p:cNvGraphicFramePr>
            <a:graphicFrameLocks noChangeAspect="1"/>
          </p:cNvGraphicFramePr>
          <p:nvPr/>
        </p:nvGraphicFramePr>
        <p:xfrm>
          <a:off x="4787900" y="2997200"/>
          <a:ext cx="1158875" cy="1027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2" name="Формула" r:id="rId8" imgW="444240" imgH="393480" progId="Equation.3">
                  <p:embed/>
                </p:oleObj>
              </mc:Choice>
              <mc:Fallback>
                <p:oleObj name="Формула" r:id="rId8" imgW="444240" imgH="393480" progId="Equation.3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2997200"/>
                        <a:ext cx="1158875" cy="1027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68" name="Object 44"/>
          <p:cNvGraphicFramePr>
            <a:graphicFrameLocks noChangeAspect="1"/>
          </p:cNvGraphicFramePr>
          <p:nvPr/>
        </p:nvGraphicFramePr>
        <p:xfrm>
          <a:off x="6443663" y="3716338"/>
          <a:ext cx="1454150" cy="1090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3" name="Формула" r:id="rId10" imgW="558720" imgH="419040" progId="Equation.3">
                  <p:embed/>
                </p:oleObj>
              </mc:Choice>
              <mc:Fallback>
                <p:oleObj name="Формула" r:id="rId10" imgW="558720" imgH="419040" progId="Equation.3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3663" y="3716338"/>
                        <a:ext cx="1454150" cy="1090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69" name="Object 45"/>
          <p:cNvGraphicFramePr>
            <a:graphicFrameLocks noChangeAspect="1"/>
          </p:cNvGraphicFramePr>
          <p:nvPr/>
        </p:nvGraphicFramePr>
        <p:xfrm>
          <a:off x="900113" y="4076700"/>
          <a:ext cx="3024187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4" name="Формула" r:id="rId12" imgW="1320480" imgH="469800" progId="Equation.3">
                  <p:embed/>
                </p:oleObj>
              </mc:Choice>
              <mc:Fallback>
                <p:oleObj name="Формула" r:id="rId12" imgW="1320480" imgH="469800" progId="Equation.3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4076700"/>
                        <a:ext cx="3024187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70" name="Rectangle 46"/>
          <p:cNvSpPr>
            <a:spLocks noChangeArrowheads="1"/>
          </p:cNvSpPr>
          <p:nvPr/>
        </p:nvSpPr>
        <p:spPr bwMode="auto">
          <a:xfrm>
            <a:off x="684213" y="5345113"/>
            <a:ext cx="7920037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ru-RU" b="1" i="1">
                <a:solidFill>
                  <a:srgbClr val="020202"/>
                </a:solidFill>
              </a:rPr>
              <a:t>Задача 4.1</a:t>
            </a:r>
            <a:r>
              <a:rPr lang="en-US" b="1" i="1">
                <a:solidFill>
                  <a:srgbClr val="020202"/>
                </a:solidFill>
              </a:rPr>
              <a:t>. </a:t>
            </a:r>
            <a:r>
              <a:rPr lang="ru-RU" b="1" i="1">
                <a:solidFill>
                  <a:srgbClr val="020202"/>
                </a:solidFill>
              </a:rPr>
              <a:t>Определите температуру газа, если  молярная масса 0.028 кг</a:t>
            </a:r>
            <a:r>
              <a:rPr lang="en-US" b="1" i="1">
                <a:solidFill>
                  <a:srgbClr val="020202"/>
                </a:solidFill>
              </a:rPr>
              <a:t>/</a:t>
            </a:r>
            <a:r>
              <a:rPr lang="ru-RU" b="1" i="1">
                <a:solidFill>
                  <a:srgbClr val="020202"/>
                </a:solidFill>
              </a:rPr>
              <a:t>моль, а плотность  при давлении 40 кПа составляет 0,35 кг/м</a:t>
            </a:r>
            <a:r>
              <a:rPr lang="ru-RU" b="1" i="1" baseline="30000">
                <a:solidFill>
                  <a:srgbClr val="020202"/>
                </a:solidFill>
              </a:rPr>
              <a:t>3</a:t>
            </a:r>
            <a:r>
              <a:rPr lang="ru-RU" b="1" i="1">
                <a:solidFill>
                  <a:srgbClr val="020202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22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22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22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22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22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22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2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2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2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52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52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58" grpId="0"/>
      <p:bldP spid="5227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7" name="WordArt 5"/>
          <p:cNvSpPr>
            <a:spLocks noChangeArrowheads="1" noChangeShapeType="1" noTextEdit="1"/>
          </p:cNvSpPr>
          <p:nvPr/>
        </p:nvSpPr>
        <p:spPr bwMode="auto">
          <a:xfrm>
            <a:off x="8696325" y="6381750"/>
            <a:ext cx="1238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7</a:t>
            </a:r>
          </a:p>
        </p:txBody>
      </p:sp>
      <p:sp>
        <p:nvSpPr>
          <p:cNvPr id="54281" name="WordArt 9"/>
          <p:cNvSpPr>
            <a:spLocks noChangeArrowheads="1" noChangeShapeType="1" noTextEdit="1"/>
          </p:cNvSpPr>
          <p:nvPr/>
        </p:nvSpPr>
        <p:spPr bwMode="auto">
          <a:xfrm>
            <a:off x="323850" y="0"/>
            <a:ext cx="8675688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ФИЗИЧЕСКИЕ ОСНОВЫ ВАКУУМНОЙ И ПЛАЗМЕННОЙ ЭЛЕКТРОНИКИ</a:t>
            </a:r>
          </a:p>
        </p:txBody>
      </p:sp>
      <p:sp>
        <p:nvSpPr>
          <p:cNvPr id="54284" name="Rectangle 12"/>
          <p:cNvSpPr>
            <a:spLocks noChangeArrowheads="1"/>
          </p:cNvSpPr>
          <p:nvPr/>
        </p:nvSpPr>
        <p:spPr bwMode="auto">
          <a:xfrm>
            <a:off x="5926138" y="1879600"/>
            <a:ext cx="1841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2400" b="1">
              <a:solidFill>
                <a:srgbClr val="020202"/>
              </a:solidFill>
            </a:endParaRPr>
          </a:p>
          <a:p>
            <a:endParaRPr lang="ru-RU" sz="2400" b="1">
              <a:solidFill>
                <a:srgbClr val="020202"/>
              </a:solidFill>
            </a:endParaRPr>
          </a:p>
        </p:txBody>
      </p:sp>
      <p:sp>
        <p:nvSpPr>
          <p:cNvPr id="54285" name="Rectangle 13"/>
          <p:cNvSpPr>
            <a:spLocks noChangeArrowheads="1"/>
          </p:cNvSpPr>
          <p:nvPr/>
        </p:nvSpPr>
        <p:spPr bwMode="auto">
          <a:xfrm>
            <a:off x="846138" y="765175"/>
            <a:ext cx="8297862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ru-RU" b="1" i="1">
                <a:solidFill>
                  <a:srgbClr val="020202"/>
                </a:solidFill>
              </a:rPr>
              <a:t>Задача 5</a:t>
            </a:r>
            <a:r>
              <a:rPr lang="en-US" b="1" i="1">
                <a:solidFill>
                  <a:srgbClr val="020202"/>
                </a:solidFill>
              </a:rPr>
              <a:t>. </a:t>
            </a:r>
            <a:r>
              <a:rPr lang="ru-RU" b="1" i="1">
                <a:solidFill>
                  <a:srgbClr val="020202"/>
                </a:solidFill>
              </a:rPr>
              <a:t>Определите среднюю кинетическую энергию (</a:t>
            </a:r>
            <a:r>
              <a:rPr lang="en-US" b="1" i="1">
                <a:solidFill>
                  <a:srgbClr val="020202"/>
                </a:solidFill>
                <a:sym typeface="Symbol" pitchFamily="18" charset="2"/>
              </a:rPr>
              <a:t>E</a:t>
            </a:r>
            <a:r>
              <a:rPr lang="ru-RU" b="1" i="1" baseline="-25000">
                <a:solidFill>
                  <a:srgbClr val="020202"/>
                </a:solidFill>
                <a:sym typeface="Symbol" pitchFamily="18" charset="2"/>
              </a:rPr>
              <a:t>ср</a:t>
            </a:r>
            <a:r>
              <a:rPr lang="en-US" b="1" i="1">
                <a:solidFill>
                  <a:srgbClr val="020202"/>
                </a:solidFill>
                <a:sym typeface="Symbol" pitchFamily="18" charset="2"/>
              </a:rPr>
              <a:t> </a:t>
            </a:r>
            <a:r>
              <a:rPr lang="ru-RU" b="1" i="1">
                <a:solidFill>
                  <a:srgbClr val="020202"/>
                </a:solidFill>
              </a:rPr>
              <a:t>) поступательного движения молекул газа, находящегося под давлением </a:t>
            </a:r>
            <a:r>
              <a:rPr lang="en-US" b="1" i="1">
                <a:solidFill>
                  <a:srgbClr val="020202"/>
                </a:solidFill>
              </a:rPr>
              <a:t>p</a:t>
            </a:r>
            <a:r>
              <a:rPr lang="ru-RU" b="1" i="1">
                <a:solidFill>
                  <a:srgbClr val="020202"/>
                </a:solidFill>
              </a:rPr>
              <a:t>, Концентрация молекул газа равна 10</a:t>
            </a:r>
            <a:r>
              <a:rPr lang="ru-RU" b="1" i="1" baseline="30000">
                <a:solidFill>
                  <a:srgbClr val="020202"/>
                </a:solidFill>
              </a:rPr>
              <a:t>13</a:t>
            </a:r>
            <a:r>
              <a:rPr lang="ru-RU" b="1" i="1">
                <a:solidFill>
                  <a:srgbClr val="020202"/>
                </a:solidFill>
              </a:rPr>
              <a:t> см</a:t>
            </a:r>
            <a:r>
              <a:rPr lang="ru-RU" b="1" i="1" baseline="30000">
                <a:solidFill>
                  <a:srgbClr val="020202"/>
                </a:solidFill>
              </a:rPr>
              <a:t>3</a:t>
            </a:r>
            <a:r>
              <a:rPr lang="ru-RU" b="1" i="1">
                <a:solidFill>
                  <a:srgbClr val="020202"/>
                </a:solidFill>
              </a:rPr>
              <a:t>.</a:t>
            </a:r>
          </a:p>
        </p:txBody>
      </p:sp>
      <p:graphicFrame>
        <p:nvGraphicFramePr>
          <p:cNvPr id="54290" name="Object 18"/>
          <p:cNvGraphicFramePr>
            <a:graphicFrameLocks noChangeAspect="1"/>
          </p:cNvGraphicFramePr>
          <p:nvPr/>
        </p:nvGraphicFramePr>
        <p:xfrm>
          <a:off x="3779838" y="2060575"/>
          <a:ext cx="1260475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3" name="Формула" r:id="rId4" imgW="545760" imgH="203040" progId="Equation.3">
                  <p:embed/>
                </p:oleObj>
              </mc:Choice>
              <mc:Fallback>
                <p:oleObj name="Формула" r:id="rId4" imgW="545760" imgH="20304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2060575"/>
                        <a:ext cx="1260475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91" name="Object 19"/>
          <p:cNvGraphicFramePr>
            <a:graphicFrameLocks noChangeAspect="1"/>
          </p:cNvGraphicFramePr>
          <p:nvPr/>
        </p:nvGraphicFramePr>
        <p:xfrm>
          <a:off x="2214546" y="2786058"/>
          <a:ext cx="4799012" cy="788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4" name="Формула" r:id="rId6" imgW="2006280" imgH="330120" progId="Equation.3">
                  <p:embed/>
                </p:oleObj>
              </mc:Choice>
              <mc:Fallback>
                <p:oleObj name="Формула" r:id="rId6" imgW="2006280" imgH="33012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4546" y="2786058"/>
                        <a:ext cx="4799012" cy="788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92" name="Object 20"/>
          <p:cNvGraphicFramePr>
            <a:graphicFrameLocks noChangeAspect="1"/>
          </p:cNvGraphicFramePr>
          <p:nvPr/>
        </p:nvGraphicFramePr>
        <p:xfrm>
          <a:off x="3000364" y="4286256"/>
          <a:ext cx="2884488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5" name="Формула" r:id="rId8" imgW="1206360" imgH="253800" progId="Equation.3">
                  <p:embed/>
                </p:oleObj>
              </mc:Choice>
              <mc:Fallback>
                <p:oleObj name="Формула" r:id="rId8" imgW="1206360" imgH="25380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64" y="4286256"/>
                        <a:ext cx="2884488" cy="606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93" name="Rectangle 21"/>
          <p:cNvSpPr>
            <a:spLocks noChangeArrowheads="1"/>
          </p:cNvSpPr>
          <p:nvPr/>
        </p:nvSpPr>
        <p:spPr bwMode="auto">
          <a:xfrm>
            <a:off x="323850" y="5300663"/>
            <a:ext cx="8297863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>
            <a:spAutoFit/>
          </a:bodyPr>
          <a:lstStyle/>
          <a:p>
            <a:pPr algn="l"/>
            <a:r>
              <a:rPr lang="ru-RU" b="1" i="1">
                <a:solidFill>
                  <a:srgbClr val="020202"/>
                </a:solidFill>
              </a:rPr>
              <a:t>Задача 5.1</a:t>
            </a:r>
            <a:r>
              <a:rPr lang="en-US" b="1" i="1">
                <a:solidFill>
                  <a:srgbClr val="020202"/>
                </a:solidFill>
              </a:rPr>
              <a:t>. </a:t>
            </a:r>
            <a:r>
              <a:rPr lang="ru-RU" b="1" i="1">
                <a:solidFill>
                  <a:srgbClr val="020202"/>
                </a:solidFill>
              </a:rPr>
              <a:t>Определите давление газа </a:t>
            </a:r>
            <a:r>
              <a:rPr lang="en-US" b="1" i="1">
                <a:solidFill>
                  <a:srgbClr val="020202"/>
                </a:solidFill>
              </a:rPr>
              <a:t>p</a:t>
            </a:r>
            <a:r>
              <a:rPr lang="ru-RU" b="1" i="1">
                <a:solidFill>
                  <a:srgbClr val="020202"/>
                </a:solidFill>
              </a:rPr>
              <a:t>, если средняя кинетическая энергия (</a:t>
            </a:r>
            <a:r>
              <a:rPr lang="en-US" b="1" i="1">
                <a:solidFill>
                  <a:srgbClr val="020202"/>
                </a:solidFill>
                <a:sym typeface="Symbol" pitchFamily="18" charset="2"/>
              </a:rPr>
              <a:t>E</a:t>
            </a:r>
            <a:r>
              <a:rPr lang="ru-RU" b="1" i="1" baseline="-25000">
                <a:solidFill>
                  <a:srgbClr val="020202"/>
                </a:solidFill>
                <a:sym typeface="Symbol" pitchFamily="18" charset="2"/>
              </a:rPr>
              <a:t>ср</a:t>
            </a:r>
            <a:r>
              <a:rPr lang="en-US" b="1" i="1">
                <a:solidFill>
                  <a:srgbClr val="020202"/>
                </a:solidFill>
                <a:sym typeface="Symbol" pitchFamily="18" charset="2"/>
              </a:rPr>
              <a:t> </a:t>
            </a:r>
            <a:r>
              <a:rPr lang="ru-RU" b="1" i="1">
                <a:solidFill>
                  <a:srgbClr val="020202"/>
                </a:solidFill>
              </a:rPr>
              <a:t>) поступательного движения молекул газа 1 эВ. Концентрация молекул газа равна 10</a:t>
            </a:r>
            <a:r>
              <a:rPr lang="ru-RU" b="1" i="1" baseline="30000">
                <a:solidFill>
                  <a:srgbClr val="020202"/>
                </a:solidFill>
              </a:rPr>
              <a:t>13</a:t>
            </a:r>
            <a:r>
              <a:rPr lang="ru-RU" b="1" i="1">
                <a:solidFill>
                  <a:srgbClr val="020202"/>
                </a:solidFill>
              </a:rPr>
              <a:t> см</a:t>
            </a:r>
            <a:r>
              <a:rPr lang="ru-RU" b="1" i="1" baseline="30000">
                <a:solidFill>
                  <a:srgbClr val="020202"/>
                </a:solidFill>
              </a:rPr>
              <a:t>3</a:t>
            </a:r>
            <a:r>
              <a:rPr lang="ru-RU" b="1" i="1">
                <a:solidFill>
                  <a:srgbClr val="020202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42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42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42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42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42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4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4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4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85" grpId="0"/>
      <p:bldP spid="5429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5" name="WordArt 5"/>
          <p:cNvSpPr>
            <a:spLocks noChangeArrowheads="1" noChangeShapeType="1" noTextEdit="1"/>
          </p:cNvSpPr>
          <p:nvPr/>
        </p:nvSpPr>
        <p:spPr bwMode="auto">
          <a:xfrm>
            <a:off x="8696325" y="6381750"/>
            <a:ext cx="1238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8</a:t>
            </a:r>
          </a:p>
        </p:txBody>
      </p:sp>
      <p:sp>
        <p:nvSpPr>
          <p:cNvPr id="56328" name="WordArt 8"/>
          <p:cNvSpPr>
            <a:spLocks noChangeArrowheads="1" noChangeShapeType="1" noTextEdit="1"/>
          </p:cNvSpPr>
          <p:nvPr/>
        </p:nvSpPr>
        <p:spPr bwMode="auto">
          <a:xfrm>
            <a:off x="323850" y="0"/>
            <a:ext cx="8675688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ФИЗИЧЕСКИЕ ОСНОВЫ ВАКУУМНОЙ И ПЛАЗМЕННОЙ ЭЛЕКТРОНИКИ</a:t>
            </a:r>
          </a:p>
        </p:txBody>
      </p:sp>
      <p:sp>
        <p:nvSpPr>
          <p:cNvPr id="56332" name="Rectangle 12"/>
          <p:cNvSpPr>
            <a:spLocks noChangeArrowheads="1"/>
          </p:cNvSpPr>
          <p:nvPr/>
        </p:nvSpPr>
        <p:spPr bwMode="auto">
          <a:xfrm>
            <a:off x="577850" y="568325"/>
            <a:ext cx="8097838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ru-RU" b="1" i="1">
                <a:solidFill>
                  <a:srgbClr val="020202"/>
                </a:solidFill>
              </a:rPr>
              <a:t>Задача 6</a:t>
            </a:r>
            <a:r>
              <a:rPr lang="en-US" b="1" i="1">
                <a:solidFill>
                  <a:srgbClr val="020202"/>
                </a:solidFill>
              </a:rPr>
              <a:t>. </a:t>
            </a:r>
            <a:r>
              <a:rPr lang="ru-RU" b="1" i="1">
                <a:solidFill>
                  <a:srgbClr val="020202"/>
                </a:solidFill>
              </a:rPr>
              <a:t>Используя функцию распределения молекул идеального газа по энергиям, найдите среднюю кинетическую энергию (</a:t>
            </a:r>
            <a:r>
              <a:rPr lang="ru-RU" b="1" i="1">
                <a:solidFill>
                  <a:srgbClr val="020202"/>
                </a:solidFill>
                <a:sym typeface="Symbol" pitchFamily="18" charset="2"/>
              </a:rPr>
              <a:t></a:t>
            </a:r>
            <a:r>
              <a:rPr lang="ru-RU" b="1" i="1">
                <a:solidFill>
                  <a:srgbClr val="020202"/>
                </a:solidFill>
              </a:rPr>
              <a:t>) молекул.</a:t>
            </a:r>
          </a:p>
        </p:txBody>
      </p:sp>
      <p:graphicFrame>
        <p:nvGraphicFramePr>
          <p:cNvPr id="56338" name="Object 18"/>
          <p:cNvGraphicFramePr>
            <a:graphicFrameLocks noChangeAspect="1"/>
          </p:cNvGraphicFramePr>
          <p:nvPr/>
        </p:nvGraphicFramePr>
        <p:xfrm>
          <a:off x="2051050" y="1125538"/>
          <a:ext cx="3956050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44" name="Формула" r:id="rId4" imgW="1523880" imgH="419040" progId="Equation.3">
                  <p:embed/>
                </p:oleObj>
              </mc:Choice>
              <mc:Fallback>
                <p:oleObj name="Формула" r:id="rId4" imgW="1523880" imgH="41904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125538"/>
                        <a:ext cx="3956050" cy="1089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9" name="Object 19"/>
          <p:cNvGraphicFramePr>
            <a:graphicFrameLocks noChangeAspect="1"/>
          </p:cNvGraphicFramePr>
          <p:nvPr/>
        </p:nvGraphicFramePr>
        <p:xfrm>
          <a:off x="928688" y="3213100"/>
          <a:ext cx="7446962" cy="1296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45" name="Формула" r:id="rId6" imgW="2768400" imgH="482400" progId="Equation.3">
                  <p:embed/>
                </p:oleObj>
              </mc:Choice>
              <mc:Fallback>
                <p:oleObj name="Формула" r:id="rId6" imgW="2768400" imgH="48240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88" y="3213100"/>
                        <a:ext cx="7446962" cy="1296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40" name="Object 20"/>
          <p:cNvGraphicFramePr>
            <a:graphicFrameLocks noChangeAspect="1"/>
          </p:cNvGraphicFramePr>
          <p:nvPr/>
        </p:nvGraphicFramePr>
        <p:xfrm>
          <a:off x="468313" y="4437063"/>
          <a:ext cx="3457575" cy="1093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46" name="Формула" r:id="rId8" imgW="1523880" imgH="482400" progId="Equation.3">
                  <p:embed/>
                </p:oleObj>
              </mc:Choice>
              <mc:Fallback>
                <p:oleObj name="Формула" r:id="rId8" imgW="1523880" imgH="48240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4437063"/>
                        <a:ext cx="3457575" cy="1093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41" name="Object 21"/>
          <p:cNvGraphicFramePr>
            <a:graphicFrameLocks noChangeAspect="1"/>
          </p:cNvGraphicFramePr>
          <p:nvPr/>
        </p:nvGraphicFramePr>
        <p:xfrm>
          <a:off x="3203575" y="5300663"/>
          <a:ext cx="5191125" cy="1127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47" name="Формула" r:id="rId10" imgW="1930320" imgH="419040" progId="Equation.3">
                  <p:embed/>
                </p:oleObj>
              </mc:Choice>
              <mc:Fallback>
                <p:oleObj name="Формула" r:id="rId10" imgW="1930320" imgH="419040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5300663"/>
                        <a:ext cx="5191125" cy="1127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42" name="Object 22"/>
          <p:cNvGraphicFramePr>
            <a:graphicFrameLocks noChangeAspect="1"/>
          </p:cNvGraphicFramePr>
          <p:nvPr/>
        </p:nvGraphicFramePr>
        <p:xfrm>
          <a:off x="611188" y="1989138"/>
          <a:ext cx="6454775" cy="1296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48" name="Формула" r:id="rId12" imgW="2400120" imgH="482400" progId="Equation.3">
                  <p:embed/>
                </p:oleObj>
              </mc:Choice>
              <mc:Fallback>
                <p:oleObj name="Формула" r:id="rId12" imgW="2400120" imgH="482400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1989138"/>
                        <a:ext cx="6454775" cy="1296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43" name="Object 23"/>
          <p:cNvGraphicFramePr>
            <a:graphicFrameLocks noChangeAspect="1"/>
          </p:cNvGraphicFramePr>
          <p:nvPr/>
        </p:nvGraphicFramePr>
        <p:xfrm>
          <a:off x="6516688" y="1196975"/>
          <a:ext cx="1223962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49" name="Формула" r:id="rId14" imgW="507960" imgH="419040" progId="Equation.3">
                  <p:embed/>
                </p:oleObj>
              </mc:Choice>
              <mc:Fallback>
                <p:oleObj name="Формула" r:id="rId14" imgW="507960" imgH="419040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688" y="1196975"/>
                        <a:ext cx="1223962" cy="1009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63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63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6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6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6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56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56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56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3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3" name="WordArt 5"/>
          <p:cNvSpPr>
            <a:spLocks noChangeArrowheads="1" noChangeShapeType="1" noTextEdit="1"/>
          </p:cNvSpPr>
          <p:nvPr/>
        </p:nvSpPr>
        <p:spPr bwMode="auto">
          <a:xfrm>
            <a:off x="8696325" y="6381750"/>
            <a:ext cx="1238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9</a:t>
            </a:r>
          </a:p>
        </p:txBody>
      </p:sp>
      <p:sp>
        <p:nvSpPr>
          <p:cNvPr id="58376" name="WordArt 8"/>
          <p:cNvSpPr>
            <a:spLocks noChangeArrowheads="1" noChangeShapeType="1" noTextEdit="1"/>
          </p:cNvSpPr>
          <p:nvPr/>
        </p:nvSpPr>
        <p:spPr bwMode="auto">
          <a:xfrm>
            <a:off x="323850" y="0"/>
            <a:ext cx="8675688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ФИЗИЧЕСКИЕ ОСНОВЫ ВАКУУМНОЙ И ПЛАЗМЕННОЙ ЭЛЕКТРОНИКИ</a:t>
            </a:r>
          </a:p>
        </p:txBody>
      </p:sp>
      <p:sp>
        <p:nvSpPr>
          <p:cNvPr id="58379" name="Rectangle 11"/>
          <p:cNvSpPr>
            <a:spLocks noChangeArrowheads="1"/>
          </p:cNvSpPr>
          <p:nvPr/>
        </p:nvSpPr>
        <p:spPr bwMode="auto">
          <a:xfrm>
            <a:off x="0" y="3298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8380" name="Object 12"/>
          <p:cNvGraphicFramePr>
            <a:graphicFrameLocks noChangeAspect="1"/>
          </p:cNvGraphicFramePr>
          <p:nvPr/>
        </p:nvGraphicFramePr>
        <p:xfrm>
          <a:off x="0" y="2995613"/>
          <a:ext cx="114300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99" name="Формула" r:id="rId4" imgW="114151" imgH="215619" progId="Equation.3">
                  <p:embed/>
                </p:oleObj>
              </mc:Choice>
              <mc:Fallback>
                <p:oleObj name="Формула" r:id="rId4" imgW="114151" imgH="215619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995613"/>
                        <a:ext cx="114300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81" name="Object 13"/>
          <p:cNvGraphicFramePr>
            <a:graphicFrameLocks noChangeAspect="1"/>
          </p:cNvGraphicFramePr>
          <p:nvPr/>
        </p:nvGraphicFramePr>
        <p:xfrm>
          <a:off x="0" y="3633788"/>
          <a:ext cx="114300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00" name="Формула" r:id="rId6" imgW="114151" imgH="215619" progId="Equation.3">
                  <p:embed/>
                </p:oleObj>
              </mc:Choice>
              <mc:Fallback>
                <p:oleObj name="Формула" r:id="rId6" imgW="114151" imgH="215619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633788"/>
                        <a:ext cx="114300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82" name="Rectangle 14"/>
          <p:cNvSpPr>
            <a:spLocks noChangeArrowheads="1"/>
          </p:cNvSpPr>
          <p:nvPr/>
        </p:nvSpPr>
        <p:spPr bwMode="auto">
          <a:xfrm>
            <a:off x="0" y="2614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8383" name="Rectangle 15"/>
          <p:cNvSpPr>
            <a:spLocks noChangeArrowheads="1"/>
          </p:cNvSpPr>
          <p:nvPr/>
        </p:nvSpPr>
        <p:spPr bwMode="auto">
          <a:xfrm>
            <a:off x="0" y="2814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8384" name="Rectangle 16"/>
          <p:cNvSpPr>
            <a:spLocks noChangeArrowheads="1"/>
          </p:cNvSpPr>
          <p:nvPr/>
        </p:nvSpPr>
        <p:spPr bwMode="auto">
          <a:xfrm>
            <a:off x="0" y="36337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8385" name="Rectangle 17"/>
          <p:cNvSpPr>
            <a:spLocks noChangeArrowheads="1"/>
          </p:cNvSpPr>
          <p:nvPr/>
        </p:nvSpPr>
        <p:spPr bwMode="auto">
          <a:xfrm>
            <a:off x="5926138" y="1879600"/>
            <a:ext cx="1841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2400" b="1">
              <a:solidFill>
                <a:schemeClr val="tx2"/>
              </a:solidFill>
            </a:endParaRPr>
          </a:p>
          <a:p>
            <a:endParaRPr lang="ru-RU" sz="2400" b="1">
              <a:solidFill>
                <a:schemeClr val="tx2"/>
              </a:solidFill>
            </a:endParaRPr>
          </a:p>
        </p:txBody>
      </p:sp>
      <p:sp>
        <p:nvSpPr>
          <p:cNvPr id="58386" name="Rectangle 18"/>
          <p:cNvSpPr>
            <a:spLocks noChangeArrowheads="1"/>
          </p:cNvSpPr>
          <p:nvPr/>
        </p:nvSpPr>
        <p:spPr bwMode="auto">
          <a:xfrm>
            <a:off x="468313" y="620713"/>
            <a:ext cx="829786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ru-RU" b="1" i="1">
                <a:solidFill>
                  <a:srgbClr val="020202"/>
                </a:solidFill>
              </a:rPr>
              <a:t>Задача 7</a:t>
            </a:r>
            <a:r>
              <a:rPr lang="en-US" b="1" i="1">
                <a:solidFill>
                  <a:srgbClr val="020202"/>
                </a:solidFill>
              </a:rPr>
              <a:t>. </a:t>
            </a:r>
            <a:r>
              <a:rPr lang="ru-RU" b="1" i="1">
                <a:solidFill>
                  <a:srgbClr val="020202"/>
                </a:solidFill>
              </a:rPr>
              <a:t>Используя функцию распределения молекул идеального газа по энергиям, найдите наиболее вероятное значение энергии молекул.</a:t>
            </a:r>
            <a:r>
              <a:rPr lang="ru-RU" sz="2400" b="1">
                <a:solidFill>
                  <a:srgbClr val="020202"/>
                </a:solidFill>
              </a:rPr>
              <a:t> </a:t>
            </a:r>
          </a:p>
        </p:txBody>
      </p:sp>
      <p:graphicFrame>
        <p:nvGraphicFramePr>
          <p:cNvPr id="58392" name="Object 24"/>
          <p:cNvGraphicFramePr>
            <a:graphicFrameLocks noChangeAspect="1"/>
          </p:cNvGraphicFramePr>
          <p:nvPr/>
        </p:nvGraphicFramePr>
        <p:xfrm>
          <a:off x="611188" y="1412875"/>
          <a:ext cx="3956050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01" name="Формула" r:id="rId7" imgW="1523880" imgH="419040" progId="Equation.3">
                  <p:embed/>
                </p:oleObj>
              </mc:Choice>
              <mc:Fallback>
                <p:oleObj name="Формула" r:id="rId7" imgW="1523880" imgH="419040" progId="Equation.3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1412875"/>
                        <a:ext cx="3956050" cy="1089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93" name="Object 25"/>
          <p:cNvGraphicFramePr>
            <a:graphicFrameLocks noChangeAspect="1"/>
          </p:cNvGraphicFramePr>
          <p:nvPr/>
        </p:nvGraphicFramePr>
        <p:xfrm>
          <a:off x="5076825" y="1557338"/>
          <a:ext cx="1223963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02" name="Формула" r:id="rId9" imgW="507960" imgH="419040" progId="Equation.3">
                  <p:embed/>
                </p:oleObj>
              </mc:Choice>
              <mc:Fallback>
                <p:oleObj name="Формула" r:id="rId9" imgW="507960" imgH="419040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825" y="1557338"/>
                        <a:ext cx="1223963" cy="1009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94" name="Object 26"/>
          <p:cNvGraphicFramePr>
            <a:graphicFrameLocks noChangeAspect="1"/>
          </p:cNvGraphicFramePr>
          <p:nvPr/>
        </p:nvGraphicFramePr>
        <p:xfrm>
          <a:off x="611188" y="2492375"/>
          <a:ext cx="4152900" cy="118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03" name="Формула" r:id="rId11" imgW="1600200" imgH="457200" progId="Equation.3">
                  <p:embed/>
                </p:oleObj>
              </mc:Choice>
              <mc:Fallback>
                <p:oleObj name="Формула" r:id="rId11" imgW="1600200" imgH="457200" progId="Equation.3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2492375"/>
                        <a:ext cx="4152900" cy="1187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95" name="Object 27"/>
          <p:cNvGraphicFramePr>
            <a:graphicFrameLocks noChangeAspect="1"/>
          </p:cNvGraphicFramePr>
          <p:nvPr/>
        </p:nvGraphicFramePr>
        <p:xfrm>
          <a:off x="3924300" y="3357563"/>
          <a:ext cx="4679950" cy="118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04" name="Формула" r:id="rId13" imgW="1803240" imgH="457200" progId="Equation.3">
                  <p:embed/>
                </p:oleObj>
              </mc:Choice>
              <mc:Fallback>
                <p:oleObj name="Формула" r:id="rId13" imgW="1803240" imgH="457200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3357563"/>
                        <a:ext cx="4679950" cy="1187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96" name="Object 28"/>
          <p:cNvGraphicFramePr>
            <a:graphicFrameLocks noChangeAspect="1"/>
          </p:cNvGraphicFramePr>
          <p:nvPr/>
        </p:nvGraphicFramePr>
        <p:xfrm>
          <a:off x="827088" y="4076700"/>
          <a:ext cx="2703512" cy="118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05" name="Формула" r:id="rId15" imgW="1041120" imgH="457200" progId="Equation.3">
                  <p:embed/>
                </p:oleObj>
              </mc:Choice>
              <mc:Fallback>
                <p:oleObj name="Формула" r:id="rId15" imgW="1041120" imgH="457200" progId="Equation.3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4076700"/>
                        <a:ext cx="2703512" cy="1187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97" name="Object 29"/>
          <p:cNvGraphicFramePr>
            <a:graphicFrameLocks noChangeAspect="1"/>
          </p:cNvGraphicFramePr>
          <p:nvPr/>
        </p:nvGraphicFramePr>
        <p:xfrm>
          <a:off x="3708400" y="5229225"/>
          <a:ext cx="1835150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06" name="Формула" r:id="rId17" imgW="761760" imgH="419040" progId="Equation.3">
                  <p:embed/>
                </p:oleObj>
              </mc:Choice>
              <mc:Fallback>
                <p:oleObj name="Формула" r:id="rId17" imgW="761760" imgH="419040" progId="Equation.3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5229225"/>
                        <a:ext cx="1835150" cy="1009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98" name="Object 30"/>
          <p:cNvGraphicFramePr>
            <a:graphicFrameLocks noChangeAspect="1"/>
          </p:cNvGraphicFramePr>
          <p:nvPr/>
        </p:nvGraphicFramePr>
        <p:xfrm>
          <a:off x="6227763" y="5300663"/>
          <a:ext cx="1682750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07" name="Формула" r:id="rId19" imgW="698400" imgH="393480" progId="Equation.3">
                  <p:embed/>
                </p:oleObj>
              </mc:Choice>
              <mc:Fallback>
                <p:oleObj name="Формула" r:id="rId19" imgW="698400" imgH="393480" progId="Equation.3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7763" y="5300663"/>
                        <a:ext cx="1682750" cy="949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83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83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8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8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58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58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8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1315</TotalTime>
  <Words>1431</Words>
  <Application>Microsoft Office PowerPoint</Application>
  <PresentationFormat>Экран (4:3)</PresentationFormat>
  <Paragraphs>126</Paragraphs>
  <Slides>20</Slides>
  <Notes>20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20</vt:i4>
      </vt:variant>
    </vt:vector>
  </HeadingPairs>
  <TitlesOfParts>
    <vt:vector size="23" baseType="lpstr">
      <vt:lpstr>Солнцестояние</vt:lpstr>
      <vt:lpstr>Формула</vt:lpstr>
      <vt:lpstr>Equation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нннн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дом</dc:creator>
  <cp:lastModifiedBy>Администратор</cp:lastModifiedBy>
  <cp:revision>43</cp:revision>
  <dcterms:created xsi:type="dcterms:W3CDTF">2007-02-08T11:03:30Z</dcterms:created>
  <dcterms:modified xsi:type="dcterms:W3CDTF">2015-04-29T06:10:04Z</dcterms:modified>
</cp:coreProperties>
</file>