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0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31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81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9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39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2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8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5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0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9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8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5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5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115E-91EC-477B-BA5C-2061B845177F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73DA8C-333E-40C8-9BA9-F70A43D6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2869" y="1719072"/>
            <a:ext cx="8915399" cy="198846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ИТОГОВЫЙ ТЕСТ</a:t>
            </a:r>
            <a:br>
              <a:rPr lang="ru-RU" sz="4000" b="1" dirty="0" smtClean="0"/>
            </a:br>
            <a:r>
              <a:rPr lang="ru-RU" sz="4000" dirty="0" smtClean="0"/>
              <a:t>по курсу </a:t>
            </a:r>
            <a:br>
              <a:rPr lang="ru-RU" sz="4000" dirty="0" smtClean="0"/>
            </a:br>
            <a:r>
              <a:rPr lang="ru-RU" sz="4000" b="1" dirty="0" smtClean="0"/>
              <a:t>«Сравнительное правоведение»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6917" y="4608577"/>
            <a:ext cx="9124251" cy="182543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Старший преподаватель </a:t>
            </a:r>
            <a:endParaRPr lang="en-US" dirty="0" smtClean="0"/>
          </a:p>
          <a:p>
            <a:pPr algn="r"/>
            <a:r>
              <a:rPr lang="ru-RU" dirty="0" smtClean="0"/>
              <a:t>кафедры теории и истории государства и права</a:t>
            </a:r>
          </a:p>
          <a:p>
            <a:pPr algn="r"/>
            <a:r>
              <a:rPr lang="ru-RU" dirty="0" smtClean="0"/>
              <a:t>Н.А. Раханова</a:t>
            </a:r>
          </a:p>
          <a:p>
            <a:pPr algn="r"/>
            <a:r>
              <a:rPr lang="en-US" dirty="0" smtClean="0">
                <a:hlinkClick r:id="rId2"/>
              </a:rPr>
              <a:t>n.rakhanova@psu.by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3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6309" y="276638"/>
            <a:ext cx="8911687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/>
              <a:t>8</a:t>
            </a:r>
            <a:r>
              <a:rPr lang="be-BY" dirty="0" smtClean="0"/>
              <a:t>. К какому виду сравнения следует относить </a:t>
            </a:r>
            <a:r>
              <a:rPr lang="ru-RU" dirty="0" smtClean="0"/>
              <a:t>исследование </a:t>
            </a:r>
            <a:r>
              <a:rPr lang="ru-RU" dirty="0"/>
              <a:t>правового регулирования общественных отношений, связанных с усыновлением, в </a:t>
            </a:r>
            <a:r>
              <a:rPr lang="ru-RU" dirty="0" smtClean="0"/>
              <a:t>правовых системах </a:t>
            </a:r>
            <a:r>
              <a:rPr lang="ru-RU" dirty="0"/>
              <a:t>Латвии и </a:t>
            </a:r>
            <a:r>
              <a:rPr lang="ru-RU" dirty="0" smtClean="0"/>
              <a:t>Литвы?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1488" y="3080378"/>
            <a:ext cx="7947596" cy="3777622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Внутреннее.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Функциональное.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Нормативное.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Бинарное.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Текстуальное.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2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537" y="221774"/>
            <a:ext cx="9529508" cy="128089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9. Укажите определение понятия «концептуальный </a:t>
            </a:r>
            <a:r>
              <a:rPr lang="ru-RU" sz="2800" dirty="0"/>
              <a:t>подход </a:t>
            </a:r>
            <a:r>
              <a:rPr lang="ru-RU" sz="2800" dirty="0" smtClean="0"/>
              <a:t>в </a:t>
            </a:r>
            <a:r>
              <a:rPr lang="ru-RU" sz="2800" dirty="0"/>
              <a:t>сравнительно-правовом </a:t>
            </a:r>
            <a:r>
              <a:rPr lang="ru-RU" sz="2800" dirty="0" smtClean="0"/>
              <a:t>исследовании».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3744" y="1335024"/>
            <a:ext cx="9436608" cy="544068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2000" dirty="0" smtClean="0"/>
              <a:t>учение </a:t>
            </a:r>
            <a:r>
              <a:rPr lang="ru-RU" sz="2000" dirty="0"/>
              <a:t>о способах организации и построения теоретической и практической деятельности человека;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основополагающие познавательные установки, в рамках которых проводятся сравнительно-правовые исследования;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совокупность взаимосвязанных этапов (стадий) и правил наиболее подходящего применения сравнительно-правового и других научных методов и способов познания правовых явлений с целью выявления подобных и отличительных признаков, группировки, классификации этих явлений;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построенная на общих мировоззренческих категориях аксиоматическая идея, которая является постулатом общей стратегии исследования и в соответствии с которой производится отбор исследуемых фактов и интерпретация результатов исследования;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000" dirty="0"/>
              <a:t>совокупность приемов исследования в какой-либо науке или в области знаний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210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413" y="185198"/>
            <a:ext cx="8911687" cy="2018506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10. </a:t>
            </a:r>
            <a:r>
              <a:rPr lang="ru-RU" dirty="0"/>
              <a:t>Восстановите последовательность пяти методологических этапов сравнительно-правового исследования по Ю.А. </a:t>
            </a:r>
            <a:r>
              <a:rPr lang="ru-RU" dirty="0" smtClean="0"/>
              <a:t>Тихомирову.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6896" y="2468880"/>
            <a:ext cx="9372600" cy="4535424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О</a:t>
            </a:r>
            <a:r>
              <a:rPr lang="ru-RU" sz="3200" dirty="0" smtClean="0"/>
              <a:t>пределение </a:t>
            </a:r>
            <a:r>
              <a:rPr lang="ru-RU" sz="3200" dirty="0"/>
              <a:t>результатов сравнительно-правового анализа и возможности их использования в нормотворческой и правовой деятельности </a:t>
            </a:r>
            <a:r>
              <a:rPr lang="ru-RU" sz="3200" dirty="0" smtClean="0"/>
              <a:t>государства.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равовой </a:t>
            </a:r>
            <a:r>
              <a:rPr lang="ru-RU" sz="3200" dirty="0"/>
              <a:t>выбор объектов сравнительного анализа и корректная постановка </a:t>
            </a:r>
            <a:r>
              <a:rPr lang="ru-RU" sz="3200" dirty="0" smtClean="0"/>
              <a:t>целей</a:t>
            </a:r>
            <a:r>
              <a:rPr lang="ru-RU" sz="3200" dirty="0"/>
              <a:t>.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ыявление </a:t>
            </a:r>
            <a:r>
              <a:rPr lang="ru-RU" sz="3200" dirty="0"/>
              <a:t>степени сходства и различий юридических понятий и терминов, используемых в сопоставляемых правовых </a:t>
            </a:r>
            <a:r>
              <a:rPr lang="ru-RU" sz="3200" dirty="0" smtClean="0"/>
              <a:t>системах.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роведение </a:t>
            </a:r>
            <a:r>
              <a:rPr lang="ru-RU" sz="3200" dirty="0"/>
              <a:t>правового анализа признаков сравниваемых правовых явлений, норм, </a:t>
            </a:r>
            <a:r>
              <a:rPr lang="ru-RU" sz="3200" dirty="0" smtClean="0"/>
              <a:t>институтов.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Р</a:t>
            </a:r>
            <a:r>
              <a:rPr lang="ru-RU" sz="3200" dirty="0" smtClean="0"/>
              <a:t>азработка </a:t>
            </a:r>
            <a:r>
              <a:rPr lang="ru-RU" sz="3200" dirty="0"/>
              <a:t>и применение критериев оценки сходств, различий сравниваемых </a:t>
            </a:r>
            <a:r>
              <a:rPr lang="ru-RU" sz="3200" dirty="0" smtClean="0"/>
              <a:t>объектов.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6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369" y="624110"/>
            <a:ext cx="9703244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11. Какие правовые семьи </a:t>
            </a:r>
            <a:r>
              <a:rPr lang="ru-RU" dirty="0" smtClean="0"/>
              <a:t>включает  трихотомия Рене Давида?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176" y="2133600"/>
            <a:ext cx="8953436" cy="377762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романо-германская правовая семья, семья </a:t>
            </a:r>
            <a:r>
              <a:rPr lang="ru-RU" sz="3200" dirty="0"/>
              <a:t>общего права, </a:t>
            </a:r>
            <a:r>
              <a:rPr lang="ru-RU" sz="3200" dirty="0" smtClean="0"/>
              <a:t>социалистическая правовая семья;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романская, германская, английская </a:t>
            </a:r>
            <a:r>
              <a:rPr lang="ru-RU" sz="3200" dirty="0"/>
              <a:t>правовые семьи;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западная, </a:t>
            </a:r>
            <a:r>
              <a:rPr lang="ru-RU" sz="3200" dirty="0" err="1" smtClean="0"/>
              <a:t>незападная</a:t>
            </a:r>
            <a:r>
              <a:rPr lang="ru-RU" sz="3200" dirty="0" smtClean="0"/>
              <a:t> </a:t>
            </a:r>
            <a:r>
              <a:rPr lang="ru-RU" sz="3200" dirty="0"/>
              <a:t>и </a:t>
            </a:r>
            <a:r>
              <a:rPr lang="ru-RU" sz="3200" dirty="0" err="1" smtClean="0"/>
              <a:t>квазизападная</a:t>
            </a:r>
            <a:r>
              <a:rPr lang="ru-RU" sz="3200" dirty="0" smtClean="0"/>
              <a:t> правовые семьи.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95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1" y="624110"/>
            <a:ext cx="9584372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12. Укажите верное определение понятия «правовая семья»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sz="3600" dirty="0" smtClean="0"/>
              <a:t>совокупность </a:t>
            </a:r>
            <a:r>
              <a:rPr lang="ru-RU" sz="3600" dirty="0"/>
              <a:t>иностранных правовых элементов;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600" dirty="0" smtClean="0"/>
              <a:t>исторически </a:t>
            </a:r>
            <a:r>
              <a:rPr lang="ru-RU" sz="3600" dirty="0"/>
              <a:t>обусловленная формально-правовая общность правовых систем;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600" dirty="0" smtClean="0"/>
              <a:t>совокупность </a:t>
            </a:r>
            <a:r>
              <a:rPr lang="ru-RU" sz="3600" dirty="0"/>
              <a:t>источников права и </a:t>
            </a:r>
            <a:r>
              <a:rPr lang="ru-RU" sz="3600" dirty="0" err="1"/>
              <a:t>юрисдикционных</a:t>
            </a:r>
            <a:r>
              <a:rPr lang="ru-RU" sz="3600" dirty="0"/>
              <a:t> органов иностранных </a:t>
            </a:r>
            <a:r>
              <a:rPr lang="ru-RU" sz="3600" dirty="0" smtClean="0"/>
              <a:t>государств.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5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648" y="139478"/>
            <a:ext cx="10360152" cy="1280890"/>
          </a:xfrm>
        </p:spPr>
        <p:txBody>
          <a:bodyPr>
            <a:noAutofit/>
          </a:bodyPr>
          <a:lstStyle/>
          <a:p>
            <a:r>
              <a:rPr lang="be-BY" sz="3000" dirty="0" smtClean="0"/>
              <a:t>13. Укажите определение, раскрывающее понятие «методика</a:t>
            </a:r>
            <a:r>
              <a:rPr lang="ru-RU" sz="3000" dirty="0" smtClean="0"/>
              <a:t> </a:t>
            </a:r>
            <a:r>
              <a:rPr lang="ru-RU" sz="3000" dirty="0"/>
              <a:t>сравнительно-правовых </a:t>
            </a:r>
            <a:r>
              <a:rPr lang="ru-RU" sz="3000" dirty="0" smtClean="0"/>
              <a:t>исследований»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192" y="1517904"/>
            <a:ext cx="10460736" cy="495604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учение </a:t>
            </a:r>
            <a:r>
              <a:rPr lang="ru-RU" sz="2000" dirty="0"/>
              <a:t>о способах организации и построения теоретической и практической деятельности человека;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основополагающие познавательные установки, в рамках которых проводятся сравнительно-правовые исследования;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совокупность взаимосвязанных этапов (стадий) и правил наиболее подходящего применения сравнительно-правового и других научных методов и способов познания правовых явлений с целью выявления подобных и отличительных признаков, группировки, классификации этих явлений;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построенная на общих мировоззренческих категориях аксиоматическая идея, которая является постулатом общей стратегии исследования и в соответствии с которой производится отбор исследуемых фактов и интерпретация результатов исследования;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совокупность приемов исследования в какой-либо науке или в области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25675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656" y="624110"/>
            <a:ext cx="9684957" cy="1280890"/>
          </a:xfrm>
        </p:spPr>
        <p:txBody>
          <a:bodyPr>
            <a:noAutofit/>
          </a:bodyPr>
          <a:lstStyle/>
          <a:p>
            <a:pPr lvl="0"/>
            <a:r>
              <a:rPr lang="be-BY" dirty="0" smtClean="0"/>
              <a:t>14. Укажите </a:t>
            </a:r>
            <a:r>
              <a:rPr lang="ru-RU" dirty="0" smtClean="0"/>
              <a:t>центр </a:t>
            </a:r>
            <a:r>
              <a:rPr lang="ru-RU" dirty="0"/>
              <a:t>развития романо-германского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2234184"/>
            <a:ext cx="7728140" cy="3777622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3600" dirty="0" smtClean="0"/>
              <a:t> Британские </a:t>
            </a:r>
            <a:r>
              <a:rPr lang="ru-RU" sz="3600" dirty="0"/>
              <a:t>острова</a:t>
            </a:r>
          </a:p>
          <a:p>
            <a:pPr lvl="0">
              <a:buFont typeface="+mj-lt"/>
              <a:buAutoNum type="alphaUcPeriod"/>
            </a:pPr>
            <a:r>
              <a:rPr lang="ru-RU" sz="3600" dirty="0" smtClean="0"/>
              <a:t>  Континентальная </a:t>
            </a:r>
            <a:r>
              <a:rPr lang="ru-RU" sz="3600" dirty="0"/>
              <a:t>Европа</a:t>
            </a:r>
          </a:p>
          <a:p>
            <a:pPr lvl="0">
              <a:buFont typeface="+mj-lt"/>
              <a:buAutoNum type="alphaUcPeriod"/>
            </a:pPr>
            <a:r>
              <a:rPr lang="ru-RU" sz="3600" dirty="0" smtClean="0"/>
              <a:t> Северная </a:t>
            </a:r>
            <a:r>
              <a:rPr lang="ru-RU" sz="3600" dirty="0"/>
              <a:t>Америка</a:t>
            </a:r>
          </a:p>
          <a:p>
            <a:pPr>
              <a:buFont typeface="+mj-lt"/>
              <a:buAutoNum type="alphaUcPeriod"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513" y="157766"/>
            <a:ext cx="9546336" cy="1799050"/>
          </a:xfrm>
        </p:spPr>
        <p:txBody>
          <a:bodyPr>
            <a:normAutofit/>
          </a:bodyPr>
          <a:lstStyle/>
          <a:p>
            <a:pPr lvl="0"/>
            <a:r>
              <a:rPr lang="be-BY" dirty="0" smtClean="0"/>
              <a:t>15. </a:t>
            </a:r>
            <a:r>
              <a:rPr lang="ru-RU" dirty="0"/>
              <a:t>Выберите </a:t>
            </a:r>
            <a:r>
              <a:rPr lang="ru-RU" dirty="0" smtClean="0"/>
              <a:t>признак</a:t>
            </a:r>
            <a:r>
              <a:rPr lang="ru-RU" dirty="0"/>
              <a:t>, не относящийся к закону в соответствии с романо-германской правовой </a:t>
            </a:r>
            <a:r>
              <a:rPr lang="ru-RU" dirty="0" smtClean="0"/>
              <a:t>традицией.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8840" y="2103120"/>
            <a:ext cx="9875520" cy="4526280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200" dirty="0"/>
              <a:t>Н</a:t>
            </a:r>
            <a:r>
              <a:rPr lang="ru-RU" sz="2200" dirty="0" smtClean="0"/>
              <a:t>ормативный </a:t>
            </a:r>
            <a:r>
              <a:rPr lang="ru-RU" sz="2200" dirty="0"/>
              <a:t>правовой акт со всеми присущими ему признаками (правовой акт; принят полномочным органом; содержит нормы права, т.е. предписания общеобязательного характера, рассчитанные на многократное применение; обеспечивается и охраняется государством; имеет обязательную письменную форму</a:t>
            </a:r>
            <a:r>
              <a:rPr lang="ru-RU" sz="2200" dirty="0" smtClean="0"/>
              <a:t>).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В</a:t>
            </a:r>
            <a:r>
              <a:rPr lang="ru-RU" sz="2200" dirty="0" smtClean="0"/>
              <a:t>ысшая </a:t>
            </a:r>
            <a:r>
              <a:rPr lang="ru-RU" sz="2200" dirty="0"/>
              <a:t>ступень в иерархии нормативных правовых актов, среди которых Конституция обладает наибольшей юридической </a:t>
            </a:r>
            <a:r>
              <a:rPr lang="ru-RU" sz="2200" dirty="0" smtClean="0"/>
              <a:t>силой.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Регулирует наиболее </a:t>
            </a:r>
            <a:r>
              <a:rPr lang="ru-RU" sz="2200" dirty="0"/>
              <a:t>важные вопросы государственной и общественной </a:t>
            </a:r>
            <a:r>
              <a:rPr lang="ru-RU" sz="2200" dirty="0" smtClean="0"/>
              <a:t>жизни</a:t>
            </a:r>
            <a:r>
              <a:rPr lang="ru-RU" sz="2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Принимается исключительно </a:t>
            </a:r>
            <a:r>
              <a:rPr lang="ru-RU" sz="2200" dirty="0"/>
              <a:t>парламентом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205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792" y="267494"/>
            <a:ext cx="9502076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16. Укажите </a:t>
            </a:r>
            <a:r>
              <a:rPr lang="ru-RU" dirty="0" smtClean="0"/>
              <a:t>отличительную особенностью </a:t>
            </a:r>
            <a:r>
              <a:rPr lang="ru-RU" dirty="0"/>
              <a:t>романо-германской правовой </a:t>
            </a:r>
            <a:r>
              <a:rPr lang="ru-RU" dirty="0" smtClean="0"/>
              <a:t>семьи.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888" y="1758696"/>
            <a:ext cx="8816276" cy="3777622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3600" dirty="0" smtClean="0"/>
              <a:t> </a:t>
            </a:r>
            <a:r>
              <a:rPr lang="ru-RU" sz="3200" dirty="0" smtClean="0"/>
              <a:t>Влияние </a:t>
            </a:r>
            <a:r>
              <a:rPr lang="ru-RU" sz="3200" dirty="0"/>
              <a:t>римского частного права на формирование и становление правовой </a:t>
            </a:r>
            <a:r>
              <a:rPr lang="ru-RU" sz="3200" dirty="0" smtClean="0"/>
              <a:t>семьи.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/>
              <a:t>К</a:t>
            </a:r>
            <a:r>
              <a:rPr lang="ru-RU" sz="3200" dirty="0" smtClean="0"/>
              <a:t>азуальный </a:t>
            </a:r>
            <a:r>
              <a:rPr lang="ru-RU" sz="3200" dirty="0"/>
              <a:t>характер правовых </a:t>
            </a:r>
            <a:r>
              <a:rPr lang="ru-RU" sz="3200" dirty="0" smtClean="0"/>
              <a:t>норм.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/>
              <a:t>Т</a:t>
            </a:r>
            <a:r>
              <a:rPr lang="ru-RU" sz="3200" dirty="0" smtClean="0"/>
              <a:t>радиционный </a:t>
            </a:r>
            <a:r>
              <a:rPr lang="ru-RU" sz="3200" dirty="0"/>
              <a:t>характер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230918"/>
            <a:ext cx="10058399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17. Каким фактором обуславливается </a:t>
            </a:r>
            <a:r>
              <a:rPr lang="ru-RU" dirty="0" smtClean="0"/>
              <a:t>сильное </a:t>
            </a:r>
            <a:r>
              <a:rPr lang="ru-RU" dirty="0"/>
              <a:t>влияние римского частного права на правовую систему </a:t>
            </a:r>
            <a:r>
              <a:rPr lang="ru-RU" dirty="0" smtClean="0"/>
              <a:t>Германии?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9696" y="2212848"/>
            <a:ext cx="9364916" cy="4146430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Раздробленностью </a:t>
            </a:r>
            <a:r>
              <a:rPr lang="ru-RU" sz="3200" dirty="0"/>
              <a:t>германского общества и слабостью централизованной политической </a:t>
            </a:r>
            <a:r>
              <a:rPr lang="ru-RU" sz="3200" dirty="0" smtClean="0"/>
              <a:t>власти.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Деятельностью имперского </a:t>
            </a:r>
            <a:r>
              <a:rPr lang="ru-RU" sz="3200" dirty="0" smtClean="0"/>
              <a:t>суда.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Сформированным сословием высококвалифицированных </a:t>
            </a:r>
            <a:r>
              <a:rPr lang="ru-RU" sz="3200" dirty="0" smtClean="0"/>
              <a:t>юристов.</a:t>
            </a:r>
            <a:endParaRPr lang="ru-RU" sz="32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55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549" y="422942"/>
            <a:ext cx="8911687" cy="1280890"/>
          </a:xfrm>
        </p:spPr>
        <p:txBody>
          <a:bodyPr/>
          <a:lstStyle/>
          <a:p>
            <a:r>
              <a:rPr lang="ru-RU" b="1" dirty="0" smtClean="0"/>
              <a:t>Условия тестирования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5516" y="1575816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Время тестирования – 45 минут (из расчета 1 вопрос – 1 минута) + 20 минут на проверку и оформление результатов.</a:t>
            </a: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Работа в малых группах. Результат работы оформляется единым документом с возможностью «особого мнения».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86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9132" y="240062"/>
            <a:ext cx="9465500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18. Какое значение имеет судебная практика в правовых системах </a:t>
            </a:r>
            <a:r>
              <a:rPr lang="ru-RU" dirty="0" smtClean="0"/>
              <a:t>романо-германского типа?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580" y="2033016"/>
            <a:ext cx="9325420" cy="3777622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 smtClean="0"/>
              <a:t>Создает </a:t>
            </a:r>
            <a:r>
              <a:rPr lang="ru-RU" sz="3200" dirty="0"/>
              <a:t>нормы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Играет роль второстепенного источника </a:t>
            </a:r>
            <a:r>
              <a:rPr lang="ru-RU" sz="3200" dirty="0" smtClean="0"/>
              <a:t>права.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0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080" y="258350"/>
            <a:ext cx="9721533" cy="1661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19. Укажите характеристику нормы права </a:t>
            </a:r>
            <a:br>
              <a:rPr lang="ru-RU" dirty="0" smtClean="0"/>
            </a:br>
            <a:r>
              <a:rPr lang="ru-RU" dirty="0" smtClean="0"/>
              <a:t>в правовых </a:t>
            </a:r>
            <a:r>
              <a:rPr lang="ru-RU" dirty="0"/>
              <a:t>системах </a:t>
            </a:r>
            <a:r>
              <a:rPr lang="ru-RU" dirty="0" smtClean="0"/>
              <a:t>романо-германского типа.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8336" y="2197608"/>
            <a:ext cx="8897112" cy="377762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 Продукт </a:t>
            </a:r>
            <a:r>
              <a:rPr lang="ru-RU" sz="3200" dirty="0"/>
              <a:t>судебного </a:t>
            </a:r>
            <a:r>
              <a:rPr lang="ru-RU" sz="3200" dirty="0" smtClean="0"/>
              <a:t>правотворчества.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Писаное </a:t>
            </a:r>
            <a:r>
              <a:rPr lang="ru-RU" sz="3200" dirty="0"/>
              <a:t>правило поведение всеобщего характера, адресованное неопределенному кругу </a:t>
            </a:r>
            <a:r>
              <a:rPr lang="ru-RU" sz="3200" dirty="0" smtClean="0"/>
              <a:t>лиц.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Продукт </a:t>
            </a:r>
            <a:r>
              <a:rPr lang="ru-RU" sz="3200" dirty="0"/>
              <a:t>конкретного толкования правила поведения, изложенного в Священном </a:t>
            </a:r>
            <a:r>
              <a:rPr lang="ru-RU" sz="3200" dirty="0" smtClean="0"/>
              <a:t>писании.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5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793" y="624110"/>
            <a:ext cx="9739820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20. Определите</a:t>
            </a:r>
            <a:r>
              <a:rPr lang="ru-RU" dirty="0"/>
              <a:t>, какие группы правовых систем не относятся к романо-германской правовой </a:t>
            </a:r>
            <a:r>
              <a:rPr lang="ru-RU" dirty="0" smtClean="0"/>
              <a:t>семье.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6012" y="2480734"/>
            <a:ext cx="8915400" cy="377762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 Североамериканская</a:t>
            </a:r>
            <a:r>
              <a:rPr lang="ru-RU" sz="3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Латиноамериканская</a:t>
            </a:r>
            <a:r>
              <a:rPr lang="ru-RU" sz="3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Романская. 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</a:t>
            </a:r>
            <a:r>
              <a:rPr lang="ru-RU" sz="3200" dirty="0"/>
              <a:t>Г</a:t>
            </a:r>
            <a:r>
              <a:rPr lang="ru-RU" sz="3200" dirty="0" smtClean="0"/>
              <a:t>ерманская</a:t>
            </a:r>
            <a:r>
              <a:rPr lang="ru-RU" sz="3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Английская</a:t>
            </a:r>
            <a:r>
              <a:rPr lang="ru-RU" sz="3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Скандинавская.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22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249206"/>
            <a:ext cx="9584372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21. Какой </a:t>
            </a:r>
            <a:r>
              <a:rPr lang="be-BY" dirty="0"/>
              <a:t>из перечисленных факторов </a:t>
            </a:r>
            <a:r>
              <a:rPr lang="be-BY" dirty="0" smtClean="0"/>
              <a:t>повлиял </a:t>
            </a:r>
            <a:r>
              <a:rPr lang="be-BY" dirty="0"/>
              <a:t>на увеличение функции делегированного нормотворчества в правовых системах Латинской Америки?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7480" y="2579624"/>
            <a:ext cx="8807132" cy="3777622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lphaUcPeriod"/>
            </a:pPr>
            <a:r>
              <a:rPr lang="be-BY" sz="3200" dirty="0" smtClean="0"/>
              <a:t> Процесс </a:t>
            </a:r>
            <a:r>
              <a:rPr lang="be-BY" sz="3200" dirty="0"/>
              <a:t>кодификации </a:t>
            </a:r>
            <a:r>
              <a:rPr lang="be-BY" sz="3200" dirty="0" smtClean="0"/>
              <a:t>права.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be-BY" sz="3200" dirty="0" smtClean="0"/>
              <a:t> Уничтожение </a:t>
            </a:r>
            <a:r>
              <a:rPr lang="be-BY" sz="3200" dirty="0"/>
              <a:t>правовых обычаев коренного населения стран Латинской </a:t>
            </a:r>
            <a:r>
              <a:rPr lang="be-BY" sz="3200" dirty="0" smtClean="0"/>
              <a:t>Америки.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be-BY" sz="3200" dirty="0" smtClean="0"/>
              <a:t> Становление </a:t>
            </a:r>
            <a:r>
              <a:rPr lang="be-BY" sz="3200" dirty="0"/>
              <a:t>военных диктаторских </a:t>
            </a:r>
            <a:r>
              <a:rPr lang="be-BY" sz="3200" dirty="0" smtClean="0"/>
              <a:t>режимов.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be-BY" sz="3200" dirty="0" smtClean="0"/>
              <a:t> Восприятие </a:t>
            </a:r>
            <a:r>
              <a:rPr lang="be-BY" sz="3200" dirty="0"/>
              <a:t>доктрины римского права.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4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5037" y="203486"/>
            <a:ext cx="9557279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22. Определите черту, выделяющую </a:t>
            </a:r>
            <a:r>
              <a:rPr lang="ru-RU" dirty="0" smtClean="0"/>
              <a:t>правовую </a:t>
            </a:r>
            <a:r>
              <a:rPr lang="ru-RU" dirty="0"/>
              <a:t>систему Японии из романо-германской правовой </a:t>
            </a:r>
            <a:r>
              <a:rPr lang="ru-RU" dirty="0" smtClean="0"/>
              <a:t>семьи.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0" y="1947672"/>
            <a:ext cx="9299448" cy="4608577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оследовательное</a:t>
            </a:r>
            <a:r>
              <a:rPr lang="ru-RU" sz="3200" dirty="0"/>
              <a:t>, четкое изложение нормативно-правового материала, отраслевая классификация и деление права на частное и </a:t>
            </a:r>
            <a:r>
              <a:rPr lang="ru-RU" sz="3200" dirty="0" smtClean="0"/>
              <a:t>публичное.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риоритет </a:t>
            </a:r>
            <a:r>
              <a:rPr lang="ru-RU" sz="3200" dirty="0"/>
              <a:t>закона в системе источников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err="1"/>
              <a:t>П</a:t>
            </a:r>
            <a:r>
              <a:rPr lang="ru-RU" sz="3200" dirty="0" err="1" smtClean="0"/>
              <a:t>равопонимание</a:t>
            </a:r>
            <a:r>
              <a:rPr lang="ru-RU" sz="3200" dirty="0"/>
              <a:t>, основанное на принципах коллективного начала и доброй </a:t>
            </a:r>
            <a:r>
              <a:rPr lang="ru-RU" sz="3200" dirty="0" smtClean="0"/>
              <a:t>совести.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С</a:t>
            </a:r>
            <a:r>
              <a:rPr lang="ru-RU" sz="3200" dirty="0" smtClean="0"/>
              <a:t>остязательность </a:t>
            </a:r>
            <a:r>
              <a:rPr lang="ru-RU" sz="3200" dirty="0"/>
              <a:t>судебного </a:t>
            </a:r>
            <a:r>
              <a:rPr lang="ru-RU" sz="3200" dirty="0" smtClean="0"/>
              <a:t>процесса.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роявление </a:t>
            </a:r>
            <a:r>
              <a:rPr lang="ru-RU" sz="3200" dirty="0"/>
              <a:t>индивидуализма и высокая ценность права в правовом регулировании.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6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329" y="203486"/>
            <a:ext cx="9523412" cy="2042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23. Какой из </a:t>
            </a:r>
            <a:r>
              <a:rPr lang="be-BY" dirty="0"/>
              <a:t>перечисленных </a:t>
            </a:r>
            <a:r>
              <a:rPr lang="ru-RU" dirty="0" smtClean="0"/>
              <a:t>признаков</a:t>
            </a:r>
            <a:r>
              <a:rPr lang="be-BY" dirty="0" smtClean="0"/>
              <a:t> характеризует сходство </a:t>
            </a:r>
            <a:r>
              <a:rPr lang="be-BY" dirty="0"/>
              <a:t>между скандинавским правом и романо-германской правовой традицией?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607" y="2450593"/>
            <a:ext cx="9139259" cy="426347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П</a:t>
            </a:r>
            <a:r>
              <a:rPr lang="ru-RU" sz="2000" dirty="0" smtClean="0"/>
              <a:t>ринцип </a:t>
            </a:r>
            <a:r>
              <a:rPr lang="ru-RU" sz="2000" dirty="0"/>
              <a:t>верховенства </a:t>
            </a:r>
            <a:r>
              <a:rPr lang="ru-RU" sz="2000" dirty="0" smtClean="0"/>
              <a:t>закона.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Отсутствие </a:t>
            </a:r>
            <a:r>
              <a:rPr lang="ru-RU" sz="2000" dirty="0"/>
              <a:t>деления права на публичное и </a:t>
            </a:r>
            <a:r>
              <a:rPr lang="ru-RU" sz="2000" dirty="0" smtClean="0"/>
              <a:t>частное.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Почти </a:t>
            </a:r>
            <a:r>
              <a:rPr lang="ru-RU" sz="2000" dirty="0"/>
              <a:t>полное отсутствие рецепции римского </a:t>
            </a:r>
            <a:r>
              <a:rPr lang="ru-RU" sz="2000" dirty="0" smtClean="0"/>
              <a:t>права.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Юридические </a:t>
            </a:r>
            <a:r>
              <a:rPr lang="ru-RU" sz="2000" dirty="0"/>
              <a:t>конструкции и </a:t>
            </a:r>
            <a:r>
              <a:rPr lang="ru-RU" sz="2000" dirty="0" smtClean="0"/>
              <a:t>понятия.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Прагматический </a:t>
            </a:r>
            <a:r>
              <a:rPr lang="ru-RU" sz="2000" dirty="0"/>
              <a:t>подход к праву, правовым понятиям и </a:t>
            </a:r>
            <a:r>
              <a:rPr lang="ru-RU" sz="2000" dirty="0" smtClean="0"/>
              <a:t>конструкциям.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Отсутствие </a:t>
            </a:r>
            <a:r>
              <a:rPr lang="ru-RU" sz="2000" dirty="0"/>
              <a:t>кодексов, систематизирующих отдельные отрасли </a:t>
            </a:r>
            <a:r>
              <a:rPr lang="ru-RU" sz="2000" dirty="0" smtClean="0"/>
              <a:t>права.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Абстрактный </a:t>
            </a:r>
            <a:r>
              <a:rPr lang="ru-RU" sz="2000" dirty="0"/>
              <a:t>характер правовой </a:t>
            </a:r>
            <a:r>
              <a:rPr lang="ru-RU" sz="2000" dirty="0" smtClean="0"/>
              <a:t>нормы</a:t>
            </a:r>
            <a:r>
              <a:rPr lang="ru-RU" sz="2000" dirty="0"/>
              <a:t>.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Регламентация </a:t>
            </a:r>
            <a:r>
              <a:rPr lang="ru-RU" sz="2000" dirty="0"/>
              <a:t>гражданского и уголовного процессов посредством одних и тех же правил.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95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5377" y="322358"/>
            <a:ext cx="9639236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24. </a:t>
            </a:r>
            <a:r>
              <a:rPr lang="ru-RU" dirty="0"/>
              <a:t>Правовая система какого государства является системообразующей для скандинавской группы?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3512" y="2589107"/>
            <a:ext cx="8871140" cy="3405088"/>
          </a:xfrm>
        </p:spPr>
        <p:txBody>
          <a:bodyPr numCol="2"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000" dirty="0" smtClean="0"/>
              <a:t>Швейцария</a:t>
            </a:r>
            <a:r>
              <a:rPr lang="ru-RU" sz="3000" dirty="0"/>
              <a:t>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Дания,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Австрия,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Швеция,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Норвегия, 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Финляндия,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Новая Зеландия,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Испания,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000" dirty="0"/>
              <a:t>Исландия.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0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5689" y="624110"/>
            <a:ext cx="9428924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25. </a:t>
            </a:r>
            <a:r>
              <a:rPr lang="ru-RU" dirty="0"/>
              <a:t>Правовые системы каких </a:t>
            </a:r>
            <a:r>
              <a:rPr lang="ru-RU" dirty="0" smtClean="0"/>
              <a:t>государств </a:t>
            </a:r>
            <a:r>
              <a:rPr lang="ru-RU" dirty="0"/>
              <a:t>входят в семью общего права?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033" y="1905000"/>
            <a:ext cx="9304866" cy="4428065"/>
          </a:xfrm>
        </p:spPr>
        <p:txBody>
          <a:bodyPr numCol="2"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800" dirty="0" smtClean="0"/>
              <a:t> Англия</a:t>
            </a:r>
            <a:r>
              <a:rPr lang="ru-RU" sz="28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Канада.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Ирландия. 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Шотландия.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Швейцария.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Новая Зеландия.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Исландия</a:t>
            </a:r>
            <a:r>
              <a:rPr lang="ru-RU" sz="28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Австрия</a:t>
            </a:r>
            <a:r>
              <a:rPr lang="ru-RU" sz="28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Мексика.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Бразилия.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Япония.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Австралия.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Армения.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/>
              <a:t>Эстония.</a:t>
            </a:r>
          </a:p>
          <a:p>
            <a:pPr>
              <a:buFont typeface="+mj-lt"/>
              <a:buAutoNum type="alphaU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3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283" y="130334"/>
            <a:ext cx="9438745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26. </a:t>
            </a:r>
            <a:r>
              <a:rPr lang="ru-RU" dirty="0"/>
              <a:t>Определите </a:t>
            </a:r>
            <a:r>
              <a:rPr lang="ru-RU" dirty="0" smtClean="0"/>
              <a:t>специфическую черту, </a:t>
            </a:r>
            <a:r>
              <a:rPr lang="ru-RU" dirty="0"/>
              <a:t>не </a:t>
            </a:r>
            <a:r>
              <a:rPr lang="ru-RU" dirty="0" smtClean="0"/>
              <a:t>характерную </a:t>
            </a:r>
            <a:r>
              <a:rPr lang="ru-RU" dirty="0"/>
              <a:t>для группы стран с правовыми системами постсоветского типа: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040" y="1956816"/>
            <a:ext cx="9585959" cy="4901183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400" dirty="0"/>
              <a:t>П</a:t>
            </a:r>
            <a:r>
              <a:rPr lang="ru-RU" sz="2400" dirty="0" smtClean="0"/>
              <a:t>риоритет </a:t>
            </a:r>
            <a:r>
              <a:rPr lang="ru-RU" sz="2400" dirty="0"/>
              <a:t>процессуального права над </a:t>
            </a:r>
            <a:r>
              <a:rPr lang="ru-RU" sz="2400" dirty="0" smtClean="0"/>
              <a:t>материальным.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Обеспечение </a:t>
            </a:r>
            <a:r>
              <a:rPr lang="ru-RU" sz="2400" dirty="0"/>
              <a:t>посредством права доминирующих интересов </a:t>
            </a:r>
            <a:r>
              <a:rPr lang="ru-RU" sz="2400" dirty="0" smtClean="0"/>
              <a:t>государства.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/>
              <a:t>У</a:t>
            </a:r>
            <a:r>
              <a:rPr lang="ru-RU" sz="2400" dirty="0" smtClean="0"/>
              <a:t>стойчивость </a:t>
            </a:r>
            <a:r>
              <a:rPr lang="ru-RU" sz="2400" dirty="0"/>
              <a:t>принципа верховенства </a:t>
            </a:r>
            <a:r>
              <a:rPr lang="ru-RU" sz="2400" dirty="0" smtClean="0"/>
              <a:t>закона.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Воздействие </a:t>
            </a:r>
            <a:r>
              <a:rPr lang="ru-RU" sz="2400" dirty="0"/>
              <a:t>правовой систем </a:t>
            </a:r>
            <a:r>
              <a:rPr lang="ru-RU" sz="2400" dirty="0" smtClean="0"/>
              <a:t>России.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Правовой нигилизм.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Закон </a:t>
            </a:r>
            <a:r>
              <a:rPr lang="ru-RU" sz="2400" dirty="0"/>
              <a:t>воспринимается как ясный и удобный способ выражения </a:t>
            </a:r>
            <a:r>
              <a:rPr lang="ru-RU" sz="2400" dirty="0" smtClean="0"/>
              <a:t>права.</a:t>
            </a:r>
            <a:endParaRPr lang="ru-RU" sz="2400" dirty="0"/>
          </a:p>
          <a:p>
            <a:pPr lvl="0">
              <a:buFont typeface="+mj-lt"/>
              <a:buAutoNum type="alphaUcPeriod"/>
            </a:pPr>
            <a:r>
              <a:rPr lang="ru-RU" sz="2400" dirty="0" smtClean="0"/>
              <a:t>Закон </a:t>
            </a:r>
            <a:r>
              <a:rPr lang="ru-RU" sz="2400" dirty="0"/>
              <a:t>воспринимается как естественный способ создания права, отождествленного с волей правящих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49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333" y="624110"/>
            <a:ext cx="9430279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27. </a:t>
            </a:r>
            <a:r>
              <a:rPr lang="ru-RU" dirty="0"/>
              <a:t>В чем </a:t>
            </a:r>
            <a:r>
              <a:rPr lang="ru-RU" dirty="0" smtClean="0"/>
              <a:t>проявляется </a:t>
            </a:r>
            <a:r>
              <a:rPr lang="ru-RU" dirty="0"/>
              <a:t>специфика влияния римского права на формирование английского права?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1216" y="2396066"/>
            <a:ext cx="8633396" cy="410633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доктринальной рецепции римского права, проявившейся в углубленном его изучении, но исключительно на теоретическом уровне, без сколь-нибудь значительного восприятия в правовом </a:t>
            </a:r>
            <a:r>
              <a:rPr lang="ru-RU" sz="2000" dirty="0" smtClean="0"/>
              <a:t>регулировании.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В </a:t>
            </a:r>
            <a:r>
              <a:rPr lang="ru-RU" sz="2000" dirty="0"/>
              <a:t>воздействии римского способа юридического мышления, юридической техники, рациональных методов обработки правового </a:t>
            </a:r>
            <a:r>
              <a:rPr lang="ru-RU" sz="2000" dirty="0" smtClean="0"/>
              <a:t>материала.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В </a:t>
            </a:r>
            <a:r>
              <a:rPr lang="ru-RU" sz="2000" dirty="0"/>
              <a:t>доктринальной рецепции римского права, основанной на восприятии систематизированного и приспособленного к социально-экономическим условиям нормативного комплекса </a:t>
            </a:r>
            <a:r>
              <a:rPr lang="en-US" sz="2000" dirty="0"/>
              <a:t>Corpus Juris </a:t>
            </a:r>
            <a:r>
              <a:rPr lang="en-US" sz="2000" dirty="0" err="1"/>
              <a:t>Civilis</a:t>
            </a:r>
            <a:r>
              <a:rPr lang="be-BY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12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24" y="267494"/>
            <a:ext cx="9712388" cy="1826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В правовой системе какого государства впервые стало использоваться сравнительное правоведение как метод познания?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3764" y="2093976"/>
            <a:ext cx="8915400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Древней </a:t>
            </a:r>
            <a:r>
              <a:rPr lang="ru-RU" sz="3200" dirty="0" smtClean="0"/>
              <a:t>Греции.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В </a:t>
            </a:r>
            <a:r>
              <a:rPr lang="ru-RU" sz="3200" dirty="0"/>
              <a:t>Древнем </a:t>
            </a:r>
            <a:r>
              <a:rPr lang="ru-RU" sz="3200" dirty="0" smtClean="0"/>
              <a:t>Риме.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о </a:t>
            </a:r>
            <a:r>
              <a:rPr lang="ru-RU" sz="3200" dirty="0"/>
              <a:t>Франции в </a:t>
            </a:r>
            <a:r>
              <a:rPr lang="en-US" sz="3200" dirty="0"/>
              <a:t>XIX</a:t>
            </a:r>
            <a:r>
              <a:rPr lang="ru-RU" sz="3200" dirty="0"/>
              <a:t> </a:t>
            </a:r>
            <a:r>
              <a:rPr lang="ru-RU" sz="3200" dirty="0" smtClean="0"/>
              <a:t>веке. 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Германии в </a:t>
            </a:r>
            <a:r>
              <a:rPr lang="en-US" sz="3200" dirty="0"/>
              <a:t>XX</a:t>
            </a:r>
            <a:r>
              <a:rPr lang="ru-RU" sz="3200" dirty="0"/>
              <a:t> </a:t>
            </a:r>
            <a:r>
              <a:rPr lang="ru-RU" sz="3200" dirty="0" smtClean="0"/>
              <a:t>веке.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217" y="624110"/>
            <a:ext cx="9776396" cy="215566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28. </a:t>
            </a:r>
            <a:r>
              <a:rPr lang="ru-RU" dirty="0"/>
              <a:t>В какой структурной части объяснения судьи в судебном решении содержится правило поведения, </a:t>
            </a:r>
            <a:r>
              <a:rPr lang="ru-RU" dirty="0" smtClean="0"/>
              <a:t>воспринимаемое </a:t>
            </a:r>
            <a:r>
              <a:rPr lang="ru-RU" dirty="0"/>
              <a:t>в английском праве как прецедент?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133" y="2954867"/>
            <a:ext cx="9506479" cy="3777622"/>
          </a:xfrm>
        </p:spPr>
        <p:txBody>
          <a:bodyPr>
            <a:normAutofit fontScale="70000" lnSpcReduction="20000"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600" dirty="0" smtClean="0"/>
              <a:t>Необходимая </a:t>
            </a:r>
            <a:r>
              <a:rPr lang="ru-RU" sz="3600" dirty="0"/>
              <a:t>основа решения (</a:t>
            </a:r>
            <a:r>
              <a:rPr lang="ru-RU" sz="3600" dirty="0" err="1"/>
              <a:t>ratio</a:t>
            </a:r>
            <a:r>
              <a:rPr lang="ru-RU" sz="3600" dirty="0"/>
              <a:t> </a:t>
            </a:r>
            <a:r>
              <a:rPr lang="ru-RU" sz="3600" dirty="0" err="1"/>
              <a:t>decidendi</a:t>
            </a:r>
            <a:r>
              <a:rPr lang="ru-RU" sz="3600" dirty="0"/>
              <a:t>);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3600" dirty="0"/>
              <a:t>П</a:t>
            </a:r>
            <a:r>
              <a:rPr lang="ru-RU" sz="3600" dirty="0" smtClean="0"/>
              <a:t>опутно </a:t>
            </a:r>
            <a:r>
              <a:rPr lang="ru-RU" sz="3600" dirty="0"/>
              <a:t>сказанное (</a:t>
            </a:r>
            <a:r>
              <a:rPr lang="ru-RU" sz="3600" dirty="0" err="1"/>
              <a:t>obiter</a:t>
            </a:r>
            <a:r>
              <a:rPr lang="ru-RU" sz="3600" dirty="0"/>
              <a:t> </a:t>
            </a:r>
            <a:r>
              <a:rPr lang="ru-RU" sz="3600" dirty="0" err="1"/>
              <a:t>dictum</a:t>
            </a:r>
            <a:r>
              <a:rPr lang="ru-RU" sz="3600" dirty="0"/>
              <a:t>);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3600" dirty="0"/>
              <a:t>Н</a:t>
            </a:r>
            <a:r>
              <a:rPr lang="ru-RU" sz="3600" dirty="0" smtClean="0"/>
              <a:t>еобходимая </a:t>
            </a:r>
            <a:r>
              <a:rPr lang="ru-RU" sz="3600" dirty="0"/>
              <a:t>основа решения (</a:t>
            </a:r>
            <a:r>
              <a:rPr lang="ru-RU" sz="3600" dirty="0" err="1"/>
              <a:t>ratio</a:t>
            </a:r>
            <a:r>
              <a:rPr lang="ru-RU" sz="3600" dirty="0"/>
              <a:t> </a:t>
            </a:r>
            <a:r>
              <a:rPr lang="ru-RU" sz="3600" dirty="0" err="1"/>
              <a:t>decidendi</a:t>
            </a:r>
            <a:r>
              <a:rPr lang="ru-RU" sz="3600" dirty="0"/>
              <a:t>), определенная в качестве таковой судьей, рассматривающим аналогичное дело;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3600" dirty="0"/>
              <a:t>П</a:t>
            </a:r>
            <a:r>
              <a:rPr lang="ru-RU" sz="3600" dirty="0" smtClean="0"/>
              <a:t>опутно </a:t>
            </a:r>
            <a:r>
              <a:rPr lang="ru-RU" sz="3600" dirty="0"/>
              <a:t>сказанное (</a:t>
            </a:r>
            <a:r>
              <a:rPr lang="ru-RU" sz="3600" dirty="0" err="1"/>
              <a:t>obiter</a:t>
            </a:r>
            <a:r>
              <a:rPr lang="ru-RU" sz="3600" dirty="0"/>
              <a:t> </a:t>
            </a:r>
            <a:r>
              <a:rPr lang="ru-RU" sz="3600" dirty="0" err="1"/>
              <a:t>dictum</a:t>
            </a:r>
            <a:r>
              <a:rPr lang="ru-RU" sz="3600" dirty="0"/>
              <a:t>) , определенная в качестве таковой судьей, рассматривающим аналогичное дело.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537" y="624110"/>
            <a:ext cx="9502076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29. </a:t>
            </a:r>
            <a:r>
              <a:rPr lang="ru-RU" dirty="0"/>
              <a:t>К свойствам, характеризующим взаимосвязь религии ислама и мусульманского права, </a:t>
            </a:r>
            <a:r>
              <a:rPr lang="ru-RU" dirty="0" smtClean="0"/>
              <a:t>не относится: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5496" y="2463799"/>
            <a:ext cx="8782304" cy="4174067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</a:t>
            </a:r>
            <a:r>
              <a:rPr lang="ru-RU" sz="2000" dirty="0" smtClean="0"/>
              <a:t>бщность источников.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</a:t>
            </a:r>
            <a:r>
              <a:rPr lang="ru-RU" sz="2000" dirty="0" smtClean="0"/>
              <a:t>пора </a:t>
            </a:r>
            <a:r>
              <a:rPr lang="ru-RU" sz="2000" dirty="0"/>
              <a:t>на религиозные догматы и нацеленность на защиту основ </a:t>
            </a:r>
            <a:r>
              <a:rPr lang="ru-RU" sz="2000" dirty="0" smtClean="0"/>
              <a:t>веры.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/>
              <a:t>Зависимость </a:t>
            </a:r>
            <a:r>
              <a:rPr lang="ru-RU" sz="2000" dirty="0"/>
              <a:t>реализации норм от религиозного </a:t>
            </a:r>
            <a:r>
              <a:rPr lang="ru-RU" sz="2000" dirty="0" smtClean="0"/>
              <a:t>сознания.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О</a:t>
            </a:r>
            <a:r>
              <a:rPr lang="ru-RU" sz="2000" dirty="0" smtClean="0"/>
              <a:t>бщность </a:t>
            </a:r>
            <a:r>
              <a:rPr lang="ru-RU" sz="2000" dirty="0"/>
              <a:t>нормативного </a:t>
            </a:r>
            <a:r>
              <a:rPr lang="ru-RU" sz="2000" dirty="0" smtClean="0"/>
              <a:t>содержания.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Е</a:t>
            </a:r>
            <a:r>
              <a:rPr lang="ru-RU" sz="2000" dirty="0" smtClean="0"/>
              <a:t>динство </a:t>
            </a:r>
            <a:r>
              <a:rPr lang="ru-RU" sz="2000" dirty="0"/>
              <a:t>богословия и </a:t>
            </a:r>
            <a:r>
              <a:rPr lang="ru-RU" sz="2000" dirty="0" smtClean="0"/>
              <a:t>юриспруденции.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Р</a:t>
            </a:r>
            <a:r>
              <a:rPr lang="ru-RU" sz="2000" dirty="0" smtClean="0"/>
              <a:t>аспространение </a:t>
            </a:r>
            <a:r>
              <a:rPr lang="ru-RU" sz="2000" dirty="0"/>
              <a:t>мусульманского права только на лиц, исповедующих религию </a:t>
            </a:r>
            <a:r>
              <a:rPr lang="ru-RU" sz="2000" dirty="0" smtClean="0"/>
              <a:t>ислама.</a:t>
            </a:r>
            <a:endParaRPr lang="ru-RU" sz="20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/>
              <a:t>В</a:t>
            </a:r>
            <a:r>
              <a:rPr lang="ru-RU" sz="2000" dirty="0" smtClean="0"/>
              <a:t>се </a:t>
            </a:r>
            <a:r>
              <a:rPr lang="ru-RU" sz="2000" dirty="0"/>
              <a:t>сформулированные Кораном и сунной правила поведения выступают правовыми нормами и включены в состав мусульманского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9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30. </a:t>
            </a:r>
            <a:r>
              <a:rPr lang="ru-RU" dirty="0"/>
              <a:t>К религиозно-правовым источникам мусульманского права относятся: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832" y="2099733"/>
            <a:ext cx="8786367" cy="4258734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200" dirty="0" smtClean="0"/>
              <a:t>Коран</a:t>
            </a:r>
            <a:r>
              <a:rPr lang="ru-RU" sz="2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Сунна.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Коран и Сунна </a:t>
            </a:r>
            <a:r>
              <a:rPr lang="ru-RU" sz="2200" dirty="0"/>
              <a:t>- в зависимости от исламского </a:t>
            </a:r>
            <a:r>
              <a:rPr lang="ru-RU" sz="2200" dirty="0" smtClean="0"/>
              <a:t>течения.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Коран во всех случаях, Сунна – в зависимости от исламского течения.</a:t>
            </a:r>
          </a:p>
          <a:p>
            <a:pPr lvl="0">
              <a:buFont typeface="+mj-lt"/>
              <a:buAutoNum type="alphaUcPeriod"/>
            </a:pPr>
            <a:r>
              <a:rPr lang="ru-RU" sz="2200" dirty="0" err="1" smtClean="0"/>
              <a:t>Иджма</a:t>
            </a:r>
            <a:r>
              <a:rPr lang="ru-RU" sz="2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200" dirty="0" err="1" smtClean="0"/>
              <a:t>Кийас</a:t>
            </a:r>
            <a:r>
              <a:rPr lang="ru-RU" sz="2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200" dirty="0" err="1" smtClean="0"/>
              <a:t>Иджма</a:t>
            </a:r>
            <a:r>
              <a:rPr lang="ru-RU" sz="2200" dirty="0" smtClean="0"/>
              <a:t> и </a:t>
            </a:r>
            <a:r>
              <a:rPr lang="ru-RU" sz="2200" dirty="0" err="1" smtClean="0"/>
              <a:t>Кийас</a:t>
            </a:r>
            <a:r>
              <a:rPr lang="ru-RU" sz="2200" dirty="0" smtClean="0"/>
              <a:t> </a:t>
            </a:r>
            <a:r>
              <a:rPr lang="ru-RU" sz="2200" dirty="0"/>
              <a:t>– в зависимости от исламского </a:t>
            </a:r>
            <a:r>
              <a:rPr lang="ru-RU" sz="2200" dirty="0" smtClean="0"/>
              <a:t>течения.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Обычай.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 smtClean="0"/>
              <a:t>Закон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57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185198"/>
            <a:ext cx="9575228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31. </a:t>
            </a:r>
            <a:r>
              <a:rPr lang="ru-RU" dirty="0"/>
              <a:t>Определите положение, соответствующее пониманию нормы права в мусульманском </a:t>
            </a:r>
            <a:r>
              <a:rPr lang="ru-RU" dirty="0" smtClean="0"/>
              <a:t>праве.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0" y="2176272"/>
            <a:ext cx="9035732" cy="4107484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2200" dirty="0"/>
              <a:t>А</a:t>
            </a:r>
            <a:r>
              <a:rPr lang="ru-RU" sz="2200" dirty="0" smtClean="0"/>
              <a:t>бстрактная </a:t>
            </a:r>
            <a:r>
              <a:rPr lang="ru-RU" sz="2200" dirty="0"/>
              <a:t>обязанность к определенному поведению, изложенная в Коране или иной Священной </a:t>
            </a:r>
            <a:r>
              <a:rPr lang="ru-RU" sz="2200" dirty="0" smtClean="0"/>
              <a:t>книге.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К</a:t>
            </a:r>
            <a:r>
              <a:rPr lang="ru-RU" sz="2200" dirty="0" smtClean="0"/>
              <a:t>азуальное </a:t>
            </a:r>
            <a:r>
              <a:rPr lang="ru-RU" sz="2200" dirty="0"/>
              <a:t>правило поведения, сформулированное судейской властью при рассмотрении конкретного </a:t>
            </a:r>
            <a:r>
              <a:rPr lang="ru-RU" sz="2200" dirty="0" smtClean="0"/>
              <a:t>дела.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П</a:t>
            </a:r>
            <a:r>
              <a:rPr lang="ru-RU" sz="2200" dirty="0" smtClean="0"/>
              <a:t>исаное </a:t>
            </a:r>
            <a:r>
              <a:rPr lang="ru-RU" sz="2200" dirty="0"/>
              <a:t>правило поведения всеобщего характера, адресованная неопределенному кругу </a:t>
            </a:r>
            <a:r>
              <a:rPr lang="ru-RU" sz="2200" dirty="0" smtClean="0"/>
              <a:t>лиц.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К</a:t>
            </a:r>
            <a:r>
              <a:rPr lang="ru-RU" sz="2200" dirty="0" smtClean="0"/>
              <a:t>онкретное </a:t>
            </a:r>
            <a:r>
              <a:rPr lang="ru-RU" sz="2200" dirty="0"/>
              <a:t>толкование абстрактного правила поведения, изложенного в Священном писании.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9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549" y="313214"/>
            <a:ext cx="8911687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32. </a:t>
            </a:r>
            <a:r>
              <a:rPr lang="ru-RU" dirty="0"/>
              <a:t>Укажите </a:t>
            </a:r>
            <a:r>
              <a:rPr lang="ru-RU" dirty="0" smtClean="0"/>
              <a:t>верное </a:t>
            </a:r>
            <a:r>
              <a:rPr lang="ru-RU" dirty="0"/>
              <a:t>определение термина «каббала</a:t>
            </a:r>
            <a:r>
              <a:rPr lang="ru-RU" dirty="0" smtClean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0" y="1594104"/>
            <a:ext cx="9327312" cy="5263896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2000" dirty="0"/>
              <a:t>С</a:t>
            </a:r>
            <a:r>
              <a:rPr lang="ru-RU" sz="2000" dirty="0" smtClean="0"/>
              <a:t>овокупность </a:t>
            </a:r>
            <a:r>
              <a:rPr lang="ru-RU" sz="2000" dirty="0"/>
              <a:t>правил поведения, которые заучивались наизусть и передавались из поколения в поколение в устной форме ввиду их обусловленности природными явлениями и неразвитой </a:t>
            </a:r>
            <a:r>
              <a:rPr lang="ru-RU" sz="2000" dirty="0" smtClean="0"/>
              <a:t>письменности.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/>
              <a:t>В</a:t>
            </a:r>
            <a:r>
              <a:rPr lang="ru-RU" sz="2000" dirty="0" smtClean="0"/>
              <a:t>ажнейший </a:t>
            </a:r>
            <a:r>
              <a:rPr lang="ru-RU" sz="2000" dirty="0"/>
              <a:t>основополагающий источник, который традиционно рассматривается в иудейском праве как своеобразная «конституция» еврейского </a:t>
            </a:r>
            <a:r>
              <a:rPr lang="ru-RU" sz="2000" dirty="0" smtClean="0"/>
              <a:t>народа</a:t>
            </a:r>
            <a:r>
              <a:rPr lang="ru-RU" sz="20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2000" dirty="0"/>
              <a:t>С</a:t>
            </a:r>
            <a:r>
              <a:rPr lang="ru-RU" sz="2000" dirty="0" smtClean="0"/>
              <a:t>овокупность </a:t>
            </a:r>
            <a:r>
              <a:rPr lang="ru-RU" sz="2000" dirty="0"/>
              <a:t>правил поведения, которые заучивались наизусть и передавались из поколения в поколение в устной форме ввиду существования запрета на их письменную </a:t>
            </a:r>
            <a:r>
              <a:rPr lang="ru-RU" sz="2000" dirty="0" smtClean="0"/>
              <a:t>фиксацию.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Важнейший </a:t>
            </a:r>
            <a:r>
              <a:rPr lang="ru-RU" sz="2000" dirty="0"/>
              <a:t>основополагающий источник, который содержит изложенные в стихотворной форме разнообразные заповеди </a:t>
            </a:r>
            <a:r>
              <a:rPr lang="ru-RU" sz="2000" dirty="0" smtClean="0"/>
              <a:t>иудаизма.</a:t>
            </a:r>
            <a:endParaRPr lang="ru-RU" sz="2000" dirty="0"/>
          </a:p>
          <a:p>
            <a:pPr lvl="0">
              <a:buFont typeface="+mj-lt"/>
              <a:buAutoNum type="alphaUcPeriod"/>
            </a:pPr>
            <a:r>
              <a:rPr lang="ru-RU" sz="2000" dirty="0" smtClean="0"/>
              <a:t>Многотомный </a:t>
            </a:r>
            <a:r>
              <a:rPr lang="ru-RU" sz="2000" dirty="0"/>
              <a:t>сборник еврейских религиозных и морально-этических норм, систематизированных обычаев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22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233" y="624110"/>
            <a:ext cx="9648380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33. Обозначьте признак, указывающий на значение иудаизма </a:t>
            </a:r>
            <a:r>
              <a:rPr lang="ru-RU" dirty="0"/>
              <a:t>в правовой системе </a:t>
            </a:r>
            <a:r>
              <a:rPr lang="ru-RU" dirty="0" smtClean="0"/>
              <a:t>Израиля.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8803" y="2276856"/>
            <a:ext cx="9524661" cy="4581144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800" dirty="0" smtClean="0"/>
              <a:t> </a:t>
            </a:r>
            <a:r>
              <a:rPr lang="ru-RU" sz="2500" dirty="0" smtClean="0"/>
              <a:t>Нормативно закреплен в качестве государственной религии и оказывает влияние на правовое регулирование общественных отношений.</a:t>
            </a:r>
          </a:p>
          <a:p>
            <a:pPr lvl="0">
              <a:buFont typeface="+mj-lt"/>
              <a:buAutoNum type="alphaUcPeriod"/>
            </a:pPr>
            <a:r>
              <a:rPr lang="ru-RU" sz="2500" dirty="0" smtClean="0"/>
              <a:t> Нормативно не закреплен в качестве государственной религии и не оказывает влияние на правовое регулирование общественных отношений.</a:t>
            </a:r>
          </a:p>
          <a:p>
            <a:pPr lvl="0">
              <a:buFont typeface="+mj-lt"/>
              <a:buAutoNum type="alphaUcPeriod"/>
            </a:pPr>
            <a:r>
              <a:rPr lang="ru-RU" sz="2500" dirty="0" smtClean="0"/>
              <a:t> Нормативно не закреплен в качестве государственной религии, но оказывает влияние на правовое регулирование общественных отношений.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6699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1" y="624110"/>
            <a:ext cx="9958492" cy="1280890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34. Укажите главный </a:t>
            </a:r>
            <a:r>
              <a:rPr lang="ru-RU" sz="3000" dirty="0"/>
              <a:t>религиозно-правовой </a:t>
            </a:r>
            <a:r>
              <a:rPr lang="ru-RU" sz="3000" dirty="0" smtClean="0"/>
              <a:t>источник в системе индусского права, каждая часть которого содержит правила </a:t>
            </a:r>
            <a:r>
              <a:rPr lang="ru-RU" sz="3000" dirty="0"/>
              <a:t>поведения в отношении строго определенного </a:t>
            </a:r>
            <a:r>
              <a:rPr lang="ru-RU" sz="3000" dirty="0" smtClean="0"/>
              <a:t>сословия.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888" y="2863088"/>
            <a:ext cx="9199541" cy="3885184"/>
          </a:xfrm>
        </p:spPr>
        <p:txBody>
          <a:bodyPr numCol="2"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2500" dirty="0" err="1" smtClean="0"/>
              <a:t>Шастры</a:t>
            </a:r>
            <a:endParaRPr lang="ru-RU" sz="25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Дхармашастры</a:t>
            </a:r>
            <a:endParaRPr lang="ru-RU" sz="25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Нибандхазы</a:t>
            </a:r>
            <a:endParaRPr lang="ru-RU" sz="25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Шастры</a:t>
            </a:r>
            <a:r>
              <a:rPr lang="ru-RU" sz="2500" dirty="0"/>
              <a:t> (</a:t>
            </a:r>
            <a:r>
              <a:rPr lang="ru-RU" sz="2500" dirty="0" err="1"/>
              <a:t>Дхармашастры</a:t>
            </a:r>
            <a:r>
              <a:rPr lang="ru-RU" sz="2500" dirty="0"/>
              <a:t> и </a:t>
            </a:r>
            <a:r>
              <a:rPr lang="ru-RU" sz="2500" dirty="0" err="1"/>
              <a:t>Нибандхазы</a:t>
            </a:r>
            <a:r>
              <a:rPr lang="ru-RU" sz="2500" dirty="0"/>
              <a:t>)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Брахманы;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Кшатрий;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Шудры;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Вайшьи;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 err="1"/>
              <a:t>Шастры</a:t>
            </a:r>
            <a:r>
              <a:rPr lang="ru-RU" sz="2500" dirty="0"/>
              <a:t> (Дхарма, </a:t>
            </a:r>
            <a:r>
              <a:rPr lang="ru-RU" sz="2500" dirty="0" err="1"/>
              <a:t>Артха</a:t>
            </a:r>
            <a:r>
              <a:rPr lang="ru-RU" sz="2500" dirty="0"/>
              <a:t>, Кама)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закон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2500" dirty="0"/>
              <a:t>судебная практика</a:t>
            </a:r>
          </a:p>
          <a:p>
            <a:pPr marL="514350" indent="-514350">
              <a:buFont typeface="+mj-lt"/>
              <a:buAutoNum type="alphaU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7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1" y="624110"/>
            <a:ext cx="9498012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35. </a:t>
            </a:r>
            <a:r>
              <a:rPr lang="ru-RU" dirty="0"/>
              <a:t>Определите </a:t>
            </a:r>
            <a:r>
              <a:rPr lang="ru-RU" dirty="0" smtClean="0"/>
              <a:t>характерную особенность </a:t>
            </a:r>
            <a:r>
              <a:rPr lang="ru-RU" dirty="0"/>
              <a:t>традиционного африканского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8216" y="1905000"/>
            <a:ext cx="10104120" cy="473286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О</a:t>
            </a:r>
            <a:r>
              <a:rPr lang="ru-RU" sz="2400" dirty="0" smtClean="0"/>
              <a:t>бычай </a:t>
            </a:r>
            <a:r>
              <a:rPr lang="ru-RU" sz="2400" dirty="0"/>
              <a:t>выполняет толковательную функцию в отношении религиозной </a:t>
            </a:r>
            <a:r>
              <a:rPr lang="ru-RU" sz="2400" dirty="0" smtClean="0"/>
              <a:t>нормы.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О</a:t>
            </a:r>
            <a:r>
              <a:rPr lang="ru-RU" sz="2400" dirty="0" smtClean="0"/>
              <a:t>бычай </a:t>
            </a:r>
            <a:r>
              <a:rPr lang="ru-RU" sz="2400" dirty="0"/>
              <a:t>является источником уголовного права и </a:t>
            </a:r>
            <a:r>
              <a:rPr lang="ru-RU" sz="2400" dirty="0" smtClean="0"/>
              <a:t>процесса.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П</a:t>
            </a:r>
            <a:r>
              <a:rPr lang="ru-RU" sz="2400" dirty="0" smtClean="0"/>
              <a:t>онятие </a:t>
            </a:r>
            <a:r>
              <a:rPr lang="ru-RU" sz="2400" dirty="0"/>
              <a:t>субъективного права, как правило, </a:t>
            </a:r>
            <a:r>
              <a:rPr lang="ru-RU" sz="2400" dirty="0" smtClean="0"/>
              <a:t>отсутствует.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/>
              <a:t>Закон </a:t>
            </a:r>
            <a:r>
              <a:rPr lang="ru-RU" sz="2400" dirty="0"/>
              <a:t>выполняет основную регулятивную </a:t>
            </a:r>
            <a:r>
              <a:rPr lang="ru-RU" sz="2400" dirty="0" smtClean="0"/>
              <a:t>функцию.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/>
              <a:t>С</a:t>
            </a:r>
            <a:r>
              <a:rPr lang="ru-RU" sz="2400" dirty="0" smtClean="0"/>
              <a:t>фера </a:t>
            </a:r>
            <a:r>
              <a:rPr lang="ru-RU" sz="2400" dirty="0"/>
              <a:t>действия законодательных норм - преимущественно публично-правовые </a:t>
            </a:r>
            <a:r>
              <a:rPr lang="ru-RU" sz="2400" dirty="0" smtClean="0"/>
              <a:t>отношения.</a:t>
            </a:r>
            <a:endParaRPr lang="ru-RU" sz="2400" dirty="0"/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/>
              <a:t>К </a:t>
            </a:r>
            <a:r>
              <a:rPr lang="ru-RU" sz="2400" dirty="0"/>
              <a:t>исполнению принимаются те законодательные нормы, которые не дублируют или не противоречат обычаю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26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36. Укажите способ </a:t>
            </a:r>
            <a:r>
              <a:rPr lang="ru-RU" dirty="0"/>
              <a:t>систематизации законодательства, </a:t>
            </a:r>
            <a:r>
              <a:rPr lang="ru-RU" dirty="0" smtClean="0"/>
              <a:t>используемый в правовых </a:t>
            </a:r>
            <a:r>
              <a:rPr lang="ru-RU" dirty="0"/>
              <a:t>систем семьи общего права: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3612" y="2531534"/>
            <a:ext cx="8915400" cy="3777622"/>
          </a:xfrm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Кодификация.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Консолидация.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7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1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37. Какие принципы оцениваются как самостоятельные источники права в рамках романо-германской правовой семьи?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1" y="2598589"/>
            <a:ext cx="9591145" cy="377762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be-BY" sz="2800" dirty="0" smtClean="0"/>
              <a:t>Основополагающие идеи</a:t>
            </a:r>
            <a:r>
              <a:rPr lang="ru-RU" sz="2800" dirty="0" smtClean="0"/>
              <a:t> </a:t>
            </a:r>
            <a:r>
              <a:rPr lang="ru-RU" sz="2800" dirty="0"/>
              <a:t>права, которые используются тогда, когда при решении конкретных дел невозможно найти подходящие правовые нормы для данного </a:t>
            </a:r>
            <a:r>
              <a:rPr lang="ru-RU" sz="2800" dirty="0" smtClean="0"/>
              <a:t>случая.</a:t>
            </a:r>
            <a:endParaRPr lang="ru-RU" sz="28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800" dirty="0"/>
              <a:t>П</a:t>
            </a:r>
            <a:r>
              <a:rPr lang="ru-RU" sz="2800" dirty="0" smtClean="0"/>
              <a:t>ринципы </a:t>
            </a:r>
            <a:r>
              <a:rPr lang="ru-RU" sz="2800" dirty="0"/>
              <a:t>конституционного строя конкретного </a:t>
            </a:r>
            <a:r>
              <a:rPr lang="ru-RU" sz="2800" dirty="0" smtClean="0"/>
              <a:t>государства.</a:t>
            </a:r>
            <a:endParaRPr lang="ru-RU" sz="2800" dirty="0"/>
          </a:p>
          <a:p>
            <a:pPr marL="514350" lvl="0" indent="-514350">
              <a:buFont typeface="+mj-lt"/>
              <a:buAutoNum type="alphaUcPeriod"/>
            </a:pPr>
            <a:r>
              <a:rPr lang="ru-RU" sz="2800" dirty="0" smtClean="0"/>
              <a:t>Принципы </a:t>
            </a:r>
            <a:r>
              <a:rPr lang="ru-RU" sz="2800" dirty="0"/>
              <a:t>международного права, признанные цивилизованными народами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3664" y="386366"/>
            <a:ext cx="10049256" cy="1780762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2. Укажите направление деятельности, которое не было актуальным для сравнительно-правовых исследований во Франции конца </a:t>
            </a:r>
            <a:r>
              <a:rPr lang="en-US" sz="3000" dirty="0" smtClean="0"/>
              <a:t>XIX</a:t>
            </a:r>
            <a:r>
              <a:rPr lang="ru-RU" sz="3000" dirty="0" smtClean="0"/>
              <a:t> </a:t>
            </a:r>
            <a:r>
              <a:rPr lang="ru-RU" sz="3000" dirty="0"/>
              <a:t>– </a:t>
            </a:r>
            <a:r>
              <a:rPr lang="ru-RU" sz="3000" dirty="0" smtClean="0"/>
              <a:t>начала </a:t>
            </a:r>
            <a:r>
              <a:rPr lang="en-US" sz="3000" dirty="0"/>
              <a:t>XX</a:t>
            </a:r>
            <a:r>
              <a:rPr lang="ru-RU" sz="3000" dirty="0"/>
              <a:t> вв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175" y="2654808"/>
            <a:ext cx="9499489" cy="3777622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Совершенствование </a:t>
            </a:r>
            <a:r>
              <a:rPr lang="ru-RU" sz="3200" dirty="0"/>
              <a:t>национального </a:t>
            </a:r>
            <a:r>
              <a:rPr lang="ru-RU" sz="3200" dirty="0" smtClean="0"/>
              <a:t>законодательства.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Разработка </a:t>
            </a:r>
            <a:r>
              <a:rPr lang="ru-RU" sz="3200" dirty="0"/>
              <a:t>теории сравнительного метода в </a:t>
            </a:r>
            <a:r>
              <a:rPr lang="ru-RU" sz="3200" dirty="0" smtClean="0"/>
              <a:t>правоведении.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Ознакомление </a:t>
            </a:r>
            <a:r>
              <a:rPr lang="ru-RU" sz="3200" dirty="0"/>
              <a:t>общественности с законодательными текстами зарубежных </a:t>
            </a:r>
            <a:r>
              <a:rPr lang="ru-RU" sz="3200" dirty="0" smtClean="0"/>
              <a:t>государств.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93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079" y="624110"/>
            <a:ext cx="9643534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38. </a:t>
            </a:r>
            <a:r>
              <a:rPr lang="ru-RU" dirty="0"/>
              <a:t>Укажите период формирования самостоятельных национальных правовых систем в странах Латинской </a:t>
            </a:r>
            <a:r>
              <a:rPr lang="ru-RU" dirty="0" smtClean="0"/>
              <a:t>Америки.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1078" y="2633133"/>
            <a:ext cx="8915400" cy="377762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be-BY" sz="3200" dirty="0"/>
              <a:t>С</a:t>
            </a:r>
            <a:r>
              <a:rPr lang="ru-RU" sz="3200" dirty="0" smtClean="0"/>
              <a:t> </a:t>
            </a:r>
            <a:r>
              <a:rPr lang="ru-RU" sz="3200" dirty="0"/>
              <a:t>начала </a:t>
            </a:r>
            <a:r>
              <a:rPr lang="en-US" sz="3200" dirty="0"/>
              <a:t>XIX </a:t>
            </a:r>
            <a:r>
              <a:rPr lang="be-BY" sz="3200" dirty="0"/>
              <a:t>века </a:t>
            </a:r>
            <a:r>
              <a:rPr lang="ru-RU" sz="3200" dirty="0"/>
              <a:t>и до настоящего </a:t>
            </a:r>
            <a:r>
              <a:rPr lang="ru-RU" sz="3200" dirty="0" smtClean="0"/>
              <a:t>времени</a:t>
            </a:r>
            <a:r>
              <a:rPr lang="be-BY" sz="3200" dirty="0"/>
              <a:t>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smtClean="0"/>
              <a:t>XV</a:t>
            </a:r>
            <a:r>
              <a:rPr lang="ru-RU" sz="3200" dirty="0" smtClean="0"/>
              <a:t> век - </a:t>
            </a:r>
            <a:r>
              <a:rPr lang="be-BY" sz="3200" dirty="0"/>
              <a:t>начало </a:t>
            </a:r>
            <a:r>
              <a:rPr lang="en-US" sz="3200" dirty="0"/>
              <a:t>XIX</a:t>
            </a:r>
            <a:r>
              <a:rPr lang="be-BY" sz="3200" dirty="0"/>
              <a:t> </a:t>
            </a:r>
            <a:r>
              <a:rPr lang="be-BY" sz="3200" dirty="0" smtClean="0"/>
              <a:t>века.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/>
              <a:t>X</a:t>
            </a:r>
            <a:r>
              <a:rPr lang="ru-RU" sz="3200" dirty="0"/>
              <a:t>-</a:t>
            </a:r>
            <a:r>
              <a:rPr lang="en-US" sz="3200" dirty="0"/>
              <a:t>XV</a:t>
            </a:r>
            <a:r>
              <a:rPr lang="be-BY" sz="3200" dirty="0"/>
              <a:t> века.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36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825" y="624110"/>
            <a:ext cx="9483788" cy="220138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39. </a:t>
            </a:r>
            <a:r>
              <a:rPr lang="ru-RU" dirty="0"/>
              <a:t>В какой области правового регулирования применяется правило прецедента в современной правовой системе Англии?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346" y="3080378"/>
            <a:ext cx="9984126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В области </a:t>
            </a:r>
            <a:r>
              <a:rPr lang="ru-RU" sz="3200" dirty="0"/>
              <a:t>общего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области права </a:t>
            </a:r>
            <a:r>
              <a:rPr lang="ru-RU" sz="3200" dirty="0" smtClean="0"/>
              <a:t>справедливости.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 </a:t>
            </a:r>
            <a:r>
              <a:rPr lang="ru-RU" sz="3200" dirty="0"/>
              <a:t>области общего права и права справедливости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8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e-BY" dirty="0" smtClean="0"/>
              <a:t>40. Какой </a:t>
            </a:r>
            <a:r>
              <a:rPr lang="be-BY" dirty="0"/>
              <a:t>из приведенных </a:t>
            </a:r>
            <a:r>
              <a:rPr lang="be-BY" dirty="0" smtClean="0"/>
              <a:t>признаков не характеризует семью </a:t>
            </a:r>
            <a:r>
              <a:rPr lang="be-BY" dirty="0"/>
              <a:t>общего права?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 Семья включает </a:t>
            </a:r>
            <a:r>
              <a:rPr lang="ru-RU" sz="3200" dirty="0"/>
              <a:t>правовые системы всех, за некоторым исключением, англоязычных </a:t>
            </a:r>
            <a:r>
              <a:rPr lang="ru-RU" sz="3200" dirty="0" smtClean="0"/>
              <a:t>государств.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Семья </a:t>
            </a:r>
            <a:r>
              <a:rPr lang="ru-RU" sz="3200" dirty="0"/>
              <a:t>в</a:t>
            </a:r>
            <a:r>
              <a:rPr lang="ru-RU" sz="3200" dirty="0" smtClean="0"/>
              <a:t>ключает </a:t>
            </a:r>
            <a:r>
              <a:rPr lang="ru-RU" sz="3200" dirty="0"/>
              <a:t>правовую систему </a:t>
            </a:r>
            <a:r>
              <a:rPr lang="ru-RU" sz="3200" dirty="0" smtClean="0"/>
              <a:t>Великобритании.</a:t>
            </a:r>
            <a:endParaRPr lang="ru-RU" sz="3200" dirty="0"/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Общее </a:t>
            </a:r>
            <a:r>
              <a:rPr lang="ru-RU" sz="3200" dirty="0"/>
              <a:t>право оказало значительное влияние на становление и развитие правовых систем государств, политически связанных с </a:t>
            </a:r>
            <a:r>
              <a:rPr lang="ru-RU" sz="3200" dirty="0" smtClean="0"/>
              <a:t>Англией</a:t>
            </a:r>
            <a:r>
              <a:rPr lang="ru-RU" sz="32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ru-RU" sz="3200" dirty="0" smtClean="0"/>
              <a:t> Семья включает </a:t>
            </a:r>
            <a:r>
              <a:rPr lang="ru-RU" sz="3200" dirty="0"/>
              <a:t>правовые системы США и штатов США (за исключением штата Луизиана).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267" y="624110"/>
            <a:ext cx="9667345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41. </a:t>
            </a:r>
            <a:r>
              <a:rPr lang="ru-RU" dirty="0"/>
              <a:t>Определите </a:t>
            </a:r>
            <a:r>
              <a:rPr lang="ru-RU" dirty="0" smtClean="0"/>
              <a:t>высказывание, являющееся </a:t>
            </a:r>
            <a:r>
              <a:rPr lang="ru-RU" dirty="0"/>
              <a:t>не верными для характеристики истории формирования правовой системы США.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6896" y="2514601"/>
            <a:ext cx="8460570" cy="4158622"/>
          </a:xfrm>
        </p:spPr>
        <p:txBody>
          <a:bodyPr>
            <a:normAutofit fontScale="77500" lnSpcReduction="20000"/>
          </a:bodyPr>
          <a:lstStyle/>
          <a:p>
            <a:pPr lvl="0">
              <a:buFont typeface="+mj-lt"/>
              <a:buAutoNum type="alphaUcPeriod"/>
            </a:pPr>
            <a:r>
              <a:rPr lang="ru-RU" sz="3200" dirty="0" smtClean="0"/>
              <a:t>Формировавшееся региональное право ничем не обязано английскому, за исключением заимствования прецедентно-судейской модели нормотворчества.</a:t>
            </a:r>
          </a:p>
          <a:p>
            <a:pPr lvl="0">
              <a:buFont typeface="+mj-lt"/>
              <a:buAutoNum type="alphaUcPeriod"/>
            </a:pPr>
            <a:r>
              <a:rPr lang="ru-RU" sz="3200" dirty="0"/>
              <a:t>В</a:t>
            </a:r>
            <a:r>
              <a:rPr lang="ru-RU" sz="3200" dirty="0" smtClean="0"/>
              <a:t>осприятие целостного блока английского общего права и права справедливости.</a:t>
            </a:r>
          </a:p>
          <a:p>
            <a:pPr lvl="0">
              <a:buFont typeface="+mj-lt"/>
              <a:buAutoNum type="alphaUcPeriod"/>
            </a:pPr>
            <a:r>
              <a:rPr lang="ru-RU" sz="3200" dirty="0"/>
              <a:t>Р</a:t>
            </a:r>
            <a:r>
              <a:rPr lang="ru-RU" sz="3200" dirty="0" smtClean="0"/>
              <a:t>азвитие правовой системы США - следствие объединения автономных систем права различных колоний, а не широкая рецепция английского права.</a:t>
            </a:r>
          </a:p>
          <a:p>
            <a:pPr lvl="0">
              <a:buFont typeface="+mj-lt"/>
              <a:buAutoNum type="alphaUcPeriod"/>
            </a:pPr>
            <a:r>
              <a:rPr lang="ru-RU" sz="3200" dirty="0"/>
              <a:t>О</a:t>
            </a:r>
            <a:r>
              <a:rPr lang="ru-RU" sz="3200" dirty="0" smtClean="0"/>
              <a:t>тсутствие всякого влияния со стороны континентальных европейских правовых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8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933" y="624109"/>
            <a:ext cx="9836679" cy="2550891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42. Правовая система какого </a:t>
            </a:r>
            <a:r>
              <a:rPr lang="ru-RU" sz="3000" dirty="0"/>
              <a:t>из </a:t>
            </a:r>
            <a:r>
              <a:rPr lang="ru-RU" sz="3000" dirty="0" smtClean="0"/>
              <a:t>перечисленных </a:t>
            </a:r>
            <a:r>
              <a:rPr lang="ru-RU" sz="3000" dirty="0"/>
              <a:t>государств  </a:t>
            </a:r>
            <a:r>
              <a:rPr lang="ru-RU" sz="3000" dirty="0" smtClean="0"/>
              <a:t>относится к постсоветскому пространству, но в наименьшей степени проявляет черты романо-германского права на современно этапе?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4328" y="3328415"/>
            <a:ext cx="8983524" cy="3159555"/>
          </a:xfrm>
        </p:spPr>
        <p:txBody>
          <a:bodyPr numCol="2"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3000" dirty="0" smtClean="0"/>
              <a:t>Армения</a:t>
            </a:r>
            <a:r>
              <a:rPr lang="ru-RU" sz="3000" dirty="0"/>
              <a:t>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Болгария,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Украина,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Туркменистан,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Югославия,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Казахстан,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Россия,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Беларусь,</a:t>
            </a:r>
          </a:p>
          <a:p>
            <a:pPr lvl="0">
              <a:buFont typeface="+mj-lt"/>
              <a:buAutoNum type="alphaUcPeriod"/>
            </a:pPr>
            <a:r>
              <a:rPr lang="ru-RU" sz="3000" dirty="0"/>
              <a:t>Молдова.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466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441" y="240062"/>
            <a:ext cx="9675812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43. Определите основную тенденцию современного развития </a:t>
            </a:r>
            <a:r>
              <a:rPr lang="ru-RU" dirty="0"/>
              <a:t>мусульманского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7168" y="2001520"/>
            <a:ext cx="9108440" cy="4285622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П</a:t>
            </a:r>
            <a:r>
              <a:rPr lang="ru-RU" sz="3200" dirty="0" smtClean="0"/>
              <a:t>равовая </a:t>
            </a:r>
            <a:r>
              <a:rPr lang="ru-RU" sz="3200" dirty="0"/>
              <a:t>унификация с системами индусского и еврейского </a:t>
            </a:r>
            <a:r>
              <a:rPr lang="ru-RU" sz="3200" dirty="0" smtClean="0"/>
              <a:t>права.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 err="1"/>
              <a:t>В</a:t>
            </a:r>
            <a:r>
              <a:rPr lang="ru-RU" sz="3200" dirty="0" err="1" smtClean="0"/>
              <a:t>естернизация</a:t>
            </a:r>
            <a:r>
              <a:rPr lang="ru-RU" sz="3200" dirty="0" smtClean="0"/>
              <a:t> </a:t>
            </a:r>
            <a:r>
              <a:rPr lang="ru-RU" sz="3200" dirty="0"/>
              <a:t>мусульманского права;</a:t>
            </a:r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И</a:t>
            </a:r>
            <a:r>
              <a:rPr lang="ru-RU" sz="3200" dirty="0" smtClean="0"/>
              <a:t>сламизация </a:t>
            </a:r>
            <a:r>
              <a:rPr lang="ru-RU" sz="3200" dirty="0"/>
              <a:t>привносимых европейских правовых </a:t>
            </a:r>
            <a:r>
              <a:rPr lang="ru-RU" sz="3200" dirty="0" smtClean="0"/>
              <a:t>элементов.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О</a:t>
            </a:r>
            <a:r>
              <a:rPr lang="ru-RU" sz="3200" dirty="0" smtClean="0"/>
              <a:t>тсутствие </a:t>
            </a:r>
            <a:r>
              <a:rPr lang="ru-RU" sz="3200" dirty="0"/>
              <a:t>динамики и закостенелость мусульманских правовых </a:t>
            </a:r>
            <a:r>
              <a:rPr lang="ru-RU" sz="3200" dirty="0" smtClean="0"/>
              <a:t>систем.</a:t>
            </a:r>
            <a:endParaRPr lang="ru-RU" sz="3200" dirty="0"/>
          </a:p>
          <a:p>
            <a:pPr marL="514350" lvl="0" indent="-514350">
              <a:buFont typeface="+mj-lt"/>
              <a:buAutoNum type="alphaUcPeriod"/>
            </a:pPr>
            <a:r>
              <a:rPr lang="ru-RU" sz="3200" dirty="0"/>
              <a:t>Р</a:t>
            </a:r>
            <a:r>
              <a:rPr lang="ru-RU" sz="3200" dirty="0" smtClean="0"/>
              <a:t>азвитие </a:t>
            </a:r>
            <a:r>
              <a:rPr lang="ru-RU" sz="3200" dirty="0"/>
              <a:t>мусульманских систем за счет североамериканского </a:t>
            </a:r>
            <a:r>
              <a:rPr lang="ru-RU" sz="3200" dirty="0" smtClean="0"/>
              <a:t>влияния.</a:t>
            </a:r>
            <a:endParaRPr lang="ru-RU" sz="3200" dirty="0"/>
          </a:p>
          <a:p>
            <a:pPr>
              <a:buFont typeface="+mj-lt"/>
              <a:buAutoNum type="alphaUcPeriod"/>
            </a:pPr>
            <a:endParaRPr lang="ru-RU" dirty="0" smtClean="0"/>
          </a:p>
          <a:p>
            <a:pPr>
              <a:buFont typeface="+mj-lt"/>
              <a:buAutoNum type="alpha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0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233" y="212630"/>
            <a:ext cx="9556940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44. Укажите одну из основных черт еврейского 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9504" y="1755648"/>
            <a:ext cx="8970263" cy="4468840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ru-RU" sz="2800" dirty="0" smtClean="0"/>
              <a:t> Отсутствие </a:t>
            </a:r>
            <a:r>
              <a:rPr lang="ru-RU" sz="2800" dirty="0"/>
              <a:t>связи с религиозными </a:t>
            </a:r>
            <a:r>
              <a:rPr lang="ru-RU" sz="2800" dirty="0" smtClean="0"/>
              <a:t>догмами.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Тесная </a:t>
            </a:r>
            <a:r>
              <a:rPr lang="ru-RU" sz="2800" dirty="0"/>
              <a:t>связь юридических предписаний с религиозными нормами </a:t>
            </a:r>
            <a:r>
              <a:rPr lang="ru-RU" sz="2800" dirty="0" smtClean="0"/>
              <a:t>ислама.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</a:t>
            </a:r>
            <a:r>
              <a:rPr lang="ru-RU" sz="2800" dirty="0" err="1"/>
              <a:t>П</a:t>
            </a:r>
            <a:r>
              <a:rPr lang="ru-RU" sz="2800" dirty="0" err="1" smtClean="0"/>
              <a:t>олинациональный</a:t>
            </a:r>
            <a:r>
              <a:rPr lang="ru-RU" sz="2800" dirty="0" smtClean="0"/>
              <a:t> характер.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Мононациональный </a:t>
            </a:r>
            <a:r>
              <a:rPr lang="ru-RU" sz="2800" dirty="0"/>
              <a:t>характер </a:t>
            </a:r>
            <a:r>
              <a:rPr lang="ru-RU" sz="2800" dirty="0" smtClean="0"/>
              <a:t>действия.</a:t>
            </a:r>
            <a:endParaRPr lang="ru-RU" sz="2800" dirty="0"/>
          </a:p>
          <a:p>
            <a:pPr lvl="0">
              <a:buFont typeface="+mj-lt"/>
              <a:buAutoNum type="alphaUcPeriod"/>
            </a:pPr>
            <a:r>
              <a:rPr lang="ru-RU" sz="2800" dirty="0" smtClean="0"/>
              <a:t> Понятие </a:t>
            </a:r>
            <a:r>
              <a:rPr lang="ru-RU" sz="2800" dirty="0"/>
              <a:t>иудейского права тождественно понятию правовой системы </a:t>
            </a:r>
            <a:r>
              <a:rPr lang="ru-RU" sz="2800" dirty="0" smtClean="0"/>
              <a:t>Израиля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3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637" y="249206"/>
            <a:ext cx="9709679" cy="12808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45. </a:t>
            </a:r>
            <a:r>
              <a:rPr lang="ru-RU" dirty="0"/>
              <a:t>Определите </a:t>
            </a:r>
            <a:r>
              <a:rPr lang="ru-RU" dirty="0" smtClean="0"/>
              <a:t>характерную особенность </a:t>
            </a:r>
            <a:r>
              <a:rPr lang="ru-RU" dirty="0"/>
              <a:t>африканского обычного </a:t>
            </a:r>
            <a:r>
              <a:rPr lang="ru-RU" dirty="0" smtClean="0"/>
              <a:t>права.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175" y="1728216"/>
            <a:ext cx="9217491" cy="498585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ru-RU" sz="2200" dirty="0" smtClean="0"/>
              <a:t>Совокупность </a:t>
            </a:r>
            <a:r>
              <a:rPr lang="ru-RU" sz="2200" dirty="0"/>
              <a:t>юридических правил, основанных на обычаях, отраженных в юридических текстах и </a:t>
            </a:r>
            <a:r>
              <a:rPr lang="ru-RU" sz="2200" dirty="0" smtClean="0"/>
              <a:t>конструкциях.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С</a:t>
            </a:r>
            <a:r>
              <a:rPr lang="ru-RU" sz="2200" dirty="0" smtClean="0"/>
              <a:t>овокупность </a:t>
            </a:r>
            <a:r>
              <a:rPr lang="ru-RU" sz="2200" dirty="0"/>
              <a:t>юридических правил, основанных на обычаях, не имеющих материального </a:t>
            </a:r>
            <a:r>
              <a:rPr lang="ru-RU" sz="2200" dirty="0" smtClean="0"/>
              <a:t>закрепления.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С</a:t>
            </a:r>
            <a:r>
              <a:rPr lang="ru-RU" sz="2200" dirty="0" smtClean="0"/>
              <a:t>овокупность </a:t>
            </a:r>
            <a:r>
              <a:rPr lang="ru-RU" sz="2200" dirty="0"/>
              <a:t>юридических правил, основанных на обычаях, вне юридических текстов и конструкций (за исключением </a:t>
            </a:r>
            <a:r>
              <a:rPr lang="ru-RU" sz="2200" dirty="0" smtClean="0"/>
              <a:t>инкорпорированных </a:t>
            </a:r>
            <a:r>
              <a:rPr lang="ru-RU" sz="2200" dirty="0"/>
              <a:t>сборников обычно-правовых норм</a:t>
            </a:r>
            <a:r>
              <a:rPr lang="ru-RU" sz="2200" dirty="0" smtClean="0"/>
              <a:t>).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П</a:t>
            </a:r>
            <a:r>
              <a:rPr lang="ru-RU" sz="2200" dirty="0" smtClean="0"/>
              <a:t>раво </a:t>
            </a:r>
            <a:r>
              <a:rPr lang="ru-RU" sz="2200" dirty="0"/>
              <a:t>индивидуумов, а не право групп и </a:t>
            </a:r>
            <a:r>
              <a:rPr lang="ru-RU" sz="2200" dirty="0" smtClean="0"/>
              <a:t>общин.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Н</a:t>
            </a:r>
            <a:r>
              <a:rPr lang="ru-RU" sz="2200" dirty="0" smtClean="0"/>
              <a:t>еразрывная </a:t>
            </a:r>
            <a:r>
              <a:rPr lang="ru-RU" sz="2200" dirty="0"/>
              <a:t>связь правовых и моральных норм либо правовых и религиозных </a:t>
            </a:r>
            <a:r>
              <a:rPr lang="ru-RU" sz="2200" dirty="0" smtClean="0"/>
              <a:t>норм.</a:t>
            </a:r>
            <a:endParaRPr lang="ru-RU" sz="2200" dirty="0"/>
          </a:p>
          <a:p>
            <a:pPr lvl="0">
              <a:buFont typeface="+mj-lt"/>
              <a:buAutoNum type="alphaUcPeriod"/>
            </a:pPr>
            <a:r>
              <a:rPr lang="ru-RU" sz="2200" dirty="0"/>
              <a:t>О</a:t>
            </a:r>
            <a:r>
              <a:rPr lang="ru-RU" sz="2200" dirty="0" smtClean="0"/>
              <a:t>бычай </a:t>
            </a:r>
            <a:r>
              <a:rPr lang="ru-RU" sz="2200" dirty="0"/>
              <a:t>имеет характер религиозно-правового источника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667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565" y="624110"/>
            <a:ext cx="9528048" cy="1280890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3. С каким фактом традиционно связывается возникновение сравнительного </a:t>
            </a:r>
            <a:r>
              <a:rPr lang="ru-RU" sz="3200" dirty="0"/>
              <a:t>правоведения как </a:t>
            </a:r>
            <a:r>
              <a:rPr lang="ru-RU" sz="3200" dirty="0" smtClean="0"/>
              <a:t>науки?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888" y="2599944"/>
            <a:ext cx="8971724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С</a:t>
            </a:r>
            <a:r>
              <a:rPr lang="ru-RU" sz="3200" dirty="0" smtClean="0"/>
              <a:t> </a:t>
            </a:r>
            <a:r>
              <a:rPr lang="ru-RU" sz="3200" dirty="0"/>
              <a:t>деятельностью «законодательных комиссий» в Древнем </a:t>
            </a:r>
            <a:r>
              <a:rPr lang="ru-RU" sz="3200" dirty="0" smtClean="0"/>
              <a:t>Риме.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С трактатом </a:t>
            </a:r>
            <a:r>
              <a:rPr lang="ru-RU" sz="3200" dirty="0"/>
              <a:t>Монтескье «О духе законов</a:t>
            </a:r>
            <a:r>
              <a:rPr lang="ru-RU" sz="3200" dirty="0" smtClean="0"/>
              <a:t>».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/>
              <a:t>С</a:t>
            </a:r>
            <a:r>
              <a:rPr lang="ru-RU" sz="3200" dirty="0" smtClean="0"/>
              <a:t> </a:t>
            </a:r>
            <a:r>
              <a:rPr lang="ru-RU" sz="3200" dirty="0"/>
              <a:t>проведением I Международного конгресса сравнительного </a:t>
            </a:r>
            <a:r>
              <a:rPr lang="ru-RU" sz="3200" dirty="0" smtClean="0"/>
              <a:t>права.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147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249" y="265176"/>
            <a:ext cx="9520364" cy="1639824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4. Укажите год проведения </a:t>
            </a:r>
            <a:r>
              <a:rPr lang="ru-RU" dirty="0" smtClean="0"/>
              <a:t>Первого Международного конгресса </a:t>
            </a:r>
            <a:r>
              <a:rPr lang="ru-RU" dirty="0"/>
              <a:t>сравнительного </a:t>
            </a:r>
            <a:r>
              <a:rPr lang="ru-RU" dirty="0" smtClean="0"/>
              <a:t>права.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7481" y="2133600"/>
            <a:ext cx="9355772" cy="3777622"/>
          </a:xfrm>
        </p:spPr>
        <p:txBody>
          <a:bodyPr/>
          <a:lstStyle/>
          <a:p>
            <a:pPr>
              <a:buFont typeface="+mj-lt"/>
              <a:buAutoNum type="alphaUcPeriod"/>
            </a:pPr>
            <a:r>
              <a:rPr lang="be-BY" sz="3200" dirty="0" smtClean="0"/>
              <a:t>1869 г.</a:t>
            </a:r>
          </a:p>
          <a:p>
            <a:pPr>
              <a:buFont typeface="+mj-lt"/>
              <a:buAutoNum type="alphaUcPeriod"/>
            </a:pPr>
            <a:r>
              <a:rPr lang="be-BY" sz="3200" dirty="0" smtClean="0"/>
              <a:t> 1900 г.</a:t>
            </a:r>
          </a:p>
          <a:p>
            <a:pPr>
              <a:buFont typeface="+mj-lt"/>
              <a:buAutoNum type="alphaUcPeriod"/>
            </a:pPr>
            <a:r>
              <a:rPr lang="be-BY" sz="3200" dirty="0" smtClean="0"/>
              <a:t> 1950 г.</a:t>
            </a:r>
          </a:p>
          <a:p>
            <a:pPr>
              <a:buFont typeface="+mj-lt"/>
              <a:buAutoNum type="alpha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2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853" y="285782"/>
            <a:ext cx="9788051" cy="1280890"/>
          </a:xfrm>
        </p:spPr>
        <p:txBody>
          <a:bodyPr>
            <a:noAutofit/>
          </a:bodyPr>
          <a:lstStyle/>
          <a:p>
            <a:pPr lvl="0"/>
            <a:r>
              <a:rPr lang="be-BY" sz="3200" dirty="0" smtClean="0"/>
              <a:t>5. Какая сравнительно-правовая теория была разработана в </a:t>
            </a:r>
            <a:r>
              <a:rPr lang="ru-RU" sz="3200" dirty="0" smtClean="0"/>
              <a:t>рамках «</a:t>
            </a:r>
            <a:r>
              <a:rPr lang="ru-RU" sz="3200" dirty="0" err="1" smtClean="0"/>
              <a:t>гельдельбергской</a:t>
            </a:r>
            <a:r>
              <a:rPr lang="ru-RU" sz="3200" dirty="0" smtClean="0"/>
              <a:t>» школы </a:t>
            </a:r>
            <a:r>
              <a:rPr lang="ru-RU" sz="3200" dirty="0"/>
              <a:t>сравнительного </a:t>
            </a:r>
            <a:r>
              <a:rPr lang="ru-RU" sz="3200" dirty="0" smtClean="0"/>
              <a:t>правоведения?</a:t>
            </a:r>
            <a:br>
              <a:rPr lang="ru-RU" sz="3200" dirty="0" smtClean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920" y="2441448"/>
            <a:ext cx="8715692" cy="346977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sz="3200" dirty="0" smtClean="0"/>
              <a:t>Концепция </a:t>
            </a:r>
            <a:r>
              <a:rPr lang="ru-RU" sz="3200" dirty="0"/>
              <a:t>всеобщей истории </a:t>
            </a:r>
            <a:r>
              <a:rPr lang="ru-RU" sz="3200" dirty="0" smtClean="0"/>
              <a:t>права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200" dirty="0" smtClean="0"/>
              <a:t>Теория </a:t>
            </a:r>
            <a:r>
              <a:rPr lang="ru-RU" sz="3200" dirty="0"/>
              <a:t>сравнительного </a:t>
            </a:r>
            <a:r>
              <a:rPr lang="ru-RU" sz="3200" dirty="0" smtClean="0"/>
              <a:t>законодательства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200" dirty="0" smtClean="0"/>
              <a:t>Теория </a:t>
            </a:r>
            <a:r>
              <a:rPr lang="ru-RU" sz="3200" dirty="0"/>
              <a:t>сравнительного метода в правоведении</a:t>
            </a:r>
          </a:p>
        </p:txBody>
      </p:sp>
    </p:spTree>
    <p:extLst>
      <p:ext uri="{BB962C8B-B14F-4D97-AF65-F5344CB8AC3E}">
        <p14:creationId xmlns:p14="http://schemas.microsoft.com/office/powerpoint/2010/main" val="42549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945" y="240062"/>
            <a:ext cx="9630092" cy="1280890"/>
          </a:xfrm>
        </p:spPr>
        <p:txBody>
          <a:bodyPr>
            <a:noAutofit/>
          </a:bodyPr>
          <a:lstStyle/>
          <a:p>
            <a:pPr lvl="0"/>
            <a:r>
              <a:rPr lang="be-BY" sz="2800" dirty="0" smtClean="0"/>
              <a:t>6. Какое из приведенных определений раскрывает понятие «</a:t>
            </a:r>
            <a:r>
              <a:rPr lang="ru-RU" sz="2800" dirty="0" smtClean="0"/>
              <a:t>методологические принципы» применительно к области сравнительно-правовых исследований?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0" y="2221992"/>
            <a:ext cx="10479024" cy="4636008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2400" dirty="0" smtClean="0"/>
              <a:t>основополагающие </a:t>
            </a:r>
            <a:r>
              <a:rPr lang="ru-RU" sz="2400" dirty="0"/>
              <a:t>познавательные установки, в рамках которых проводятся сравнительно-правовые исследования;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2400" dirty="0"/>
              <a:t>учение о способах организации и построения теоретической и практической деятельности человека;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2400" dirty="0"/>
              <a:t>совокупность приемов исследования в какой-либо науке или в области знаний;</a:t>
            </a:r>
          </a:p>
          <a:p>
            <a:pPr marL="742950" lvl="0" indent="-742950">
              <a:buFont typeface="+mj-lt"/>
              <a:buAutoNum type="alphaUcPeriod"/>
            </a:pPr>
            <a:r>
              <a:rPr lang="ru-RU" sz="2400" dirty="0"/>
              <a:t>построенная на общих мировоззренческих категориях аксиоматическая идея, которая является постулатом общей стратегии исследования и в соответствии с которой производится отбор исследуемых фактов и интерпретация результатов исследования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19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940" y="230918"/>
            <a:ext cx="9648380" cy="1280890"/>
          </a:xfrm>
        </p:spPr>
        <p:txBody>
          <a:bodyPr>
            <a:normAutofit fontScale="90000"/>
          </a:bodyPr>
          <a:lstStyle/>
          <a:p>
            <a:pPr lvl="0"/>
            <a:r>
              <a:rPr lang="be-BY" dirty="0" smtClean="0"/>
              <a:t>7. К какому виду сравнения следует относить сопоставление </a:t>
            </a:r>
            <a:r>
              <a:rPr lang="ru-RU" dirty="0" smtClean="0"/>
              <a:t>структуры </a:t>
            </a:r>
            <a:r>
              <a:rPr lang="ru-RU" dirty="0"/>
              <a:t>Германского гражданского уложения и Гражданского кодекса </a:t>
            </a:r>
            <a:r>
              <a:rPr lang="ru-RU" dirty="0" smtClean="0"/>
              <a:t>Франции?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608" y="2490216"/>
            <a:ext cx="8926004" cy="377762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Функциональное.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Синхронное.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Диахронное.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Нормативное.</a:t>
            </a:r>
            <a:endParaRPr lang="ru-RU" sz="3200" dirty="0"/>
          </a:p>
          <a:p>
            <a:pPr marL="742950" lvl="0" indent="-742950">
              <a:buFont typeface="+mj-lt"/>
              <a:buAutoNum type="alphaUcPeriod"/>
            </a:pPr>
            <a:r>
              <a:rPr lang="ru-RU" sz="3200" dirty="0" smtClean="0"/>
              <a:t>Текстуальное.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73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</TotalTime>
  <Words>2413</Words>
  <Application>Microsoft Office PowerPoint</Application>
  <PresentationFormat>Широкоэкранный</PresentationFormat>
  <Paragraphs>272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Century Gothic</vt:lpstr>
      <vt:lpstr>Wingdings 3</vt:lpstr>
      <vt:lpstr>Легкий дым</vt:lpstr>
      <vt:lpstr>ИТОГОВЫЙ ТЕСТ по курсу  «Сравнительное правоведение»</vt:lpstr>
      <vt:lpstr>Условия тестирования</vt:lpstr>
      <vt:lpstr>1. В правовой системе какого государства впервые стало использоваться сравнительное правоведение как метод познания? </vt:lpstr>
      <vt:lpstr>2. Укажите направление деятельности, которое не было актуальным для сравнительно-правовых исследований во Франции конца XIX – начала XX вв.</vt:lpstr>
      <vt:lpstr>3. С каким фактом традиционно связывается возникновение сравнительного правоведения как науки?  </vt:lpstr>
      <vt:lpstr>4. Укажите год проведения Первого Международного конгресса сравнительного права.  </vt:lpstr>
      <vt:lpstr>5. Какая сравнительно-правовая теория была разработана в рамках «гельдельбергской» школы сравнительного правоведения?   </vt:lpstr>
      <vt:lpstr>6. Какое из приведенных определений раскрывает понятие «методологические принципы» применительно к области сравнительно-правовых исследований? </vt:lpstr>
      <vt:lpstr>7. К какому виду сравнения следует относить сопоставление структуры Германского гражданского уложения и Гражданского кодекса Франции?</vt:lpstr>
      <vt:lpstr>8. К какому виду сравнения следует относить исследование правового регулирования общественных отношений, связанных с усыновлением, в правовых системах Латвии и Литвы?</vt:lpstr>
      <vt:lpstr>9. Укажите определение понятия «концептуальный подход в сравнительно-правовом исследовании».</vt:lpstr>
      <vt:lpstr>10. Восстановите последовательность пяти методологических этапов сравнительно-правового исследования по Ю.А. Тихомирову. </vt:lpstr>
      <vt:lpstr>11. Какие правовые семьи включает  трихотомия Рене Давида? </vt:lpstr>
      <vt:lpstr>12. Укажите верное определение понятия «правовая семья». </vt:lpstr>
      <vt:lpstr>13. Укажите определение, раскрывающее понятие «методика сравнительно-правовых исследований» </vt:lpstr>
      <vt:lpstr>14. Укажите центр развития романо-германского права. </vt:lpstr>
      <vt:lpstr>15. Выберите признак, не относящийся к закону в соответствии с романо-германской правовой традицией.</vt:lpstr>
      <vt:lpstr>16. Укажите отличительную особенностью романо-германской правовой семьи. </vt:lpstr>
      <vt:lpstr>17. Каким фактором обуславливается сильное влияние римского частного права на правовую систему Германии? </vt:lpstr>
      <vt:lpstr>18. Какое значение имеет судебная практика в правовых системах романо-германского типа? </vt:lpstr>
      <vt:lpstr>19. Укажите характеристику нормы права  в правовых системах романо-германского типа. </vt:lpstr>
      <vt:lpstr>20. Определите, какие группы правовых систем не относятся к романо-германской правовой семье. </vt:lpstr>
      <vt:lpstr>21. Какой из перечисленных факторов повлиял на увеличение функции делегированного нормотворчества в правовых системах Латинской Америки? </vt:lpstr>
      <vt:lpstr>22. Определите черту, выделяющую правовую систему Японии из романо-германской правовой семьи. </vt:lpstr>
      <vt:lpstr>23. Какой из перечисленных признаков характеризует сходство между скандинавским правом и романо-германской правовой традицией? </vt:lpstr>
      <vt:lpstr>24. Правовая система какого государства является системообразующей для скандинавской группы? </vt:lpstr>
      <vt:lpstr>25. Правовые системы каких государств входят в семью общего права? </vt:lpstr>
      <vt:lpstr>26. Определите специфическую черту, не характерную для группы стран с правовыми системами постсоветского типа: </vt:lpstr>
      <vt:lpstr>27. В чем проявляется специфика влияния римского права на формирование английского права? </vt:lpstr>
      <vt:lpstr>28. В какой структурной части объяснения судьи в судебном решении содержится правило поведения, воспринимаемое в английском праве как прецедент? </vt:lpstr>
      <vt:lpstr>29. К свойствам, характеризующим взаимосвязь религии ислама и мусульманского права, не относится: </vt:lpstr>
      <vt:lpstr>30. К религиозно-правовым источникам мусульманского права относятся: </vt:lpstr>
      <vt:lpstr>31. Определите положение, соответствующее пониманию нормы права в мусульманском праве. </vt:lpstr>
      <vt:lpstr>32. Укажите верное определение термина «каббала». </vt:lpstr>
      <vt:lpstr>33. Обозначьте признак, указывающий на значение иудаизма в правовой системе Израиля. </vt:lpstr>
      <vt:lpstr>34. Укажите главный религиозно-правовой источник в системе индусского права, каждая часть которого содержит правила поведения в отношении строго определенного сословия. </vt:lpstr>
      <vt:lpstr>35. Определите характерную особенность традиционного африканского права. </vt:lpstr>
      <vt:lpstr>36. Укажите способ систематизации законодательства, используемый в правовых систем семьи общего права: </vt:lpstr>
      <vt:lpstr>37. Какие принципы оцениваются как самостоятельные источники права в рамках романо-германской правовой семьи? </vt:lpstr>
      <vt:lpstr>38. Укажите период формирования самостоятельных национальных правовых систем в странах Латинской Америки. </vt:lpstr>
      <vt:lpstr>39. В какой области правового регулирования применяется правило прецедента в современной правовой системе Англии? </vt:lpstr>
      <vt:lpstr>40. Какой из приведенных признаков не характеризует семью общего права? </vt:lpstr>
      <vt:lpstr>41. Определите высказывание, являющееся не верными для характеристики истории формирования правовой системы США. </vt:lpstr>
      <vt:lpstr>42. Правовая система какого из перечисленных государств  относится к постсоветскому пространству, но в наименьшей степени проявляет черты романо-германского права на современно этапе? </vt:lpstr>
      <vt:lpstr>43. Определите основную тенденцию современного развития мусульманского права. </vt:lpstr>
      <vt:lpstr>44. Укажите одну из основных черт еврейского права. </vt:lpstr>
      <vt:lpstr>45. Определите характерную особенность африканского обычного права. </vt:lpstr>
    </vt:vector>
  </TitlesOfParts>
  <Company>ПГУ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по курсу  «Сравнительное правоведение»</dc:title>
  <dc:creator>Nadzeya Rakhanava</dc:creator>
  <cp:lastModifiedBy>Nadzeya Rakhanava</cp:lastModifiedBy>
  <cp:revision>36</cp:revision>
  <dcterms:created xsi:type="dcterms:W3CDTF">2015-12-14T08:20:16Z</dcterms:created>
  <dcterms:modified xsi:type="dcterms:W3CDTF">2015-12-18T09:08:23Z</dcterms:modified>
</cp:coreProperties>
</file>