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0928-B056-4748-8195-4EC89025BCCA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451EC3-8EC9-4534-B107-BA69DA513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0928-B056-4748-8195-4EC89025BCCA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1EC3-8EC9-4534-B107-BA69DA513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0928-B056-4748-8195-4EC89025BCCA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1EC3-8EC9-4534-B107-BA69DA513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0928-B056-4748-8195-4EC89025BCCA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451EC3-8EC9-4534-B107-BA69DA513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0928-B056-4748-8195-4EC89025BCCA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1EC3-8EC9-4534-B107-BA69DA5135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0928-B056-4748-8195-4EC89025BCCA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1EC3-8EC9-4534-B107-BA69DA513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0928-B056-4748-8195-4EC89025BCCA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5451EC3-8EC9-4534-B107-BA69DA51358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0928-B056-4748-8195-4EC89025BCCA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1EC3-8EC9-4534-B107-BA69DA513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0928-B056-4748-8195-4EC89025BCCA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1EC3-8EC9-4534-B107-BA69DA513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0928-B056-4748-8195-4EC89025BCCA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1EC3-8EC9-4534-B107-BA69DA513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0928-B056-4748-8195-4EC89025BCCA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1EC3-8EC9-4534-B107-BA69DA51358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DE0928-B056-4748-8195-4EC89025BCCA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451EC3-8EC9-4534-B107-BA69DA51358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268761"/>
            <a:ext cx="8227640" cy="4807026"/>
          </a:xfrm>
        </p:spPr>
        <p:txBody>
          <a:bodyPr/>
          <a:lstStyle/>
          <a:p>
            <a:r>
              <a:rPr lang="ru-RU" dirty="0" smtClean="0"/>
              <a:t>Общие положения о наследовании имущества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129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812088" cy="626469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Завещание </a:t>
            </a:r>
            <a:r>
              <a:rPr lang="ru-RU" i="1" u="sng" dirty="0"/>
              <a:t>может быть признано судом недействительным </a:t>
            </a:r>
            <a:r>
              <a:rPr lang="ru-RU" dirty="0"/>
              <a:t>по иску лица, права или интересы которого нарушены этим завещанием.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Завещатель </a:t>
            </a:r>
            <a:r>
              <a:rPr lang="ru-RU" i="1" u="sng" dirty="0"/>
              <a:t>может поручить исполнение завещания </a:t>
            </a:r>
            <a:r>
              <a:rPr lang="ru-RU" dirty="0" smtClean="0"/>
              <a:t>душеприказчику </a:t>
            </a:r>
          </a:p>
          <a:p>
            <a:endParaRPr lang="ru-RU" dirty="0"/>
          </a:p>
          <a:p>
            <a:r>
              <a:rPr lang="ru-RU" dirty="0"/>
              <a:t>Завещатель </a:t>
            </a:r>
            <a:r>
              <a:rPr lang="ru-RU" i="1" u="sng" dirty="0"/>
              <a:t>вправе возложить на наследника </a:t>
            </a:r>
            <a:r>
              <a:rPr lang="ru-RU" i="1" u="sng" dirty="0" smtClean="0"/>
              <a:t>исполнение </a:t>
            </a:r>
            <a:r>
              <a:rPr lang="ru-RU" dirty="0"/>
              <a:t>за счет наследства </a:t>
            </a:r>
            <a:r>
              <a:rPr lang="ru-RU" i="1" u="sng" dirty="0"/>
              <a:t>какого-либо обязательства</a:t>
            </a:r>
            <a:r>
              <a:rPr lang="ru-RU" dirty="0"/>
              <a:t> (</a:t>
            </a:r>
            <a:r>
              <a:rPr lang="ru-RU" b="1" dirty="0"/>
              <a:t>завещательный отказ</a:t>
            </a:r>
            <a:r>
              <a:rPr lang="ru-RU" dirty="0"/>
              <a:t>) в пользу одного или нескольких </a:t>
            </a:r>
            <a:r>
              <a:rPr lang="ru-RU" dirty="0" smtClean="0"/>
              <a:t>лиц</a:t>
            </a:r>
          </a:p>
          <a:p>
            <a:endParaRPr lang="ru-RU" dirty="0"/>
          </a:p>
          <a:p>
            <a:r>
              <a:rPr lang="ru-RU" dirty="0"/>
              <a:t>Завещатель </a:t>
            </a:r>
            <a:r>
              <a:rPr lang="ru-RU" i="1" dirty="0"/>
              <a:t>может возложить </a:t>
            </a:r>
            <a:r>
              <a:rPr lang="ru-RU" i="1" dirty="0" smtClean="0"/>
              <a:t>обязанность </a:t>
            </a:r>
            <a:r>
              <a:rPr lang="ru-RU" i="1" dirty="0"/>
              <a:t>совершить какое-либо </a:t>
            </a:r>
            <a:r>
              <a:rPr lang="ru-RU" i="1" dirty="0" smtClean="0"/>
              <a:t>действие</a:t>
            </a:r>
            <a:r>
              <a:rPr lang="ru-RU" dirty="0" smtClean="0"/>
              <a:t>, </a:t>
            </a:r>
            <a:r>
              <a:rPr lang="ru-RU" dirty="0"/>
              <a:t>направленное на осуществление общеполезной </a:t>
            </a:r>
            <a:r>
              <a:rPr lang="ru-RU" dirty="0" smtClean="0"/>
              <a:t>цели - </a:t>
            </a:r>
            <a:r>
              <a:rPr lang="ru-RU" b="1" dirty="0" smtClean="0"/>
              <a:t>возложение.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8868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68072" cy="307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Наследование по закону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740080" cy="61206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Наследники </a:t>
            </a:r>
            <a:r>
              <a:rPr lang="ru-RU" b="1" dirty="0"/>
              <a:t>первой очереди</a:t>
            </a:r>
            <a:endParaRPr lang="ru-RU" dirty="0"/>
          </a:p>
          <a:p>
            <a:r>
              <a:rPr lang="ru-RU" dirty="0" smtClean="0"/>
              <a:t>дети</a:t>
            </a:r>
            <a:r>
              <a:rPr lang="ru-RU" dirty="0"/>
              <a:t>, супруг и родители умершего.</a:t>
            </a:r>
          </a:p>
          <a:p>
            <a:r>
              <a:rPr lang="ru-RU" dirty="0" smtClean="0"/>
              <a:t>Внуки и </a:t>
            </a:r>
            <a:r>
              <a:rPr lang="ru-RU" dirty="0"/>
              <a:t>их прямые потомки </a:t>
            </a:r>
            <a:r>
              <a:rPr lang="ru-RU" dirty="0" smtClean="0"/>
              <a:t>- </a:t>
            </a:r>
            <a:r>
              <a:rPr lang="ru-RU" dirty="0"/>
              <a:t>по праву представления.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Н</a:t>
            </a:r>
            <a:r>
              <a:rPr lang="ru-RU" b="1" dirty="0" smtClean="0"/>
              <a:t>аследники </a:t>
            </a:r>
            <a:r>
              <a:rPr lang="ru-RU" b="1" dirty="0"/>
              <a:t>второй очереди</a:t>
            </a:r>
          </a:p>
          <a:p>
            <a:r>
              <a:rPr lang="ru-RU" dirty="0" smtClean="0"/>
              <a:t>полнородные </a:t>
            </a:r>
            <a:r>
              <a:rPr lang="ru-RU" dirty="0"/>
              <a:t>и </a:t>
            </a:r>
            <a:r>
              <a:rPr lang="ru-RU" dirty="0" err="1"/>
              <a:t>неполнородные</a:t>
            </a:r>
            <a:r>
              <a:rPr lang="ru-RU" dirty="0"/>
              <a:t> братья и сестры наследодателя.</a:t>
            </a:r>
          </a:p>
          <a:p>
            <a:r>
              <a:rPr lang="ru-RU" dirty="0" smtClean="0"/>
              <a:t>Дети </a:t>
            </a:r>
            <a:r>
              <a:rPr lang="ru-RU" dirty="0"/>
              <a:t>братьев и сестер наследодателя - его племянники и племянницы </a:t>
            </a:r>
            <a:r>
              <a:rPr lang="ru-RU" dirty="0" smtClean="0"/>
              <a:t>- </a:t>
            </a:r>
            <a:r>
              <a:rPr lang="ru-RU" dirty="0"/>
              <a:t>по праву представления.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Наследники </a:t>
            </a:r>
            <a:r>
              <a:rPr lang="ru-RU" b="1" dirty="0"/>
              <a:t>третьей очереди</a:t>
            </a:r>
          </a:p>
          <a:p>
            <a:r>
              <a:rPr lang="ru-RU" dirty="0" smtClean="0"/>
              <a:t>дед </a:t>
            </a:r>
            <a:r>
              <a:rPr lang="ru-RU" dirty="0"/>
              <a:t>и бабка умершего как со стороны отца, так и со стороны матери.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Наследники </a:t>
            </a:r>
            <a:r>
              <a:rPr lang="ru-RU" b="1" dirty="0"/>
              <a:t>четвертой очереди</a:t>
            </a:r>
          </a:p>
          <a:p>
            <a:r>
              <a:rPr lang="ru-RU" dirty="0" smtClean="0"/>
              <a:t>полнородные </a:t>
            </a:r>
            <a:r>
              <a:rPr lang="ru-RU" dirty="0"/>
              <a:t>и </a:t>
            </a:r>
            <a:r>
              <a:rPr lang="ru-RU" dirty="0" err="1"/>
              <a:t>неполнородные</a:t>
            </a:r>
            <a:r>
              <a:rPr lang="ru-RU" dirty="0"/>
              <a:t> братья и сестры родителей наследодателя (дяди и тети наследодателя).</a:t>
            </a:r>
          </a:p>
          <a:p>
            <a:r>
              <a:rPr lang="ru-RU" dirty="0" smtClean="0"/>
              <a:t>Двоюродные </a:t>
            </a:r>
            <a:r>
              <a:rPr lang="ru-RU" dirty="0"/>
              <a:t>братья и сестры наследодателя </a:t>
            </a:r>
            <a:r>
              <a:rPr lang="ru-RU" dirty="0" smtClean="0"/>
              <a:t>- </a:t>
            </a:r>
            <a:r>
              <a:rPr lang="ru-RU" dirty="0"/>
              <a:t>по праву представления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933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686800" cy="63367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Наследники последующих очередей</a:t>
            </a:r>
          </a:p>
          <a:p>
            <a:pPr marL="0" indent="0">
              <a:buNone/>
            </a:pPr>
            <a:r>
              <a:rPr lang="ru-RU" b="1" i="1" dirty="0"/>
              <a:t>1) родственников третьей степени родства </a:t>
            </a:r>
            <a:r>
              <a:rPr lang="ru-RU" dirty="0"/>
              <a:t>- прадеды и прабабки наследодателя;</a:t>
            </a:r>
          </a:p>
          <a:p>
            <a:pPr marL="0" indent="0">
              <a:buNone/>
            </a:pPr>
            <a:r>
              <a:rPr lang="ru-RU" b="1" i="1" dirty="0"/>
              <a:t>2) родственников четвертой степени родства </a:t>
            </a:r>
            <a:r>
              <a:rPr lang="ru-RU" dirty="0"/>
              <a:t>- дети родных племянников и племянниц наследодателя (двоюродные внуки и внучки) и родные братья и сестры его дедов и бабок (двоюродные деды и бабки);</a:t>
            </a:r>
          </a:p>
          <a:p>
            <a:pPr marL="0" indent="0">
              <a:buNone/>
            </a:pPr>
            <a:r>
              <a:rPr lang="ru-RU" b="1" i="1" dirty="0"/>
              <a:t>3) родственников пятой степени родства </a:t>
            </a:r>
            <a:r>
              <a:rPr lang="ru-RU" dirty="0"/>
              <a:t>- дети его двоюродных внуков и внучек (двоюродные правнуки и правнучки), дети его двоюродных братьев и сестер (двоюродные племянники и племянницы) и дети его двоюродных дедов и бабок (двоюродные дяди и тети);</a:t>
            </a:r>
          </a:p>
          <a:p>
            <a:pPr marL="0" indent="0">
              <a:buNone/>
            </a:pPr>
            <a:r>
              <a:rPr lang="ru-RU" b="1" i="1" dirty="0"/>
              <a:t>4) родственников шестой степени родства </a:t>
            </a:r>
            <a:r>
              <a:rPr lang="ru-RU" dirty="0"/>
              <a:t>- дети его двоюродных правнуков и правнучек (двоюродные праправнуки и праправнучки), дети его двоюродных племянников и племянниц (троюродные внуки и внучки) и дети его двоюродных дядей и тетей (троюродные братья и сестры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766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336704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обязательная </a:t>
            </a:r>
            <a:r>
              <a:rPr lang="ru-RU" b="1" i="1" dirty="0" smtClean="0"/>
              <a:t>доля – </a:t>
            </a:r>
          </a:p>
          <a:p>
            <a:r>
              <a:rPr lang="ru-RU" dirty="0" smtClean="0"/>
              <a:t>несовершеннолетние </a:t>
            </a:r>
            <a:r>
              <a:rPr lang="ru-RU" dirty="0"/>
              <a:t>или нетрудоспособные дети </a:t>
            </a:r>
            <a:r>
              <a:rPr lang="ru-RU" dirty="0" smtClean="0"/>
              <a:t>наследодателя</a:t>
            </a:r>
          </a:p>
          <a:p>
            <a:r>
              <a:rPr lang="ru-RU" dirty="0" smtClean="0"/>
              <a:t>его </a:t>
            </a:r>
            <a:r>
              <a:rPr lang="ru-RU" dirty="0"/>
              <a:t>нетрудоспособные супруг </a:t>
            </a:r>
            <a:endParaRPr lang="ru-RU" dirty="0" smtClean="0"/>
          </a:p>
          <a:p>
            <a:r>
              <a:rPr lang="ru-RU" dirty="0" smtClean="0"/>
              <a:t>родители</a:t>
            </a:r>
          </a:p>
          <a:p>
            <a:pPr marL="0" indent="0">
              <a:buNone/>
            </a:pPr>
            <a:r>
              <a:rPr lang="ru-RU" dirty="0" smtClean="0"/>
              <a:t>наследуют независимо </a:t>
            </a:r>
            <a:r>
              <a:rPr lang="ru-RU" dirty="0"/>
              <a:t>от содержания завещания не менее </a:t>
            </a:r>
            <a:r>
              <a:rPr lang="ru-RU" dirty="0" smtClean="0"/>
              <a:t>1/2 </a:t>
            </a:r>
            <a:r>
              <a:rPr lang="ru-RU" dirty="0"/>
              <a:t>доли, которая причиталась бы каждому из них при наследовании по </a:t>
            </a:r>
            <a:r>
              <a:rPr lang="ru-RU" dirty="0" smtClean="0"/>
              <a:t>закону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393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96064" cy="21602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Принятие </a:t>
            </a:r>
            <a:r>
              <a:rPr lang="ru-RU" b="1" dirty="0" smtClean="0"/>
              <a:t>наследства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892480" cy="61926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приобретения наследства наследник должен его принять.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</a:rPr>
              <a:t>Способы принятия наследства</a:t>
            </a:r>
          </a:p>
          <a:p>
            <a:r>
              <a:rPr lang="ru-RU" dirty="0" smtClean="0"/>
              <a:t>подача </a:t>
            </a:r>
            <a:r>
              <a:rPr lang="ru-RU" dirty="0"/>
              <a:t>нотариусу по месту открытия наследства заявления наследника о принятии наследства </a:t>
            </a:r>
            <a:endParaRPr lang="ru-RU" dirty="0" smtClean="0"/>
          </a:p>
          <a:p>
            <a:r>
              <a:rPr lang="ru-RU" dirty="0"/>
              <a:t>подача </a:t>
            </a:r>
            <a:r>
              <a:rPr lang="ru-RU" dirty="0" smtClean="0"/>
              <a:t>заявления </a:t>
            </a:r>
            <a:r>
              <a:rPr lang="ru-RU" dirty="0"/>
              <a:t>о выдаче свидетельства о праве на наследство.</a:t>
            </a:r>
          </a:p>
          <a:p>
            <a:r>
              <a:rPr lang="ru-RU" dirty="0" smtClean="0"/>
              <a:t>наследник </a:t>
            </a:r>
            <a:r>
              <a:rPr lang="ru-RU" u="sng" dirty="0" smtClean="0"/>
              <a:t>фактически </a:t>
            </a:r>
            <a:r>
              <a:rPr lang="ru-RU" u="sng" dirty="0"/>
              <a:t>вступил во владение </a:t>
            </a:r>
            <a:r>
              <a:rPr lang="ru-RU" dirty="0"/>
              <a:t>или управление наследственным имуществом, в частности, когда наследник:</a:t>
            </a:r>
          </a:p>
          <a:p>
            <a:r>
              <a:rPr lang="ru-RU" dirty="0"/>
              <a:t>1) принял меры к сохранению имущества, к защите его от посягательств или притязаний третьих лиц;</a:t>
            </a:r>
          </a:p>
          <a:p>
            <a:r>
              <a:rPr lang="ru-RU" dirty="0"/>
              <a:t>2) произвел за свой счет расходы на содержание имущества;</a:t>
            </a:r>
          </a:p>
          <a:p>
            <a:r>
              <a:rPr lang="ru-RU" dirty="0"/>
              <a:t>3) оплатил за свой счет долги наследодателя или получил от третьих лиц причитавшиеся ему суммы.</a:t>
            </a:r>
          </a:p>
          <a:p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/>
              <a:t>допускается принятие наследства под условием или с оговорками.</a:t>
            </a:r>
          </a:p>
          <a:p>
            <a:endParaRPr lang="ru-RU" dirty="0" smtClean="0"/>
          </a:p>
          <a:p>
            <a:r>
              <a:rPr lang="ru-RU" dirty="0" smtClean="0"/>
              <a:t>Наследство </a:t>
            </a:r>
            <a:r>
              <a:rPr lang="ru-RU" dirty="0"/>
              <a:t>может быть принято в течение шести месяцев со дня открытия наследства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551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40080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b="1" dirty="0" smtClean="0"/>
              <a:t>Наследственная трансмиссия - </a:t>
            </a:r>
            <a:r>
              <a:rPr lang="ru-RU" sz="2300" dirty="0" smtClean="0"/>
              <a:t>если </a:t>
            </a:r>
            <a:r>
              <a:rPr lang="ru-RU" sz="2300" dirty="0"/>
              <a:t>наследник, призванный к </a:t>
            </a:r>
            <a:r>
              <a:rPr lang="ru-RU" sz="2300" dirty="0" smtClean="0"/>
              <a:t>наследованию, </a:t>
            </a:r>
            <a:r>
              <a:rPr lang="ru-RU" sz="2300" dirty="0"/>
              <a:t>умер после открытия наследства, не успев его принять, право на принятие </a:t>
            </a:r>
            <a:r>
              <a:rPr lang="ru-RU" sz="2300" dirty="0" smtClean="0"/>
              <a:t>переходит </a:t>
            </a:r>
            <a:r>
              <a:rPr lang="ru-RU" sz="2300" dirty="0"/>
              <a:t>к его наследникам.</a:t>
            </a:r>
          </a:p>
          <a:p>
            <a:endParaRPr lang="ru-RU" sz="800" dirty="0" smtClean="0"/>
          </a:p>
          <a:p>
            <a:pPr marL="0" indent="0">
              <a:buNone/>
            </a:pPr>
            <a:r>
              <a:rPr lang="ru-RU" sz="2300" b="1" dirty="0" smtClean="0"/>
              <a:t>Право </a:t>
            </a:r>
            <a:r>
              <a:rPr lang="ru-RU" sz="2300" b="1" dirty="0"/>
              <a:t>отказаться от </a:t>
            </a:r>
            <a:r>
              <a:rPr lang="ru-RU" sz="2300" b="1" dirty="0" smtClean="0"/>
              <a:t>наследства</a:t>
            </a:r>
            <a:r>
              <a:rPr lang="ru-RU" sz="2300" dirty="0" smtClean="0"/>
              <a:t> - </a:t>
            </a:r>
            <a:r>
              <a:rPr lang="ru-RU" sz="2300" dirty="0"/>
              <a:t>в течение срока, установленного для принятия </a:t>
            </a:r>
            <a:r>
              <a:rPr lang="ru-RU" sz="2300" dirty="0" smtClean="0"/>
              <a:t>наследства, также, </a:t>
            </a:r>
            <a:r>
              <a:rPr lang="ru-RU" sz="2300" dirty="0"/>
              <a:t>когда он уже принял </a:t>
            </a:r>
            <a:r>
              <a:rPr lang="ru-RU" sz="2300" dirty="0" smtClean="0"/>
              <a:t>наследство</a:t>
            </a:r>
          </a:p>
          <a:p>
            <a:pPr marL="0" indent="0">
              <a:buNone/>
            </a:pPr>
            <a:r>
              <a:rPr lang="ru-RU" sz="2300" dirty="0"/>
              <a:t/>
            </a:r>
            <a:br>
              <a:rPr lang="ru-RU" sz="2300" dirty="0"/>
            </a:br>
            <a:r>
              <a:rPr lang="ru-RU" sz="2300" i="1" dirty="0" smtClean="0"/>
              <a:t>Не </a:t>
            </a:r>
            <a:r>
              <a:rPr lang="ru-RU" sz="2300" i="1" dirty="0"/>
              <a:t>допускается отказ в пользу другого лица:</a:t>
            </a:r>
          </a:p>
          <a:p>
            <a:pPr marL="0" indent="0">
              <a:buNone/>
            </a:pPr>
            <a:r>
              <a:rPr lang="ru-RU" sz="2300" dirty="0"/>
              <a:t>1) от имущества, наследуемого по завещанию, если все имущество наследодателя завещано назначенным им наследникам;</a:t>
            </a:r>
          </a:p>
          <a:p>
            <a:pPr marL="0" indent="0">
              <a:buNone/>
            </a:pPr>
            <a:r>
              <a:rPr lang="ru-RU" sz="2300" dirty="0"/>
              <a:t>2) от обязательной доли в </a:t>
            </a:r>
            <a:r>
              <a:rPr lang="ru-RU" sz="2300" dirty="0" smtClean="0"/>
              <a:t>наследстве;</a:t>
            </a:r>
            <a:endParaRPr lang="ru-RU" sz="2300" dirty="0"/>
          </a:p>
          <a:p>
            <a:pPr marL="0" indent="0">
              <a:buNone/>
            </a:pPr>
            <a:r>
              <a:rPr lang="ru-RU" sz="2300" dirty="0"/>
              <a:t>3) если наследнику </a:t>
            </a:r>
            <a:r>
              <a:rPr lang="ru-RU" sz="2300" dirty="0" err="1"/>
              <a:t>подназначен</a:t>
            </a:r>
            <a:r>
              <a:rPr lang="ru-RU" sz="2300" dirty="0"/>
              <a:t> </a:t>
            </a:r>
            <a:r>
              <a:rPr lang="ru-RU" sz="2300" dirty="0" smtClean="0"/>
              <a:t>наследник.</a:t>
            </a:r>
            <a:endParaRPr lang="ru-RU" sz="2300" dirty="0"/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r>
              <a:rPr lang="ru-RU" sz="2300" i="1" u="sng" dirty="0" smtClean="0"/>
              <a:t>Отказ </a:t>
            </a:r>
            <a:r>
              <a:rPr lang="ru-RU" sz="2300" i="1" u="sng" dirty="0"/>
              <a:t>от наследства с оговорками или под условием не допускается.</a:t>
            </a:r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r>
              <a:rPr lang="ru-RU" sz="2300" dirty="0" smtClean="0"/>
              <a:t>Отказ </a:t>
            </a:r>
            <a:r>
              <a:rPr lang="ru-RU" sz="2300" dirty="0"/>
              <a:t>от </a:t>
            </a:r>
            <a:r>
              <a:rPr lang="ru-RU" sz="2300"/>
              <a:t>части </a:t>
            </a:r>
            <a:r>
              <a:rPr lang="ru-RU" sz="2300" smtClean="0"/>
              <a:t>наследства </a:t>
            </a:r>
            <a:r>
              <a:rPr lang="ru-RU" sz="2300" dirty="0"/>
              <a:t>не допускается. 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302439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596064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</a:rPr>
              <a:t>Наследование </a:t>
            </a:r>
            <a:r>
              <a:rPr lang="ru-RU" i="1" dirty="0" smtClean="0">
                <a:solidFill>
                  <a:srgbClr val="FF0000"/>
                </a:solidFill>
              </a:rPr>
              <a:t>осуществляется:</a:t>
            </a:r>
          </a:p>
          <a:p>
            <a:r>
              <a:rPr lang="ru-RU" b="1" dirty="0" smtClean="0"/>
              <a:t>по </a:t>
            </a:r>
            <a:r>
              <a:rPr lang="ru-RU" b="1" dirty="0"/>
              <a:t>завещанию </a:t>
            </a:r>
            <a:endParaRPr lang="ru-RU" b="1" dirty="0" smtClean="0"/>
          </a:p>
          <a:p>
            <a:r>
              <a:rPr lang="ru-RU" b="1" dirty="0" smtClean="0"/>
              <a:t>закону</a:t>
            </a:r>
            <a:r>
              <a:rPr lang="ru-RU" dirty="0" smtClean="0"/>
              <a:t> - когда </a:t>
            </a:r>
            <a:r>
              <a:rPr lang="ru-RU" dirty="0"/>
              <a:t>завещание отсутствует либо определяет судьбу не всего наследства.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В состав наследства входят </a:t>
            </a:r>
            <a:r>
              <a:rPr lang="ru-RU" i="1" u="sng" dirty="0"/>
              <a:t>все права и обязанности,</a:t>
            </a:r>
            <a:r>
              <a:rPr lang="ru-RU" dirty="0"/>
              <a:t> принадлежавшие наследодателю на момент открытия </a:t>
            </a:r>
            <a:r>
              <a:rPr lang="ru-RU" dirty="0" smtClean="0"/>
              <a:t>наследства.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21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668072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</a:rPr>
              <a:t>Не входят в состав </a:t>
            </a:r>
            <a:r>
              <a:rPr lang="ru-RU" i="1" dirty="0" smtClean="0">
                <a:solidFill>
                  <a:srgbClr val="FF0000"/>
                </a:solidFill>
              </a:rPr>
              <a:t>наследства: </a:t>
            </a:r>
          </a:p>
          <a:p>
            <a:r>
              <a:rPr lang="ru-RU" dirty="0" smtClean="0"/>
              <a:t>права </a:t>
            </a:r>
            <a:r>
              <a:rPr lang="ru-RU" dirty="0"/>
              <a:t>членства </a:t>
            </a:r>
            <a:r>
              <a:rPr lang="ru-RU" dirty="0" smtClean="0"/>
              <a:t>в </a:t>
            </a:r>
            <a:r>
              <a:rPr lang="ru-RU" dirty="0"/>
              <a:t>коммерческих и других организациях, являющихся юридическими </a:t>
            </a:r>
            <a:r>
              <a:rPr lang="ru-RU" dirty="0" smtClean="0"/>
              <a:t>лицами;</a:t>
            </a:r>
            <a:endParaRPr lang="ru-RU" dirty="0"/>
          </a:p>
          <a:p>
            <a:r>
              <a:rPr lang="ru-RU" dirty="0" smtClean="0"/>
              <a:t>право </a:t>
            </a:r>
            <a:r>
              <a:rPr lang="ru-RU" dirty="0"/>
              <a:t>на возмещение вреда, причиненного жизни или здоровью;</a:t>
            </a:r>
          </a:p>
          <a:p>
            <a:r>
              <a:rPr lang="ru-RU" dirty="0" smtClean="0"/>
              <a:t>права </a:t>
            </a:r>
            <a:r>
              <a:rPr lang="ru-RU" dirty="0"/>
              <a:t>и обязанности по алиментным обязательствам;</a:t>
            </a:r>
          </a:p>
          <a:p>
            <a:r>
              <a:rPr lang="ru-RU" dirty="0" smtClean="0"/>
              <a:t>права </a:t>
            </a:r>
            <a:r>
              <a:rPr lang="ru-RU" dirty="0"/>
              <a:t>на пенсии, пособия и другие выплаты на основании законодательства о труде и социальном </a:t>
            </a:r>
            <a:r>
              <a:rPr lang="ru-RU" dirty="0" smtClean="0"/>
              <a:t>обеспечении.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587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4008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Открытие наследства</a:t>
            </a:r>
            <a:endParaRPr lang="ru-RU" i="1" dirty="0">
              <a:solidFill>
                <a:srgbClr val="FF0000"/>
              </a:solidFill>
            </a:endParaRPr>
          </a:p>
          <a:p>
            <a:r>
              <a:rPr lang="ru-RU" b="1" dirty="0"/>
              <a:t>в</a:t>
            </a:r>
            <a:r>
              <a:rPr lang="ru-RU" b="1" dirty="0" smtClean="0"/>
              <a:t>ремя </a:t>
            </a:r>
            <a:r>
              <a:rPr lang="ru-RU" dirty="0"/>
              <a:t>открытия наследства </a:t>
            </a:r>
            <a:r>
              <a:rPr lang="ru-RU" dirty="0" smtClean="0"/>
              <a:t>- </a:t>
            </a:r>
            <a:r>
              <a:rPr lang="ru-RU" i="1" u="sng" dirty="0"/>
              <a:t>день смерти </a:t>
            </a:r>
            <a:r>
              <a:rPr lang="ru-RU" i="1" u="sng" dirty="0" smtClean="0"/>
              <a:t>гражданина</a:t>
            </a:r>
          </a:p>
          <a:p>
            <a:r>
              <a:rPr lang="ru-RU" dirty="0" smtClean="0"/>
              <a:t>при </a:t>
            </a:r>
            <a:r>
              <a:rPr lang="ru-RU" dirty="0"/>
              <a:t>объявлении </a:t>
            </a:r>
            <a:r>
              <a:rPr lang="ru-RU" dirty="0" smtClean="0"/>
              <a:t>гражданина умершим </a:t>
            </a:r>
            <a:r>
              <a:rPr lang="ru-RU" dirty="0"/>
              <a:t>- </a:t>
            </a:r>
            <a:r>
              <a:rPr lang="ru-RU" i="1" u="sng" dirty="0"/>
              <a:t>день вступления в законную силу решения суда об объявлении его умершим. </a:t>
            </a:r>
            <a:endParaRPr lang="ru-RU" i="1" u="sng" dirty="0" smtClean="0"/>
          </a:p>
          <a:p>
            <a:endParaRPr lang="ru-RU" i="1" u="sng" dirty="0"/>
          </a:p>
          <a:p>
            <a:r>
              <a:rPr lang="ru-RU" b="1" dirty="0" smtClean="0"/>
              <a:t>Место</a:t>
            </a:r>
            <a:r>
              <a:rPr lang="ru-RU" dirty="0" smtClean="0"/>
              <a:t> </a:t>
            </a:r>
            <a:r>
              <a:rPr lang="ru-RU" dirty="0"/>
              <a:t>открытия наследства </a:t>
            </a:r>
            <a:r>
              <a:rPr lang="ru-RU" dirty="0" smtClean="0"/>
              <a:t>- </a:t>
            </a:r>
            <a:r>
              <a:rPr lang="ru-RU" dirty="0"/>
              <a:t>последнее место жительства </a:t>
            </a:r>
            <a:r>
              <a:rPr lang="ru-RU" dirty="0" smtClean="0"/>
              <a:t>наследодателя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7777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668072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Наследники по закону и по завещанию </a:t>
            </a:r>
          </a:p>
          <a:p>
            <a:r>
              <a:rPr lang="ru-RU" dirty="0" smtClean="0"/>
              <a:t>граждане</a:t>
            </a:r>
            <a:r>
              <a:rPr lang="ru-RU" dirty="0"/>
              <a:t>, находящиеся в живых в момент открытия </a:t>
            </a:r>
            <a:r>
              <a:rPr lang="ru-RU" dirty="0" smtClean="0"/>
              <a:t>наследства</a:t>
            </a:r>
          </a:p>
          <a:p>
            <a:r>
              <a:rPr lang="ru-RU" dirty="0" smtClean="0"/>
              <a:t>зачатые </a:t>
            </a:r>
            <a:r>
              <a:rPr lang="ru-RU" dirty="0"/>
              <a:t>при жизни наследодателя и родившиеся живыми после открытия наследства.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i="1" u="sng" dirty="0" smtClean="0"/>
              <a:t>по </a:t>
            </a:r>
            <a:r>
              <a:rPr lang="ru-RU" b="1" i="1" u="sng" dirty="0"/>
              <a:t>завещанию </a:t>
            </a:r>
            <a:r>
              <a:rPr lang="ru-RU" dirty="0" smtClean="0"/>
              <a:t>также </a:t>
            </a:r>
          </a:p>
          <a:p>
            <a:r>
              <a:rPr lang="ru-RU" dirty="0" smtClean="0"/>
              <a:t>юридические лица</a:t>
            </a:r>
          </a:p>
          <a:p>
            <a:r>
              <a:rPr lang="ru-RU" dirty="0" smtClean="0"/>
              <a:t>Республика </a:t>
            </a:r>
            <a:r>
              <a:rPr lang="ru-RU" dirty="0"/>
              <a:t>Беларусь </a:t>
            </a:r>
            <a:endParaRPr lang="ru-RU" dirty="0" smtClean="0"/>
          </a:p>
          <a:p>
            <a:r>
              <a:rPr lang="ru-RU" dirty="0" smtClean="0"/>
              <a:t>административно-территориальные </a:t>
            </a:r>
            <a:r>
              <a:rPr lang="ru-RU" dirty="0"/>
              <a:t>единицы.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608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668072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Недостойные </a:t>
            </a:r>
            <a:r>
              <a:rPr lang="ru-RU" b="1" dirty="0" smtClean="0">
                <a:solidFill>
                  <a:srgbClr val="FF0000"/>
                </a:solidFill>
              </a:rPr>
              <a:t>наследники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i="1" u="sng" dirty="0" smtClean="0">
                <a:solidFill>
                  <a:schemeClr val="tx1"/>
                </a:solidFill>
              </a:rPr>
              <a:t>отстраняются </a:t>
            </a:r>
            <a:r>
              <a:rPr lang="ru-RU" i="1" u="sng" dirty="0"/>
              <a:t>от наследования </a:t>
            </a:r>
            <a:endParaRPr lang="ru-RU" i="1" u="sng" dirty="0" smtClean="0"/>
          </a:p>
          <a:p>
            <a:r>
              <a:rPr lang="ru-RU" dirty="0" smtClean="0"/>
              <a:t>умышленно </a:t>
            </a:r>
            <a:r>
              <a:rPr lang="ru-RU" dirty="0"/>
              <a:t>лишили жизни наследодателя </a:t>
            </a:r>
            <a:endParaRPr lang="ru-RU" dirty="0" smtClean="0"/>
          </a:p>
          <a:p>
            <a:r>
              <a:rPr lang="ru-RU" dirty="0" smtClean="0"/>
              <a:t>совершили </a:t>
            </a:r>
            <a:r>
              <a:rPr lang="ru-RU" dirty="0"/>
              <a:t>покушение на </a:t>
            </a:r>
            <a:r>
              <a:rPr lang="ru-RU" dirty="0" smtClean="0"/>
              <a:t>жизнь наследодателя</a:t>
            </a:r>
          </a:p>
          <a:p>
            <a:r>
              <a:rPr lang="ru-RU" dirty="0" smtClean="0"/>
              <a:t>родители </a:t>
            </a:r>
            <a:r>
              <a:rPr lang="ru-RU" dirty="0"/>
              <a:t>после детей, в отношении которых они были лишены родительских прав </a:t>
            </a:r>
            <a:endParaRPr lang="ru-RU" dirty="0" smtClean="0"/>
          </a:p>
          <a:p>
            <a:r>
              <a:rPr lang="ru-RU" dirty="0" smtClean="0"/>
              <a:t>граждане</a:t>
            </a:r>
            <a:r>
              <a:rPr lang="ru-RU" dirty="0"/>
              <a:t>, злостно уклонявшиеся от выполнения </a:t>
            </a:r>
            <a:r>
              <a:rPr lang="ru-RU" dirty="0" smtClean="0"/>
              <a:t>обязанностей </a:t>
            </a:r>
            <a:r>
              <a:rPr lang="ru-RU" dirty="0"/>
              <a:t>по содержанию </a:t>
            </a:r>
            <a:r>
              <a:rPr lang="ru-RU" dirty="0" smtClean="0"/>
              <a:t>наследодателя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836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668072" cy="6264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Выморочное </a:t>
            </a:r>
            <a:r>
              <a:rPr lang="ru-RU" b="1" dirty="0">
                <a:solidFill>
                  <a:srgbClr val="FF0000"/>
                </a:solidFill>
              </a:rPr>
              <a:t>наследство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/>
              <a:t>нет </a:t>
            </a:r>
            <a:r>
              <a:rPr lang="ru-RU" dirty="0"/>
              <a:t>наследников ни по закону, ни по </a:t>
            </a:r>
            <a:r>
              <a:rPr lang="ru-RU" dirty="0" smtClean="0"/>
              <a:t>завещанию</a:t>
            </a:r>
          </a:p>
          <a:p>
            <a:r>
              <a:rPr lang="ru-RU" dirty="0" smtClean="0"/>
              <a:t>никто </a:t>
            </a:r>
            <a:r>
              <a:rPr lang="ru-RU" dirty="0"/>
              <a:t>из наследников не имеет права наследовать, </a:t>
            </a:r>
            <a:endParaRPr lang="ru-RU" dirty="0" smtClean="0"/>
          </a:p>
          <a:p>
            <a:r>
              <a:rPr lang="ru-RU" dirty="0" smtClean="0"/>
              <a:t>все наследники отказались </a:t>
            </a:r>
            <a:r>
              <a:rPr lang="ru-RU" dirty="0"/>
              <a:t>от </a:t>
            </a:r>
            <a:r>
              <a:rPr lang="ru-RU" dirty="0" smtClean="0"/>
              <a:t>наследства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u="sng" dirty="0" smtClean="0"/>
              <a:t>Выморочное </a:t>
            </a:r>
            <a:r>
              <a:rPr lang="ru-RU" i="1" u="sng" dirty="0"/>
              <a:t>наследство переходит в собственность </a:t>
            </a:r>
            <a:r>
              <a:rPr lang="ru-RU" i="1" u="sng" dirty="0" smtClean="0"/>
              <a:t>АТЕ по </a:t>
            </a:r>
            <a:r>
              <a:rPr lang="ru-RU" i="1" u="sng" dirty="0"/>
              <a:t>месту нахождения </a:t>
            </a:r>
            <a:r>
              <a:rPr lang="ru-RU" i="1" u="sng" dirty="0" smtClean="0"/>
              <a:t>имущества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Наследство признается </a:t>
            </a:r>
            <a:r>
              <a:rPr lang="ru-RU" dirty="0"/>
              <a:t>выморочным </a:t>
            </a:r>
            <a:r>
              <a:rPr lang="ru-RU" i="1" u="sng" dirty="0"/>
              <a:t>судом</a:t>
            </a:r>
            <a:r>
              <a:rPr lang="ru-RU" dirty="0"/>
              <a:t> на основании заявления органа местного управления и самоуправления по месту открытия </a:t>
            </a:r>
            <a:r>
              <a:rPr lang="ru-RU" i="1" u="sng" dirty="0"/>
              <a:t>наследства по истечении </a:t>
            </a:r>
            <a:r>
              <a:rPr lang="ru-RU" i="1" u="sng" dirty="0" smtClean="0"/>
              <a:t>1 </a:t>
            </a:r>
            <a:r>
              <a:rPr lang="ru-RU" i="1" u="sng" dirty="0"/>
              <a:t>года со дня открытия </a:t>
            </a:r>
            <a:r>
              <a:rPr lang="ru-RU" i="1" u="sng" dirty="0" smtClean="0"/>
              <a:t>наследства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89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96064" cy="30750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НАСЛЕДОВАНИЕ ПО </a:t>
            </a:r>
            <a:r>
              <a:rPr lang="ru-RU" b="1" dirty="0" smtClean="0"/>
              <a:t>ЗАВЕЩАНИЮ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640960" cy="604867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Завещание </a:t>
            </a:r>
            <a:r>
              <a:rPr lang="ru-RU" dirty="0"/>
              <a:t>может быть совершено гражданином, обладающим дееспособностью в полном объеме.</a:t>
            </a:r>
          </a:p>
          <a:p>
            <a:r>
              <a:rPr lang="ru-RU" dirty="0" smtClean="0"/>
              <a:t>Завещание </a:t>
            </a:r>
            <a:r>
              <a:rPr lang="ru-RU" dirty="0"/>
              <a:t>должно быть совершено лично.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завещании могут содержаться распоряжения только одного лица. </a:t>
            </a:r>
            <a:endParaRPr lang="ru-RU" dirty="0" smtClean="0"/>
          </a:p>
          <a:p>
            <a:r>
              <a:rPr lang="ru-RU" dirty="0" smtClean="0"/>
              <a:t>Гражданин </a:t>
            </a:r>
            <a:r>
              <a:rPr lang="ru-RU" dirty="0"/>
              <a:t>может завещать </a:t>
            </a:r>
            <a:r>
              <a:rPr lang="ru-RU" dirty="0" smtClean="0"/>
              <a:t>свое </a:t>
            </a:r>
            <a:r>
              <a:rPr lang="ru-RU" dirty="0"/>
              <a:t>имущество </a:t>
            </a:r>
            <a:r>
              <a:rPr lang="ru-RU" dirty="0" smtClean="0"/>
              <a:t>одному </a:t>
            </a:r>
            <a:r>
              <a:rPr lang="ru-RU" dirty="0"/>
              <a:t>либо нескольким </a:t>
            </a:r>
            <a:r>
              <a:rPr lang="ru-RU" dirty="0" smtClean="0"/>
              <a:t>лицам, Республике </a:t>
            </a:r>
            <a:r>
              <a:rPr lang="ru-RU" dirty="0"/>
              <a:t>Беларусь и ее </a:t>
            </a:r>
            <a:r>
              <a:rPr lang="ru-RU" dirty="0" smtClean="0"/>
              <a:t>АТЕ.</a:t>
            </a:r>
            <a:endParaRPr lang="ru-RU" dirty="0"/>
          </a:p>
          <a:p>
            <a:r>
              <a:rPr lang="ru-RU" dirty="0" smtClean="0"/>
              <a:t>Завещатель </a:t>
            </a:r>
            <a:r>
              <a:rPr lang="ru-RU" dirty="0"/>
              <a:t>вправе </a:t>
            </a:r>
            <a:r>
              <a:rPr lang="ru-RU" dirty="0" smtClean="0"/>
              <a:t>лишить </a:t>
            </a:r>
            <a:r>
              <a:rPr lang="ru-RU" dirty="0"/>
              <a:t>наследства </a:t>
            </a:r>
            <a:r>
              <a:rPr lang="ru-RU" dirty="0" smtClean="0"/>
              <a:t>наследников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Завещатель вправе:</a:t>
            </a:r>
          </a:p>
          <a:p>
            <a:r>
              <a:rPr lang="ru-RU" dirty="0" smtClean="0"/>
              <a:t>обусловить </a:t>
            </a:r>
            <a:r>
              <a:rPr lang="ru-RU" dirty="0"/>
              <a:t>получение наследства определенным </a:t>
            </a:r>
            <a:r>
              <a:rPr lang="ru-RU" dirty="0" smtClean="0"/>
              <a:t>условием, </a:t>
            </a:r>
          </a:p>
          <a:p>
            <a:r>
              <a:rPr lang="ru-RU" dirty="0" smtClean="0"/>
              <a:t>отменить </a:t>
            </a:r>
            <a:r>
              <a:rPr lang="ru-RU" dirty="0"/>
              <a:t>и изменить составленное завещание в любой момент после его совершения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09510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12088" cy="64087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 err="1" smtClean="0">
                <a:solidFill>
                  <a:srgbClr val="FF0000"/>
                </a:solidFill>
              </a:rPr>
              <a:t>Подназначение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>
                <a:solidFill>
                  <a:srgbClr val="FF0000"/>
                </a:solidFill>
              </a:rPr>
              <a:t>наследников</a:t>
            </a:r>
            <a:endParaRPr lang="ru-RU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i="1" u="sng" dirty="0" smtClean="0"/>
              <a:t>Завещатель </a:t>
            </a:r>
            <a:r>
              <a:rPr lang="ru-RU" i="1" u="sng" dirty="0"/>
              <a:t>может </a:t>
            </a:r>
            <a:r>
              <a:rPr lang="ru-RU" i="1" u="sng" dirty="0"/>
              <a:t>назначить другого </a:t>
            </a:r>
            <a:r>
              <a:rPr lang="ru-RU" i="1" u="sng" dirty="0" smtClean="0"/>
              <a:t>наследника: </a:t>
            </a:r>
            <a:endParaRPr lang="ru-RU" i="1" u="sng" dirty="0"/>
          </a:p>
          <a:p>
            <a:r>
              <a:rPr lang="ru-RU" dirty="0" smtClean="0"/>
              <a:t>на </a:t>
            </a:r>
            <a:r>
              <a:rPr lang="ru-RU" dirty="0"/>
              <a:t>случай, если указанный в завещании наследник умрет до открытия наследства, не примет его либо откажется от него или будет устранен от наследования как недостойный наследник,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случай невыполнения наследником по завещанию правомерных условий наследодателя 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Общие </a:t>
            </a:r>
            <a:r>
              <a:rPr lang="ru-RU" b="1" i="1" dirty="0">
                <a:solidFill>
                  <a:srgbClr val="FF0000"/>
                </a:solidFill>
              </a:rPr>
              <a:t>правила о </a:t>
            </a:r>
            <a:r>
              <a:rPr lang="ru-RU" b="1" i="1" dirty="0" smtClean="0">
                <a:solidFill>
                  <a:srgbClr val="FF0000"/>
                </a:solidFill>
              </a:rPr>
              <a:t>завещании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Завещание </a:t>
            </a:r>
            <a:r>
              <a:rPr lang="ru-RU" dirty="0"/>
              <a:t>должно быть составлено в письменной форме и удостоверено нотариусом. </a:t>
            </a:r>
            <a:endParaRPr lang="ru-RU" dirty="0" smtClean="0"/>
          </a:p>
          <a:p>
            <a:r>
              <a:rPr lang="ru-RU" dirty="0" smtClean="0"/>
              <a:t>Завещание </a:t>
            </a:r>
            <a:r>
              <a:rPr lang="ru-RU" dirty="0"/>
              <a:t>должно быть собственноручно подписано завещателем. 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</a:rPr>
              <a:t>Закрытое </a:t>
            </a:r>
            <a:r>
              <a:rPr lang="ru-RU" i="1" dirty="0" smtClean="0">
                <a:solidFill>
                  <a:srgbClr val="FF0000"/>
                </a:solidFill>
              </a:rPr>
              <a:t>завещание </a:t>
            </a:r>
            <a:r>
              <a:rPr lang="ru-RU" dirty="0" smtClean="0"/>
              <a:t>- без ознакомления нотариуса </a:t>
            </a:r>
            <a:r>
              <a:rPr lang="ru-RU" dirty="0"/>
              <a:t>с его </a:t>
            </a:r>
            <a:r>
              <a:rPr lang="ru-RU" dirty="0" smtClean="0"/>
              <a:t>содержанием.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871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149</TotalTime>
  <Words>825</Words>
  <Application>Microsoft Office PowerPoint</Application>
  <PresentationFormat>Экран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Общие положения о наследовании имущества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НАСЛЕДОВАНИЕ ПО ЗАВЕЩАНИЮ</vt:lpstr>
      <vt:lpstr>Презентация PowerPoint</vt:lpstr>
      <vt:lpstr>Презентация PowerPoint</vt:lpstr>
      <vt:lpstr>Наследование по закону</vt:lpstr>
      <vt:lpstr>Презентация PowerPoint</vt:lpstr>
      <vt:lpstr>Презентация PowerPoint</vt:lpstr>
      <vt:lpstr>Принятие наследства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28</cp:revision>
  <dcterms:created xsi:type="dcterms:W3CDTF">2015-11-02T08:44:11Z</dcterms:created>
  <dcterms:modified xsi:type="dcterms:W3CDTF">2015-11-02T11:14:09Z</dcterms:modified>
</cp:coreProperties>
</file>