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0D24A9-D912-42D4-B24A-DC765AD57863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779758-F137-4446-81D1-45FBAF7BD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D24A9-D912-42D4-B24A-DC765AD57863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79758-F137-4446-81D1-45FBAF7BD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D24A9-D912-42D4-B24A-DC765AD57863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79758-F137-4446-81D1-45FBAF7BD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D24A9-D912-42D4-B24A-DC765AD57863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79758-F137-4446-81D1-45FBAF7BD0F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D24A9-D912-42D4-B24A-DC765AD57863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79758-F137-4446-81D1-45FBAF7BD0F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D24A9-D912-42D4-B24A-DC765AD57863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79758-F137-4446-81D1-45FBAF7BD0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D24A9-D912-42D4-B24A-DC765AD57863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79758-F137-4446-81D1-45FBAF7BD0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D24A9-D912-42D4-B24A-DC765AD57863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79758-F137-4446-81D1-45FBAF7BD0F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D24A9-D912-42D4-B24A-DC765AD57863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79758-F137-4446-81D1-45FBAF7BD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0D24A9-D912-42D4-B24A-DC765AD57863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79758-F137-4446-81D1-45FBAF7BD0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0D24A9-D912-42D4-B24A-DC765AD57863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779758-F137-4446-81D1-45FBAF7BD0F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0D24A9-D912-42D4-B24A-DC765AD57863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779758-F137-4446-81D1-45FBAF7BD0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el.org/texts/cat1et/id5ewpedb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ystemaby.com/docs/bitga/dk-mv7t6d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el.org/texts/cat1et/id5ewpedb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el.org/texts/cat1et/id5ewpedb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7"/>
            <a:ext cx="7774632" cy="2547714"/>
          </a:xfrm>
        </p:spPr>
        <p:txBody>
          <a:bodyPr/>
          <a:lstStyle/>
          <a:p>
            <a:r>
              <a:rPr lang="ru-RU" dirty="0" smtClean="0"/>
              <a:t>Трудовой договор. Прекращение трудового договора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228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08720"/>
            <a:ext cx="8579296" cy="56166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 </a:t>
            </a:r>
            <a:r>
              <a:rPr lang="ru-RU" dirty="0">
                <a:solidFill>
                  <a:srgbClr val="C00000"/>
                </a:solidFill>
              </a:rPr>
              <a:t>случае его болезни или инвалидности, препятствующих выполнению работы по трудовому договору, нарушения нанимателем законодательства о труде, коллективного или трудового договора и по другим уважительным причинам.</a:t>
            </a:r>
          </a:p>
          <a:p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отказе нанимателя </a:t>
            </a:r>
            <a:r>
              <a:rPr lang="ru-RU" dirty="0" smtClean="0"/>
              <a:t>работник вправе </a:t>
            </a:r>
            <a:r>
              <a:rPr lang="ru-RU" dirty="0"/>
              <a:t>обратиться </a:t>
            </a:r>
            <a:r>
              <a:rPr lang="ru-RU" dirty="0" smtClean="0"/>
              <a:t>в </a:t>
            </a:r>
            <a:r>
              <a:rPr lang="ru-RU" dirty="0"/>
              <a:t>органы по рассмотрению трудовых споров. </a:t>
            </a:r>
          </a:p>
          <a:p>
            <a:r>
              <a:rPr lang="ru-RU" dirty="0" smtClean="0"/>
              <a:t>При </a:t>
            </a:r>
            <a:r>
              <a:rPr lang="ru-RU" dirty="0"/>
              <a:t>увольнении работника по </a:t>
            </a:r>
            <a:r>
              <a:rPr lang="ru-RU" dirty="0" err="1">
                <a:hlinkClick r:id="rId2"/>
              </a:rPr>
              <a:t>ст.41</a:t>
            </a:r>
            <a:r>
              <a:rPr lang="ru-RU" dirty="0"/>
              <a:t> </a:t>
            </a:r>
            <a:r>
              <a:rPr lang="ru-RU" dirty="0" err="1"/>
              <a:t>ТК</a:t>
            </a:r>
            <a:r>
              <a:rPr lang="ru-RU" dirty="0"/>
              <a:t> </a:t>
            </a:r>
            <a:r>
              <a:rPr lang="ru-RU" dirty="0" err="1"/>
              <a:t>РБ</a:t>
            </a:r>
            <a:r>
              <a:rPr lang="ru-RU" dirty="0"/>
              <a:t> в связи с нарушением нанимателем законодательства о </a:t>
            </a:r>
            <a:r>
              <a:rPr lang="ru-RU" dirty="0" smtClean="0"/>
              <a:t>труде работнику </a:t>
            </a:r>
            <a:r>
              <a:rPr lang="ru-RU" dirty="0"/>
              <a:t>должно быть выплачено выходное пособие в размере не менее двухнедельного среднего заработка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49006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Расторжение срочного трудового договора по требованию работника (</a:t>
            </a:r>
            <a:r>
              <a:rPr lang="ru-RU" sz="3200" dirty="0" err="1"/>
              <a:t>ст.41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86911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832648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dirty="0" smtClean="0"/>
              <a:t>в </a:t>
            </a:r>
            <a:r>
              <a:rPr lang="ru-RU" dirty="0"/>
              <a:t>случаях: </a:t>
            </a:r>
          </a:p>
          <a:p>
            <a:pPr marL="109728" indent="0">
              <a:buNone/>
            </a:pPr>
            <a:r>
              <a:rPr lang="ru-RU" dirty="0"/>
              <a:t>1) ликвидации организации, прекращения деятельности </a:t>
            </a:r>
            <a:r>
              <a:rPr lang="ru-RU" dirty="0" err="1" smtClean="0"/>
              <a:t>ИП</a:t>
            </a:r>
            <a:r>
              <a:rPr lang="ru-RU" dirty="0" smtClean="0"/>
              <a:t>, </a:t>
            </a:r>
            <a:r>
              <a:rPr lang="ru-RU" dirty="0"/>
              <a:t>сокращения численности или штата работников;</a:t>
            </a:r>
          </a:p>
          <a:p>
            <a:pPr marL="109728" indent="0">
              <a:buNone/>
            </a:pPr>
            <a:r>
              <a:rPr lang="ru-RU" dirty="0"/>
              <a:t> 2) несоответствия работника занимаемой должности или выполняемой работе вследствие состояния здоровья, препятствующего продолжению данной работы;</a:t>
            </a:r>
          </a:p>
          <a:p>
            <a:pPr marL="109728" indent="0">
              <a:buNone/>
            </a:pPr>
            <a:r>
              <a:rPr lang="ru-RU" dirty="0"/>
              <a:t> 3) несоответствия работника занимаемой должности или выполняемой работе вследствие недостаточной квалификации, препятствующей продолжению данной работы;</a:t>
            </a:r>
          </a:p>
          <a:p>
            <a:pPr marL="109728" indent="0">
              <a:buNone/>
            </a:pPr>
            <a:r>
              <a:rPr lang="ru-RU" dirty="0"/>
              <a:t> 4) систематического неисполнения работником без уважительных причин </a:t>
            </a:r>
            <a:r>
              <a:rPr lang="ru-RU" dirty="0" smtClean="0"/>
              <a:t>возложенных обязанностей, </a:t>
            </a:r>
            <a:r>
              <a:rPr lang="ru-RU" dirty="0"/>
              <a:t>если к работнику ранее применялись меры дисциплинарного взыскания;</a:t>
            </a:r>
          </a:p>
          <a:p>
            <a:pPr marL="109728" indent="0">
              <a:buNone/>
            </a:pPr>
            <a:r>
              <a:rPr lang="ru-RU" dirty="0"/>
              <a:t> 5) прогула (в том числе отсутствия на работе более трех часов в течение рабочего дня) без уважительных причин;</a:t>
            </a:r>
          </a:p>
          <a:p>
            <a:pPr marL="109728" indent="0">
              <a:buNone/>
            </a:pPr>
            <a:r>
              <a:rPr lang="ru-RU" dirty="0"/>
              <a:t> 6) неявки на работу в течение более четырех месяцев подряд вследствие временной </a:t>
            </a:r>
            <a:r>
              <a:rPr lang="ru-RU" dirty="0" smtClean="0"/>
              <a:t>нетрудоспособности;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 7) появления на работе в состоянии </a:t>
            </a:r>
            <a:r>
              <a:rPr lang="ru-RU" dirty="0" smtClean="0"/>
              <a:t>опьянения</a:t>
            </a:r>
            <a:r>
              <a:rPr lang="ru-RU" dirty="0"/>
              <a:t>, а также распития спиртных напитков, употребления наркотических или токсических средств на рабочем месте и в рабочее время;</a:t>
            </a:r>
          </a:p>
          <a:p>
            <a:pPr marL="109728" indent="0">
              <a:buNone/>
            </a:pPr>
            <a:r>
              <a:rPr lang="ru-RU" dirty="0"/>
              <a:t> 8) совершения по месту работы хищения имущества </a:t>
            </a:r>
            <a:r>
              <a:rPr lang="ru-RU" dirty="0" smtClean="0"/>
              <a:t>нанимателя;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 9) однократного грубого нарушения правил охраны труда, повлекшего увечье или смерть других работников.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504056"/>
          </a:xfrm>
        </p:spPr>
        <p:txBody>
          <a:bodyPr>
            <a:noAutofit/>
          </a:bodyPr>
          <a:lstStyle/>
          <a:p>
            <a:r>
              <a:rPr lang="ru-RU" sz="2400" dirty="0"/>
              <a:t>Расторжение трудового договора по инициативе нанимателя (</a:t>
            </a:r>
            <a:r>
              <a:rPr lang="ru-RU" sz="2400" dirty="0" err="1"/>
              <a:t>Ст.42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93573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0871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Дисциплинарный проступок </a:t>
            </a:r>
            <a:r>
              <a:rPr lang="ru-RU" sz="3200" dirty="0" smtClean="0"/>
              <a:t>- </a:t>
            </a:r>
            <a:r>
              <a:rPr lang="ru-RU" sz="3200" dirty="0"/>
              <a:t>противоправное, виновное неисполнение или ненадлежащее исполнение работником своих трудовых </a:t>
            </a:r>
            <a:r>
              <a:rPr lang="ru-RU" sz="3200" dirty="0" smtClean="0"/>
              <a:t>обязанностей.</a:t>
            </a:r>
          </a:p>
          <a:p>
            <a:pPr marL="109728" indent="0">
              <a:buNone/>
            </a:pPr>
            <a:r>
              <a:rPr lang="ru-RU" sz="3200" b="1" dirty="0" smtClean="0"/>
              <a:t>элементы:</a:t>
            </a:r>
            <a:endParaRPr lang="ru-RU" sz="3200" b="1" dirty="0"/>
          </a:p>
          <a:p>
            <a:pPr marL="109728" indent="0">
              <a:buNone/>
            </a:pPr>
            <a:r>
              <a:rPr lang="ru-RU" sz="3200" dirty="0"/>
              <a:t> 1) противоправность;</a:t>
            </a:r>
          </a:p>
          <a:p>
            <a:pPr marL="109728" indent="0">
              <a:buNone/>
            </a:pPr>
            <a:r>
              <a:rPr lang="ru-RU" sz="3200" dirty="0"/>
              <a:t> 2) виновность;</a:t>
            </a:r>
          </a:p>
          <a:p>
            <a:pPr marL="109728" indent="0">
              <a:buNone/>
            </a:pPr>
            <a:r>
              <a:rPr lang="ru-RU" sz="3200" dirty="0"/>
              <a:t> 3) неисполнение или ненадлежащее исполнение трудовых обязанностей;</a:t>
            </a:r>
          </a:p>
          <a:p>
            <a:pPr marL="109728" indent="0">
              <a:buNone/>
            </a:pPr>
            <a:r>
              <a:rPr lang="ru-RU" sz="3200" dirty="0"/>
              <a:t> 4) наличие причинной связи между противоправными действиями (бездействием) работника и наступившим последствием</a:t>
            </a:r>
            <a:r>
              <a:rPr lang="ru-RU" sz="3200" dirty="0" smtClean="0"/>
              <a:t>.</a:t>
            </a:r>
            <a:endParaRPr lang="ru-RU" sz="3200" dirty="0"/>
          </a:p>
          <a:p>
            <a:pPr marL="109728" indent="0">
              <a:buNone/>
            </a:pPr>
            <a:endParaRPr lang="ru-RU" sz="1300" dirty="0"/>
          </a:p>
          <a:p>
            <a:pPr marL="109728" indent="0">
              <a:buNone/>
            </a:pPr>
            <a:r>
              <a:rPr lang="ru-RU" sz="3200" dirty="0" smtClean="0"/>
              <a:t>Увольнение </a:t>
            </a:r>
            <a:r>
              <a:rPr lang="ru-RU" sz="3200" dirty="0"/>
              <a:t>по </a:t>
            </a:r>
            <a:r>
              <a:rPr lang="ru-RU" sz="3200" dirty="0" err="1"/>
              <a:t>п.4</a:t>
            </a:r>
            <a:r>
              <a:rPr lang="ru-RU" sz="3200" dirty="0"/>
              <a:t> </a:t>
            </a:r>
            <a:r>
              <a:rPr lang="ru-RU" sz="3200" dirty="0" err="1"/>
              <a:t>ст.42</a:t>
            </a:r>
            <a:r>
              <a:rPr lang="ru-RU" sz="3200" dirty="0"/>
              <a:t> </a:t>
            </a:r>
            <a:r>
              <a:rPr lang="ru-RU" sz="3200" dirty="0" err="1" smtClean="0"/>
              <a:t>ТК</a:t>
            </a:r>
            <a:r>
              <a:rPr lang="ru-RU" sz="3200" dirty="0" smtClean="0"/>
              <a:t>: </a:t>
            </a:r>
            <a:endParaRPr lang="ru-RU" sz="3200" dirty="0"/>
          </a:p>
          <a:p>
            <a:pPr marL="109728" indent="0">
              <a:buNone/>
            </a:pPr>
            <a:r>
              <a:rPr lang="ru-RU" sz="3200" dirty="0"/>
              <a:t>1) неисполнение трудовых обязанностей должно быть систематическим;</a:t>
            </a:r>
          </a:p>
          <a:p>
            <a:pPr marL="109728" indent="0">
              <a:buNone/>
            </a:pPr>
            <a:r>
              <a:rPr lang="ru-RU" sz="3200" dirty="0" smtClean="0"/>
              <a:t>2</a:t>
            </a:r>
            <a:r>
              <a:rPr lang="ru-RU" sz="3200" dirty="0"/>
              <a:t>) до увольнения по указанному основанию к работнику применены меры дисциплинарного взыскания;</a:t>
            </a:r>
          </a:p>
          <a:p>
            <a:pPr marL="109728" indent="0">
              <a:buNone/>
            </a:pPr>
            <a:r>
              <a:rPr lang="ru-RU" sz="3200" dirty="0" smtClean="0"/>
              <a:t>3</a:t>
            </a:r>
            <a:r>
              <a:rPr lang="ru-RU" sz="3200" dirty="0"/>
              <a:t>) неисполнение обязанностей происходило без уважительных причин.</a:t>
            </a:r>
          </a:p>
          <a:p>
            <a:pPr marL="109728" indent="0">
              <a:buNone/>
            </a:pPr>
            <a:endParaRPr lang="ru-RU" sz="1300" dirty="0"/>
          </a:p>
          <a:p>
            <a:pPr marL="109728" indent="0">
              <a:buNone/>
            </a:pPr>
            <a:r>
              <a:rPr lang="ru-RU" sz="3200" dirty="0" smtClean="0"/>
              <a:t>Увольнение </a:t>
            </a:r>
            <a:r>
              <a:rPr lang="ru-RU" sz="3200" dirty="0"/>
              <a:t>по </a:t>
            </a:r>
            <a:r>
              <a:rPr lang="ru-RU" sz="3200" u="sng" dirty="0" err="1">
                <a:hlinkClick r:id="rId2"/>
              </a:rPr>
              <a:t>п.5</a:t>
            </a:r>
            <a:r>
              <a:rPr lang="ru-RU" sz="3200" dirty="0"/>
              <a:t> </a:t>
            </a:r>
            <a:r>
              <a:rPr lang="ru-RU" sz="3200" dirty="0" err="1"/>
              <a:t>ст.42</a:t>
            </a:r>
            <a:r>
              <a:rPr lang="ru-RU" sz="3200" dirty="0"/>
              <a:t> </a:t>
            </a:r>
            <a:r>
              <a:rPr lang="ru-RU" sz="3200" dirty="0" err="1" smtClean="0"/>
              <a:t>ТК</a:t>
            </a:r>
            <a:r>
              <a:rPr lang="ru-RU" sz="3200" dirty="0" smtClean="0"/>
              <a:t>:</a:t>
            </a:r>
            <a:endParaRPr lang="ru-RU" sz="3200" dirty="0"/>
          </a:p>
          <a:p>
            <a:r>
              <a:rPr lang="ru-RU" sz="3200" dirty="0"/>
              <a:t> - </a:t>
            </a:r>
            <a:r>
              <a:rPr lang="ru-RU" sz="3200" dirty="0" err="1"/>
              <a:t>непоявление</a:t>
            </a:r>
            <a:r>
              <a:rPr lang="ru-RU" sz="3200" dirty="0"/>
              <a:t> на работе в течение всего рабочего дня </a:t>
            </a:r>
            <a:r>
              <a:rPr lang="ru-RU" sz="3200" dirty="0" smtClean="0"/>
              <a:t>или </a:t>
            </a:r>
            <a:r>
              <a:rPr lang="ru-RU" sz="3200" dirty="0"/>
              <a:t>более трех часов непрерывно или суммарно;</a:t>
            </a:r>
          </a:p>
          <a:p>
            <a:r>
              <a:rPr lang="ru-RU" sz="3200" dirty="0"/>
              <a:t> - отсутствие на то уважительных причин.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283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4087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/>
              <a:t>состояния опьянения: </a:t>
            </a:r>
            <a:endParaRPr lang="ru-RU" b="1" dirty="0" smtClean="0"/>
          </a:p>
          <a:p>
            <a:r>
              <a:rPr lang="ru-RU" dirty="0" smtClean="0"/>
              <a:t>Нетрезвое </a:t>
            </a:r>
            <a:r>
              <a:rPr lang="ru-RU" dirty="0"/>
              <a:t>состояние </a:t>
            </a:r>
            <a:r>
              <a:rPr lang="ru-RU" dirty="0" smtClean="0"/>
              <a:t>- </a:t>
            </a:r>
            <a:r>
              <a:rPr lang="ru-RU" dirty="0"/>
              <a:t>при употреблении напитков, содержащих этиловый спирт. </a:t>
            </a:r>
            <a:endParaRPr lang="ru-RU" dirty="0" smtClean="0"/>
          </a:p>
          <a:p>
            <a:r>
              <a:rPr lang="ru-RU" dirty="0" smtClean="0"/>
              <a:t>Состояние </a:t>
            </a:r>
            <a:r>
              <a:rPr lang="ru-RU" dirty="0"/>
              <a:t>наркотического опьянения </a:t>
            </a:r>
            <a:r>
              <a:rPr lang="ru-RU" dirty="0"/>
              <a:t>-</a:t>
            </a:r>
            <a:r>
              <a:rPr lang="ru-RU" dirty="0" smtClean="0"/>
              <a:t> употребление </a:t>
            </a:r>
            <a:r>
              <a:rPr lang="ru-RU" dirty="0"/>
              <a:t>наркотиков </a:t>
            </a:r>
            <a:endParaRPr lang="ru-RU" dirty="0" smtClean="0"/>
          </a:p>
          <a:p>
            <a:r>
              <a:rPr lang="ru-RU" dirty="0" smtClean="0"/>
              <a:t>Состояние </a:t>
            </a:r>
            <a:r>
              <a:rPr lang="ru-RU" dirty="0"/>
              <a:t>токсического опьянения </a:t>
            </a:r>
            <a:r>
              <a:rPr lang="ru-RU" dirty="0" smtClean="0"/>
              <a:t>- злоупотребление </a:t>
            </a:r>
            <a:r>
              <a:rPr lang="ru-RU" dirty="0"/>
              <a:t>снотворными средствами, транквилизаторами, а также летучими </a:t>
            </a:r>
            <a:r>
              <a:rPr lang="ru-RU" dirty="0" smtClean="0"/>
              <a:t>веществами</a:t>
            </a:r>
          </a:p>
          <a:p>
            <a:endParaRPr lang="ru-RU" dirty="0"/>
          </a:p>
          <a:p>
            <a:pPr marL="109728" indent="0">
              <a:buNone/>
            </a:pPr>
            <a:r>
              <a:rPr lang="ru-RU" dirty="0" smtClean="0"/>
              <a:t>УСЛОВИЯ:</a:t>
            </a:r>
          </a:p>
          <a:p>
            <a:r>
              <a:rPr lang="ru-RU" dirty="0" smtClean="0"/>
              <a:t>чтобы </a:t>
            </a:r>
            <a:r>
              <a:rPr lang="ru-RU" dirty="0"/>
              <a:t>работник пребывал в </a:t>
            </a:r>
            <a:r>
              <a:rPr lang="ru-RU" dirty="0" smtClean="0"/>
              <a:t>состоянии опьянения </a:t>
            </a:r>
            <a:r>
              <a:rPr lang="ru-RU" dirty="0"/>
              <a:t>в рабочее время;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smtClean="0"/>
              <a:t>рабочем месте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75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54461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Трудовые </a:t>
            </a:r>
            <a:r>
              <a:rPr lang="ru-RU" dirty="0">
                <a:solidFill>
                  <a:srgbClr val="FF0000"/>
                </a:solidFill>
              </a:rPr>
              <a:t>договоры могут заключаться на:</a:t>
            </a:r>
          </a:p>
          <a:p>
            <a:pPr marL="109728" indent="0">
              <a:buNone/>
            </a:pPr>
            <a:r>
              <a:rPr lang="ru-RU" dirty="0"/>
              <a:t>1) неопределенный срок;</a:t>
            </a:r>
          </a:p>
          <a:p>
            <a:pPr marL="109728" indent="0">
              <a:buNone/>
            </a:pPr>
            <a:r>
              <a:rPr lang="ru-RU" dirty="0"/>
              <a:t>2) определенный срок не более пяти лет (срочный трудовой договор);</a:t>
            </a:r>
          </a:p>
          <a:p>
            <a:pPr marL="109728" indent="0">
              <a:buNone/>
            </a:pPr>
            <a:r>
              <a:rPr lang="ru-RU" dirty="0"/>
              <a:t>3) время выполнения определенной работы (срочный трудовой договор);</a:t>
            </a:r>
          </a:p>
          <a:p>
            <a:pPr marL="109728" indent="0">
              <a:buNone/>
            </a:pPr>
            <a:r>
              <a:rPr lang="ru-RU" dirty="0"/>
              <a:t>4) время выполнения обязанностей временно отсутствующего </a:t>
            </a:r>
            <a:r>
              <a:rPr lang="ru-RU" dirty="0" smtClean="0"/>
              <a:t>работника;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5) время выполнения сезонных работ (срочный трудовой договор).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Срок трудового </a:t>
            </a:r>
            <a:r>
              <a:rPr lang="ru-RU" dirty="0" smtClean="0"/>
              <a:t>договора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21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738531"/>
          </a:xfrm>
        </p:spPr>
        <p:txBody>
          <a:bodyPr/>
          <a:lstStyle/>
          <a:p>
            <a:r>
              <a:rPr lang="ru-RU" dirty="0"/>
              <a:t>Заключение трудового договора допускается с лицами, достигшими шестнадцати лет.</a:t>
            </a:r>
          </a:p>
          <a:p>
            <a:r>
              <a:rPr lang="ru-RU" dirty="0"/>
              <a:t>С письменного согласия одного из </a:t>
            </a:r>
            <a:r>
              <a:rPr lang="ru-RU" dirty="0" smtClean="0"/>
              <a:t>родителей </a:t>
            </a:r>
            <a:r>
              <a:rPr lang="ru-RU" dirty="0"/>
              <a:t>может быть заключен с лицом, достигшим четырнадцати лет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Трудовая правоспособность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489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8326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Срок </a:t>
            </a:r>
            <a:r>
              <a:rPr lang="ru-RU" dirty="0"/>
              <a:t>предварительного испытания не должен превышать трех </a:t>
            </a:r>
            <a:r>
              <a:rPr lang="ru-RU" dirty="0" smtClean="0"/>
              <a:t>месяцев</a:t>
            </a:r>
          </a:p>
          <a:p>
            <a:r>
              <a:rPr lang="ru-RU" dirty="0" smtClean="0"/>
              <a:t>Условие </a:t>
            </a:r>
            <a:r>
              <a:rPr lang="ru-RU" dirty="0"/>
              <a:t>о предварительном испытании должно быть предусмотрено в трудовом договоре. 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Предварительное </a:t>
            </a:r>
            <a:r>
              <a:rPr lang="ru-RU" dirty="0">
                <a:solidFill>
                  <a:srgbClr val="FF0000"/>
                </a:solidFill>
              </a:rPr>
              <a:t>испытание </a:t>
            </a:r>
            <a:r>
              <a:rPr lang="ru-RU" dirty="0" smtClean="0">
                <a:solidFill>
                  <a:srgbClr val="FF0000"/>
                </a:solidFill>
              </a:rPr>
              <a:t>не </a:t>
            </a:r>
            <a:r>
              <a:rPr lang="ru-RU" dirty="0">
                <a:solidFill>
                  <a:srgbClr val="FF0000"/>
                </a:solidFill>
              </a:rPr>
              <a:t>устанавливается для:</a:t>
            </a:r>
          </a:p>
          <a:p>
            <a:pPr marL="109728" indent="0">
              <a:buNone/>
            </a:pPr>
            <a:r>
              <a:rPr lang="ru-RU" dirty="0"/>
              <a:t>1) работников, не достигших восемнадцати лет;</a:t>
            </a:r>
          </a:p>
          <a:p>
            <a:pPr marL="109728" indent="0">
              <a:buNone/>
            </a:pPr>
            <a:r>
              <a:rPr lang="ru-RU" dirty="0"/>
              <a:t>2) молодых </a:t>
            </a:r>
            <a:r>
              <a:rPr lang="ru-RU" dirty="0" smtClean="0"/>
              <a:t>рабочих;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3) молодых </a:t>
            </a:r>
            <a:r>
              <a:rPr lang="ru-RU" dirty="0" smtClean="0"/>
              <a:t>специалистов;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4) инвалидов;</a:t>
            </a:r>
          </a:p>
          <a:p>
            <a:pPr marL="109728" indent="0">
              <a:buNone/>
            </a:pPr>
            <a:r>
              <a:rPr lang="ru-RU" dirty="0"/>
              <a:t>5) временных и сезонных работников;</a:t>
            </a:r>
          </a:p>
          <a:p>
            <a:pPr marL="109728" indent="0">
              <a:buNone/>
            </a:pPr>
            <a:r>
              <a:rPr lang="ru-RU" dirty="0"/>
              <a:t>6) при переводе на работу в другую местность либо к другому нанимателю;</a:t>
            </a:r>
          </a:p>
          <a:p>
            <a:pPr marL="109728" indent="0">
              <a:buNone/>
            </a:pPr>
            <a:r>
              <a:rPr lang="ru-RU" dirty="0"/>
              <a:t>7) при приеме на работу по конкурсу, по результатам выборов.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562074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Трудовой договор с предварительным испытанием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3761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472608"/>
          </a:xfrm>
        </p:spPr>
        <p:txBody>
          <a:bodyPr>
            <a:normAutofit/>
          </a:bodyPr>
          <a:lstStyle/>
          <a:p>
            <a:r>
              <a:rPr lang="ru-RU" dirty="0" smtClean="0"/>
              <a:t>Каждая </a:t>
            </a:r>
            <a:r>
              <a:rPr lang="ru-RU" dirty="0"/>
              <a:t>из сторон вправе расторгнуть трудовой договор с предварительным испытанием:</a:t>
            </a:r>
          </a:p>
          <a:p>
            <a:pPr marL="109728" indent="0">
              <a:buNone/>
            </a:pPr>
            <a:r>
              <a:rPr lang="ru-RU" dirty="0"/>
              <a:t>1) до истечения </a:t>
            </a:r>
            <a:r>
              <a:rPr lang="ru-RU" dirty="0" smtClean="0"/>
              <a:t>срока, </a:t>
            </a:r>
            <a:r>
              <a:rPr lang="ru-RU" dirty="0"/>
              <a:t>предупредив об этом другую сторону письменно за три дня;</a:t>
            </a:r>
          </a:p>
          <a:p>
            <a:pPr marL="109728" indent="0">
              <a:buNone/>
            </a:pPr>
            <a:r>
              <a:rPr lang="ru-RU" dirty="0"/>
              <a:t>2) в день истечения срока предварительного испытания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Расторжение трудового договора с предварительным </a:t>
            </a:r>
            <a:r>
              <a:rPr lang="ru-RU" sz="2800" dirty="0" smtClean="0"/>
              <a:t>испытанием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408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/>
          </a:bodyPr>
          <a:lstStyle/>
          <a:p>
            <a:r>
              <a:rPr lang="ru-RU" dirty="0" smtClean="0"/>
              <a:t>Запрещается </a:t>
            </a:r>
            <a:r>
              <a:rPr lang="ru-RU" dirty="0"/>
              <a:t>совместная работа в одной и той же государственной организации </a:t>
            </a:r>
            <a:r>
              <a:rPr lang="ru-RU" dirty="0" smtClean="0"/>
              <a:t>на </a:t>
            </a:r>
            <a:r>
              <a:rPr lang="ru-RU" dirty="0"/>
              <a:t>должности руководителя, главного бухгалтера (его заместителей) и кассира лиц, состоящих между собой в близком родстве или </a:t>
            </a:r>
            <a:r>
              <a:rPr lang="ru-RU" dirty="0" smtClean="0"/>
              <a:t>свойстве, </a:t>
            </a:r>
            <a:r>
              <a:rPr lang="ru-RU" dirty="0"/>
              <a:t>если их работа связана с непосредственной подчиненностью или подконтрольностью одного из них другому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Ограничение совместной работы близких </a:t>
            </a:r>
            <a:r>
              <a:rPr lang="ru-RU" sz="3200" dirty="0" smtClean="0"/>
              <a:t>родственников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3193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74664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Прекращение трудового </a:t>
            </a:r>
            <a:r>
              <a:rPr lang="ru-RU" b="1" dirty="0">
                <a:solidFill>
                  <a:srgbClr val="FF0000"/>
                </a:solidFill>
              </a:rPr>
              <a:t>договора </a:t>
            </a:r>
            <a:r>
              <a:rPr lang="ru-RU" dirty="0" smtClean="0"/>
              <a:t>- </a:t>
            </a:r>
            <a:r>
              <a:rPr lang="ru-RU" dirty="0"/>
              <a:t>увольнение работника с работы по основаниям и в порядке, предусмотренными законодательством о труде. </a:t>
            </a:r>
            <a:endParaRPr lang="ru-RU" dirty="0" smtClean="0"/>
          </a:p>
          <a:p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Статья </a:t>
            </a:r>
            <a:r>
              <a:rPr lang="ru-RU" dirty="0" smtClean="0">
                <a:hlinkClick r:id="rId2"/>
              </a:rPr>
              <a:t>35-52</a:t>
            </a:r>
            <a:r>
              <a:rPr lang="ru-RU" dirty="0" smtClean="0"/>
              <a:t> Трудового кодекса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583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048672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 smtClean="0"/>
              <a:t>1</a:t>
            </a:r>
            <a:r>
              <a:rPr lang="ru-RU" dirty="0"/>
              <a:t>) соглашение сторон (</a:t>
            </a:r>
            <a:r>
              <a:rPr lang="ru-RU" dirty="0" err="1">
                <a:hlinkClick r:id="rId2"/>
              </a:rPr>
              <a:t>ст.37</a:t>
            </a:r>
            <a:r>
              <a:rPr lang="ru-RU" dirty="0"/>
              <a:t>);</a:t>
            </a:r>
          </a:p>
          <a:p>
            <a:pPr marL="109728" indent="0">
              <a:buNone/>
            </a:pPr>
            <a:r>
              <a:rPr lang="ru-RU" dirty="0" smtClean="0"/>
              <a:t>2</a:t>
            </a:r>
            <a:r>
              <a:rPr lang="ru-RU" dirty="0"/>
              <a:t>) истечение срока трудового договора (</a:t>
            </a:r>
            <a:r>
              <a:rPr lang="ru-RU" dirty="0" err="1"/>
              <a:t>пп.</a:t>
            </a:r>
            <a:r>
              <a:rPr lang="ru-RU" dirty="0" err="1">
                <a:hlinkClick r:id="rId2"/>
              </a:rPr>
              <a:t>2</a:t>
            </a:r>
            <a:r>
              <a:rPr lang="ru-RU" dirty="0"/>
              <a:t> и 3 </a:t>
            </a:r>
            <a:r>
              <a:rPr lang="ru-RU" dirty="0" err="1"/>
              <a:t>ст.17</a:t>
            </a:r>
            <a:r>
              <a:rPr lang="ru-RU" dirty="0" smtClean="0"/>
              <a:t>);</a:t>
            </a:r>
            <a:endParaRPr lang="ru-RU" dirty="0"/>
          </a:p>
          <a:p>
            <a:pPr marL="109728" indent="0">
              <a:buNone/>
            </a:pPr>
            <a:r>
              <a:rPr lang="ru-RU" dirty="0" smtClean="0"/>
              <a:t>3</a:t>
            </a:r>
            <a:r>
              <a:rPr lang="ru-RU" dirty="0"/>
              <a:t>) расторжение трудового договора по собственному желанию (</a:t>
            </a:r>
            <a:r>
              <a:rPr lang="ru-RU" dirty="0" err="1">
                <a:hlinkClick r:id="rId2"/>
              </a:rPr>
              <a:t>ст.40</a:t>
            </a:r>
            <a:r>
              <a:rPr lang="ru-RU" dirty="0"/>
              <a:t>), или по требованию работника (</a:t>
            </a:r>
            <a:r>
              <a:rPr lang="ru-RU" dirty="0" err="1">
                <a:hlinkClick r:id="rId2"/>
              </a:rPr>
              <a:t>ст.41</a:t>
            </a:r>
            <a:r>
              <a:rPr lang="ru-RU" dirty="0"/>
              <a:t>), или по инициативе нанимателя (</a:t>
            </a:r>
            <a:r>
              <a:rPr lang="ru-RU" dirty="0" err="1">
                <a:hlinkClick r:id="rId2"/>
              </a:rPr>
              <a:t>ст.42</a:t>
            </a:r>
            <a:r>
              <a:rPr lang="ru-RU" dirty="0"/>
              <a:t>); </a:t>
            </a:r>
          </a:p>
          <a:p>
            <a:pPr marL="109728" indent="0">
              <a:buNone/>
            </a:pPr>
            <a:r>
              <a:rPr lang="ru-RU" dirty="0" smtClean="0"/>
              <a:t>4</a:t>
            </a:r>
            <a:r>
              <a:rPr lang="ru-RU" dirty="0"/>
              <a:t>) перевод работника, с его согласия, к другому нанимателю или переход на выборную должность;</a:t>
            </a:r>
          </a:p>
          <a:p>
            <a:pPr marL="109728" indent="0">
              <a:buNone/>
            </a:pPr>
            <a:r>
              <a:rPr lang="ru-RU" dirty="0" smtClean="0"/>
              <a:t>5</a:t>
            </a:r>
            <a:r>
              <a:rPr lang="ru-RU" dirty="0"/>
              <a:t>) отказ работника от перевода на работу в другую местность вместе с нанимателем; отказ от продолжения работы в связи с изменением существенных условий труда, а также отказ от продолжения работы в связи со сменой собственника имущества и реорганизацией </a:t>
            </a:r>
            <a:r>
              <a:rPr lang="ru-RU" dirty="0" smtClean="0"/>
              <a:t>организации</a:t>
            </a:r>
            <a:r>
              <a:rPr lang="ru-RU" dirty="0"/>
              <a:t>; </a:t>
            </a:r>
          </a:p>
          <a:p>
            <a:pPr marL="109728" indent="0">
              <a:buNone/>
            </a:pPr>
            <a:r>
              <a:rPr lang="ru-RU" dirty="0"/>
              <a:t>6) обстоятельства, не зависящие от воли сторон (</a:t>
            </a:r>
            <a:r>
              <a:rPr lang="ru-RU" dirty="0" err="1">
                <a:hlinkClick r:id="rId2"/>
              </a:rPr>
              <a:t>ст.44</a:t>
            </a:r>
            <a:r>
              <a:rPr lang="ru-RU" dirty="0"/>
              <a:t>); </a:t>
            </a:r>
          </a:p>
          <a:p>
            <a:pPr marL="109728" indent="0">
              <a:buNone/>
            </a:pPr>
            <a:r>
              <a:rPr lang="ru-RU" dirty="0"/>
              <a:t>7) расторжение трудового договора с предварительным испытанием (</a:t>
            </a:r>
            <a:r>
              <a:rPr lang="ru-RU" dirty="0" err="1">
                <a:hlinkClick r:id="rId2"/>
              </a:rPr>
              <a:t>ст.29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892480" cy="41805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Основания </a:t>
            </a:r>
            <a:r>
              <a:rPr lang="ru-RU" sz="2800" dirty="0"/>
              <a:t>прекращения трудового договора</a:t>
            </a:r>
          </a:p>
        </p:txBody>
      </p:sp>
    </p:spTree>
    <p:extLst>
      <p:ext uri="{BB962C8B-B14F-4D97-AF65-F5344CB8AC3E}">
        <p14:creationId xmlns:p14="http://schemas.microsoft.com/office/powerpoint/2010/main" val="1643334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6264696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dirty="0" smtClean="0"/>
              <a:t>Работник </a:t>
            </a:r>
            <a:r>
              <a:rPr lang="ru-RU" dirty="0"/>
              <a:t>имеет право расторгнуть </a:t>
            </a:r>
            <a:r>
              <a:rPr lang="ru-RU" dirty="0" smtClean="0"/>
              <a:t>договор, </a:t>
            </a:r>
            <a:r>
              <a:rPr lang="ru-RU" dirty="0"/>
              <a:t>предупредив </a:t>
            </a:r>
            <a:r>
              <a:rPr lang="ru-RU" dirty="0" smtClean="0"/>
              <a:t>письменно </a:t>
            </a:r>
            <a:r>
              <a:rPr lang="ru-RU" dirty="0"/>
              <a:t>за один месяц.</a:t>
            </a:r>
          </a:p>
          <a:p>
            <a:pPr marL="109728" indent="0">
              <a:buNone/>
            </a:pPr>
            <a:r>
              <a:rPr lang="ru-RU" dirty="0" smtClean="0"/>
              <a:t>Работник </a:t>
            </a:r>
            <a:r>
              <a:rPr lang="ru-RU" dirty="0"/>
              <a:t>имеет право до истечения срока предупреждения письменно отозвать свое </a:t>
            </a:r>
            <a:r>
              <a:rPr lang="ru-RU" dirty="0" smtClean="0"/>
              <a:t>заявление.</a:t>
            </a:r>
            <a:endParaRPr lang="ru-RU" dirty="0"/>
          </a:p>
          <a:p>
            <a:pPr marL="109728" indent="0">
              <a:buNone/>
            </a:pPr>
            <a:r>
              <a:rPr lang="ru-RU" dirty="0" smtClean="0"/>
              <a:t>В </a:t>
            </a:r>
            <a:r>
              <a:rPr lang="ru-RU" dirty="0"/>
              <a:t>последний день работы наниматель обязан выдать </a:t>
            </a:r>
            <a:r>
              <a:rPr lang="ru-RU" dirty="0" smtClean="0"/>
              <a:t>трудовую </a:t>
            </a:r>
            <a:r>
              <a:rPr lang="ru-RU" dirty="0"/>
              <a:t>книжку и произвести </a:t>
            </a:r>
            <a:r>
              <a:rPr lang="ru-RU" dirty="0" smtClean="0"/>
              <a:t>окончательный </a:t>
            </a:r>
            <a:r>
              <a:rPr lang="ru-RU" dirty="0"/>
              <a:t>расчет.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Условия:</a:t>
            </a:r>
          </a:p>
          <a:p>
            <a:pPr marL="108000" indent="-108000">
              <a:spcBef>
                <a:spcPts val="100"/>
              </a:spcBef>
              <a:buFont typeface="+mj-lt"/>
              <a:buAutoNum type="alphaLcPeriod"/>
            </a:pPr>
            <a:r>
              <a:rPr lang="ru-RU" dirty="0" smtClean="0"/>
              <a:t>подача </a:t>
            </a:r>
            <a:r>
              <a:rPr lang="ru-RU" dirty="0"/>
              <a:t>заявления </a:t>
            </a:r>
            <a:r>
              <a:rPr lang="ru-RU" dirty="0" smtClean="0"/>
              <a:t>является добровольным волеизъявлением человека.</a:t>
            </a:r>
            <a:endParaRPr lang="ru-RU" dirty="0"/>
          </a:p>
          <a:p>
            <a:pPr marL="108000" indent="-108000">
              <a:spcBef>
                <a:spcPts val="100"/>
              </a:spcBef>
              <a:buFont typeface="+mj-lt"/>
              <a:buAutoNum type="alphaLcPeriod"/>
            </a:pPr>
            <a:r>
              <a:rPr lang="ru-RU" dirty="0" smtClean="0"/>
              <a:t>трудовой </a:t>
            </a:r>
            <a:r>
              <a:rPr lang="ru-RU" dirty="0"/>
              <a:t>договор может быть расторгнут по собственному желанию </a:t>
            </a:r>
            <a:r>
              <a:rPr lang="ru-RU" dirty="0" smtClean="0"/>
              <a:t>до </a:t>
            </a:r>
            <a:r>
              <a:rPr lang="ru-RU" dirty="0"/>
              <a:t>истечения </a:t>
            </a:r>
            <a:r>
              <a:rPr lang="ru-RU" dirty="0" smtClean="0"/>
              <a:t>месячного </a:t>
            </a:r>
            <a:r>
              <a:rPr lang="ru-RU" dirty="0"/>
              <a:t>срока, если об этом имеется </a:t>
            </a:r>
            <a:r>
              <a:rPr lang="ru-RU" dirty="0" smtClean="0"/>
              <a:t>договоренность </a:t>
            </a:r>
          </a:p>
          <a:p>
            <a:pPr marL="108000" indent="-108000">
              <a:spcBef>
                <a:spcPts val="100"/>
              </a:spcBef>
              <a:buFont typeface="+mj-lt"/>
              <a:buAutoNum type="alphaLcPeriod"/>
            </a:pPr>
            <a:r>
              <a:rPr lang="ru-RU" dirty="0" smtClean="0"/>
              <a:t>письменная  форма заявления</a:t>
            </a:r>
            <a:r>
              <a:rPr lang="ru-RU" dirty="0"/>
              <a:t>. </a:t>
            </a:r>
            <a:endParaRPr lang="ru-RU" dirty="0" smtClean="0"/>
          </a:p>
          <a:p>
            <a:pPr marL="108000" indent="-108000">
              <a:spcBef>
                <a:spcPts val="100"/>
              </a:spcBef>
              <a:buFont typeface="+mj-lt"/>
              <a:buAutoNum type="alphaLcPeriod"/>
            </a:pPr>
            <a:r>
              <a:rPr lang="ru-RU" dirty="0" smtClean="0"/>
              <a:t>работники ОК не </a:t>
            </a:r>
            <a:r>
              <a:rPr lang="ru-RU" dirty="0"/>
              <a:t>вправе отказать в приеме и регистрации </a:t>
            </a:r>
            <a:r>
              <a:rPr lang="ru-RU" dirty="0" smtClean="0"/>
              <a:t>заявлений</a:t>
            </a:r>
          </a:p>
          <a:p>
            <a:pPr marL="0" indent="0">
              <a:spcBef>
                <a:spcPts val="100"/>
              </a:spcBef>
              <a:buNone/>
            </a:pPr>
            <a:endParaRPr lang="ru-RU" dirty="0" smtClean="0"/>
          </a:p>
          <a:p>
            <a:r>
              <a:rPr lang="ru-RU" dirty="0" smtClean="0"/>
              <a:t>Если работник </a:t>
            </a:r>
            <a:r>
              <a:rPr lang="ru-RU" dirty="0"/>
              <a:t>оставил работу до истечения срока предупреждения или совершил дисциплинарный проступок, то он может быть уволен за прогул или привлечен к дисциплинарной ответственности.</a:t>
            </a:r>
          </a:p>
          <a:p>
            <a:r>
              <a:rPr lang="ru-RU" dirty="0" smtClean="0"/>
              <a:t>Работник вправе </a:t>
            </a:r>
            <a:r>
              <a:rPr lang="ru-RU" dirty="0"/>
              <a:t>до истечения срока предупреждения письменно отозвать свое </a:t>
            </a:r>
            <a:r>
              <a:rPr lang="ru-RU" dirty="0" smtClean="0"/>
              <a:t>заявление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432048"/>
          </a:xfrm>
        </p:spPr>
        <p:txBody>
          <a:bodyPr>
            <a:normAutofit/>
          </a:bodyPr>
          <a:lstStyle/>
          <a:p>
            <a:r>
              <a:rPr lang="ru-RU" sz="2000" dirty="0"/>
              <a:t>Расторжение трудового </a:t>
            </a:r>
            <a:r>
              <a:rPr lang="ru-RU" sz="2000" dirty="0" smtClean="0"/>
              <a:t>договора по </a:t>
            </a:r>
            <a:r>
              <a:rPr lang="ru-RU" sz="2000" dirty="0"/>
              <a:t>желанию работника </a:t>
            </a:r>
          </a:p>
        </p:txBody>
      </p:sp>
    </p:spTree>
    <p:extLst>
      <p:ext uri="{BB962C8B-B14F-4D97-AF65-F5344CB8AC3E}">
        <p14:creationId xmlns:p14="http://schemas.microsoft.com/office/powerpoint/2010/main" val="3755919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963</TotalTime>
  <Words>853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Трудовой договор. Прекращение трудового договора</vt:lpstr>
      <vt:lpstr>Срок трудового договора</vt:lpstr>
      <vt:lpstr>Трудовая правоспособность</vt:lpstr>
      <vt:lpstr>Трудовой договор с предварительным испытанием </vt:lpstr>
      <vt:lpstr>Расторжение трудового договора с предварительным испытанием</vt:lpstr>
      <vt:lpstr>Ограничение совместной работы близких родственников</vt:lpstr>
      <vt:lpstr>Презентация PowerPoint</vt:lpstr>
      <vt:lpstr>Основания прекращения трудового договора</vt:lpstr>
      <vt:lpstr>Расторжение трудового договора по желанию работника </vt:lpstr>
      <vt:lpstr>Расторжение срочного трудового договора по требованию работника (ст.41)</vt:lpstr>
      <vt:lpstr>Расторжение трудового договора по инициативе нанимателя (Ст.42)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21</cp:revision>
  <dcterms:created xsi:type="dcterms:W3CDTF">2015-11-17T14:13:17Z</dcterms:created>
  <dcterms:modified xsi:type="dcterms:W3CDTF">2015-11-18T06:16:40Z</dcterms:modified>
</cp:coreProperties>
</file>