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44F39-9895-4343-8292-8BEE7D69E155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7A9CE4-9F9A-4C78-84A8-D7B814E32A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136904" cy="53285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e-BY" b="1" dirty="0"/>
              <a:t>Понятие административного права.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Понятие, признаки и состав административных правонарушений.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Административные взыскания: понятие и виды.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Смягчающие обстоятельства</a:t>
            </a:r>
            <a:r>
              <a:rPr lang="be-BY" dirty="0"/>
              <a:t>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Отягчающие обстоятельства</a:t>
            </a:r>
            <a:r>
              <a:rPr lang="be-BY" dirty="0"/>
              <a:t> 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be-BY" b="1" dirty="0"/>
              <a:t>Освобождение от административной ответственности.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848872" cy="1152128"/>
          </a:xfrm>
        </p:spPr>
        <p:txBody>
          <a:bodyPr/>
          <a:lstStyle/>
          <a:p>
            <a:r>
              <a:rPr lang="ru-RU" sz="4400" dirty="0" smtClean="0"/>
              <a:t>Административное право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6558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52534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e-BY" sz="2400" i="1" u="sng" dirty="0"/>
              <a:t>4. Наличие таких субъектов ответственности, как военнослужащие или иные лица, на которых распространяется действие дисциплинарных уставов или специальных положений о дисциплине (ст. 8.5 КоАП).</a:t>
            </a:r>
            <a:endParaRPr lang="ru-RU" sz="2400" u="sng" dirty="0"/>
          </a:p>
          <a:p>
            <a:pPr marL="45720" indent="0">
              <a:buNone/>
            </a:pPr>
            <a:r>
              <a:rPr lang="be-BY" sz="2400" i="1" u="sng" dirty="0" smtClean="0"/>
              <a:t>5</a:t>
            </a:r>
            <a:r>
              <a:rPr lang="be-BY" sz="2400" i="1" u="sng" dirty="0"/>
              <a:t>. Болезнь виновного лица (ст. 8.6 КоАП).</a:t>
            </a:r>
            <a:endParaRPr lang="ru-RU" sz="2400" u="sng" dirty="0"/>
          </a:p>
          <a:p>
            <a:pPr marL="45720" indent="0">
              <a:buNone/>
            </a:pPr>
            <a:r>
              <a:rPr lang="be-BY" sz="2400" i="1" u="sng" dirty="0" smtClean="0"/>
              <a:t>6</a:t>
            </a:r>
            <a:r>
              <a:rPr lang="be-BY" sz="2400" i="1" u="sng" dirty="0"/>
              <a:t>. Освобождение от административной ответственности жертв торговли людьми (ст. 8.7 КоАП</a:t>
            </a:r>
            <a:r>
              <a:rPr lang="be-BY" sz="2400" i="1" u="sng" dirty="0" smtClean="0"/>
              <a:t>).</a:t>
            </a:r>
            <a:endParaRPr lang="ru-RU" sz="2400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16632"/>
            <a:ext cx="8640960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e-BY" sz="2400" smtClean="0"/>
              <a:t>Освобождение от административной ответственности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5954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360040"/>
          </a:xfrm>
        </p:spPr>
        <p:txBody>
          <a:bodyPr/>
          <a:lstStyle/>
          <a:p>
            <a:r>
              <a:rPr lang="be-BY" sz="2800" i="1" dirty="0" smtClean="0"/>
              <a:t>Административное правонарушение -</a:t>
            </a:r>
            <a:r>
              <a:rPr lang="be-BY" sz="2800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96944" cy="590465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e-BY" dirty="0" smtClean="0"/>
              <a:t>противоправное </a:t>
            </a:r>
            <a:r>
              <a:rPr lang="be-BY" dirty="0"/>
              <a:t>виновное, а также характеризующееся иными </a:t>
            </a:r>
            <a:r>
              <a:rPr lang="be-BY" dirty="0" smtClean="0"/>
              <a:t>признаками деяние, </a:t>
            </a:r>
            <a:r>
              <a:rPr lang="be-BY" dirty="0"/>
              <a:t>за которое установлена административная ответственность.</a:t>
            </a:r>
            <a:endParaRPr lang="ru-RU" dirty="0"/>
          </a:p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еяние</a:t>
            </a:r>
            <a:r>
              <a:rPr lang="be-BY" dirty="0" smtClean="0"/>
              <a:t>: </a:t>
            </a:r>
            <a:r>
              <a:rPr lang="be-BY" dirty="0"/>
              <a:t>действие либо бездействие. </a:t>
            </a:r>
            <a:endParaRPr lang="be-BY" dirty="0" smtClean="0"/>
          </a:p>
          <a:p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Общественная </a:t>
            </a:r>
            <a:r>
              <a:rPr lang="be-BY" i="1" dirty="0">
                <a:solidFill>
                  <a:schemeClr val="bg2">
                    <a:lumMod val="50000"/>
                  </a:schemeClr>
                </a:solidFill>
              </a:rPr>
              <a:t>вредность</a:t>
            </a:r>
            <a:r>
              <a:rPr lang="be-BY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be-BY" dirty="0" smtClean="0"/>
              <a:t>- совершение правонарушения сопровождается </a:t>
            </a:r>
            <a:r>
              <a:rPr lang="be-BY" dirty="0"/>
              <a:t>нарушением установленных правом общественных отношений. </a:t>
            </a:r>
            <a:endParaRPr lang="be-BY" dirty="0" smtClean="0"/>
          </a:p>
          <a:p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Противоправность</a:t>
            </a:r>
            <a:r>
              <a:rPr lang="be-BY" i="1" dirty="0" smtClean="0"/>
              <a:t> </a:t>
            </a:r>
            <a:r>
              <a:rPr lang="ru-RU" i="1" dirty="0" smtClean="0"/>
              <a:t>-</a:t>
            </a:r>
            <a:r>
              <a:rPr lang="be-BY" dirty="0" smtClean="0"/>
              <a:t> </a:t>
            </a:r>
            <a:r>
              <a:rPr lang="be-BY" dirty="0"/>
              <a:t>деяние запрещено нормами административно-деликтного права под угрозой административной ответственности</a:t>
            </a:r>
            <a:r>
              <a:rPr lang="ru-RU" dirty="0"/>
              <a:t>.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иновность </a:t>
            </a:r>
            <a:r>
              <a:rPr lang="be-BY" i="1" dirty="0" smtClean="0"/>
              <a:t>- </a:t>
            </a:r>
            <a:r>
              <a:rPr lang="be-BY" dirty="0" smtClean="0"/>
              <a:t>ответственности </a:t>
            </a:r>
            <a:r>
              <a:rPr lang="be-BY" dirty="0"/>
              <a:t>подлежат лишь лица, виновные в совершении </a:t>
            </a:r>
            <a:r>
              <a:rPr lang="be-BY" dirty="0" smtClean="0"/>
              <a:t>правонарушения</a:t>
            </a:r>
            <a:r>
              <a:rPr lang="be-BY" dirty="0"/>
              <a:t>. </a:t>
            </a:r>
            <a:endParaRPr lang="ru-RU" dirty="0" smtClean="0"/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lang="be-BY" i="1" dirty="0">
                <a:solidFill>
                  <a:schemeClr val="bg2">
                    <a:lumMod val="50000"/>
                  </a:schemeClr>
                </a:solidFill>
              </a:rPr>
              <a:t>дминистративная </a:t>
            </a:r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наказуемость </a:t>
            </a:r>
            <a:r>
              <a:rPr lang="be-BY" i="1" dirty="0" smtClean="0">
                <a:solidFill>
                  <a:schemeClr val="tx1"/>
                </a:solidFill>
              </a:rPr>
              <a:t>- </a:t>
            </a:r>
            <a:r>
              <a:rPr lang="be-BY" dirty="0" smtClean="0">
                <a:solidFill>
                  <a:schemeClr val="tx1"/>
                </a:solidFill>
              </a:rPr>
              <a:t>деяние</a:t>
            </a:r>
            <a:r>
              <a:rPr lang="be-BY" dirty="0" smtClean="0"/>
              <a:t> </a:t>
            </a:r>
            <a:r>
              <a:rPr lang="be-BY" dirty="0"/>
              <a:t>может быть признано </a:t>
            </a:r>
            <a:r>
              <a:rPr lang="be-BY" dirty="0" smtClean="0"/>
              <a:t>правонарушением </a:t>
            </a:r>
            <a:r>
              <a:rPr lang="be-BY" dirty="0"/>
              <a:t>только в том случае, если оно прямо предусмотрено нормой права и его совершение влечет наказание </a:t>
            </a:r>
            <a:r>
              <a:rPr lang="be-BY" dirty="0" smtClean="0"/>
              <a:t>виновного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01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432048"/>
          </a:xfrm>
        </p:spPr>
        <p:txBody>
          <a:bodyPr/>
          <a:lstStyle/>
          <a:p>
            <a:r>
              <a:rPr lang="ru-RU" sz="2600" i="1" dirty="0"/>
              <a:t>С</a:t>
            </a:r>
            <a:r>
              <a:rPr lang="be-BY" sz="2600" i="1" dirty="0"/>
              <a:t>остав административного </a:t>
            </a:r>
            <a:r>
              <a:rPr lang="be-BY" sz="2600" i="1" dirty="0" smtClean="0"/>
              <a:t>правонарушения -</a:t>
            </a:r>
            <a:r>
              <a:rPr lang="be-BY" sz="2600" dirty="0" smtClean="0"/>
              <a:t> 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352928" cy="57606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e-BY" sz="2500" dirty="0" smtClean="0"/>
              <a:t>совокупность </a:t>
            </a:r>
            <a:r>
              <a:rPr lang="be-BY" sz="2500" dirty="0"/>
              <a:t>объективных и субъективных признаков, характеризующих конкретное деяние как административное правонарушение</a:t>
            </a:r>
            <a:r>
              <a:rPr lang="be-BY" sz="2500" dirty="0" smtClean="0"/>
              <a:t>.</a:t>
            </a:r>
          </a:p>
          <a:p>
            <a:pPr marL="45720" indent="0">
              <a:buNone/>
            </a:pPr>
            <a:endParaRPr lang="ru-RU" sz="800" dirty="0"/>
          </a:p>
          <a:p>
            <a:r>
              <a:rPr lang="be-BY" sz="2500" i="1" dirty="0" smtClean="0">
                <a:solidFill>
                  <a:schemeClr val="bg2">
                    <a:lumMod val="50000"/>
                  </a:schemeClr>
                </a:solidFill>
              </a:rPr>
              <a:t>Объект</a:t>
            </a:r>
            <a:r>
              <a:rPr lang="be-BY" sz="2500" dirty="0" smtClean="0"/>
              <a:t> - </a:t>
            </a:r>
            <a:r>
              <a:rPr lang="be-BY" sz="2500" dirty="0"/>
              <a:t>те охраняемые законом общественные отношения, которым при совершении правонарушения причиняется или может быть причинен вред.</a:t>
            </a:r>
            <a:endParaRPr lang="ru-RU" sz="2500" dirty="0"/>
          </a:p>
          <a:p>
            <a:r>
              <a:rPr lang="be-BY" sz="2500" i="1" dirty="0">
                <a:solidFill>
                  <a:schemeClr val="bg2">
                    <a:lumMod val="50000"/>
                  </a:schemeClr>
                </a:solidFill>
              </a:rPr>
              <a:t>Объективная сторона</a:t>
            </a:r>
            <a:r>
              <a:rPr lang="be-BY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be-BY" sz="2500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be-BY" sz="2500" dirty="0" smtClean="0"/>
              <a:t>это </a:t>
            </a:r>
            <a:r>
              <a:rPr lang="be-BY" sz="2500" dirty="0"/>
              <a:t>совокупность предусмотренных признаков, характеризующих его во внешнем </a:t>
            </a:r>
            <a:r>
              <a:rPr lang="be-BY" sz="2500" dirty="0" smtClean="0"/>
              <a:t>проявлении</a:t>
            </a:r>
            <a:endParaRPr lang="ru-RU" sz="2500" dirty="0"/>
          </a:p>
          <a:p>
            <a:pPr marL="45720" indent="0">
              <a:buNone/>
            </a:pPr>
            <a:r>
              <a:rPr lang="be-BY" sz="2500" dirty="0" smtClean="0"/>
              <a:t>1) деяние – действие либо бездействие;</a:t>
            </a:r>
            <a:endParaRPr lang="ru-RU" sz="2500" dirty="0" smtClean="0"/>
          </a:p>
          <a:p>
            <a:pPr marL="45720" indent="0">
              <a:buNone/>
            </a:pPr>
            <a:r>
              <a:rPr lang="be-BY" sz="2500" dirty="0" smtClean="0"/>
              <a:t>2) способ, средства, место, время и обстановка совершения правонарушения.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27826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9060" y="6525344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336704"/>
          </a:xfrm>
        </p:spPr>
        <p:txBody>
          <a:bodyPr>
            <a:normAutofit/>
          </a:bodyPr>
          <a:lstStyle/>
          <a:p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Субъект </a:t>
            </a:r>
            <a:r>
              <a:rPr lang="be-BY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be-BY" dirty="0"/>
              <a:t> физические и юридические лица.</a:t>
            </a:r>
          </a:p>
          <a:p>
            <a:pPr marL="45720" indent="0">
              <a:buNone/>
            </a:pPr>
            <a:r>
              <a:rPr lang="be-BY" dirty="0"/>
              <a:t>1) вменяемость;</a:t>
            </a:r>
            <a:endParaRPr lang="ru-RU" dirty="0"/>
          </a:p>
          <a:p>
            <a:pPr marL="45720" indent="0">
              <a:buNone/>
            </a:pPr>
            <a:r>
              <a:rPr lang="be-BY" dirty="0"/>
              <a:t>2) достижение установленного </a:t>
            </a:r>
            <a:r>
              <a:rPr lang="be-BY" dirty="0" smtClean="0"/>
              <a:t>возраста – 16 лет.</a:t>
            </a:r>
            <a:endParaRPr lang="ru-RU" dirty="0"/>
          </a:p>
          <a:p>
            <a:endParaRPr lang="be-BY" dirty="0"/>
          </a:p>
          <a:p>
            <a:r>
              <a:rPr lang="be-BY" u="sng" dirty="0" smtClean="0"/>
              <a:t>Статья </a:t>
            </a:r>
            <a:r>
              <a:rPr lang="be-BY" u="sng" dirty="0"/>
              <a:t>4.4 КоАП </a:t>
            </a:r>
            <a:r>
              <a:rPr lang="be-BY" dirty="0" smtClean="0"/>
              <a:t>- не </a:t>
            </a:r>
            <a:r>
              <a:rPr lang="be-BY" dirty="0"/>
              <a:t>подлежит административной ответственности физическое лицо, которое во время совершения деяния находилось в состоянии </a:t>
            </a:r>
            <a:r>
              <a:rPr lang="be-BY" i="1" dirty="0" smtClean="0"/>
              <a:t>невменяемости</a:t>
            </a:r>
          </a:p>
          <a:p>
            <a:endParaRPr lang="be-BY" i="1" dirty="0"/>
          </a:p>
          <a:p>
            <a:r>
              <a:rPr lang="be-BY" b="1" dirty="0">
                <a:solidFill>
                  <a:schemeClr val="bg2">
                    <a:lumMod val="50000"/>
                  </a:schemeClr>
                </a:solidFill>
              </a:rPr>
              <a:t>Субъективная сторона</a:t>
            </a:r>
            <a:r>
              <a:rPr lang="be-BY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be-BY" dirty="0"/>
              <a:t>характеризует психическое отношение физического лица к совершаемому противоправному деянию или его последствиям, осознанность своих поступков, поведения. 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1) </a:t>
            </a:r>
            <a:r>
              <a:rPr lang="ru-RU" i="1" dirty="0" smtClean="0"/>
              <a:t>Вина</a:t>
            </a:r>
            <a:endParaRPr lang="ru-RU" dirty="0"/>
          </a:p>
          <a:p>
            <a:pPr marL="45720" indent="0">
              <a:buNone/>
            </a:pPr>
            <a:r>
              <a:rPr lang="ru-RU" i="1" dirty="0" smtClean="0"/>
              <a:t>2) Мотив</a:t>
            </a:r>
            <a:r>
              <a:rPr lang="ru-RU" dirty="0" smtClean="0"/>
              <a:t> </a:t>
            </a:r>
            <a:endParaRPr lang="ru-RU" dirty="0"/>
          </a:p>
          <a:p>
            <a:pPr marL="45720" indent="0">
              <a:buNone/>
            </a:pPr>
            <a:r>
              <a:rPr lang="ru-RU" i="1" dirty="0" smtClean="0"/>
              <a:t>3) Цель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70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424936" cy="648072"/>
          </a:xfrm>
        </p:spPr>
        <p:txBody>
          <a:bodyPr/>
          <a:lstStyle/>
          <a:p>
            <a:r>
              <a:rPr lang="ru-RU" sz="2800" dirty="0" smtClean="0"/>
              <a:t>административные взыскания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92696"/>
            <a:ext cx="8208912" cy="57606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) предупреждение;</a:t>
            </a:r>
          </a:p>
          <a:p>
            <a:pPr marL="45720" indent="0">
              <a:buNone/>
            </a:pPr>
            <a:r>
              <a:rPr lang="ru-RU" sz="2400" dirty="0"/>
              <a:t>2) штраф;</a:t>
            </a:r>
          </a:p>
          <a:p>
            <a:pPr marL="45720" indent="0">
              <a:buNone/>
            </a:pPr>
            <a:r>
              <a:rPr lang="ru-RU" sz="2400" dirty="0"/>
              <a:t>3) исправительные работы;</a:t>
            </a:r>
          </a:p>
          <a:p>
            <a:pPr marL="45720" indent="0">
              <a:buNone/>
            </a:pPr>
            <a:r>
              <a:rPr lang="ru-RU" sz="2400" dirty="0"/>
              <a:t>4) административный арест;</a:t>
            </a:r>
          </a:p>
          <a:p>
            <a:pPr marL="45720" indent="0">
              <a:buNone/>
            </a:pPr>
            <a:r>
              <a:rPr lang="ru-RU" sz="2400" dirty="0"/>
              <a:t>5) лишение специального права;</a:t>
            </a:r>
          </a:p>
          <a:p>
            <a:pPr marL="45720" indent="0">
              <a:buNone/>
            </a:pPr>
            <a:r>
              <a:rPr lang="ru-RU" sz="2400" dirty="0"/>
              <a:t>6) лишение права заниматься определенной деятельностью;</a:t>
            </a:r>
          </a:p>
          <a:p>
            <a:pPr marL="45720" indent="0">
              <a:buNone/>
            </a:pPr>
            <a:r>
              <a:rPr lang="ru-RU" sz="2400" dirty="0"/>
              <a:t>7) конфискация;</a:t>
            </a:r>
          </a:p>
          <a:p>
            <a:pPr marL="45720" indent="0">
              <a:buNone/>
            </a:pPr>
            <a:r>
              <a:rPr lang="ru-RU" sz="2400" dirty="0"/>
              <a:t>8) депортация;</a:t>
            </a:r>
          </a:p>
          <a:p>
            <a:pPr marL="45720" indent="0">
              <a:buNone/>
            </a:pPr>
            <a:r>
              <a:rPr lang="ru-RU" sz="2400" dirty="0"/>
              <a:t>9) взыскание стоимости предмета административного правонарушения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85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68695" cy="648072"/>
          </a:xfrm>
        </p:spPr>
        <p:txBody>
          <a:bodyPr/>
          <a:lstStyle/>
          <a:p>
            <a:r>
              <a:rPr lang="be-BY" sz="3600" dirty="0"/>
              <a:t>Смягчающие обстоятельства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424936" cy="61206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e-BY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be-BY" dirty="0">
                <a:solidFill>
                  <a:schemeClr val="bg2">
                    <a:lumMod val="50000"/>
                  </a:schemeClr>
                </a:solidFill>
              </a:rPr>
              <a:t>это такие условия, наличие которых предоставляет право </a:t>
            </a:r>
            <a:r>
              <a:rPr lang="be-BY" dirty="0" smtClean="0">
                <a:solidFill>
                  <a:schemeClr val="bg2">
                    <a:lumMod val="50000"/>
                  </a:schemeClr>
                </a:solidFill>
              </a:rPr>
              <a:t>органу, </a:t>
            </a:r>
            <a:r>
              <a:rPr lang="be-BY" dirty="0">
                <a:solidFill>
                  <a:schemeClr val="bg2">
                    <a:lumMod val="50000"/>
                  </a:schemeClr>
                </a:solidFill>
              </a:rPr>
              <a:t>рассматривающему дело, ослабить меру ответственности </a:t>
            </a:r>
            <a:endParaRPr lang="be-BY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be-BY" dirty="0" smtClean="0"/>
              <a:t>1) чистосердечное </a:t>
            </a:r>
            <a:r>
              <a:rPr lang="be-BY" dirty="0"/>
              <a:t>раскаяние </a:t>
            </a:r>
            <a:endParaRPr lang="be-BY" dirty="0" smtClean="0"/>
          </a:p>
          <a:p>
            <a:pPr marL="45720" indent="0">
              <a:buNone/>
            </a:pPr>
            <a:r>
              <a:rPr lang="be-BY" dirty="0" smtClean="0"/>
              <a:t>2</a:t>
            </a:r>
            <a:r>
              <a:rPr lang="be-BY" dirty="0"/>
              <a:t>) предотвращение физическим лицом, совершившим административное правонарушение, вредных последствий такого правонарушения.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3</a:t>
            </a:r>
            <a:r>
              <a:rPr lang="be-BY" dirty="0"/>
              <a:t>) добровольное возмещение или устранение причиненного вреда.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4</a:t>
            </a:r>
            <a:r>
              <a:rPr lang="be-BY" dirty="0"/>
              <a:t>) наличие на иждивении у физического лица, совершившего административное правонарушение, малолетнего ребенка.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5</a:t>
            </a:r>
            <a:r>
              <a:rPr lang="be-BY" dirty="0"/>
              <a:t>) совершение </a:t>
            </a:r>
            <a:r>
              <a:rPr lang="be-BY" dirty="0" smtClean="0"/>
              <a:t>правонарушения </a:t>
            </a:r>
            <a:r>
              <a:rPr lang="be-BY" dirty="0"/>
              <a:t>вследствие стечения тяжелых личных, семейных или иных обстоятельств.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6</a:t>
            </a:r>
            <a:r>
              <a:rPr lang="be-BY" dirty="0"/>
              <a:t>) совершение </a:t>
            </a:r>
            <a:r>
              <a:rPr lang="be-BY" dirty="0" smtClean="0"/>
              <a:t>правонарушения </a:t>
            </a:r>
            <a:r>
              <a:rPr lang="be-BY" dirty="0"/>
              <a:t>под влиянием угрозы или принуждения либо в силу материальной, служебной или иной зависимости.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7</a:t>
            </a:r>
            <a:r>
              <a:rPr lang="be-BY" dirty="0"/>
              <a:t>) совершение административного правонарушения несовершеннолетним или лицом, достигшим семидесяти лет.</a:t>
            </a:r>
            <a:endParaRPr lang="ru-RU" dirty="0"/>
          </a:p>
          <a:p>
            <a:pPr marL="45720" indent="0">
              <a:buNone/>
            </a:pPr>
            <a:r>
              <a:rPr lang="be-BY" dirty="0" smtClean="0"/>
              <a:t>8</a:t>
            </a:r>
            <a:r>
              <a:rPr lang="be-BY" dirty="0"/>
              <a:t>) совершение административного правонарушения беременной женщиной</a:t>
            </a:r>
            <a:r>
              <a:rPr lang="be-BY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8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15"/>
            <a:ext cx="8456727" cy="686481"/>
          </a:xfrm>
        </p:spPr>
        <p:txBody>
          <a:bodyPr/>
          <a:lstStyle/>
          <a:p>
            <a:r>
              <a:rPr lang="be-BY" sz="3200" dirty="0"/>
              <a:t>Отягчающие обстоятельства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76672"/>
            <a:ext cx="8856984" cy="61206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e-BY" sz="1800" dirty="0" smtClean="0">
                <a:solidFill>
                  <a:schemeClr val="bg2">
                    <a:lumMod val="50000"/>
                  </a:schemeClr>
                </a:solidFill>
              </a:rPr>
              <a:t>– условия</a:t>
            </a:r>
            <a:r>
              <a:rPr lang="be-BY" sz="1800" dirty="0">
                <a:solidFill>
                  <a:schemeClr val="bg2">
                    <a:lumMod val="50000"/>
                  </a:schemeClr>
                </a:solidFill>
              </a:rPr>
              <a:t>, присутствие которых позволяет </a:t>
            </a:r>
            <a:r>
              <a:rPr lang="be-BY" sz="1800" dirty="0" smtClean="0">
                <a:solidFill>
                  <a:schemeClr val="bg2">
                    <a:lumMod val="50000"/>
                  </a:schemeClr>
                </a:solidFill>
              </a:rPr>
              <a:t>органу, </a:t>
            </a:r>
            <a:r>
              <a:rPr lang="be-BY" sz="1800" dirty="0">
                <a:solidFill>
                  <a:schemeClr val="bg2">
                    <a:lumMod val="50000"/>
                  </a:schemeClr>
                </a:solidFill>
              </a:rPr>
              <a:t>решающему дело, </a:t>
            </a:r>
            <a:r>
              <a:rPr lang="be-BY" sz="1800" dirty="0" smtClean="0">
                <a:solidFill>
                  <a:schemeClr val="bg2">
                    <a:lumMod val="50000"/>
                  </a:schemeClr>
                </a:solidFill>
              </a:rPr>
              <a:t>повысить </a:t>
            </a:r>
            <a:r>
              <a:rPr lang="be-BY" sz="1800" dirty="0">
                <a:solidFill>
                  <a:schemeClr val="bg2">
                    <a:lumMod val="50000"/>
                  </a:schemeClr>
                </a:solidFill>
              </a:rPr>
              <a:t>меру ответственности до максимального размера </a:t>
            </a:r>
            <a:r>
              <a:rPr lang="be-BY" sz="1800" dirty="0" smtClean="0">
                <a:solidFill>
                  <a:schemeClr val="bg2">
                    <a:lumMod val="50000"/>
                  </a:schemeClr>
                </a:solidFill>
              </a:rPr>
              <a:t>санкции</a:t>
            </a:r>
          </a:p>
          <a:p>
            <a:pPr marL="45720" indent="0">
              <a:buNone/>
            </a:pPr>
            <a:r>
              <a:rPr lang="be-BY" sz="1800" dirty="0" smtClean="0"/>
              <a:t>1</a:t>
            </a:r>
            <a:r>
              <a:rPr lang="be-BY" sz="1800" dirty="0"/>
              <a:t>) продолжение противоправного деяния, несмотря на требование прекратить </a:t>
            </a:r>
            <a:r>
              <a:rPr lang="be-BY" sz="1800" dirty="0" smtClean="0"/>
              <a:t>2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повторно.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3</a:t>
            </a:r>
            <a:r>
              <a:rPr lang="be-BY" sz="1800" dirty="0"/>
              <a:t>) вовлечение несовершеннолетнего в административное правонарушение.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4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группой лиц, </a:t>
            </a:r>
            <a:br>
              <a:rPr lang="be-BY" sz="1800" dirty="0"/>
            </a:br>
            <a:r>
              <a:rPr lang="be-BY" sz="1800" dirty="0" smtClean="0"/>
              <a:t>5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в условиях стихийного бедствия или при других чрезвычайных обстоятельствах.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6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по мотивам расовой, национальной либо религиозной розни.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7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в отношении женщины, беременность которой заведомо известна физическому лицу, совершившему </a:t>
            </a:r>
            <a:r>
              <a:rPr lang="be-BY" sz="1800" dirty="0" smtClean="0"/>
              <a:t>правонарушение</a:t>
            </a:r>
            <a:r>
              <a:rPr lang="be-BY" sz="1800" dirty="0"/>
              <a:t>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8</a:t>
            </a:r>
            <a:r>
              <a:rPr lang="be-BY" sz="1800" dirty="0"/>
              <a:t>) </a:t>
            </a:r>
            <a:r>
              <a:rPr lang="be-BY" sz="1800" dirty="0" smtClean="0"/>
              <a:t>совершение правонарушения </a:t>
            </a:r>
            <a:r>
              <a:rPr lang="be-BY" sz="1800" dirty="0"/>
              <a:t>с использованием лица, заведомо </a:t>
            </a:r>
            <a:r>
              <a:rPr lang="be-BY" sz="1800" dirty="0" smtClean="0"/>
              <a:t>страдающего </a:t>
            </a:r>
            <a:r>
              <a:rPr lang="be-BY" sz="1800" dirty="0"/>
              <a:t>психическим заболеванием или слабоумием.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9</a:t>
            </a:r>
            <a:r>
              <a:rPr lang="be-BY" sz="1800" dirty="0"/>
              <a:t>) совершение </a:t>
            </a:r>
            <a:r>
              <a:rPr lang="be-BY" sz="1800" dirty="0" smtClean="0"/>
              <a:t>правонарушения </a:t>
            </a:r>
            <a:r>
              <a:rPr lang="be-BY" sz="1800" dirty="0"/>
              <a:t>в состоянии алкогольного опьянения либо в состоянии, вызванном потреблением наркотических средств, психотропных, токсических или других одурманивающих веществ.</a:t>
            </a:r>
            <a:endParaRPr lang="ru-RU" sz="1800" dirty="0"/>
          </a:p>
          <a:p>
            <a:pPr marL="45720" indent="0">
              <a:buNone/>
            </a:pPr>
            <a:r>
              <a:rPr lang="be-BY" sz="1800" dirty="0" smtClean="0"/>
              <a:t>10</a:t>
            </a:r>
            <a:r>
              <a:rPr lang="be-BY" sz="1800" dirty="0"/>
              <a:t>) совершение административного правонарушения должностным лицом в связи с исполнением служебных обязанностей.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6954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04056"/>
          </a:xfrm>
        </p:spPr>
        <p:txBody>
          <a:bodyPr/>
          <a:lstStyle/>
          <a:p>
            <a:r>
              <a:rPr lang="be-BY" sz="2400" dirty="0"/>
              <a:t>Освобождение от административной ответственности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568952" cy="5904656"/>
          </a:xfrm>
        </p:spPr>
        <p:txBody>
          <a:bodyPr/>
          <a:lstStyle/>
          <a:p>
            <a:pPr marL="45720" indent="0">
              <a:buNone/>
            </a:pPr>
            <a:r>
              <a:rPr lang="be-BY" u="sng" dirty="0" smtClean="0"/>
              <a:t>1</a:t>
            </a:r>
            <a:r>
              <a:rPr lang="be-BY" u="sng" dirty="0"/>
              <a:t>. </a:t>
            </a:r>
            <a:r>
              <a:rPr lang="be-BY" i="1" u="sng" dirty="0"/>
              <a:t>Малозначительность </a:t>
            </a:r>
            <a:r>
              <a:rPr lang="be-BY" i="1" u="sng" dirty="0" smtClean="0"/>
              <a:t>правонарушения</a:t>
            </a:r>
            <a:endParaRPr lang="ru-RU" u="sng" dirty="0"/>
          </a:p>
          <a:p>
            <a:pPr marL="45720" indent="0">
              <a:buNone/>
            </a:pPr>
            <a:r>
              <a:rPr lang="be-BY" i="1" dirty="0" smtClean="0">
                <a:solidFill>
                  <a:schemeClr val="bg2">
                    <a:lumMod val="50000"/>
                  </a:schemeClr>
                </a:solidFill>
              </a:rPr>
              <a:t>Малозначительное деяние </a:t>
            </a:r>
            <a:r>
              <a:rPr lang="be-BY" dirty="0" smtClean="0"/>
              <a:t>- деяние, </a:t>
            </a:r>
            <a:r>
              <a:rPr lang="be-BY" dirty="0"/>
              <a:t>содержащее признаки какого-либо </a:t>
            </a:r>
            <a:r>
              <a:rPr lang="be-BY" dirty="0" smtClean="0"/>
              <a:t>деяния, но которое </a:t>
            </a:r>
            <a:r>
              <a:rPr lang="be-BY" dirty="0"/>
              <a:t>не причинило и по своему содержанию и направленности не могло причинить </a:t>
            </a:r>
            <a:r>
              <a:rPr lang="be-BY" dirty="0" smtClean="0"/>
              <a:t>вред</a:t>
            </a:r>
          </a:p>
          <a:p>
            <a:pPr marL="45720" indent="0">
              <a:buNone/>
            </a:pPr>
            <a:endParaRPr lang="be-BY" dirty="0"/>
          </a:p>
          <a:p>
            <a:pPr marL="45720" indent="0">
              <a:buNone/>
            </a:pPr>
            <a:r>
              <a:rPr lang="be-BY" u="sng" dirty="0"/>
              <a:t>2. </a:t>
            </a:r>
            <a:r>
              <a:rPr lang="be-BY" i="1" u="sng" dirty="0"/>
              <a:t>Наличие обстоятельств, смягчающих ответственность</a:t>
            </a:r>
            <a:r>
              <a:rPr lang="be-BY" u="sng" dirty="0"/>
              <a:t> </a:t>
            </a:r>
            <a:endParaRPr lang="be-BY" u="sng" dirty="0" smtClean="0"/>
          </a:p>
          <a:p>
            <a:pPr lvl="0"/>
            <a:r>
              <a:rPr lang="be-BY" dirty="0"/>
              <a:t>предотвращение физическим лицом, совершившим </a:t>
            </a:r>
            <a:r>
              <a:rPr lang="be-BY" dirty="0" smtClean="0"/>
              <a:t>правонарушение</a:t>
            </a:r>
            <a:r>
              <a:rPr lang="be-BY" dirty="0"/>
              <a:t>, вредных последствий такого правонарушения;</a:t>
            </a:r>
            <a:endParaRPr lang="ru-RU" dirty="0"/>
          </a:p>
          <a:p>
            <a:pPr lvl="0"/>
            <a:r>
              <a:rPr lang="be-BY" dirty="0"/>
              <a:t>добровольное возмещение или устранение причиненного вреда;</a:t>
            </a:r>
            <a:endParaRPr lang="ru-RU" dirty="0"/>
          </a:p>
          <a:p>
            <a:pPr lvl="0"/>
            <a:r>
              <a:rPr lang="be-BY" dirty="0"/>
              <a:t>совершение </a:t>
            </a:r>
            <a:r>
              <a:rPr lang="be-BY" dirty="0" smtClean="0"/>
              <a:t>правонарушения </a:t>
            </a:r>
            <a:r>
              <a:rPr lang="be-BY" dirty="0"/>
              <a:t>под влиянием угрозы или принуждения либо в силу материальной, служебной или иной зависимости.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161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568952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e-BY" sz="2400" i="1" u="sng" dirty="0"/>
              <a:t>3. Примирение с потерпевшим (ст. 8.4 КоАП).</a:t>
            </a:r>
            <a:endParaRPr lang="ru-RU" sz="2400" u="sng" dirty="0"/>
          </a:p>
          <a:p>
            <a:pPr marL="45720" indent="0">
              <a:buNone/>
            </a:pPr>
            <a:r>
              <a:rPr lang="be-BY" sz="2400" i="1" dirty="0" smtClean="0"/>
              <a:t>Условия </a:t>
            </a:r>
            <a:r>
              <a:rPr lang="be-BY" sz="2400" i="1" dirty="0"/>
              <a:t>для </a:t>
            </a:r>
            <a:r>
              <a:rPr lang="be-BY" sz="2400" i="1" dirty="0" smtClean="0"/>
              <a:t>освобождения:</a:t>
            </a:r>
            <a:endParaRPr lang="ru-RU" sz="2400" i="1" dirty="0"/>
          </a:p>
          <a:p>
            <a:pPr lvl="0"/>
            <a:r>
              <a:rPr lang="be-BY" sz="2400" dirty="0"/>
              <a:t>совершенное правонарушение должно входить в перечень, данный в статье 4.5 КоАП</a:t>
            </a:r>
            <a:r>
              <a:rPr lang="ru-RU" sz="2400" dirty="0"/>
              <a:t>:</a:t>
            </a:r>
          </a:p>
          <a:p>
            <a:pPr lvl="0"/>
            <a:r>
              <a:rPr lang="be-BY" sz="2400" dirty="0" smtClean="0"/>
              <a:t>необходимо </a:t>
            </a:r>
            <a:r>
              <a:rPr lang="be-BY" sz="2400" dirty="0"/>
              <a:t>примирение физического лица, совершившего административное правонарушение, с потерпевшим либо с его представителем;</a:t>
            </a:r>
            <a:endParaRPr lang="ru-RU" sz="2400" dirty="0"/>
          </a:p>
          <a:p>
            <a:pPr lvl="0"/>
            <a:r>
              <a:rPr lang="be-BY" sz="2400" dirty="0"/>
              <a:t>должно быть требование потерпевшего либо его законного </a:t>
            </a:r>
            <a:r>
              <a:rPr lang="be-BY" sz="2400" dirty="0" smtClean="0"/>
              <a:t>представителя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432048"/>
          </a:xfrm>
        </p:spPr>
        <p:txBody>
          <a:bodyPr/>
          <a:lstStyle/>
          <a:p>
            <a:r>
              <a:rPr lang="be-BY" sz="2400" dirty="0"/>
              <a:t>Освобождение от административной ответственности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70665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110</TotalTime>
  <Words>628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Административное право</vt:lpstr>
      <vt:lpstr>Административное правонарушение - </vt:lpstr>
      <vt:lpstr>Состав административного правонарушения - </vt:lpstr>
      <vt:lpstr>Презентация PowerPoint</vt:lpstr>
      <vt:lpstr>административные взыскания</vt:lpstr>
      <vt:lpstr>Смягчающие обстоятельства </vt:lpstr>
      <vt:lpstr>Отягчающие обстоятельства </vt:lpstr>
      <vt:lpstr>Освобождение от административной ответственности</vt:lpstr>
      <vt:lpstr>Освобождение от административной ответственности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23</cp:revision>
  <dcterms:created xsi:type="dcterms:W3CDTF">2015-09-28T10:35:51Z</dcterms:created>
  <dcterms:modified xsi:type="dcterms:W3CDTF">2015-09-28T12:26:23Z</dcterms:modified>
</cp:coreProperties>
</file>