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72" r:id="rId7"/>
    <p:sldId id="271" r:id="rId8"/>
    <p:sldId id="263" r:id="rId9"/>
    <p:sldId id="273" r:id="rId10"/>
    <p:sldId id="274" r:id="rId11"/>
    <p:sldId id="275" r:id="rId12"/>
    <p:sldId id="276" r:id="rId13"/>
    <p:sldId id="277" r:id="rId14"/>
    <p:sldId id="264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6" autoAdjust="0"/>
    <p:restoredTop sz="94660"/>
  </p:normalViewPr>
  <p:slideViewPr>
    <p:cSldViewPr>
      <p:cViewPr>
        <p:scale>
          <a:sx n="70" d="100"/>
          <a:sy n="70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DF4426-24AF-4DC7-9DE2-20E024A89C7A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6E17C19-8C1B-4C3F-92DF-E77D9C6D55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8134672" cy="1780108"/>
          </a:xfrm>
        </p:spPr>
        <p:txBody>
          <a:bodyPr>
            <a:normAutofit/>
          </a:bodyPr>
          <a:lstStyle/>
          <a:p>
            <a:r>
              <a:rPr lang="ru-RU" sz="3200" b="1" dirty="0"/>
              <a:t>Теоретические основы права и государства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136904" cy="4464496"/>
          </a:xfrm>
        </p:spPr>
        <p:txBody>
          <a:bodyPr>
            <a:no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Сущность права. Понятие норм права, их структура и виды. 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Система </a:t>
            </a:r>
            <a:r>
              <a:rPr lang="ru-RU" sz="2400" dirty="0" smtClean="0">
                <a:solidFill>
                  <a:schemeClr val="tx1"/>
                </a:solidFill>
              </a:rPr>
              <a:t>права.</a:t>
            </a:r>
            <a:endParaRPr lang="ru-RU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Источники права Республики Беларусь. Действие нормативных правовых актов во времени, в пространстве и по кругу лиц.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Правонарушение </a:t>
            </a:r>
            <a:r>
              <a:rPr lang="ru-RU" sz="2400" dirty="0">
                <a:solidFill>
                  <a:schemeClr val="tx1"/>
                </a:solidFill>
              </a:rPr>
              <a:t>и юридическая ответственность.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Сущность государства. Понятие и основные признаки государства. </a:t>
            </a:r>
            <a:r>
              <a:rPr lang="ru-RU" sz="2400" dirty="0" smtClean="0">
                <a:solidFill>
                  <a:schemeClr val="tx1"/>
                </a:solidFill>
              </a:rPr>
              <a:t>Форма </a:t>
            </a:r>
            <a:r>
              <a:rPr lang="ru-RU" sz="2400" dirty="0">
                <a:solidFill>
                  <a:schemeClr val="tx1"/>
                </a:solidFill>
              </a:rPr>
              <a:t>государства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5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676455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Действие </a:t>
            </a:r>
            <a:r>
              <a:rPr lang="ru-RU" dirty="0" err="1" smtClean="0">
                <a:solidFill>
                  <a:schemeClr val="tx1"/>
                </a:solidFill>
              </a:rPr>
              <a:t>НПА</a:t>
            </a:r>
            <a:r>
              <a:rPr lang="ru-RU" dirty="0" smtClean="0">
                <a:solidFill>
                  <a:schemeClr val="tx1"/>
                </a:solidFill>
              </a:rPr>
              <a:t> начинается с </a:t>
            </a:r>
            <a:r>
              <a:rPr lang="ru-RU" dirty="0">
                <a:solidFill>
                  <a:schemeClr val="tx1"/>
                </a:solidFill>
              </a:rPr>
              <a:t>момента вступления его  в  силу,  а  прекращается  с  момента  утраты  </a:t>
            </a:r>
            <a:r>
              <a:rPr lang="ru-RU" dirty="0" smtClean="0">
                <a:solidFill>
                  <a:schemeClr val="tx1"/>
                </a:solidFill>
              </a:rPr>
              <a:t>им юридической </a:t>
            </a:r>
            <a:r>
              <a:rPr lang="ru-RU" dirty="0">
                <a:solidFill>
                  <a:schemeClr val="tx1"/>
                </a:solidFill>
              </a:rPr>
              <a:t>силы.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Нормативно-правовые </a:t>
            </a:r>
            <a:r>
              <a:rPr lang="ru-RU" dirty="0">
                <a:solidFill>
                  <a:schemeClr val="tx1"/>
                </a:solidFill>
              </a:rPr>
              <a:t>акты могут </a:t>
            </a:r>
            <a:r>
              <a:rPr lang="ru-RU" i="1" dirty="0">
                <a:solidFill>
                  <a:schemeClr val="tx1"/>
                </a:solidFill>
              </a:rPr>
              <a:t>вступать в силу: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с момента принятия;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 времени, указанного в самом </a:t>
            </a:r>
            <a:r>
              <a:rPr lang="ru-RU" dirty="0" smtClean="0">
                <a:solidFill>
                  <a:schemeClr val="tx1"/>
                </a:solidFill>
              </a:rPr>
              <a:t>акте </a:t>
            </a:r>
            <a:r>
              <a:rPr lang="ru-RU" dirty="0">
                <a:solidFill>
                  <a:schemeClr val="tx1"/>
                </a:solidFill>
              </a:rPr>
              <a:t>или в специальном акте о введении его в </a:t>
            </a:r>
            <a:r>
              <a:rPr lang="ru-RU" dirty="0" smtClean="0">
                <a:solidFill>
                  <a:schemeClr val="tx1"/>
                </a:solidFill>
              </a:rPr>
              <a:t>действие;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по истечении нормативно установленного срока со дня их опубликования.</a:t>
            </a:r>
          </a:p>
          <a:p>
            <a:pPr mar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Утрата </a:t>
            </a:r>
            <a:r>
              <a:rPr lang="ru-RU" i="1" dirty="0">
                <a:solidFill>
                  <a:schemeClr val="tx1"/>
                </a:solidFill>
              </a:rPr>
              <a:t>юридической силы </a:t>
            </a:r>
            <a:r>
              <a:rPr lang="ru-RU" dirty="0">
                <a:solidFill>
                  <a:schemeClr val="tx1"/>
                </a:solidFill>
              </a:rPr>
              <a:t>происходит вследствие: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истечения срока, заранее установленного в самом </a:t>
            </a:r>
            <a:r>
              <a:rPr lang="ru-RU" dirty="0" smtClean="0">
                <a:solidFill>
                  <a:schemeClr val="tx1"/>
                </a:solidFill>
              </a:rPr>
              <a:t>акте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прямой официальной отмены действующего </a:t>
            </a:r>
            <a:r>
              <a:rPr lang="ru-RU" dirty="0" err="1" smtClean="0">
                <a:solidFill>
                  <a:schemeClr val="tx1"/>
                </a:solidFill>
              </a:rPr>
              <a:t>НПА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замены одного </a:t>
            </a:r>
            <a:r>
              <a:rPr lang="ru-RU" dirty="0" err="1" smtClean="0">
                <a:solidFill>
                  <a:schemeClr val="tx1"/>
                </a:solidFill>
              </a:rPr>
              <a:t>НПА</a:t>
            </a:r>
            <a:r>
              <a:rPr lang="ru-RU" dirty="0" smtClean="0">
                <a:solidFill>
                  <a:schemeClr val="tx1"/>
                </a:solidFill>
              </a:rPr>
              <a:t> другим </a:t>
            </a:r>
            <a:r>
              <a:rPr lang="ru-RU" dirty="0">
                <a:solidFill>
                  <a:schemeClr val="tx1"/>
                </a:solidFill>
              </a:rPr>
              <a:t>актом, устанавливающим новые правила регулирования той же социальной сферы.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З</a:t>
            </a:r>
            <a:r>
              <a:rPr lang="ru-RU" i="1" dirty="0" smtClean="0">
                <a:solidFill>
                  <a:schemeClr val="tx1"/>
                </a:solidFill>
              </a:rPr>
              <a:t>акон </a:t>
            </a:r>
            <a:r>
              <a:rPr lang="ru-RU" i="1" dirty="0">
                <a:solidFill>
                  <a:schemeClr val="tx1"/>
                </a:solidFill>
              </a:rPr>
              <a:t>обратной силы не </a:t>
            </a:r>
            <a:r>
              <a:rPr lang="ru-RU" i="1" dirty="0" smtClean="0">
                <a:solidFill>
                  <a:schemeClr val="tx1"/>
                </a:solidFill>
              </a:rPr>
              <a:t>имеет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498384"/>
          </a:xfrm>
        </p:spPr>
        <p:txBody>
          <a:bodyPr>
            <a:normAutofit/>
          </a:bodyPr>
          <a:lstStyle/>
          <a:p>
            <a:r>
              <a:rPr lang="ru-RU" sz="2400" b="1" dirty="0"/>
              <a:t>Действие нормативных правовых актов во времени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738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08720"/>
            <a:ext cx="7920879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 smtClean="0">
                <a:solidFill>
                  <a:schemeClr val="tx1"/>
                </a:solidFill>
              </a:rPr>
              <a:t>НПА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могут действовать следующим образом: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распространяться на всю территорию государства;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действовать лишь на какой-то, точно определенной части страны;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предназначаться для действия за пределами </a:t>
            </a:r>
            <a:r>
              <a:rPr lang="ru-RU" dirty="0" smtClean="0">
                <a:solidFill>
                  <a:schemeClr val="tx1"/>
                </a:solidFill>
              </a:rPr>
              <a:t>государства.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49838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Действие </a:t>
            </a:r>
            <a:r>
              <a:rPr lang="ru-RU" sz="2800" b="1" dirty="0" err="1" smtClean="0"/>
              <a:t>НПА</a:t>
            </a:r>
            <a:r>
              <a:rPr lang="ru-RU" sz="2800" b="1" dirty="0" smtClean="0"/>
              <a:t> в пространстве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1922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484784"/>
            <a:ext cx="7740848" cy="4968552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– </a:t>
            </a:r>
            <a:r>
              <a:rPr lang="ru-RU" sz="3200" i="1" dirty="0">
                <a:solidFill>
                  <a:schemeClr val="tx1"/>
                </a:solidFill>
              </a:rPr>
              <a:t>это виновное (1), противоправное (2), общественно опасное (3) деяние (4), совершенное </a:t>
            </a:r>
            <a:r>
              <a:rPr lang="ru-RU" sz="3200" i="1" dirty="0" err="1">
                <a:solidFill>
                  <a:schemeClr val="tx1"/>
                </a:solidFill>
              </a:rPr>
              <a:t>деликтоспособным</a:t>
            </a:r>
            <a:r>
              <a:rPr lang="ru-RU" sz="3200" i="1" dirty="0">
                <a:solidFill>
                  <a:schemeClr val="tx1"/>
                </a:solidFill>
              </a:rPr>
              <a:t> лицом (5), влекущее юридическую ответственность (6).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Правонарушение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91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7884865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мера государственного принуждения за совершенное правонарушение, связанная с </a:t>
            </a:r>
            <a:r>
              <a:rPr lang="ru-RU" dirty="0" err="1">
                <a:solidFill>
                  <a:schemeClr val="tx1"/>
                </a:solidFill>
              </a:rPr>
              <a:t>претерпеванием</a:t>
            </a:r>
            <a:r>
              <a:rPr lang="ru-RU" dirty="0">
                <a:solidFill>
                  <a:schemeClr val="tx1"/>
                </a:solidFill>
              </a:rPr>
              <a:t> виновным лицом лишений личного или имущественного характера.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обязанность субъекта претерпевать неблагоприятные для себя последствия совершенного правонарушения.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способность субъекта отдавать отчет за свое противоправное поведение и претерпевать меры принудительного воздействия.</a:t>
            </a:r>
          </a:p>
          <a:p>
            <a:pPr mar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Виды </a:t>
            </a:r>
            <a:r>
              <a:rPr lang="ru-RU" i="1" dirty="0">
                <a:solidFill>
                  <a:schemeClr val="tx1"/>
                </a:solidFill>
              </a:rPr>
              <a:t>юридической ответственности:</a:t>
            </a:r>
          </a:p>
          <a:p>
            <a:r>
              <a:rPr lang="ru-RU" b="1" dirty="0"/>
              <a:t>1. Уголовно-правовая ответственность</a:t>
            </a:r>
            <a:r>
              <a:rPr lang="ru-RU" dirty="0"/>
              <a:t> </a:t>
            </a:r>
          </a:p>
          <a:p>
            <a:r>
              <a:rPr lang="ru-RU" b="1" dirty="0"/>
              <a:t>2. Административная ответственность.</a:t>
            </a:r>
            <a:endParaRPr lang="ru-RU" dirty="0"/>
          </a:p>
          <a:p>
            <a:r>
              <a:rPr lang="ru-RU" b="1" dirty="0"/>
              <a:t>3. Гражданская ответственность</a:t>
            </a:r>
            <a:r>
              <a:rPr lang="ru-RU" dirty="0"/>
              <a:t> </a:t>
            </a:r>
          </a:p>
          <a:p>
            <a:r>
              <a:rPr lang="ru-RU" b="1" dirty="0"/>
              <a:t>4. Материальная ответственность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 smtClean="0"/>
              <a:t>5</a:t>
            </a:r>
            <a:r>
              <a:rPr lang="ru-RU" b="1" dirty="0"/>
              <a:t>. Дисциплинарная </a:t>
            </a:r>
            <a:r>
              <a:rPr lang="ru-RU" b="1" dirty="0" smtClean="0"/>
              <a:t>ответственность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642400"/>
          </a:xfrm>
        </p:spPr>
        <p:txBody>
          <a:bodyPr>
            <a:normAutofit/>
          </a:bodyPr>
          <a:lstStyle/>
          <a:p>
            <a:r>
              <a:rPr lang="ru-RU" sz="2800" dirty="0"/>
              <a:t>Юридическая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2998749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20688"/>
            <a:ext cx="8208911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Государство</a:t>
            </a:r>
            <a:r>
              <a:rPr lang="ru-RU" dirty="0" smtClean="0">
                <a:solidFill>
                  <a:schemeClr val="tx1"/>
                </a:solidFill>
              </a:rPr>
              <a:t> - политическая организация </a:t>
            </a:r>
            <a:r>
              <a:rPr lang="ru-RU" dirty="0">
                <a:solidFill>
                  <a:schemeClr val="tx1"/>
                </a:solidFill>
              </a:rPr>
              <a:t>общества, </a:t>
            </a:r>
            <a:r>
              <a:rPr lang="ru-RU" dirty="0" smtClean="0">
                <a:solidFill>
                  <a:schemeClr val="tx1"/>
                </a:solidFill>
              </a:rPr>
              <a:t>обеспечивающая </a:t>
            </a:r>
            <a:r>
              <a:rPr lang="ru-RU" dirty="0">
                <a:solidFill>
                  <a:schemeClr val="tx1"/>
                </a:solidFill>
              </a:rPr>
              <a:t>его единство и целостность.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Признаки </a:t>
            </a:r>
            <a:r>
              <a:rPr lang="ru-RU" b="1" dirty="0">
                <a:solidFill>
                  <a:schemeClr val="tx1"/>
                </a:solidFill>
              </a:rPr>
              <a:t>государства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1) наличие публичной </a:t>
            </a:r>
            <a:r>
              <a:rPr lang="ru-RU" dirty="0" smtClean="0">
                <a:solidFill>
                  <a:schemeClr val="tx1"/>
                </a:solidFill>
              </a:rPr>
              <a:t>власти;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2) территориальная организация </a:t>
            </a:r>
            <a:r>
              <a:rPr lang="ru-RU" dirty="0" smtClean="0">
                <a:solidFill>
                  <a:schemeClr val="tx1"/>
                </a:solidFill>
              </a:rPr>
              <a:t>населения;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3) государственный </a:t>
            </a:r>
            <a:r>
              <a:rPr lang="ru-RU" dirty="0" smtClean="0">
                <a:solidFill>
                  <a:schemeClr val="tx1"/>
                </a:solidFill>
              </a:rPr>
              <a:t>суверенитет;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4) легитимность </a:t>
            </a:r>
            <a:r>
              <a:rPr lang="ru-RU" dirty="0" smtClean="0">
                <a:solidFill>
                  <a:schemeClr val="tx1"/>
                </a:solidFill>
              </a:rPr>
              <a:t>власти;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5) налоги и займы как средства материального, обеспечения деятельности государства;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6) наличие специального аппарата управления </a:t>
            </a:r>
            <a:r>
              <a:rPr lang="ru-RU" dirty="0" smtClean="0">
                <a:solidFill>
                  <a:schemeClr val="tx1"/>
                </a:solidFill>
              </a:rPr>
              <a:t>обществом;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7) организация жизни на правовых началах;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8) наличие государственной символики</a:t>
            </a:r>
            <a:r>
              <a:rPr lang="ru-RU" dirty="0" smtClean="0">
                <a:solidFill>
                  <a:schemeClr val="tx1"/>
                </a:solidFill>
              </a:rPr>
              <a:t>; армии;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9) государственный язык </a:t>
            </a:r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общения на территории того или иного государства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49838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Понятие и сущность государства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9216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76064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совокупность </a:t>
            </a:r>
            <a:r>
              <a:rPr lang="ru-RU" dirty="0">
                <a:solidFill>
                  <a:schemeClr val="tx1"/>
                </a:solidFill>
              </a:rPr>
              <a:t>внешних признаков государства, обусловленная его типологией.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Любое государство можно охарактеризовать с позиции трех форм: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формы правления представляет </a:t>
            </a:r>
            <a:r>
              <a:rPr lang="ru-RU" dirty="0">
                <a:solidFill>
                  <a:schemeClr val="tx1"/>
                </a:solidFill>
              </a:rPr>
              <a:t>собой способ организации верховной власти </a:t>
            </a:r>
            <a:r>
              <a:rPr lang="ru-RU" dirty="0" smtClean="0">
                <a:solidFill>
                  <a:schemeClr val="tx1"/>
                </a:solidFill>
              </a:rPr>
              <a:t>государства</a:t>
            </a:r>
            <a:r>
              <a:rPr lang="ru-RU" i="1" dirty="0" smtClean="0">
                <a:solidFill>
                  <a:schemeClr val="tx1"/>
                </a:solidFill>
              </a:rPr>
              <a:t> (монархические </a:t>
            </a:r>
            <a:r>
              <a:rPr lang="ru-RU" i="1" dirty="0">
                <a:solidFill>
                  <a:schemeClr val="tx1"/>
                </a:solidFill>
              </a:rPr>
              <a:t>и республиканские </a:t>
            </a:r>
            <a:r>
              <a:rPr lang="ru-RU" i="1" dirty="0" smtClean="0">
                <a:solidFill>
                  <a:schemeClr val="tx1"/>
                </a:solidFill>
              </a:rPr>
              <a:t>формы),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формы </a:t>
            </a:r>
            <a:r>
              <a:rPr lang="ru-RU" b="1" i="1" dirty="0">
                <a:solidFill>
                  <a:schemeClr val="tx1"/>
                </a:solidFill>
              </a:rPr>
              <a:t>государственного </a:t>
            </a:r>
            <a:r>
              <a:rPr lang="ru-RU" b="1" i="1" dirty="0" smtClean="0">
                <a:solidFill>
                  <a:schemeClr val="tx1"/>
                </a:solidFill>
              </a:rPr>
              <a:t>устройства </a:t>
            </a:r>
            <a:r>
              <a:rPr lang="ru-RU" dirty="0" smtClean="0">
                <a:solidFill>
                  <a:schemeClr val="tx1"/>
                </a:solidFill>
              </a:rPr>
              <a:t>характеризует </a:t>
            </a:r>
            <a:r>
              <a:rPr lang="ru-RU" dirty="0">
                <a:solidFill>
                  <a:schemeClr val="tx1"/>
                </a:solidFill>
              </a:rPr>
              <a:t>способ организации территории, разделения власти между государством и его составными </a:t>
            </a:r>
            <a:r>
              <a:rPr lang="ru-RU" dirty="0" smtClean="0">
                <a:solidFill>
                  <a:schemeClr val="tx1"/>
                </a:solidFill>
              </a:rPr>
              <a:t>частями</a:t>
            </a:r>
            <a:r>
              <a:rPr lang="ru-RU" i="1" dirty="0" smtClean="0">
                <a:solidFill>
                  <a:schemeClr val="tx1"/>
                </a:solidFill>
              </a:rPr>
              <a:t> (унитарное </a:t>
            </a:r>
            <a:r>
              <a:rPr lang="ru-RU" i="1" dirty="0">
                <a:solidFill>
                  <a:schemeClr val="tx1"/>
                </a:solidFill>
              </a:rPr>
              <a:t>государственное устройство и федеративное государственное </a:t>
            </a:r>
            <a:r>
              <a:rPr lang="ru-RU" i="1" dirty="0" smtClean="0">
                <a:solidFill>
                  <a:schemeClr val="tx1"/>
                </a:solidFill>
              </a:rPr>
              <a:t>устройство),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формы </a:t>
            </a:r>
            <a:r>
              <a:rPr lang="ru-RU" b="1" i="1" dirty="0">
                <a:solidFill>
                  <a:schemeClr val="tx1"/>
                </a:solidFill>
              </a:rPr>
              <a:t>государственного политического </a:t>
            </a:r>
            <a:r>
              <a:rPr lang="ru-RU" b="1" i="1" dirty="0" smtClean="0">
                <a:solidFill>
                  <a:schemeClr val="tx1"/>
                </a:solidFill>
              </a:rPr>
              <a:t>режима </a:t>
            </a:r>
            <a:r>
              <a:rPr lang="ru-RU" dirty="0" smtClean="0">
                <a:solidFill>
                  <a:schemeClr val="tx1"/>
                </a:solidFill>
              </a:rPr>
              <a:t>представляет </a:t>
            </a:r>
            <a:r>
              <a:rPr lang="ru-RU" dirty="0">
                <a:solidFill>
                  <a:schemeClr val="tx1"/>
                </a:solidFill>
              </a:rPr>
              <a:t>собой совокупность средств, методов, приемов осуществления государственной </a:t>
            </a:r>
            <a:r>
              <a:rPr lang="ru-RU" dirty="0" smtClean="0">
                <a:solidFill>
                  <a:schemeClr val="tx1"/>
                </a:solidFill>
              </a:rPr>
              <a:t>власти </a:t>
            </a:r>
            <a:r>
              <a:rPr lang="ru-RU" i="1" dirty="0" smtClean="0">
                <a:solidFill>
                  <a:schemeClr val="tx1"/>
                </a:solidFill>
              </a:rPr>
              <a:t>(демократические </a:t>
            </a:r>
            <a:r>
              <a:rPr lang="ru-RU" i="1" dirty="0">
                <a:solidFill>
                  <a:schemeClr val="tx1"/>
                </a:solidFill>
              </a:rPr>
              <a:t>и </a:t>
            </a:r>
            <a:r>
              <a:rPr lang="ru-RU" i="1" dirty="0" smtClean="0">
                <a:solidFill>
                  <a:schemeClr val="tx1"/>
                </a:solidFill>
              </a:rPr>
              <a:t>антидемократические режимы).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4983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государства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710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Монархия</a:t>
            </a:r>
            <a:r>
              <a:rPr lang="ru-RU" dirty="0">
                <a:solidFill>
                  <a:schemeClr val="tx1"/>
                </a:solidFill>
              </a:rPr>
              <a:t> - форма правления, при которой верховная государственная власть сосредоточена в руках одного человека - монарха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Виды: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1. Абсолютная монархия: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верховная </a:t>
            </a:r>
            <a:r>
              <a:rPr lang="ru-RU" dirty="0">
                <a:solidFill>
                  <a:schemeClr val="tx1"/>
                </a:solidFill>
              </a:rPr>
              <a:t>власть </a:t>
            </a:r>
            <a:r>
              <a:rPr lang="ru-RU" dirty="0" smtClean="0">
                <a:solidFill>
                  <a:schemeClr val="tx1"/>
                </a:solidFill>
              </a:rPr>
              <a:t>принадлежит </a:t>
            </a:r>
            <a:r>
              <a:rPr lang="ru-RU" dirty="0">
                <a:solidFill>
                  <a:schemeClr val="tx1"/>
                </a:solidFill>
              </a:rPr>
              <a:t>одному </a:t>
            </a:r>
            <a:r>
              <a:rPr lang="ru-RU" dirty="0" smtClean="0">
                <a:solidFill>
                  <a:schemeClr val="tx1"/>
                </a:solidFill>
              </a:rPr>
              <a:t>лицу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отсутствие </a:t>
            </a:r>
            <a:r>
              <a:rPr lang="ru-RU" dirty="0">
                <a:solidFill>
                  <a:schemeClr val="tx1"/>
                </a:solidFill>
              </a:rPr>
              <a:t>каких-либо государственных органов, ограничивающих компетенцию монарха.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2.  </a:t>
            </a:r>
            <a:r>
              <a:rPr lang="ru-RU" i="1" dirty="0" smtClean="0">
                <a:solidFill>
                  <a:schemeClr val="tx1"/>
                </a:solidFill>
              </a:rPr>
              <a:t>Ограниченная монархия: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Конституционная </a:t>
            </a:r>
            <a:r>
              <a:rPr lang="ru-RU" i="1" dirty="0">
                <a:solidFill>
                  <a:schemeClr val="tx1"/>
                </a:solidFill>
              </a:rPr>
              <a:t>монархия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наличие </a:t>
            </a:r>
            <a:r>
              <a:rPr lang="ru-RU" dirty="0">
                <a:solidFill>
                  <a:schemeClr val="tx1"/>
                </a:solidFill>
              </a:rPr>
              <a:t>представительного органа, которым </a:t>
            </a:r>
            <a:r>
              <a:rPr lang="ru-RU" dirty="0" smtClean="0">
                <a:solidFill>
                  <a:schemeClr val="tx1"/>
                </a:solidFill>
              </a:rPr>
              <a:t>ограничена </a:t>
            </a:r>
            <a:r>
              <a:rPr lang="ru-RU" dirty="0">
                <a:solidFill>
                  <a:schemeClr val="tx1"/>
                </a:solidFill>
              </a:rPr>
              <a:t>власть монарха. </a:t>
            </a:r>
            <a:r>
              <a:rPr lang="ru-RU" dirty="0" smtClean="0">
                <a:solidFill>
                  <a:schemeClr val="tx1"/>
                </a:solidFill>
              </a:rPr>
              <a:t>Монарх </a:t>
            </a:r>
            <a:r>
              <a:rPr lang="ru-RU" dirty="0">
                <a:solidFill>
                  <a:schemeClr val="tx1"/>
                </a:solidFill>
              </a:rPr>
              <a:t>же не вправе изменить конституцию.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tx1"/>
                </a:solidFill>
              </a:rPr>
              <a:t>Парламентская монархия </a:t>
            </a:r>
            <a:r>
              <a:rPr lang="ru-RU" dirty="0" smtClean="0">
                <a:solidFill>
                  <a:schemeClr val="tx1"/>
                </a:solidFill>
              </a:rPr>
              <a:t>- правительство </a:t>
            </a:r>
            <a:r>
              <a:rPr lang="ru-RU" dirty="0">
                <a:solidFill>
                  <a:schemeClr val="tx1"/>
                </a:solidFill>
              </a:rPr>
              <a:t>формируется из представителей определенных </a:t>
            </a:r>
            <a:r>
              <a:rPr lang="ru-RU" dirty="0" smtClean="0">
                <a:solidFill>
                  <a:schemeClr val="tx1"/>
                </a:solidFill>
              </a:rPr>
              <a:t>партий, получивших </a:t>
            </a:r>
            <a:r>
              <a:rPr lang="ru-RU" dirty="0">
                <a:solidFill>
                  <a:schemeClr val="tx1"/>
                </a:solidFill>
              </a:rPr>
              <a:t>большинство на выборах в парламент; в законодательной, исполнительной и судебной сферах власть монарха фактически </a:t>
            </a:r>
            <a:r>
              <a:rPr lang="ru-RU" dirty="0" smtClean="0">
                <a:solidFill>
                  <a:schemeClr val="tx1"/>
                </a:solidFill>
              </a:rPr>
              <a:t>отсутствует; </a:t>
            </a:r>
            <a:r>
              <a:rPr lang="ru-RU" dirty="0">
                <a:solidFill>
                  <a:schemeClr val="tx1"/>
                </a:solidFill>
              </a:rPr>
              <a:t>законодательные акты принимаются парламентом и формально подписываются монархом; правительство согласно конституции несет ответственность не перед монархом, а перед парламентом.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Дуалистическая монархия - </a:t>
            </a:r>
            <a:r>
              <a:rPr lang="ru-RU" dirty="0" smtClean="0">
                <a:solidFill>
                  <a:schemeClr val="tx1"/>
                </a:solidFill>
              </a:rPr>
              <a:t>юридически </a:t>
            </a:r>
            <a:r>
              <a:rPr lang="ru-RU" dirty="0">
                <a:solidFill>
                  <a:schemeClr val="tx1"/>
                </a:solidFill>
              </a:rPr>
              <a:t>и фактически государственная власть разделена между правительством, формируемым монархом, и парламентом.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642400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формы 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4250191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836712"/>
            <a:ext cx="8640959" cy="58326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Во главе – избираемый президент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Президентская республика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президент </a:t>
            </a:r>
            <a:r>
              <a:rPr lang="ru-RU" dirty="0">
                <a:solidFill>
                  <a:schemeClr val="tx1"/>
                </a:solidFill>
              </a:rPr>
              <a:t>обладает значительными полномочиями и является одновременно главой государства и главой </a:t>
            </a:r>
            <a:r>
              <a:rPr lang="ru-RU" dirty="0" smtClean="0">
                <a:solidFill>
                  <a:schemeClr val="tx1"/>
                </a:solidFill>
              </a:rPr>
              <a:t>правительства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пост </a:t>
            </a:r>
            <a:r>
              <a:rPr lang="ru-RU" dirty="0">
                <a:solidFill>
                  <a:schemeClr val="tx1"/>
                </a:solidFill>
              </a:rPr>
              <a:t>премьер-министра </a:t>
            </a:r>
            <a:r>
              <a:rPr lang="ru-RU" dirty="0" smtClean="0">
                <a:solidFill>
                  <a:schemeClr val="tx1"/>
                </a:solidFill>
              </a:rPr>
              <a:t>отсутствует, </a:t>
            </a:r>
            <a:r>
              <a:rPr lang="ru-RU" dirty="0">
                <a:solidFill>
                  <a:schemeClr val="tx1"/>
                </a:solidFill>
              </a:rPr>
              <a:t>правительство формируется внепарламентским </a:t>
            </a:r>
            <a:r>
              <a:rPr lang="ru-RU" dirty="0" smtClean="0">
                <a:solidFill>
                  <a:schemeClr val="tx1"/>
                </a:solidFill>
              </a:rPr>
              <a:t>путем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жесткое </a:t>
            </a:r>
            <a:r>
              <a:rPr lang="ru-RU" dirty="0">
                <a:solidFill>
                  <a:schemeClr val="tx1"/>
                </a:solidFill>
              </a:rPr>
              <a:t>разделение властей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Парламентарная республика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>
                <a:solidFill>
                  <a:schemeClr val="tx1"/>
                </a:solidFill>
              </a:rPr>
              <a:t>правительства происходит на парламентской основе, и оно ответственно перед </a:t>
            </a:r>
            <a:r>
              <a:rPr lang="ru-RU" dirty="0" smtClean="0">
                <a:solidFill>
                  <a:schemeClr val="tx1"/>
                </a:solidFill>
              </a:rPr>
              <a:t>ним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глава </a:t>
            </a:r>
            <a:r>
              <a:rPr lang="ru-RU" dirty="0">
                <a:solidFill>
                  <a:schemeClr val="tx1"/>
                </a:solidFill>
              </a:rPr>
              <a:t>государства выполняет </a:t>
            </a:r>
            <a:r>
              <a:rPr lang="ru-RU" dirty="0" smtClean="0">
                <a:solidFill>
                  <a:schemeClr val="tx1"/>
                </a:solidFill>
              </a:rPr>
              <a:t>представительские функции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правительство </a:t>
            </a:r>
            <a:r>
              <a:rPr lang="ru-RU" dirty="0">
                <a:solidFill>
                  <a:schemeClr val="tx1"/>
                </a:solidFill>
              </a:rPr>
              <a:t>занимает основное место в государственном механизме и осуществляет управление </a:t>
            </a:r>
            <a:r>
              <a:rPr lang="ru-RU" dirty="0" smtClean="0">
                <a:solidFill>
                  <a:schemeClr val="tx1"/>
                </a:solidFill>
              </a:rPr>
              <a:t>страной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576064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формы 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75648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476672"/>
            <a:ext cx="8568952" cy="6120680"/>
          </a:xfrm>
        </p:spPr>
        <p:txBody>
          <a:bodyPr>
            <a:noAutofit/>
          </a:bodyPr>
          <a:lstStyle/>
          <a:p>
            <a:r>
              <a:rPr lang="ru-RU" sz="1700" i="1" dirty="0" smtClean="0">
                <a:solidFill>
                  <a:schemeClr val="tx1"/>
                </a:solidFill>
              </a:rPr>
              <a:t>Унитарное </a:t>
            </a:r>
            <a:r>
              <a:rPr lang="ru-RU" sz="1700" i="1" dirty="0">
                <a:solidFill>
                  <a:schemeClr val="tx1"/>
                </a:solidFill>
              </a:rPr>
              <a:t>государство </a:t>
            </a:r>
            <a:r>
              <a:rPr lang="ru-RU" sz="1700" dirty="0">
                <a:solidFill>
                  <a:schemeClr val="tx1"/>
                </a:solidFill>
              </a:rPr>
              <a:t>- это единое государство, которое подразделяется на административно-территориальные единицы, не имеющие политической самостоятельности.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единая </a:t>
            </a:r>
            <a:r>
              <a:rPr lang="ru-RU" sz="1700" dirty="0">
                <a:solidFill>
                  <a:schemeClr val="tx1"/>
                </a:solidFill>
              </a:rPr>
              <a:t>конституция и единая правовая система;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единая </a:t>
            </a:r>
            <a:r>
              <a:rPr lang="ru-RU" sz="1700" dirty="0">
                <a:solidFill>
                  <a:schemeClr val="tx1"/>
                </a:solidFill>
              </a:rPr>
              <a:t>система высших органов государствен­ной власти и управления</a:t>
            </a:r>
            <a:r>
              <a:rPr lang="ru-RU" sz="1700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единое </a:t>
            </a:r>
            <a:r>
              <a:rPr lang="ru-RU" sz="1700" dirty="0">
                <a:solidFill>
                  <a:schemeClr val="tx1"/>
                </a:solidFill>
              </a:rPr>
              <a:t>гражданство;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единая </a:t>
            </a:r>
            <a:r>
              <a:rPr lang="ru-RU" sz="1700" dirty="0">
                <a:solidFill>
                  <a:schemeClr val="tx1"/>
                </a:solidFill>
              </a:rPr>
              <a:t>судебная система и осуществление правосудия на базе единых норм права;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деление </a:t>
            </a:r>
            <a:r>
              <a:rPr lang="ru-RU" sz="1700" dirty="0">
                <a:solidFill>
                  <a:schemeClr val="tx1"/>
                </a:solidFill>
              </a:rPr>
              <a:t>территории на административно-территориальные единицы, не обладающие политической самостоятельностью;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подчинение </a:t>
            </a:r>
            <a:r>
              <a:rPr lang="ru-RU" sz="1700" dirty="0">
                <a:solidFill>
                  <a:schemeClr val="tx1"/>
                </a:solidFill>
              </a:rPr>
              <a:t>местных органов государственной власти центральным органам государственной </a:t>
            </a:r>
            <a:r>
              <a:rPr lang="ru-RU" sz="1700" dirty="0" smtClean="0">
                <a:solidFill>
                  <a:schemeClr val="tx1"/>
                </a:solidFill>
              </a:rPr>
              <a:t>власти</a:t>
            </a:r>
          </a:p>
          <a:p>
            <a:endParaRPr lang="ru-RU" sz="1700" dirty="0" smtClean="0">
              <a:solidFill>
                <a:schemeClr val="tx1"/>
              </a:solidFill>
            </a:endParaRPr>
          </a:p>
          <a:p>
            <a:r>
              <a:rPr lang="ru-RU" sz="1700" i="1" dirty="0" smtClean="0">
                <a:solidFill>
                  <a:schemeClr val="tx1"/>
                </a:solidFill>
              </a:rPr>
              <a:t>Федеративные государства: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территория состоит </a:t>
            </a:r>
            <a:r>
              <a:rPr lang="ru-RU" sz="1700" dirty="0">
                <a:solidFill>
                  <a:schemeClr val="tx1"/>
                </a:solidFill>
              </a:rPr>
              <a:t>из территорий </a:t>
            </a:r>
            <a:r>
              <a:rPr lang="ru-RU" sz="1700" dirty="0" smtClean="0">
                <a:solidFill>
                  <a:schemeClr val="tx1"/>
                </a:solidFill>
              </a:rPr>
              <a:t>субъектов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субъекты </a:t>
            </a:r>
            <a:r>
              <a:rPr lang="ru-RU" sz="1700" dirty="0">
                <a:solidFill>
                  <a:schemeClr val="tx1"/>
                </a:solidFill>
              </a:rPr>
              <a:t>федерации </a:t>
            </a:r>
            <a:r>
              <a:rPr lang="ru-RU" sz="1700" dirty="0" smtClean="0">
                <a:solidFill>
                  <a:schemeClr val="tx1"/>
                </a:solidFill>
              </a:rPr>
              <a:t>не обладают суверенитетом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субъекты </a:t>
            </a:r>
            <a:r>
              <a:rPr lang="ru-RU" sz="1700" dirty="0">
                <a:solidFill>
                  <a:schemeClr val="tx1"/>
                </a:solidFill>
              </a:rPr>
              <a:t>наделяются учредительной властью в вопросе принятия </a:t>
            </a:r>
            <a:r>
              <a:rPr lang="ru-RU" sz="1700" dirty="0" smtClean="0">
                <a:solidFill>
                  <a:schemeClr val="tx1"/>
                </a:solidFill>
              </a:rPr>
              <a:t>Конституции</a:t>
            </a:r>
            <a:r>
              <a:rPr lang="ru-RU" sz="1700" dirty="0">
                <a:solidFill>
                  <a:schemeClr val="tx1"/>
                </a:solidFill>
              </a:rPr>
              <a:t>. </a:t>
            </a:r>
            <a:endParaRPr lang="ru-RU" sz="17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субъекты и </a:t>
            </a:r>
            <a:r>
              <a:rPr lang="ru-RU" sz="1700" dirty="0">
                <a:solidFill>
                  <a:schemeClr val="tx1"/>
                </a:solidFill>
              </a:rPr>
              <a:t>наделяются правом принимать собственные </a:t>
            </a:r>
            <a:r>
              <a:rPr lang="ru-RU" sz="1700" dirty="0" smtClean="0">
                <a:solidFill>
                  <a:schemeClr val="tx1"/>
                </a:solidFill>
              </a:rPr>
              <a:t>законы; </a:t>
            </a:r>
            <a:r>
              <a:rPr lang="ru-RU" sz="1700" dirty="0">
                <a:solidFill>
                  <a:schemeClr val="tx1"/>
                </a:solidFill>
              </a:rPr>
              <a:t>п</a:t>
            </a:r>
            <a:r>
              <a:rPr lang="ru-RU" sz="1700" dirty="0" smtClean="0">
                <a:solidFill>
                  <a:schemeClr val="tx1"/>
                </a:solidFill>
              </a:rPr>
              <a:t>равовые </a:t>
            </a:r>
            <a:r>
              <a:rPr lang="ru-RU" sz="1700" dirty="0">
                <a:solidFill>
                  <a:schemeClr val="tx1"/>
                </a:solidFill>
              </a:rPr>
              <a:t>акты субъектов </a:t>
            </a:r>
            <a:r>
              <a:rPr lang="ru-RU" sz="1700" dirty="0" smtClean="0">
                <a:solidFill>
                  <a:schemeClr val="tx1"/>
                </a:solidFill>
              </a:rPr>
              <a:t>действуют </a:t>
            </a:r>
            <a:r>
              <a:rPr lang="ru-RU" sz="1700" dirty="0">
                <a:solidFill>
                  <a:schemeClr val="tx1"/>
                </a:solidFill>
              </a:rPr>
              <a:t>только на территории </a:t>
            </a:r>
            <a:r>
              <a:rPr lang="ru-RU" sz="1700" dirty="0" smtClean="0">
                <a:solidFill>
                  <a:schemeClr val="tx1"/>
                </a:solidFill>
              </a:rPr>
              <a:t>субъекта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субъекты</a:t>
            </a:r>
            <a:r>
              <a:rPr lang="ru-RU" sz="1700" dirty="0">
                <a:solidFill>
                  <a:schemeClr val="tx1"/>
                </a:solidFill>
              </a:rPr>
              <a:t>, как правило, имеют собственную правовую и судебную </a:t>
            </a:r>
            <a:r>
              <a:rPr lang="ru-RU" sz="1700" dirty="0" smtClean="0">
                <a:solidFill>
                  <a:schemeClr val="tx1"/>
                </a:solidFill>
              </a:rPr>
              <a:t>системы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каждый </a:t>
            </a:r>
            <a:r>
              <a:rPr lang="ru-RU" sz="1700" dirty="0">
                <a:solidFill>
                  <a:schemeClr val="tx1"/>
                </a:solidFill>
              </a:rPr>
              <a:t>гражданин субъекта является одновременно и гражданином </a:t>
            </a:r>
            <a:r>
              <a:rPr lang="ru-RU" sz="1700" dirty="0" smtClean="0">
                <a:solidFill>
                  <a:schemeClr val="tx1"/>
                </a:solidFill>
              </a:rPr>
              <a:t>федерации</a:t>
            </a:r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42637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Форма государственного устройства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088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1" cy="5328592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в ст. 1 Закона «О нормативных правовых актах Республики Беларусь»: 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i="1" dirty="0">
              <a:solidFill>
                <a:schemeClr val="tx1"/>
              </a:solidFill>
            </a:endParaRPr>
          </a:p>
          <a:p>
            <a:r>
              <a:rPr lang="ru-RU" sz="2800" i="1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Право – система общеобязательных правил поведения, устанавливаемых (санкционируемых) и обеспечиваемых государством в целях регулирования общественных отношений».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498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Понятие и сущность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5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764704"/>
            <a:ext cx="8568951" cy="58326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Норма   </a:t>
            </a:r>
            <a:r>
              <a:rPr lang="ru-RU" b="1" dirty="0">
                <a:solidFill>
                  <a:schemeClr val="tx1"/>
                </a:solidFill>
              </a:rPr>
              <a:t>права    </a:t>
            </a:r>
            <a:r>
              <a:rPr lang="ru-RU" dirty="0">
                <a:solidFill>
                  <a:schemeClr val="tx1"/>
                </a:solidFill>
              </a:rPr>
              <a:t>–    </a:t>
            </a:r>
            <a:r>
              <a:rPr lang="ru-RU" dirty="0">
                <a:solidFill>
                  <a:schemeClr val="tx1"/>
                </a:solidFill>
              </a:rPr>
              <a:t>это общеобязательное, установленное или санкционированное и охраняемое государством правило поведения, выражающее волю и интересы народа, активно воздействующее на общественные отношения с целью их упорядочения.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Основания классификации.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зависимости </a:t>
            </a:r>
            <a:r>
              <a:rPr lang="ru-RU" b="1" dirty="0">
                <a:solidFill>
                  <a:schemeClr val="tx1"/>
                </a:solidFill>
              </a:rPr>
              <a:t>от принадлежности к той или иной отрасли права: </a:t>
            </a:r>
            <a:r>
              <a:rPr lang="ru-RU" i="1" dirty="0">
                <a:solidFill>
                  <a:schemeClr val="tx1"/>
                </a:solidFill>
              </a:rPr>
              <a:t>гражданско-правовые </a:t>
            </a:r>
            <a:r>
              <a:rPr lang="ru-RU" dirty="0">
                <a:solidFill>
                  <a:schemeClr val="tx1"/>
                </a:solidFill>
              </a:rPr>
              <a:t>нормы, </a:t>
            </a:r>
            <a:r>
              <a:rPr lang="ru-RU" i="1" dirty="0">
                <a:solidFill>
                  <a:schemeClr val="tx1"/>
                </a:solidFill>
              </a:rPr>
              <a:t>административно-правовые, </a:t>
            </a:r>
            <a:r>
              <a:rPr lang="ru-RU" dirty="0">
                <a:solidFill>
                  <a:schemeClr val="tx1"/>
                </a:solidFill>
              </a:rPr>
              <a:t>нормы </a:t>
            </a:r>
            <a:r>
              <a:rPr lang="ru-RU" i="1" dirty="0">
                <a:solidFill>
                  <a:schemeClr val="tx1"/>
                </a:solidFill>
              </a:rPr>
              <a:t>трудового права </a:t>
            </a:r>
            <a:r>
              <a:rPr lang="ru-RU" dirty="0">
                <a:solidFill>
                  <a:schemeClr val="tx1"/>
                </a:solidFill>
              </a:rPr>
              <a:t>и т.д.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зависимости </a:t>
            </a:r>
            <a:r>
              <a:rPr lang="ru-RU" b="1" dirty="0">
                <a:solidFill>
                  <a:schemeClr val="tx1"/>
                </a:solidFill>
              </a:rPr>
              <a:t>от функций </a:t>
            </a:r>
            <a:r>
              <a:rPr lang="ru-RU" b="1" dirty="0" smtClean="0">
                <a:solidFill>
                  <a:schemeClr val="tx1"/>
                </a:solidFill>
              </a:rPr>
              <a:t>права: </a:t>
            </a:r>
            <a:r>
              <a:rPr lang="ru-RU" i="1" dirty="0" smtClean="0">
                <a:solidFill>
                  <a:schemeClr val="tx1"/>
                </a:solidFill>
              </a:rPr>
              <a:t>регулятивные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i="1" dirty="0">
                <a:solidFill>
                  <a:schemeClr val="tx1"/>
                </a:solidFill>
              </a:rPr>
              <a:t>охранительные.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характеру изложения в </a:t>
            </a:r>
            <a:r>
              <a:rPr lang="ru-RU" b="1" dirty="0" err="1" smtClean="0">
                <a:solidFill>
                  <a:schemeClr val="tx1"/>
                </a:solidFill>
              </a:rPr>
              <a:t>НПА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управомочающие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(ч. 1.1. ст. 31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), обязывающие (ч. 3 </a:t>
            </a:r>
            <a:r>
              <a:rPr lang="ru-RU" dirty="0" err="1" smtClean="0">
                <a:solidFill>
                  <a:schemeClr val="tx1"/>
                </a:solidFill>
              </a:rPr>
              <a:t>ст.44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УИК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и запрещающие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ч. 4 </a:t>
            </a:r>
            <a:r>
              <a:rPr lang="ru-RU" dirty="0" err="1">
                <a:solidFill>
                  <a:schemeClr val="tx1"/>
                </a:solidFill>
              </a:rPr>
              <a:t>ст.31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)нормы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времени действия </a:t>
            </a:r>
            <a:r>
              <a:rPr lang="ru-RU" dirty="0">
                <a:solidFill>
                  <a:schemeClr val="tx1"/>
                </a:solidFill>
              </a:rPr>
              <a:t>различают </a:t>
            </a:r>
            <a:r>
              <a:rPr lang="ru-RU" i="1" dirty="0">
                <a:solidFill>
                  <a:schemeClr val="tx1"/>
                </a:solidFill>
              </a:rPr>
              <a:t>общие </a:t>
            </a:r>
            <a:r>
              <a:rPr lang="ru-RU" dirty="0">
                <a:solidFill>
                  <a:schemeClr val="tx1"/>
                </a:solidFill>
              </a:rPr>
              <a:t>нормы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i="1" dirty="0">
                <a:solidFill>
                  <a:schemeClr val="tx1"/>
                </a:solidFill>
              </a:rPr>
              <a:t>временные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степени свободы воли адресатов </a:t>
            </a:r>
            <a:r>
              <a:rPr lang="ru-RU" dirty="0">
                <a:solidFill>
                  <a:schemeClr val="tx1"/>
                </a:solidFill>
              </a:rPr>
              <a:t>бывают </a:t>
            </a:r>
            <a:r>
              <a:rPr lang="ru-RU" i="1" dirty="0">
                <a:solidFill>
                  <a:schemeClr val="tx1"/>
                </a:solidFill>
              </a:rPr>
              <a:t>императивные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i="1" dirty="0">
                <a:solidFill>
                  <a:schemeClr val="tx1"/>
                </a:solidFill>
              </a:rPr>
              <a:t>диспозитивные </a:t>
            </a:r>
            <a:r>
              <a:rPr lang="ru-RU" dirty="0">
                <a:solidFill>
                  <a:schemeClr val="tx1"/>
                </a:solidFill>
              </a:rPr>
              <a:t>нормы.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576064"/>
          </a:xfrm>
        </p:spPr>
        <p:txBody>
          <a:bodyPr>
            <a:noAutofit/>
          </a:bodyPr>
          <a:lstStyle/>
          <a:p>
            <a:r>
              <a:rPr lang="ru-RU" sz="2400" b="1" dirty="0"/>
              <a:t>Понятие </a:t>
            </a:r>
            <a:r>
              <a:rPr lang="ru-RU" sz="2400" b="1" dirty="0" smtClean="0"/>
              <a:t>нормы </a:t>
            </a:r>
            <a:r>
              <a:rPr lang="ru-RU" sz="2400" b="1" dirty="0"/>
              <a:t>права. Классификация юридических норм.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048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59766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Элементы нормы права: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Гипотеза</a:t>
            </a:r>
            <a:r>
              <a:rPr lang="ru-RU" dirty="0" smtClean="0">
                <a:solidFill>
                  <a:schemeClr val="tx1"/>
                </a:solidFill>
              </a:rPr>
              <a:t> – указывает </a:t>
            </a:r>
            <a:r>
              <a:rPr lang="ru-RU" dirty="0">
                <a:solidFill>
                  <a:schemeClr val="tx1"/>
                </a:solidFill>
              </a:rPr>
              <a:t>на условия ее действия.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</a:rPr>
              <a:t>Диспозиция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раскрывает </a:t>
            </a:r>
            <a:r>
              <a:rPr lang="ru-RU" dirty="0">
                <a:solidFill>
                  <a:schemeClr val="tx1"/>
                </a:solidFill>
              </a:rPr>
              <a:t>содержание юридически значимого поведения субъекта права.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Санкция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структурная часть нормы права, указывающая на возможные меры воздействия на нарушителя данной нормы.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Способы </a:t>
            </a:r>
            <a:r>
              <a:rPr lang="ru-RU" b="1" dirty="0">
                <a:solidFill>
                  <a:schemeClr val="tx1"/>
                </a:solidFill>
              </a:rPr>
              <a:t>изложения норм права </a:t>
            </a:r>
            <a:r>
              <a:rPr lang="ru-RU" dirty="0">
                <a:solidFill>
                  <a:schemeClr val="tx1"/>
                </a:solidFill>
              </a:rPr>
              <a:t>в нормативно-правовых актах: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Прямой - </a:t>
            </a:r>
            <a:r>
              <a:rPr lang="ru-RU" dirty="0" smtClean="0">
                <a:solidFill>
                  <a:schemeClr val="tx1"/>
                </a:solidFill>
              </a:rPr>
              <a:t>все </a:t>
            </a:r>
            <a:r>
              <a:rPr lang="ru-RU" dirty="0">
                <a:solidFill>
                  <a:schemeClr val="tx1"/>
                </a:solidFill>
              </a:rPr>
              <a:t>элементы юридической нормы воспроизводятся в статье непосредственно, и в очевидной взаимосвязи друг с другом;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Отсылочный - </a:t>
            </a:r>
            <a:r>
              <a:rPr lang="ru-RU" dirty="0" smtClean="0">
                <a:solidFill>
                  <a:schemeClr val="tx1"/>
                </a:solidFill>
              </a:rPr>
              <a:t>когда </a:t>
            </a:r>
            <a:r>
              <a:rPr lang="ru-RU" dirty="0">
                <a:solidFill>
                  <a:schemeClr val="tx1"/>
                </a:solidFill>
              </a:rPr>
              <a:t>в статье один из элементов юридической нормы указывается путем отсылки к другой, конкретной, как правило, родственной статье этого же нормативно-правового </a:t>
            </a:r>
            <a:r>
              <a:rPr lang="ru-RU" dirty="0" smtClean="0">
                <a:solidFill>
                  <a:schemeClr val="tx1"/>
                </a:solidFill>
              </a:rPr>
              <a:t>акта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ч. 2 ст. 63 Конституции, </a:t>
            </a:r>
            <a:r>
              <a:rPr lang="ru-RU" dirty="0" err="1" smtClean="0">
                <a:solidFill>
                  <a:schemeClr val="tx1"/>
                </a:solidFill>
              </a:rPr>
              <a:t>ч.1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ст. 53 </a:t>
            </a:r>
            <a:r>
              <a:rPr lang="ru-RU" dirty="0" err="1" smtClean="0">
                <a:solidFill>
                  <a:schemeClr val="tx1"/>
                </a:solidFill>
              </a:rPr>
              <a:t>УИК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Бланкетный - </a:t>
            </a:r>
            <a:r>
              <a:rPr lang="ru-RU" dirty="0" smtClean="0">
                <a:solidFill>
                  <a:schemeClr val="tx1"/>
                </a:solidFill>
              </a:rPr>
              <a:t>когда </a:t>
            </a:r>
            <a:r>
              <a:rPr lang="ru-RU" dirty="0">
                <a:solidFill>
                  <a:schemeClr val="tx1"/>
                </a:solidFill>
              </a:rPr>
              <a:t>статья указывает на элемент нормы права путем отсылки не к конкретной статье или </a:t>
            </a:r>
            <a:r>
              <a:rPr lang="ru-RU" dirty="0" smtClean="0">
                <a:solidFill>
                  <a:schemeClr val="tx1"/>
                </a:solidFill>
              </a:rPr>
              <a:t>законоположению, </a:t>
            </a:r>
            <a:r>
              <a:rPr lang="ru-RU" dirty="0">
                <a:solidFill>
                  <a:schemeClr val="tx1"/>
                </a:solidFill>
              </a:rPr>
              <a:t>а 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другому порядку правового </a:t>
            </a:r>
            <a:r>
              <a:rPr lang="ru-RU" dirty="0" smtClean="0">
                <a:solidFill>
                  <a:schemeClr val="tx1"/>
                </a:solidFill>
              </a:rPr>
              <a:t>регулирования (</a:t>
            </a:r>
            <a:r>
              <a:rPr lang="ru-RU" dirty="0" err="1" smtClean="0">
                <a:solidFill>
                  <a:schemeClr val="tx1"/>
                </a:solidFill>
              </a:rPr>
              <a:t>ст.ст</a:t>
            </a:r>
            <a:r>
              <a:rPr lang="ru-RU" dirty="0" smtClean="0">
                <a:solidFill>
                  <a:schemeClr val="tx1"/>
                </a:solidFill>
              </a:rPr>
              <a:t>. 317, 320 УК)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5703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Строение нормы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07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4"/>
            <a:ext cx="8424935" cy="59046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это его деление на отрасли по основным видам общественных отношений, регулируемых нормами </a:t>
            </a:r>
            <a:r>
              <a:rPr lang="ru-RU" dirty="0" smtClean="0">
                <a:solidFill>
                  <a:schemeClr val="tx1"/>
                </a:solidFill>
              </a:rPr>
              <a:t>права</a:t>
            </a:r>
            <a:endParaRPr lang="ru-RU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частное и </a:t>
            </a:r>
            <a:r>
              <a:rPr lang="ru-RU" dirty="0" smtClean="0">
                <a:solidFill>
                  <a:schemeClr val="tx1"/>
                </a:solidFill>
              </a:rPr>
              <a:t>публичное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Материальные отрасли </a:t>
            </a:r>
            <a:r>
              <a:rPr lang="ru-RU" dirty="0">
                <a:solidFill>
                  <a:schemeClr val="tx1"/>
                </a:solidFill>
              </a:rPr>
              <a:t>- конституционное, административное, уголовное, трудовое, семейное и другие - определяют права и обязанности субъектов.</a:t>
            </a:r>
          </a:p>
          <a:p>
            <a:r>
              <a:rPr lang="ru-RU" b="1" dirty="0">
                <a:solidFill>
                  <a:schemeClr val="tx1"/>
                </a:solidFill>
              </a:rPr>
              <a:t>Процессуальные отрасли </a:t>
            </a:r>
            <a:r>
              <a:rPr lang="ru-RU" dirty="0">
                <a:solidFill>
                  <a:schemeClr val="tx1"/>
                </a:solidFill>
              </a:rPr>
              <a:t>- уголовно-процессуальное, гражданско-процессуальное - устанавливают порядок рассмотрения уголовных и гражданских дел.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642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Система права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3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59" y="1196752"/>
            <a:ext cx="7668841" cy="4929411"/>
          </a:xfrm>
        </p:spPr>
        <p:txBody>
          <a:bodyPr/>
          <a:lstStyle/>
          <a:p>
            <a:r>
              <a:rPr lang="ru-RU" b="1" dirty="0"/>
              <a:t>Правовой обычай</a:t>
            </a:r>
            <a:r>
              <a:rPr lang="ru-RU" dirty="0"/>
              <a:t> </a:t>
            </a:r>
          </a:p>
          <a:p>
            <a:r>
              <a:rPr lang="ru-RU" b="1" dirty="0"/>
              <a:t>судебный прецедент</a:t>
            </a:r>
            <a:endParaRPr lang="ru-RU" dirty="0"/>
          </a:p>
          <a:p>
            <a:r>
              <a:rPr lang="ru-RU" b="1" dirty="0"/>
              <a:t>нормативно-правовой договор</a:t>
            </a:r>
            <a:endParaRPr lang="ru-RU" dirty="0"/>
          </a:p>
          <a:p>
            <a:r>
              <a:rPr lang="ru-RU" b="1" dirty="0"/>
              <a:t>нормативно-правовой акт</a:t>
            </a:r>
            <a:endParaRPr lang="ru-RU" dirty="0"/>
          </a:p>
          <a:p>
            <a:r>
              <a:rPr lang="ru-RU" b="1" dirty="0"/>
              <a:t>юридическая доктрина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570392"/>
          </a:xfrm>
        </p:spPr>
        <p:txBody>
          <a:bodyPr>
            <a:normAutofit/>
          </a:bodyPr>
          <a:lstStyle/>
          <a:p>
            <a:r>
              <a:rPr lang="ru-RU" sz="2800" b="1" dirty="0"/>
              <a:t>Источники права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831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484784"/>
            <a:ext cx="7236792" cy="464137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официальный документ  установленной формы,  принятый в пределах компетенции уполномоченного государственного  органа (должностного лица) или путем референдума, с соблюдением установленной законодательством Республики Беларусь  процедуры, содержащий общеобязательные правила поведения, рассчитанные на  неоднократное применение (ст. 1  Закона «О нормативных правовых актах Республики Беларусь»).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Нормативный правовой акт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112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7" y="692696"/>
            <a:ext cx="8568953" cy="5904656"/>
          </a:xfrm>
        </p:spPr>
        <p:txBody>
          <a:bodyPr>
            <a:noAutofit/>
          </a:bodyPr>
          <a:lstStyle/>
          <a:p>
            <a:pPr lvl="0"/>
            <a:r>
              <a:rPr lang="ru-RU" sz="1600" b="1" i="1" dirty="0"/>
              <a:t>Конституция Республики Беларусь</a:t>
            </a:r>
            <a:r>
              <a:rPr lang="ru-RU" sz="1600" dirty="0"/>
              <a:t> – Основной Закон Республики Беларусь, имеющий высшую юридическую силу и закрепляющий основополагающие принципы и нормы правового регулирования важнейших общественных отношений;</a:t>
            </a:r>
          </a:p>
          <a:p>
            <a:pPr lvl="0"/>
            <a:r>
              <a:rPr lang="ru-RU" sz="1600" b="1" i="1" dirty="0"/>
              <a:t>Решение </a:t>
            </a:r>
            <a:r>
              <a:rPr lang="ru-RU" sz="1600" b="1" i="1" dirty="0" smtClean="0"/>
              <a:t>референдума</a:t>
            </a:r>
            <a:r>
              <a:rPr lang="ru-RU" sz="1600" dirty="0" smtClean="0"/>
              <a:t>;</a:t>
            </a:r>
            <a:endParaRPr lang="ru-RU" sz="1600" dirty="0"/>
          </a:p>
          <a:p>
            <a:pPr lvl="0"/>
            <a:r>
              <a:rPr lang="ru-RU" sz="1600" b="1" i="1" dirty="0"/>
              <a:t>Программный закон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Кодекс Республики </a:t>
            </a:r>
            <a:r>
              <a:rPr lang="ru-RU" sz="1600" b="1" i="1" dirty="0" smtClean="0"/>
              <a:t>Беларусь;</a:t>
            </a:r>
          </a:p>
          <a:p>
            <a:pPr lvl="0"/>
            <a:r>
              <a:rPr lang="ru-RU" sz="1600" b="1" i="1" dirty="0" smtClean="0"/>
              <a:t>Закон </a:t>
            </a:r>
            <a:r>
              <a:rPr lang="ru-RU" sz="1600" b="1" i="1" dirty="0"/>
              <a:t>Республики </a:t>
            </a:r>
            <a:r>
              <a:rPr lang="ru-RU" sz="1600" b="1" i="1" dirty="0" smtClean="0"/>
              <a:t>Беларусь</a:t>
            </a:r>
            <a:r>
              <a:rPr lang="ru-RU" sz="1600" dirty="0" smtClean="0"/>
              <a:t>;</a:t>
            </a:r>
            <a:endParaRPr lang="ru-RU" sz="1600" dirty="0"/>
          </a:p>
          <a:p>
            <a:pPr lvl="0"/>
            <a:r>
              <a:rPr lang="ru-RU" sz="1600" b="1" i="1" dirty="0"/>
              <a:t>Декрет Президента Республики Беларусь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Указ Президента Республики Беларусь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Постановления палат Парламента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Постановление Совета Министров Республики Беларусь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Акты Конституционного Суда Республики </a:t>
            </a:r>
            <a:r>
              <a:rPr lang="ru-RU" sz="1600" b="1" i="1" dirty="0" smtClean="0"/>
              <a:t>Беларусь;</a:t>
            </a:r>
            <a:endParaRPr lang="ru-RU" sz="1600" dirty="0"/>
          </a:p>
          <a:p>
            <a:pPr lvl="0"/>
            <a:r>
              <a:rPr lang="ru-RU" sz="1600" b="1" i="1" dirty="0"/>
              <a:t>Постановления республиканского органа государственного управления и Национального банка Республики Беларусь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Регламент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Инструкция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Правила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Устав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Приказ</a:t>
            </a:r>
            <a:r>
              <a:rPr lang="ru-RU" sz="1600" dirty="0"/>
              <a:t>;</a:t>
            </a:r>
          </a:p>
          <a:p>
            <a:pPr lvl="0"/>
            <a:r>
              <a:rPr lang="ru-RU" sz="1600" b="1" i="1" dirty="0"/>
              <a:t>Решения органов местного управления и самоуправления</a:t>
            </a:r>
            <a:r>
              <a:rPr lang="ru-RU" sz="1600" dirty="0"/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Виды </a:t>
            </a:r>
            <a:r>
              <a:rPr lang="ru-RU" sz="2400" b="1" dirty="0"/>
              <a:t>нормативных правовых </a:t>
            </a:r>
            <a:r>
              <a:rPr lang="ru-RU" sz="2400" b="1" dirty="0" smtClean="0"/>
              <a:t>актов – ст. 2 Закона О </a:t>
            </a:r>
            <a:r>
              <a:rPr lang="ru-RU" sz="2400" b="1" dirty="0" err="1" smtClean="0"/>
              <a:t>НПА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636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836712"/>
            <a:ext cx="7812856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НПА</a:t>
            </a:r>
            <a:r>
              <a:rPr lang="ru-RU" dirty="0" smtClean="0">
                <a:solidFill>
                  <a:schemeClr val="tx1"/>
                </a:solidFill>
              </a:rPr>
              <a:t> распространяется </a:t>
            </a:r>
            <a:r>
              <a:rPr lang="ru-RU" dirty="0">
                <a:solidFill>
                  <a:schemeClr val="tx1"/>
                </a:solidFill>
              </a:rPr>
              <a:t>на всех лиц, находящихся на территории его действия и являющихся его адресатами. </a:t>
            </a:r>
            <a:r>
              <a:rPr lang="ru-RU" dirty="0" smtClean="0">
                <a:solidFill>
                  <a:schemeClr val="tx1"/>
                </a:solidFill>
              </a:rPr>
              <a:t>Исключения</a:t>
            </a:r>
            <a:r>
              <a:rPr lang="ru-RU" dirty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иностранные граждане и лица без гражданства не могут быть субъектами ряда правоотношений (например, быть судьями, состоять на службе в Вооруженных силах Беларуси);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иностранные граждане, наделенные дипломатическим иммунитетом и пользующиеся правом экстерриториальности, не несут уголовной и административной ответственности по белорусскому законодательству;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некоторые нормативно-правовые акты </a:t>
            </a:r>
            <a:r>
              <a:rPr lang="ru-RU" dirty="0" smtClean="0">
                <a:solidFill>
                  <a:schemeClr val="tx1"/>
                </a:solidFill>
              </a:rPr>
              <a:t>распространяют </a:t>
            </a:r>
            <a:r>
              <a:rPr lang="ru-RU" dirty="0">
                <a:solidFill>
                  <a:schemeClr val="tx1"/>
                </a:solidFill>
              </a:rPr>
              <a:t>свое действие и на тех граждан Беларуси, которые находятся за ее пределами (например, Закон о гражданстве, Уголовный кодекс).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498384"/>
          </a:xfrm>
        </p:spPr>
        <p:txBody>
          <a:bodyPr>
            <a:normAutofit/>
          </a:bodyPr>
          <a:lstStyle/>
          <a:p>
            <a:r>
              <a:rPr lang="ru-RU" sz="2600" dirty="0"/>
              <a:t>Действие нормативных правовых актов по кругу лиц</a:t>
            </a:r>
            <a:r>
              <a:rPr lang="ru-RU" sz="2600" b="1" dirty="0"/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4323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1068</TotalTime>
  <Words>1431</Words>
  <Application>Microsoft Office PowerPoint</Application>
  <PresentationFormat>Экран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Теоретические основы права и государства</vt:lpstr>
      <vt:lpstr>Понятие и сущность права</vt:lpstr>
      <vt:lpstr>Понятие нормы права. Классификация юридических норм. </vt:lpstr>
      <vt:lpstr>Строение нормы права</vt:lpstr>
      <vt:lpstr>Система права </vt:lpstr>
      <vt:lpstr>Источники права </vt:lpstr>
      <vt:lpstr>Нормативный правовой акт </vt:lpstr>
      <vt:lpstr>Виды нормативных правовых актов – ст. 2 Закона О НПА</vt:lpstr>
      <vt:lpstr>Действие нормативных правовых актов по кругу лиц </vt:lpstr>
      <vt:lpstr>Действие нормативных правовых актов во времени</vt:lpstr>
      <vt:lpstr>Действие НПА в пространстве</vt:lpstr>
      <vt:lpstr>Правонарушение</vt:lpstr>
      <vt:lpstr>Юридическая ответственность</vt:lpstr>
      <vt:lpstr>Понятие и сущность государства</vt:lpstr>
      <vt:lpstr>Форма государства </vt:lpstr>
      <vt:lpstr>формы правления</vt:lpstr>
      <vt:lpstr>формы правления</vt:lpstr>
      <vt:lpstr>Форма государственного устройства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53</cp:revision>
  <dcterms:created xsi:type="dcterms:W3CDTF">2015-08-29T13:11:24Z</dcterms:created>
  <dcterms:modified xsi:type="dcterms:W3CDTF">2015-09-02T13:05:57Z</dcterms:modified>
</cp:coreProperties>
</file>