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9"/>
  </p:notesMasterIdLst>
  <p:sldIdLst>
    <p:sldId id="257" r:id="rId2"/>
    <p:sldId id="25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8" r:id="rId68"/>
    <p:sldId id="379" r:id="rId69"/>
    <p:sldId id="380" r:id="rId70"/>
    <p:sldId id="382" r:id="rId71"/>
    <p:sldId id="383" r:id="rId72"/>
    <p:sldId id="384" r:id="rId73"/>
    <p:sldId id="385" r:id="rId74"/>
    <p:sldId id="386" r:id="rId75"/>
    <p:sldId id="387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13" r:id="rId101"/>
    <p:sldId id="414" r:id="rId102"/>
    <p:sldId id="415" r:id="rId103"/>
    <p:sldId id="416" r:id="rId104"/>
    <p:sldId id="417" r:id="rId105"/>
    <p:sldId id="418" r:id="rId106"/>
    <p:sldId id="419" r:id="rId107"/>
    <p:sldId id="420" r:id="rId108"/>
    <p:sldId id="421" r:id="rId109"/>
    <p:sldId id="422" r:id="rId110"/>
    <p:sldId id="423" r:id="rId111"/>
    <p:sldId id="424" r:id="rId112"/>
    <p:sldId id="425" r:id="rId113"/>
    <p:sldId id="42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434" r:id="rId122"/>
    <p:sldId id="435" r:id="rId123"/>
    <p:sldId id="436" r:id="rId124"/>
    <p:sldId id="437" r:id="rId125"/>
    <p:sldId id="438" r:id="rId126"/>
    <p:sldId id="439" r:id="rId127"/>
    <p:sldId id="440" r:id="rId128"/>
    <p:sldId id="441" r:id="rId129"/>
    <p:sldId id="442" r:id="rId130"/>
    <p:sldId id="444" r:id="rId131"/>
    <p:sldId id="445" r:id="rId132"/>
    <p:sldId id="446" r:id="rId133"/>
    <p:sldId id="447" r:id="rId134"/>
    <p:sldId id="448" r:id="rId135"/>
    <p:sldId id="449" r:id="rId136"/>
    <p:sldId id="450" r:id="rId137"/>
    <p:sldId id="451" r:id="rId138"/>
    <p:sldId id="452" r:id="rId139"/>
    <p:sldId id="453" r:id="rId140"/>
    <p:sldId id="454" r:id="rId141"/>
    <p:sldId id="455" r:id="rId142"/>
    <p:sldId id="456" r:id="rId143"/>
    <p:sldId id="457" r:id="rId144"/>
    <p:sldId id="458" r:id="rId145"/>
    <p:sldId id="459" r:id="rId146"/>
    <p:sldId id="460" r:id="rId147"/>
    <p:sldId id="461" r:id="rId148"/>
    <p:sldId id="462" r:id="rId149"/>
    <p:sldId id="463" r:id="rId150"/>
    <p:sldId id="464" r:id="rId151"/>
    <p:sldId id="467" r:id="rId152"/>
    <p:sldId id="466" r:id="rId153"/>
    <p:sldId id="465" r:id="rId154"/>
    <p:sldId id="468" r:id="rId155"/>
    <p:sldId id="469" r:id="rId156"/>
    <p:sldId id="470" r:id="rId157"/>
    <p:sldId id="471" r:id="rId158"/>
    <p:sldId id="472" r:id="rId159"/>
    <p:sldId id="473" r:id="rId160"/>
    <p:sldId id="474" r:id="rId161"/>
    <p:sldId id="475" r:id="rId162"/>
    <p:sldId id="476" r:id="rId163"/>
    <p:sldId id="477" r:id="rId164"/>
    <p:sldId id="478" r:id="rId165"/>
    <p:sldId id="479" r:id="rId166"/>
    <p:sldId id="480" r:id="rId167"/>
    <p:sldId id="481" r:id="rId168"/>
    <p:sldId id="482" r:id="rId169"/>
    <p:sldId id="483" r:id="rId170"/>
    <p:sldId id="484" r:id="rId171"/>
    <p:sldId id="485" r:id="rId172"/>
    <p:sldId id="486" r:id="rId173"/>
    <p:sldId id="487" r:id="rId174"/>
    <p:sldId id="488" r:id="rId175"/>
    <p:sldId id="489" r:id="rId176"/>
    <p:sldId id="490" r:id="rId177"/>
    <p:sldId id="491" r:id="rId178"/>
    <p:sldId id="493" r:id="rId179"/>
    <p:sldId id="494" r:id="rId180"/>
    <p:sldId id="495" r:id="rId181"/>
    <p:sldId id="496" r:id="rId182"/>
    <p:sldId id="497" r:id="rId183"/>
    <p:sldId id="498" r:id="rId184"/>
    <p:sldId id="499" r:id="rId185"/>
    <p:sldId id="500" r:id="rId186"/>
    <p:sldId id="501" r:id="rId187"/>
    <p:sldId id="502" r:id="rId188"/>
    <p:sldId id="503" r:id="rId189"/>
    <p:sldId id="504" r:id="rId190"/>
    <p:sldId id="505" r:id="rId191"/>
    <p:sldId id="506" r:id="rId192"/>
    <p:sldId id="507" r:id="rId193"/>
    <p:sldId id="508" r:id="rId194"/>
    <p:sldId id="509" r:id="rId195"/>
    <p:sldId id="510" r:id="rId196"/>
    <p:sldId id="511" r:id="rId197"/>
    <p:sldId id="512" r:id="rId198"/>
    <p:sldId id="513" r:id="rId199"/>
    <p:sldId id="514" r:id="rId200"/>
    <p:sldId id="515" r:id="rId201"/>
    <p:sldId id="518" r:id="rId202"/>
    <p:sldId id="516" r:id="rId203"/>
    <p:sldId id="517" r:id="rId204"/>
    <p:sldId id="519" r:id="rId205"/>
    <p:sldId id="520" r:id="rId206"/>
    <p:sldId id="521" r:id="rId207"/>
    <p:sldId id="522" r:id="rId208"/>
    <p:sldId id="523" r:id="rId209"/>
    <p:sldId id="524" r:id="rId210"/>
    <p:sldId id="525" r:id="rId211"/>
    <p:sldId id="526" r:id="rId212"/>
    <p:sldId id="527" r:id="rId213"/>
    <p:sldId id="528" r:id="rId214"/>
    <p:sldId id="529" r:id="rId215"/>
    <p:sldId id="530" r:id="rId216"/>
    <p:sldId id="531" r:id="rId217"/>
    <p:sldId id="532" r:id="rId218"/>
    <p:sldId id="533" r:id="rId219"/>
    <p:sldId id="534" r:id="rId220"/>
    <p:sldId id="535" r:id="rId221"/>
    <p:sldId id="536" r:id="rId222"/>
    <p:sldId id="537" r:id="rId223"/>
    <p:sldId id="538" r:id="rId224"/>
    <p:sldId id="539" r:id="rId225"/>
    <p:sldId id="540" r:id="rId226"/>
    <p:sldId id="541" r:id="rId227"/>
    <p:sldId id="542" r:id="rId228"/>
    <p:sldId id="543" r:id="rId229"/>
    <p:sldId id="544" r:id="rId230"/>
    <p:sldId id="545" r:id="rId231"/>
    <p:sldId id="546" r:id="rId232"/>
    <p:sldId id="547" r:id="rId233"/>
    <p:sldId id="548" r:id="rId234"/>
    <p:sldId id="549" r:id="rId235"/>
    <p:sldId id="550" r:id="rId236"/>
    <p:sldId id="551" r:id="rId237"/>
    <p:sldId id="552" r:id="rId238"/>
    <p:sldId id="553" r:id="rId239"/>
    <p:sldId id="554" r:id="rId240"/>
    <p:sldId id="555" r:id="rId241"/>
    <p:sldId id="556" r:id="rId242"/>
    <p:sldId id="557" r:id="rId243"/>
    <p:sldId id="558" r:id="rId244"/>
    <p:sldId id="559" r:id="rId245"/>
    <p:sldId id="560" r:id="rId246"/>
    <p:sldId id="561" r:id="rId247"/>
    <p:sldId id="562" r:id="rId248"/>
    <p:sldId id="563" r:id="rId249"/>
    <p:sldId id="564" r:id="rId250"/>
    <p:sldId id="565" r:id="rId251"/>
    <p:sldId id="566" r:id="rId252"/>
    <p:sldId id="567" r:id="rId253"/>
    <p:sldId id="568" r:id="rId254"/>
    <p:sldId id="569" r:id="rId255"/>
    <p:sldId id="570" r:id="rId256"/>
    <p:sldId id="571" r:id="rId257"/>
    <p:sldId id="572" r:id="rId258"/>
    <p:sldId id="573" r:id="rId259"/>
    <p:sldId id="574" r:id="rId260"/>
    <p:sldId id="575" r:id="rId261"/>
    <p:sldId id="576" r:id="rId262"/>
    <p:sldId id="577" r:id="rId263"/>
    <p:sldId id="578" r:id="rId264"/>
    <p:sldId id="579" r:id="rId265"/>
    <p:sldId id="580" r:id="rId266"/>
    <p:sldId id="581" r:id="rId267"/>
    <p:sldId id="582" r:id="rId268"/>
    <p:sldId id="583" r:id="rId269"/>
    <p:sldId id="584" r:id="rId270"/>
    <p:sldId id="585" r:id="rId271"/>
    <p:sldId id="586" r:id="rId272"/>
    <p:sldId id="587" r:id="rId273"/>
    <p:sldId id="588" r:id="rId274"/>
    <p:sldId id="589" r:id="rId275"/>
    <p:sldId id="590" r:id="rId276"/>
    <p:sldId id="591" r:id="rId277"/>
    <p:sldId id="592" r:id="rId278"/>
    <p:sldId id="593" r:id="rId279"/>
    <p:sldId id="594" r:id="rId280"/>
    <p:sldId id="595" r:id="rId281"/>
    <p:sldId id="596" r:id="rId282"/>
    <p:sldId id="597" r:id="rId283"/>
    <p:sldId id="598" r:id="rId284"/>
    <p:sldId id="599" r:id="rId285"/>
    <p:sldId id="600" r:id="rId286"/>
    <p:sldId id="601" r:id="rId287"/>
    <p:sldId id="602" r:id="rId288"/>
    <p:sldId id="603" r:id="rId289"/>
    <p:sldId id="604" r:id="rId290"/>
    <p:sldId id="605" r:id="rId291"/>
    <p:sldId id="606" r:id="rId292"/>
    <p:sldId id="607" r:id="rId293"/>
    <p:sldId id="609" r:id="rId294"/>
    <p:sldId id="610" r:id="rId295"/>
    <p:sldId id="611" r:id="rId296"/>
    <p:sldId id="612" r:id="rId297"/>
    <p:sldId id="613" r:id="rId298"/>
    <p:sldId id="614" r:id="rId299"/>
    <p:sldId id="615" r:id="rId300"/>
    <p:sldId id="616" r:id="rId301"/>
    <p:sldId id="618" r:id="rId302"/>
    <p:sldId id="620" r:id="rId303"/>
    <p:sldId id="619" r:id="rId304"/>
    <p:sldId id="621" r:id="rId305"/>
    <p:sldId id="622" r:id="rId306"/>
    <p:sldId id="623" r:id="rId307"/>
    <p:sldId id="624" r:id="rId308"/>
    <p:sldId id="625" r:id="rId309"/>
    <p:sldId id="626" r:id="rId310"/>
    <p:sldId id="627" r:id="rId311"/>
    <p:sldId id="628" r:id="rId312"/>
    <p:sldId id="629" r:id="rId313"/>
    <p:sldId id="630" r:id="rId314"/>
    <p:sldId id="631" r:id="rId315"/>
    <p:sldId id="632" r:id="rId316"/>
    <p:sldId id="633" r:id="rId317"/>
    <p:sldId id="634" r:id="rId318"/>
    <p:sldId id="635" r:id="rId319"/>
    <p:sldId id="636" r:id="rId320"/>
    <p:sldId id="637" r:id="rId321"/>
    <p:sldId id="638" r:id="rId322"/>
    <p:sldId id="639" r:id="rId323"/>
    <p:sldId id="640" r:id="rId324"/>
    <p:sldId id="641" r:id="rId325"/>
    <p:sldId id="642" r:id="rId326"/>
    <p:sldId id="643" r:id="rId327"/>
    <p:sldId id="644" r:id="rId328"/>
    <p:sldId id="645" r:id="rId329"/>
    <p:sldId id="646" r:id="rId330"/>
    <p:sldId id="647" r:id="rId331"/>
    <p:sldId id="648" r:id="rId332"/>
    <p:sldId id="649" r:id="rId333"/>
    <p:sldId id="650" r:id="rId334"/>
    <p:sldId id="651" r:id="rId335"/>
    <p:sldId id="652" r:id="rId336"/>
    <p:sldId id="653" r:id="rId337"/>
    <p:sldId id="654" r:id="rId338"/>
    <p:sldId id="655" r:id="rId339"/>
    <p:sldId id="656" r:id="rId340"/>
    <p:sldId id="657" r:id="rId341"/>
    <p:sldId id="658" r:id="rId342"/>
    <p:sldId id="659" r:id="rId343"/>
    <p:sldId id="660" r:id="rId344"/>
    <p:sldId id="661" r:id="rId345"/>
    <p:sldId id="662" r:id="rId346"/>
    <p:sldId id="663" r:id="rId347"/>
    <p:sldId id="664" r:id="rId348"/>
    <p:sldId id="665" r:id="rId349"/>
    <p:sldId id="666" r:id="rId350"/>
    <p:sldId id="667" r:id="rId351"/>
    <p:sldId id="668" r:id="rId352"/>
    <p:sldId id="669" r:id="rId353"/>
    <p:sldId id="670" r:id="rId354"/>
    <p:sldId id="671" r:id="rId355"/>
    <p:sldId id="672" r:id="rId356"/>
    <p:sldId id="673" r:id="rId357"/>
    <p:sldId id="674" r:id="rId358"/>
    <p:sldId id="675" r:id="rId359"/>
    <p:sldId id="676" r:id="rId360"/>
    <p:sldId id="677" r:id="rId361"/>
    <p:sldId id="678" r:id="rId362"/>
    <p:sldId id="679" r:id="rId363"/>
    <p:sldId id="680" r:id="rId364"/>
    <p:sldId id="681" r:id="rId365"/>
    <p:sldId id="682" r:id="rId366"/>
    <p:sldId id="683" r:id="rId367"/>
    <p:sldId id="685" r:id="rId368"/>
    <p:sldId id="684" r:id="rId369"/>
    <p:sldId id="686" r:id="rId370"/>
    <p:sldId id="687" r:id="rId371"/>
    <p:sldId id="688" r:id="rId372"/>
    <p:sldId id="689" r:id="rId373"/>
    <p:sldId id="690" r:id="rId374"/>
    <p:sldId id="691" r:id="rId375"/>
    <p:sldId id="692" r:id="rId376"/>
    <p:sldId id="693" r:id="rId377"/>
    <p:sldId id="694" r:id="rId378"/>
    <p:sldId id="695" r:id="rId379"/>
    <p:sldId id="696" r:id="rId380"/>
    <p:sldId id="697" r:id="rId381"/>
    <p:sldId id="698" r:id="rId382"/>
    <p:sldId id="699" r:id="rId383"/>
    <p:sldId id="700" r:id="rId384"/>
    <p:sldId id="701" r:id="rId385"/>
    <p:sldId id="702" r:id="rId386"/>
    <p:sldId id="703" r:id="rId387"/>
    <p:sldId id="704" r:id="rId388"/>
    <p:sldId id="705" r:id="rId389"/>
    <p:sldId id="706" r:id="rId390"/>
    <p:sldId id="707" r:id="rId391"/>
    <p:sldId id="708" r:id="rId392"/>
    <p:sldId id="709" r:id="rId393"/>
    <p:sldId id="710" r:id="rId394"/>
    <p:sldId id="711" r:id="rId395"/>
    <p:sldId id="712" r:id="rId396"/>
    <p:sldId id="713" r:id="rId397"/>
    <p:sldId id="714" r:id="rId398"/>
    <p:sldId id="715" r:id="rId399"/>
    <p:sldId id="716" r:id="rId400"/>
    <p:sldId id="717" r:id="rId401"/>
    <p:sldId id="718" r:id="rId402"/>
    <p:sldId id="719" r:id="rId403"/>
    <p:sldId id="720" r:id="rId404"/>
    <p:sldId id="721" r:id="rId405"/>
    <p:sldId id="722" r:id="rId406"/>
    <p:sldId id="724" r:id="rId407"/>
    <p:sldId id="725" r:id="rId408"/>
    <p:sldId id="726" r:id="rId409"/>
    <p:sldId id="727" r:id="rId410"/>
    <p:sldId id="728" r:id="rId411"/>
    <p:sldId id="729" r:id="rId412"/>
    <p:sldId id="730" r:id="rId413"/>
    <p:sldId id="733" r:id="rId414"/>
    <p:sldId id="731" r:id="rId415"/>
    <p:sldId id="732" r:id="rId416"/>
    <p:sldId id="734" r:id="rId417"/>
    <p:sldId id="735" r:id="rId418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45590"/>
    <a:srgbClr val="629BF0"/>
    <a:srgbClr val="E5F1FF"/>
    <a:srgbClr val="8BBAED"/>
    <a:srgbClr val="204B7E"/>
    <a:srgbClr val="F0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2133" autoAdjust="0"/>
  </p:normalViewPr>
  <p:slideViewPr>
    <p:cSldViewPr snapToObjects="1">
      <p:cViewPr varScale="1">
        <p:scale>
          <a:sx n="104" d="100"/>
          <a:sy n="104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notesMaster" Target="notesMasters/notesMaster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viewProps" Target="view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theme" Target="theme/theme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tableStyles" Target="tableStyles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411353-9991-4668-8F80-8D5F0C9435CC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54B470-2982-470A-ABCE-1B622DF4DA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204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266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1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68272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3872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14383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18537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86308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8243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1833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86132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36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3902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90256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3420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2111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737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8908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1344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56585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1485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78294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3383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20029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4106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1082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8320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06408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73442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72076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4191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09219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4891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93696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0629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0992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60982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95794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0143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47017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59430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01074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621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657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5592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93320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46769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2372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4554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1250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1225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6548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1759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44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8130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8486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2934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38407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9405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93388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71367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20285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52490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2172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958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8397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9399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33325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50434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0478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99784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44671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8241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5215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35864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776816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14344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5562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756190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1703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77785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3892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389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1988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977546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33432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69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88787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293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80603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799408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198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67632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41696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280715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90314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982284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36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288815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66198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9537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96767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53735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708655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867219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409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8074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1476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32519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51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439940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177333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494890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19378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157500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417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298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58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856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994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37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3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784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02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452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7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756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56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12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90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412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23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000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73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19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03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7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461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247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8392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68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293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02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118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1140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0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700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636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7674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164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44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914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399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8150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776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99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9009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6726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842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4370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2072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505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0019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396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891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8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8921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6117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136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702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1388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070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88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035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289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7749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23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1950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63040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29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59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558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5371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0034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316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6308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218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38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3029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651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367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4630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93317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301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5008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1090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309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2653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4B470-2982-470A-ABCE-1B622DF4DA21}" type="slidenum">
              <a:rPr lang="ru-RU" smtClean="0"/>
              <a:pPr>
                <a:defRPr/>
              </a:pPr>
              <a:t>310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57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5565-1037-495B-8828-F12881703B25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8D66-08AB-4C05-B186-F109A7B6F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4A07-873A-42A1-8471-E45868ACFCFE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CEB3-E501-4874-81DE-11F8B6ED2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ED07-427C-4E46-B4E8-F74106C1D2B0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BAB0-C400-4B74-899A-3B8EBE7D4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889E-6CE0-48D0-B221-CF2433FE9249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4E9E-6E89-489F-9C81-B9373CC1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A66C-BE51-45F5-AE82-6CC22A06F857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8258-8278-4099-8CB4-3DDA00F44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8044-6754-48A4-AE47-63F03B24D332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64BC-8FF0-4229-B721-C6FA69FC1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E7B7-DBA6-46BE-A463-F1017C5982A9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DF1C-B768-4286-983C-3C38E5FB98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226F-0B64-4562-8047-DD9B761E5DC0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8F79-7B41-44F1-87E8-B7D768B7C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F40F-C34B-4BD7-AE33-9F32E845C921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35F3-8778-4EFB-BD6A-198E386682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C198-5846-4238-B720-9DBD034C69D5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EE45-1A3E-4D66-8A7A-04BDCC49E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DC6A-E380-42B7-954A-84E730210CAF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497F-294C-4FBD-8D98-F2DC2B0F54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D1DAD3-000C-4B1B-B3A2-A69E2EDB434D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F2C07-47C3-47AB-A04C-50EEEB7340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8.bin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.bin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2.bin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4.bin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5.bin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7.bin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7.wmf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/>
          </p:cNvSpPr>
          <p:nvPr>
            <p:ph type="ctrTitle" idx="4294967295"/>
          </p:nvPr>
        </p:nvSpPr>
        <p:spPr>
          <a:xfrm>
            <a:off x="706439" y="788989"/>
            <a:ext cx="7772400" cy="1470025"/>
          </a:xfrm>
        </p:spPr>
        <p:txBody>
          <a:bodyPr/>
          <a:lstStyle/>
          <a:p>
            <a:r>
              <a:rPr lang="ru-RU" sz="4000" b="1" dirty="0" smtClean="0"/>
              <a:t>САПР технологических процессов</a:t>
            </a:r>
          </a:p>
        </p:txBody>
      </p:sp>
      <p:sp>
        <p:nvSpPr>
          <p:cNvPr id="14348" name="Rectangle 12"/>
          <p:cNvSpPr>
            <a:spLocks noGrp="1"/>
          </p:cNvSpPr>
          <p:nvPr>
            <p:ph type="subTitle" idx="4294967295"/>
          </p:nvPr>
        </p:nvSpPr>
        <p:spPr>
          <a:xfrm>
            <a:off x="1196977" y="5105400"/>
            <a:ext cx="7947025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dirty="0" smtClean="0"/>
              <a:t>ассистент </a:t>
            </a:r>
            <a:r>
              <a:rPr lang="ru-RU" dirty="0" err="1" smtClean="0"/>
              <a:t>Максимчук</a:t>
            </a:r>
            <a:r>
              <a:rPr lang="ru-RU" dirty="0" smtClean="0"/>
              <a:t> Андрей Сергеевич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20"/>
            <a:ext cx="8229600" cy="4525963"/>
          </a:xfrm>
        </p:spPr>
        <p:txBody>
          <a:bodyPr/>
          <a:lstStyle/>
          <a:p>
            <a:pPr marL="0" indent="541338">
              <a:buNone/>
            </a:pPr>
            <a:r>
              <a:rPr lang="ru-RU" sz="2000" dirty="0"/>
              <a:t>На </a:t>
            </a:r>
            <a:r>
              <a:rPr lang="ru-RU" sz="2000" i="1" dirty="0"/>
              <a:t>основных стадиях ТПП выполняются </a:t>
            </a:r>
            <a:r>
              <a:rPr lang="ru-RU" sz="2000" dirty="0"/>
              <a:t>следующие виды работ</a:t>
            </a:r>
            <a:r>
              <a:rPr lang="ru-RU" sz="2000" dirty="0" smtClean="0"/>
              <a:t>:</a:t>
            </a:r>
          </a:p>
          <a:p>
            <a:pPr marL="0" indent="541338">
              <a:buNone/>
            </a:pPr>
            <a:endParaRPr lang="ru-RU" sz="2000" dirty="0"/>
          </a:p>
          <a:p>
            <a:pPr lvl="0" algn="just"/>
            <a:r>
              <a:rPr lang="ru-RU" sz="2200" dirty="0"/>
              <a:t>проектирование технологических процессов изготовления деталей;</a:t>
            </a:r>
          </a:p>
          <a:p>
            <a:pPr lvl="0" algn="just"/>
            <a:r>
              <a:rPr lang="ru-RU" sz="2200" dirty="0"/>
              <a:t>проектирование технологических процессов сборки узлов и изделия в целом;</a:t>
            </a:r>
          </a:p>
          <a:p>
            <a:pPr lvl="0" algn="just"/>
            <a:r>
              <a:rPr lang="ru-RU" sz="2200" dirty="0"/>
              <a:t>оформление ведомостей заказов заготовок, нормализованного режущего и мерительного инструмента, оснастки и оборудования, получаемых по кооперации;</a:t>
            </a:r>
          </a:p>
          <a:p>
            <a:pPr lvl="0" algn="just"/>
            <a:r>
              <a:rPr lang="ru-RU" sz="2200" dirty="0"/>
              <a:t>разработка технических заданий на проектирование </a:t>
            </a:r>
            <a:r>
              <a:rPr lang="ru-RU" sz="2200" dirty="0" smtClean="0"/>
              <a:t>специальных </a:t>
            </a:r>
            <a:r>
              <a:rPr lang="ru-RU" sz="2200" dirty="0"/>
              <a:t>инструментов, приспособлений и оборудования;</a:t>
            </a:r>
          </a:p>
          <a:p>
            <a:pPr lvl="0" algn="just"/>
            <a:r>
              <a:rPr lang="ru-RU" sz="2200" dirty="0"/>
              <a:t>изготовление запроектированной технологической оснастки;</a:t>
            </a:r>
          </a:p>
          <a:p>
            <a:pPr lvl="0" algn="just"/>
            <a:r>
              <a:rPr lang="ru-RU" sz="2200" dirty="0"/>
              <a:t>проектирование планировки размещения оборудования, расчет рабочих мест и формирование производственных участков;</a:t>
            </a:r>
          </a:p>
          <a:p>
            <a:pPr lvl="0" algn="just"/>
            <a:r>
              <a:rPr lang="ru-RU" sz="2200" dirty="0"/>
              <a:t>отладка и корректировка технологических процессов и </a:t>
            </a:r>
            <a:r>
              <a:rPr lang="ru-RU" sz="2200" dirty="0" smtClean="0"/>
              <a:t>оснастки</a:t>
            </a:r>
            <a:r>
              <a:rPr lang="ru-RU" sz="2200" dirty="0"/>
              <a:t>. </a:t>
            </a:r>
            <a:endParaRPr lang="ru-RU" sz="2200" dirty="0" smtClean="0"/>
          </a:p>
          <a:p>
            <a:pPr lvl="0" algn="just"/>
            <a:r>
              <a:rPr lang="ru-RU" sz="2200" dirty="0" smtClean="0"/>
              <a:t>изготовление </a:t>
            </a:r>
            <a:r>
              <a:rPr lang="ru-RU" sz="2200" dirty="0"/>
              <a:t>пробной партии.</a:t>
            </a:r>
          </a:p>
          <a:p>
            <a:pPr marL="0" indent="541338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Третьим этапом синтеза технологического маршрута является объединение одноименных технологических методов обработки, принадлежащих разным вершинам вторичного графа. </a:t>
            </a:r>
          </a:p>
          <a:p>
            <a:pPr marL="0" indent="534988" algn="just">
              <a:buNone/>
            </a:pPr>
            <a:r>
              <a:rPr lang="ru-RU" dirty="0" smtClean="0"/>
              <a:t>Для этого массив вторичного графа с учётом массива планов обработки поверхностей разбивается на операционные подграфы, вершины которых содержат одноимённые методы обработки и соединены между собой ребрами, принадлежащими вторичному графу.</a:t>
            </a:r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На заключительном этапе синтеза технологического маршрута предусматривается определение последовательности выполнения операций, т.е. задача сводится к упорядочиванию операционных подграфов. </a:t>
            </a:r>
          </a:p>
          <a:p>
            <a:pPr marL="0" indent="534988" algn="just">
              <a:buNone/>
            </a:pPr>
            <a:r>
              <a:rPr lang="ru-RU" dirty="0" smtClean="0"/>
              <a:t>С этой целью выполняется проверка технологических операций на совместимость, т.е. возможность предшествования операций друг другу в типовых схемах построения маршрутной технологии.</a:t>
            </a:r>
            <a:endParaRPr lang="ru-RU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Для проверки операций на совместимость служит таблица, в которой операции записаны в порядке их возможного выполнения.</a:t>
            </a:r>
          </a:p>
          <a:p>
            <a:pPr marL="0" indent="534988" algn="just">
              <a:buNone/>
            </a:pPr>
            <a:r>
              <a:rPr lang="ru-RU" dirty="0" smtClean="0"/>
              <a:t> Эта таблица строится разработчиками САПР ТП на основе положений, согласно которым вначале подготавливают технологические базы, затем выполняются черновые, чистовые и отделочные операции. </a:t>
            </a:r>
            <a:endParaRPr lang="ru-RU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В результате проектирования ПК формирует технологический маршрут изготовления детали:</a:t>
            </a:r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r>
              <a:rPr lang="ru-RU" dirty="0" smtClean="0"/>
              <a:t>Полученный в результате синтеза технологический маршрут может уточняться в дальнейшем на стадии проектирования операционной технологии.</a:t>
            </a:r>
          </a:p>
          <a:p>
            <a:pPr marL="0" indent="534988" algn="just">
              <a:buNone/>
            </a:pPr>
            <a:endParaRPr lang="ru-RU" dirty="0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40" y="1357298"/>
            <a:ext cx="9079960" cy="25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4. АВТОМАТИЗАЦИЯ ПРОЕКТИРОВАНИЯ ТЕХНОЛОГИЧЕСКИХ ПРОЦЕССОВ В УСЛОВИЯХ СЕРИЙНОГО ПРОИЗВОДСТВА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r>
              <a:rPr lang="ru-RU" dirty="0" smtClean="0"/>
              <a:t>Основным </a:t>
            </a:r>
            <a:r>
              <a:rPr lang="ru-RU" dirty="0"/>
              <a:t>способом автоматизации проектирования процессов механической обработки в условиях серийного производства является </a:t>
            </a:r>
            <a:r>
              <a:rPr lang="ru-RU" i="1" dirty="0"/>
              <a:t>автоматизация на основе использования типовых решений.</a:t>
            </a:r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787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ctr">
              <a:buNone/>
            </a:pPr>
            <a:r>
              <a:rPr lang="ru-RU" b="1" i="1" dirty="0"/>
              <a:t>Выбор класса и группы деталей</a:t>
            </a:r>
          </a:p>
          <a:p>
            <a:pPr marL="0" indent="534988" algn="just">
              <a:buNone/>
            </a:pPr>
            <a:r>
              <a:rPr lang="ru-RU" dirty="0"/>
              <a:t>В качестве классификационных признаков для деталей обще­машиностроительного применения приняты следующие характерис­тики: </a:t>
            </a:r>
          </a:p>
          <a:p>
            <a:pPr marL="0" lvl="0" indent="442913" algn="just"/>
            <a:r>
              <a:rPr lang="ru-RU" i="1" dirty="0"/>
              <a:t>геометрическая форма детали, </a:t>
            </a:r>
          </a:p>
          <a:p>
            <a:pPr marL="0" lvl="0" indent="442913" algn="just"/>
            <a:r>
              <a:rPr lang="ru-RU" i="1" dirty="0"/>
              <a:t>конструктивная характеристика отдельных элементов детали, </a:t>
            </a:r>
          </a:p>
          <a:p>
            <a:pPr marL="0" lvl="0" indent="442913" algn="just"/>
            <a:r>
              <a:rPr lang="ru-RU" i="1" dirty="0"/>
              <a:t>взаимное расположение элементов детали, </a:t>
            </a:r>
          </a:p>
          <a:p>
            <a:pPr marL="0" lvl="0" indent="442913" algn="just"/>
            <a:r>
              <a:rPr lang="ru-RU" i="1" dirty="0"/>
              <a:t>параметрический признак, </a:t>
            </a:r>
          </a:p>
          <a:p>
            <a:pPr marL="0" lvl="0" indent="442913" algn="just"/>
            <a:r>
              <a:rPr lang="ru-RU" i="1" dirty="0"/>
              <a:t>наименование детали и ее функция.</a:t>
            </a:r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204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700" dirty="0"/>
              <a:t>Геометрическая форма детали является наиболее объективным и стабильным признаком при ее описании. Она характеризует непосредственно деталь независимо от ее функции. </a:t>
            </a:r>
            <a:endParaRPr lang="ru-RU" sz="2700" dirty="0" smtClean="0"/>
          </a:p>
          <a:p>
            <a:pPr marL="0" indent="442913" algn="just">
              <a:buNone/>
            </a:pPr>
            <a:r>
              <a:rPr lang="ru-RU" sz="2700" dirty="0" smtClean="0"/>
              <a:t>Важным </a:t>
            </a:r>
            <a:r>
              <a:rPr lang="ru-RU" sz="2700" dirty="0"/>
              <a:t>пока­зателем для решения технологических задач является параметри­ческий признак. Так при разделении деталей типа «тела вращения» в зависимости от отношений длины </a:t>
            </a:r>
            <a:r>
              <a:rPr lang="en-US" sz="2700" i="1" dirty="0"/>
              <a:t>L </a:t>
            </a:r>
            <a:r>
              <a:rPr lang="ru-RU" sz="2700" dirty="0"/>
              <a:t>к диаметру </a:t>
            </a:r>
            <a:r>
              <a:rPr lang="en-US" sz="2700" i="1" dirty="0"/>
              <a:t>D</a:t>
            </a:r>
            <a:r>
              <a:rPr lang="ru-RU" sz="2700" dirty="0"/>
              <a:t> выделяются «длинные» (валы, оси, стержни) и «короткие» (диски, кольца, фланцы и др.) детали.</a:t>
            </a:r>
          </a:p>
          <a:p>
            <a:pPr marL="0" indent="442913" algn="just">
              <a:buNone/>
            </a:pPr>
            <a:r>
              <a:rPr lang="ru-RU" sz="2700" dirty="0"/>
              <a:t>Все многообразие деталей общемашиностроительного применения может быть разделено на 2 класса: класс 40 «Детали – тела вращения», класс 50 «Детали, кроме тел вращения».</a:t>
            </a:r>
          </a:p>
          <a:p>
            <a:pPr marL="0" indent="442913" algn="just">
              <a:buNone/>
            </a:pPr>
            <a:r>
              <a:rPr lang="ru-RU" sz="2700" dirty="0"/>
              <a:t>Каждый класс последовательно делится на подклассы, группы, подгруппы и виды и обозначается на указанных четырех уровнях цифровыми знаками от 1 до 9.</a:t>
            </a:r>
          </a:p>
          <a:p>
            <a:pPr marL="0" indent="442913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030543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При разработке САПР типовых технологических процессов необходимо стремиться к максимальному укрупнению групп деталей, которые сохраняют типовые особенности технологии изготовления рассматриваемой группы.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Анализ </a:t>
            </a:r>
            <a:r>
              <a:rPr lang="ru-RU" sz="2800" dirty="0"/>
              <a:t>рассмотренного классификатора промышленной и сельскохозяйственной продукции показывает, что наиболее целесообразным является объединение деталей в типовые группы на уровне </a:t>
            </a:r>
            <a:r>
              <a:rPr lang="ru-RU" sz="2800" dirty="0" smtClean="0"/>
              <a:t>подклассов.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41896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2"/>
          <a:stretch/>
        </p:blipFill>
        <p:spPr>
          <a:xfrm>
            <a:off x="107504" y="332656"/>
            <a:ext cx="873951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i="1" dirty="0"/>
              <a:t>Технологическая подготовка на базе единичных технологических процессов</a:t>
            </a:r>
            <a:r>
              <a:rPr lang="ru-RU" dirty="0"/>
              <a:t> предусматривает проектирование единичных технологи­ческих процессов на всю номенклатуру деталей, подлежащих запуску в производство.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единичного произ­водства составляются маршрутные ведомости, для серийного – разрабатываются либо маршрутные ведомости, либо операционные технологические процессы, в массовом производстве для всех деталей разрабатываются подробные технологические процессы (выполняют­ся все работы ТПП).</a:t>
            </a:r>
          </a:p>
        </p:txBody>
      </p:sp>
    </p:spTree>
    <p:extLst>
      <p:ext uri="{BB962C8B-B14F-4D97-AF65-F5344CB8AC3E}">
        <p14:creationId xmlns:p14="http://schemas.microsoft.com/office/powerpoint/2010/main" val="9398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С точки зрения разработки типовых технологических процессов представляется возможным объединение нескольких подклассов.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Так </a:t>
            </a:r>
            <a:r>
              <a:rPr lang="ru-RU" sz="2800" dirty="0"/>
              <a:t>при создании САПР ТП для деталей типа «тела вращения» могут быть выделены три типовые группы, которые объединяют в среднем до 67% всех деталей, изготавливаемых в общих отраслях машиностроения.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этом они распределяются следующим образом: валы, оси, стержни и вал–шестерни – 16,5%; диски, колеса, кольца, зуб­чатые колеса – 26,5%; втулки, цилиндры – 24%.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37746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Приведенные соотношения типов деталей в общей номенклатуре зависят во многом от отраслевого характера производства.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различных предприятий даже одной отрасли они могут существен­но отличаться. Поэтому при выборе групп деталей для первоочеред­ной разработки системы проектирования ТП необходимо осно­вываться на анализе условий производства конкретного предприя­тия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9058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Принципы типизации технологических </a:t>
            </a:r>
            <a:r>
              <a:rPr lang="ru-RU" b="1" i="1" dirty="0" smtClean="0"/>
              <a:t>маршрутов</a:t>
            </a:r>
          </a:p>
          <a:p>
            <a:pPr marL="0" indent="442913" algn="just">
              <a:buNone/>
            </a:pPr>
            <a:endParaRPr lang="ru-RU" sz="2800" i="1" dirty="0" smtClean="0"/>
          </a:p>
          <a:p>
            <a:pPr marL="0" indent="442913" algn="just">
              <a:buNone/>
            </a:pPr>
            <a:r>
              <a:rPr lang="ru-RU" sz="2800" i="1" dirty="0" smtClean="0"/>
              <a:t>Типизация</a:t>
            </a:r>
            <a:r>
              <a:rPr lang="ru-RU" sz="2800" dirty="0" smtClean="0"/>
              <a:t> </a:t>
            </a:r>
            <a:r>
              <a:rPr lang="ru-RU" sz="2800" dirty="0"/>
              <a:t>технологического проектирования предусматривает создание для некоторой группы изделий с общими конструктивными и технологическими признаками определенных схем, характери­зуемых единством содержания и последовательности большинства технологических операций и переходов.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Типовой </a:t>
            </a:r>
            <a:r>
              <a:rPr lang="ru-RU" sz="2800" dirty="0"/>
              <a:t>технологический процесс учитывает способ получения заготовки, методы механи­ческой и термической обработки, их последовательность, выбор оборудования и т.д.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92703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00" dirty="0"/>
              <a:t>Важной задачей является разработка </a:t>
            </a:r>
            <a:r>
              <a:rPr lang="ru-RU" sz="2400" i="1" dirty="0"/>
              <a:t>обобщенного маршрутного описания технологического процесса</a:t>
            </a:r>
            <a:r>
              <a:rPr lang="ru-RU" sz="2400" dirty="0"/>
              <a:t> (обобщенного маршрута), включающего все многообразие технологических операций для изго­товления деталей рассматриваемого класса. </a:t>
            </a:r>
            <a:endParaRPr lang="ru-RU" sz="2400" dirty="0" smtClean="0"/>
          </a:p>
          <a:p>
            <a:pPr marL="0" indent="442913" algn="just">
              <a:buNone/>
            </a:pPr>
            <a:r>
              <a:rPr lang="ru-RU" sz="2400" dirty="0" smtClean="0"/>
              <a:t>Эти </a:t>
            </a:r>
            <a:r>
              <a:rPr lang="ru-RU" sz="2400" dirty="0"/>
              <a:t>операции, назы­ваемые </a:t>
            </a:r>
            <a:r>
              <a:rPr lang="ru-RU" sz="2400" i="1" dirty="0"/>
              <a:t>обобщенными,</a:t>
            </a:r>
            <a:r>
              <a:rPr lang="ru-RU" sz="2400" dirty="0"/>
              <a:t> характеризуются едиными алгоритмами проектирования и вводятся в качестве возможных готовых вариан­тов решений. </a:t>
            </a:r>
            <a:endParaRPr lang="ru-RU" sz="2400" dirty="0" smtClean="0"/>
          </a:p>
          <a:p>
            <a:pPr marL="0" indent="442913" algn="just">
              <a:buNone/>
            </a:pPr>
            <a:r>
              <a:rPr lang="ru-RU" sz="2400" dirty="0" smtClean="0"/>
              <a:t>Обобщенные </a:t>
            </a:r>
            <a:r>
              <a:rPr lang="ru-RU" sz="2400" dirty="0"/>
              <a:t>операции разрабатываются при создании САПР ТП с целью упрощения алгоритмов и сокращения числа решаемых задач при проектировании.</a:t>
            </a:r>
          </a:p>
          <a:p>
            <a:pPr marL="0" indent="442913" algn="just">
              <a:buNone/>
            </a:pPr>
            <a:r>
              <a:rPr lang="ru-RU" sz="2400" dirty="0"/>
              <a:t>Обобщенный маршрут получается в результате объединения нескольких маршрутов обработки деталей, входящих в рассматри­ваемый класс. </a:t>
            </a:r>
            <a:endParaRPr lang="ru-RU" sz="2400" dirty="0" smtClean="0"/>
          </a:p>
          <a:p>
            <a:pPr marL="0" indent="442913" algn="just">
              <a:buNone/>
            </a:pPr>
            <a:r>
              <a:rPr lang="ru-RU" sz="2400" dirty="0" smtClean="0"/>
              <a:t>Чем </a:t>
            </a:r>
            <a:r>
              <a:rPr lang="ru-RU" sz="2400" dirty="0"/>
              <a:t>больше использовано частных маршрутов обра­ботки, тем более полным является обобщенный маршрут и тем эф­фективнее ведется автоматизированное проектирование типового технологического маршрута на конкретную деталь.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26292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Рассмотрим пример формирования обобщенного маршрута изго­товления трех ступенчатых валов (см. рисунок). Технологические мар­шруты изготовления обозначим </a:t>
            </a:r>
            <a:r>
              <a:rPr lang="ru-RU" sz="2800" i="1" dirty="0"/>
              <a:t>М</a:t>
            </a:r>
            <a:r>
              <a:rPr lang="ru-RU" sz="2800" i="1" baseline="-25000" dirty="0"/>
              <a:t>1</a:t>
            </a:r>
            <a:r>
              <a:rPr lang="ru-RU" sz="2800" i="1" dirty="0"/>
              <a:t>, М</a:t>
            </a:r>
            <a:r>
              <a:rPr lang="ru-RU" sz="2800" i="1" baseline="-25000" dirty="0"/>
              <a:t>2</a:t>
            </a:r>
            <a:r>
              <a:rPr lang="ru-RU" sz="2800" i="1" dirty="0"/>
              <a:t>,</a:t>
            </a:r>
            <a:r>
              <a:rPr lang="ru-RU" sz="2800" dirty="0"/>
              <a:t> </a:t>
            </a:r>
            <a:r>
              <a:rPr lang="ru-RU" sz="2800" i="1" dirty="0"/>
              <a:t>М</a:t>
            </a:r>
            <a:r>
              <a:rPr lang="ru-RU" sz="2800" i="1" baseline="-25000" dirty="0"/>
              <a:t>3</a:t>
            </a:r>
            <a:r>
              <a:rPr lang="ru-RU" sz="2800" dirty="0"/>
              <a:t>, тогда операции, входя­щие в эти маршруты, соответственно обозначаются </a:t>
            </a:r>
            <a:r>
              <a:rPr lang="en-US" sz="2800" i="1" dirty="0"/>
              <a:t>O</a:t>
            </a:r>
            <a:r>
              <a:rPr lang="ru-RU" sz="2800" i="1" baseline="-25000" dirty="0"/>
              <a:t>1</a:t>
            </a:r>
            <a:r>
              <a:rPr lang="en-US" sz="2800" i="1" baseline="-25000" dirty="0"/>
              <a:t>j</a:t>
            </a:r>
            <a:r>
              <a:rPr lang="ru-RU" sz="2800" dirty="0"/>
              <a:t>, </a:t>
            </a:r>
            <a:r>
              <a:rPr lang="en-US" sz="2800" i="1" dirty="0"/>
              <a:t>O</a:t>
            </a:r>
            <a:r>
              <a:rPr lang="ru-RU" sz="2800" i="1" baseline="-25000" dirty="0"/>
              <a:t>2</a:t>
            </a:r>
            <a:r>
              <a:rPr lang="en-US" sz="2800" i="1" baseline="-25000" dirty="0"/>
              <a:t>j</a:t>
            </a:r>
            <a:r>
              <a:rPr lang="ru-RU" sz="2800" i="1" dirty="0"/>
              <a:t>,</a:t>
            </a:r>
            <a:r>
              <a:rPr lang="ru-RU" sz="2800" dirty="0"/>
              <a:t> </a:t>
            </a:r>
            <a:r>
              <a:rPr lang="ru-RU" sz="2800" i="1" dirty="0"/>
              <a:t>О</a:t>
            </a:r>
            <a:r>
              <a:rPr lang="ru-RU" sz="2800" i="1" baseline="-25000" dirty="0"/>
              <a:t>3</a:t>
            </a:r>
            <a:r>
              <a:rPr lang="en-US" sz="2800" i="1" baseline="-25000" dirty="0" smtClean="0"/>
              <a:t>j</a:t>
            </a:r>
            <a:r>
              <a:rPr lang="ru-RU" sz="2800" i="1" baseline="-25000" dirty="0" smtClean="0"/>
              <a:t>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">
            <a:off x="2267744" y="2276872"/>
            <a:ext cx="420805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54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8612155" cy="55446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4301" y="5920111"/>
            <a:ext cx="5174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ОБОБЩЕННЫЙ МАРШРУТ ДЛЯ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РАССМОТРЕННЫХ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</a:p>
        </p:txBody>
      </p:sp>
    </p:spTree>
    <p:extLst>
      <p:ext uri="{BB962C8B-B14F-4D97-AF65-F5344CB8AC3E}">
        <p14:creationId xmlns:p14="http://schemas.microsoft.com/office/powerpoint/2010/main" val="8413356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При определении места той или иной операции в обобщенном маршруте руководствуются общими принципами, известными из технологии машиностроения.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Так</a:t>
            </a:r>
            <a:r>
              <a:rPr lang="ru-RU" sz="2800" dirty="0"/>
              <a:t>, обработка поверхностей должна вестись в последовательности, обратной степени точности выполнения отдельных операций, в конец маршрута выносятся операции по обработке легкоповреждаемых поверхностей (наружных </a:t>
            </a:r>
            <a:r>
              <a:rPr lang="ru-RU" sz="2800" dirty="0" err="1"/>
              <a:t>резьб</a:t>
            </a:r>
            <a:r>
              <a:rPr lang="ru-RU" sz="2800" dirty="0"/>
              <a:t>, поли­рованных поверхностей и др.).</a:t>
            </a:r>
          </a:p>
          <a:p>
            <a:pPr marL="0" indent="534988" algn="just">
              <a:buNone/>
            </a:pPr>
            <a:r>
              <a:rPr lang="ru-RU" sz="2800" dirty="0"/>
              <a:t>Анализ содержания отдельных операций, включаемых в обобщен­ный маршрут, показывает, что все эти операции связаны с опре­деленными сочетаниями конструктивных и технологических призна­ков деталей.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78386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Выбор и кодирование конструктивно–технологических признаков </a:t>
            </a:r>
            <a:r>
              <a:rPr lang="ru-RU" b="1" i="1" dirty="0" smtClean="0"/>
              <a:t>деталей</a:t>
            </a:r>
          </a:p>
          <a:p>
            <a:pPr marL="0" indent="442913" algn="just">
              <a:buNone/>
            </a:pPr>
            <a:r>
              <a:rPr lang="ru-RU" sz="2800" dirty="0"/>
              <a:t>Выбор типовых технологических процессов из обобщенного мар­шрута производится на основе анализа конструктивно–технологи­ческих признаков детали и их сравнения с признаками, опреде­ляющими выбор отдельных операций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89105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1800" dirty="0"/>
              <a:t>Рассмотрим более подробно выбор этих признаков </a:t>
            </a:r>
            <a:r>
              <a:rPr lang="ru-RU" sz="1800" i="1" dirty="0"/>
              <a:t>А</a:t>
            </a:r>
            <a:r>
              <a:rPr lang="en-US" sz="1800" i="1" baseline="-25000" dirty="0"/>
              <a:t>j</a:t>
            </a:r>
            <a:r>
              <a:rPr lang="ru-RU" sz="1800" dirty="0"/>
              <a:t> для проектирования типовых технологических процессов деталей класса «валы», включающего валы, оси, вал–шестерни и др., из следующего перечня:</a:t>
            </a:r>
          </a:p>
          <a:p>
            <a:pPr lvl="0" algn="just"/>
            <a:r>
              <a:rPr lang="ru-RU" sz="1800" i="1" dirty="0"/>
              <a:t>вид заготовки;</a:t>
            </a:r>
          </a:p>
          <a:p>
            <a:pPr lvl="0" algn="just"/>
            <a:r>
              <a:rPr lang="ru-RU" sz="1800" i="1" dirty="0"/>
              <a:t>точность обработки;</a:t>
            </a:r>
          </a:p>
          <a:p>
            <a:pPr lvl="0" algn="just"/>
            <a:r>
              <a:rPr lang="ru-RU" sz="1800" i="1" dirty="0"/>
              <a:t>шероховатость поверхности;</a:t>
            </a:r>
          </a:p>
          <a:p>
            <a:pPr lvl="0" algn="just"/>
            <a:r>
              <a:rPr lang="ru-RU" sz="1800" i="1" dirty="0"/>
              <a:t>вид термообработки;</a:t>
            </a:r>
          </a:p>
          <a:p>
            <a:pPr lvl="0" algn="just"/>
            <a:r>
              <a:rPr lang="ru-RU" sz="1800" i="1" dirty="0"/>
              <a:t>точность вспомогательных поверхностей;</a:t>
            </a:r>
          </a:p>
          <a:p>
            <a:pPr lvl="0" algn="just"/>
            <a:r>
              <a:rPr lang="ru-RU" sz="1800" i="1" dirty="0"/>
              <a:t>наличие и вид ступеней;</a:t>
            </a:r>
          </a:p>
          <a:p>
            <a:pPr lvl="0" algn="just"/>
            <a:r>
              <a:rPr lang="ru-RU" sz="1800" i="1" dirty="0"/>
              <a:t>наличие и вид осевых отверстий;</a:t>
            </a:r>
          </a:p>
          <a:p>
            <a:pPr lvl="0" algn="just"/>
            <a:r>
              <a:rPr lang="ru-RU" sz="1800" i="1" dirty="0"/>
              <a:t>наличие и вид дополнительных отверстий;</a:t>
            </a:r>
          </a:p>
          <a:p>
            <a:pPr lvl="0" algn="just"/>
            <a:r>
              <a:rPr lang="ru-RU" sz="1800" i="1" dirty="0"/>
              <a:t>наличие и вид резьбы;</a:t>
            </a:r>
          </a:p>
          <a:p>
            <a:pPr lvl="0" algn="just"/>
            <a:r>
              <a:rPr lang="ru-RU" sz="1800" i="1" dirty="0"/>
              <a:t>наличие и вид шлицев на наружных ступенях вала;</a:t>
            </a:r>
          </a:p>
          <a:p>
            <a:pPr lvl="0" algn="just"/>
            <a:r>
              <a:rPr lang="ru-RU" sz="1800" i="1" dirty="0"/>
              <a:t>наличие и вид шпоночных пазов;</a:t>
            </a:r>
          </a:p>
          <a:p>
            <a:pPr lvl="0" algn="just"/>
            <a:r>
              <a:rPr lang="ru-RU" sz="1800" i="1" dirty="0"/>
              <a:t>наличие </a:t>
            </a:r>
            <a:r>
              <a:rPr lang="ru-RU" sz="1800" i="1" dirty="0" err="1"/>
              <a:t>лысок</a:t>
            </a:r>
            <a:r>
              <a:rPr lang="ru-RU" sz="1800" i="1" dirty="0"/>
              <a:t> и граней;</a:t>
            </a:r>
          </a:p>
          <a:p>
            <a:pPr lvl="0" algn="just"/>
            <a:r>
              <a:rPr lang="ru-RU" sz="1800" i="1" dirty="0"/>
              <a:t>наличие шлицев, шпоночных пазов</a:t>
            </a:r>
            <a:r>
              <a:rPr lang="ru-RU" sz="1800" b="1" i="1" dirty="0"/>
              <a:t> </a:t>
            </a:r>
            <a:r>
              <a:rPr lang="ru-RU" sz="1800" i="1" dirty="0"/>
              <a:t>и граней в осевых отверстиях;</a:t>
            </a:r>
          </a:p>
          <a:p>
            <a:pPr lvl="0" algn="just"/>
            <a:r>
              <a:rPr lang="ru-RU" sz="1800" i="1" dirty="0"/>
              <a:t>характер зубчатой поверхности;</a:t>
            </a:r>
          </a:p>
          <a:p>
            <a:pPr lvl="0" algn="just"/>
            <a:r>
              <a:rPr lang="ru-RU" sz="1800" i="1" dirty="0"/>
              <a:t>модуль зубчатой поверхности;</a:t>
            </a:r>
          </a:p>
          <a:p>
            <a:pPr lvl="0" algn="just"/>
            <a:r>
              <a:rPr lang="ru-RU" sz="1800" i="1" dirty="0"/>
              <a:t>степень точности зубьев;</a:t>
            </a:r>
          </a:p>
          <a:p>
            <a:pPr lvl="0" algn="just"/>
            <a:r>
              <a:rPr lang="ru-RU" sz="1800" i="1" dirty="0"/>
              <a:t>серийность.</a:t>
            </a:r>
          </a:p>
        </p:txBody>
      </p:sp>
    </p:spTree>
    <p:extLst>
      <p:ext uri="{BB962C8B-B14F-4D97-AF65-F5344CB8AC3E}">
        <p14:creationId xmlns:p14="http://schemas.microsoft.com/office/powerpoint/2010/main" val="27163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00" dirty="0"/>
              <a:t>Приведенный перечень конструктивно–технологических признаков для рассматриваемого класса деталей является приближенным и в зависимости от типа и условий производства, а также требо­ваний к точности получаемых технологических решений может быть изменен и дополнен. </a:t>
            </a:r>
            <a:endParaRPr lang="ru-RU" sz="2400" dirty="0" smtClean="0"/>
          </a:p>
          <a:p>
            <a:pPr marL="0" indent="442913" algn="just">
              <a:buNone/>
            </a:pPr>
            <a:r>
              <a:rPr lang="ru-RU" sz="2400" dirty="0" smtClean="0"/>
              <a:t>Так</a:t>
            </a:r>
            <a:r>
              <a:rPr lang="ru-RU" sz="2400" dirty="0"/>
              <a:t>, при разработке САПР ТП для конкретного предприятия, как правило, отпадает необходимость учитывать серийность производства. В то же время в приведенном перечне не учитываются данные о металлических и лакокрасочных покрытиях и др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Каждый признак </a:t>
            </a:r>
            <a:r>
              <a:rPr lang="ru-RU" sz="2400" i="1" dirty="0"/>
              <a:t>А</a:t>
            </a:r>
            <a:r>
              <a:rPr lang="en-US" sz="2400" i="1" baseline="-25000" dirty="0"/>
              <a:t>j</a:t>
            </a:r>
            <a:r>
              <a:rPr lang="ru-RU" sz="2400" dirty="0"/>
              <a:t> может иметь несколько значений</a:t>
            </a:r>
          </a:p>
          <a:p>
            <a:pPr marL="0" indent="0" algn="ctr">
              <a:buNone/>
            </a:pPr>
            <a:r>
              <a:rPr lang="ru-RU" sz="2400" i="1" dirty="0"/>
              <a:t>А</a:t>
            </a:r>
            <a:r>
              <a:rPr lang="en-US" sz="2400" i="1" baseline="-25000" dirty="0"/>
              <a:t>j</a:t>
            </a:r>
            <a:r>
              <a:rPr lang="ru-RU" sz="2400" dirty="0"/>
              <a:t> = &lt;</a:t>
            </a:r>
            <a:r>
              <a:rPr lang="ru-RU" sz="2400" i="1" dirty="0"/>
              <a:t>а</a:t>
            </a:r>
            <a:r>
              <a:rPr lang="en-US" sz="2400" i="1" baseline="-25000" dirty="0"/>
              <a:t>j</a:t>
            </a:r>
            <a:r>
              <a:rPr lang="ru-RU" sz="2400" i="1" baseline="-25000" dirty="0"/>
              <a:t>1</a:t>
            </a:r>
            <a:r>
              <a:rPr lang="ru-RU" sz="2400" i="1" dirty="0"/>
              <a:t>, а</a:t>
            </a:r>
            <a:r>
              <a:rPr lang="en-US" sz="2400" i="1" baseline="-25000" dirty="0"/>
              <a:t>j</a:t>
            </a:r>
            <a:r>
              <a:rPr lang="ru-RU" sz="2400" i="1" baseline="-25000" dirty="0"/>
              <a:t>2</a:t>
            </a:r>
            <a:r>
              <a:rPr lang="ru-RU" sz="2400" i="1" dirty="0"/>
              <a:t>, ..., а</a:t>
            </a:r>
            <a:r>
              <a:rPr lang="en-US" sz="2400" i="1" baseline="-25000" dirty="0" err="1"/>
              <a:t>jk</a:t>
            </a:r>
            <a:r>
              <a:rPr lang="ru-RU" sz="2400" i="1" dirty="0"/>
              <a:t>, ..., а</a:t>
            </a:r>
            <a:r>
              <a:rPr lang="en-US" sz="2400" i="1" baseline="-25000" dirty="0" err="1"/>
              <a:t>jn</a:t>
            </a:r>
            <a:r>
              <a:rPr lang="ru-RU" sz="2400" dirty="0"/>
              <a:t>&gt; ,</a:t>
            </a:r>
          </a:p>
          <a:p>
            <a:pPr marL="0" indent="0" algn="just">
              <a:buNone/>
            </a:pPr>
            <a:r>
              <a:rPr lang="ru-RU" sz="2400" dirty="0"/>
              <a:t>где </a:t>
            </a:r>
            <a:r>
              <a:rPr lang="ru-RU" sz="2400" i="1" dirty="0"/>
              <a:t>а</a:t>
            </a:r>
            <a:r>
              <a:rPr lang="en-US" sz="2400" i="1" baseline="-25000" dirty="0" err="1"/>
              <a:t>ji</a:t>
            </a:r>
            <a:r>
              <a:rPr lang="en-US" sz="2400" i="1" dirty="0"/>
              <a:t> </a:t>
            </a:r>
            <a:r>
              <a:rPr lang="ru-RU" sz="2400" i="1" dirty="0"/>
              <a:t>–</a:t>
            </a:r>
            <a:r>
              <a:rPr lang="ru-RU" sz="2400" dirty="0"/>
              <a:t> идентификатор определенного значения признака </a:t>
            </a:r>
            <a:r>
              <a:rPr lang="ru-RU" sz="2400" i="1" dirty="0"/>
              <a:t>А</a:t>
            </a:r>
            <a:r>
              <a:rPr lang="en-US" sz="2400" i="1" baseline="-25000" dirty="0"/>
              <a:t>j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30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58"/>
            <a:ext cx="8229600" cy="1143000"/>
          </a:xfrm>
        </p:spPr>
        <p:txBody>
          <a:bodyPr/>
          <a:lstStyle/>
          <a:p>
            <a:r>
              <a:rPr lang="ru-RU" b="1" dirty="0"/>
              <a:t>Технологическая унификация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1"/>
          </a:xfrm>
        </p:spPr>
        <p:txBody>
          <a:bodyPr/>
          <a:lstStyle/>
          <a:p>
            <a:pPr algn="just"/>
            <a:r>
              <a:rPr lang="ru-RU" dirty="0"/>
              <a:t>Одним из основных направлений совершенствования ТПП, позволяющих сократить сроки технологи­ческой подготовки производства, является технологическая </a:t>
            </a:r>
            <a:r>
              <a:rPr lang="ru-RU" dirty="0" smtClean="0"/>
              <a:t>унификация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00" dirty="0"/>
              <a:t>Для однозначного определения конкретного значения некоторого конструктивно–технологического признака детали необходимо пред­варительно их закодировать.</a:t>
            </a:r>
          </a:p>
          <a:p>
            <a:pPr marL="0" indent="442913" algn="just">
              <a:buNone/>
            </a:pPr>
            <a:r>
              <a:rPr lang="ru-RU" sz="2400" dirty="0"/>
              <a:t>Для упрощения алгоритмов проектирования и сокращения форматов вводимой информации все виды признаков обычно </a:t>
            </a:r>
            <a:r>
              <a:rPr lang="ru-RU" sz="2400" dirty="0" smtClean="0"/>
              <a:t>кодируются </a:t>
            </a:r>
            <a:r>
              <a:rPr lang="ru-RU" sz="2400" dirty="0"/>
              <a:t>цифрой от 0 до 9. В тех случаях, когда десяти цифр </a:t>
            </a:r>
            <a:r>
              <a:rPr lang="ru-RU" sz="2400" dirty="0" smtClean="0"/>
              <a:t>оказывается </a:t>
            </a:r>
            <a:r>
              <a:rPr lang="ru-RU" sz="2400" dirty="0"/>
              <a:t>недостаточно для кодирования всех возможных значений признака, либо объединяется под одним кодом несколько значений признака, оказывающих близкое</a:t>
            </a:r>
            <a:r>
              <a:rPr lang="ru-RU" sz="2400" b="1" dirty="0"/>
              <a:t> </a:t>
            </a:r>
            <a:r>
              <a:rPr lang="ru-RU" sz="2400" dirty="0"/>
              <a:t>по своему действию влияние на при­нятие технологических решений, либо добавляется, дополнительно к десяти цифрам от 0 до 9 необходимое количество букв А, Б, В, Г и т.д.</a:t>
            </a:r>
          </a:p>
          <a:p>
            <a:pPr marL="0" indent="442913" algn="just">
              <a:buNone/>
            </a:pPr>
            <a:r>
              <a:rPr lang="ru-RU" sz="2400" dirty="0"/>
              <a:t>Первый путь является значительно более простым в отношении разработки алгоритмов проектирования и, как правило, в большинст­ве случаев позволяет описать всю необходимую информацию о приз­наке. В дальнейшем используется именно этот подход к кодированию конструктивно–технологических признаков деталей.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1761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Формирование обобщенного маршрута обработки деталей класса «валы</a:t>
            </a:r>
            <a:r>
              <a:rPr lang="ru-RU" sz="2800" b="1" i="1" dirty="0" smtClean="0"/>
              <a:t>»</a:t>
            </a:r>
          </a:p>
          <a:p>
            <a:pPr marL="0" indent="442913" algn="just">
              <a:buNone/>
            </a:pPr>
            <a:r>
              <a:rPr lang="ru-RU" sz="2800" dirty="0"/>
              <a:t>На основе общего подхода к формированию обобщенного </a:t>
            </a:r>
            <a:r>
              <a:rPr lang="ru-RU" sz="2800" dirty="0" smtClean="0"/>
              <a:t>маршрута </a:t>
            </a:r>
            <a:r>
              <a:rPr lang="ru-RU" sz="2800" dirty="0"/>
              <a:t>с учетом состава конструктивно–технологических признаков деталей класса «валы» необходимо выбрать типовые операции и найти их места в маршруте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r>
              <a:rPr lang="ru-RU" sz="2800" dirty="0"/>
              <a:t>Наименование операции определяется по ее содержанию. Для обеспечения однозначности назначения операции сопровождаются описанием, которое должно быть кратким и не допускать различных толкований характера обработки и схем установки заготовки. Эти формулировки операций в дальнейшем используются при нормиро­вании и определении разряда работ.</a:t>
            </a:r>
            <a:endParaRPr lang="ru-RU" sz="2400" dirty="0"/>
          </a:p>
          <a:p>
            <a:pPr marL="0" indent="442913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78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700" dirty="0"/>
              <a:t>Все типовые операции кодируются </a:t>
            </a:r>
            <a:r>
              <a:rPr lang="ru-RU" sz="2700" dirty="0" smtClean="0"/>
              <a:t>. </a:t>
            </a:r>
          </a:p>
          <a:p>
            <a:pPr marL="0" indent="442913" algn="just">
              <a:buNone/>
            </a:pPr>
            <a:r>
              <a:rPr lang="ru-RU" sz="2700" dirty="0" smtClean="0"/>
              <a:t>Построение </a:t>
            </a:r>
            <a:r>
              <a:rPr lang="ru-RU" sz="2700" dirty="0"/>
              <a:t>этих кодов может быть различным, но главное в их формировании – это выполнение условий, обеспечивающих упрощение составления алго­ритмов проектирования маршрутных технологических процессов и далее отдельных операций. В рассматриваемом примере принят трехзначный код. В качестве 1–й цифры кода принят код типа оборудо­вания в соответствии с классификацией моделей станков, а две следующие цифры соответствуют номеру операции в обобщенном маршруте и характеризуют особенности выполнения отдельных операций.</a:t>
            </a:r>
          </a:p>
          <a:p>
            <a:pPr marL="0" indent="442913" algn="just">
              <a:buNone/>
            </a:pPr>
            <a:r>
              <a:rPr lang="ru-RU" sz="2700" dirty="0"/>
              <a:t>Такое кодирование позволяет использовать первую часть кода при выборе оборудования, а вторую часть – при контроле последовательности выбираемых типовых операций обобщенного мар­шрута.</a:t>
            </a:r>
          </a:p>
          <a:p>
            <a:pPr marL="0" indent="442913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1333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31409"/>
            <a:ext cx="6171721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301208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Коды типовых операций обобщенного маршрута обработки деталей класса «валы» (фрагмент)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8816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Построение алгоритма выбора технологического маршрута изготовления </a:t>
            </a:r>
            <a:r>
              <a:rPr lang="ru-RU" sz="2800" b="1" i="1" dirty="0" smtClean="0"/>
              <a:t>детали</a:t>
            </a:r>
          </a:p>
          <a:p>
            <a:pPr marL="0" indent="442913" algn="just">
              <a:buNone/>
            </a:pPr>
            <a:r>
              <a:rPr lang="ru-RU" sz="2800" dirty="0"/>
              <a:t>Для построения алгоритмов выбора некоторых типовых решений по заранее определенному числу признаков выбора этих решений используют </a:t>
            </a:r>
            <a:r>
              <a:rPr lang="ru-RU" sz="2800" i="1" dirty="0"/>
              <a:t>таблицы соответствия,</a:t>
            </a:r>
            <a:r>
              <a:rPr lang="ru-RU" sz="2800" dirty="0"/>
              <a:t> или, как их еще называют, табли­цы выбора решений.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Известно</a:t>
            </a:r>
            <a:r>
              <a:rPr lang="ru-RU" sz="2800" dirty="0"/>
              <a:t>, что каждая выбираемая операция технологического процесса изготовления какой–то конкретной детали связана с ее конструктивно–технологическими признаками. Причем одни операции могут быть связаны с одним значением признака </a:t>
            </a:r>
            <a:r>
              <a:rPr lang="en-US" sz="2800" i="1" dirty="0" err="1"/>
              <a:t>a</a:t>
            </a:r>
            <a:r>
              <a:rPr lang="en-US" sz="2800" i="1" baseline="-25000" dirty="0" err="1"/>
              <a:t>ij</a:t>
            </a:r>
            <a:r>
              <a:rPr lang="ru-RU" sz="2800" dirty="0"/>
              <a:t>, а другие – с несколькими.</a:t>
            </a:r>
          </a:p>
          <a:p>
            <a:pPr marL="0" indent="442913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06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На основе анализа технологических процессов изготовления различных деталей класса «валы» формируется таблица соответствия выбора типового </a:t>
            </a:r>
            <a:r>
              <a:rPr lang="ru-RU" sz="2800" dirty="0" smtClean="0"/>
              <a:t>маршрута, в </a:t>
            </a:r>
            <a:r>
              <a:rPr lang="ru-RU" sz="2800" dirty="0"/>
              <a:t>которой в качестве типовых решений слева указываются, ранее сформированные коды операций, а справа – логические условия выбора этих решений в виде возмож­ных конструктивно–технологических признаков детали </a:t>
            </a:r>
            <a:r>
              <a:rPr lang="ru-RU" sz="2800" i="1" dirty="0"/>
              <a:t>А</a:t>
            </a:r>
            <a:r>
              <a:rPr lang="ru-RU" sz="2800" i="1" baseline="-25000" dirty="0"/>
              <a:t>1</a:t>
            </a:r>
            <a:r>
              <a:rPr lang="ru-RU" sz="2800" i="1" dirty="0"/>
              <a:t>,</a:t>
            </a:r>
            <a:r>
              <a:rPr lang="ru-RU" sz="2800" dirty="0"/>
              <a:t> </a:t>
            </a:r>
            <a:r>
              <a:rPr lang="ru-RU" sz="2800" i="1" dirty="0"/>
              <a:t>А</a:t>
            </a:r>
            <a:r>
              <a:rPr lang="ru-RU" sz="2800" i="1" baseline="-25000" dirty="0"/>
              <a:t>2</a:t>
            </a:r>
            <a:r>
              <a:rPr lang="ru-RU" sz="2800" i="1" dirty="0"/>
              <a:t>, </a:t>
            </a:r>
            <a:r>
              <a:rPr lang="ru-RU" sz="2800" dirty="0"/>
              <a:t>..., </a:t>
            </a:r>
            <a:r>
              <a:rPr lang="en-US" sz="2800" i="1" dirty="0"/>
              <a:t>A</a:t>
            </a:r>
            <a:r>
              <a:rPr lang="ru-RU" sz="2800" i="1" baseline="-25000" dirty="0"/>
              <a:t>17</a:t>
            </a:r>
            <a:r>
              <a:rPr lang="ru-RU" sz="2800" i="1" dirty="0" smtClean="0"/>
              <a:t>.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0418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1600" dirty="0"/>
              <a:t>Алгоритм выбора маршрута типового технологического процесса на детали класса «валы» может быть описан в виде последователь­ности операторов на псевдокоде</a:t>
            </a:r>
            <a:r>
              <a:rPr lang="ru-RU" sz="1600" dirty="0" smtClean="0"/>
              <a:t>:</a:t>
            </a:r>
          </a:p>
          <a:p>
            <a:pPr marL="0" indent="0" algn="just">
              <a:buNone/>
            </a:pPr>
            <a:r>
              <a:rPr lang="en-US" sz="1400" i="1" dirty="0"/>
              <a:t>Begin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2</a:t>
            </a:r>
            <a:r>
              <a:rPr lang="en-US" sz="1400" i="1" dirty="0"/>
              <a:t>.		</a:t>
            </a:r>
            <a:r>
              <a:rPr lang="ru-RU" sz="1400" i="1" dirty="0"/>
              <a:t>Ввод данных о детали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3.	Формирование строки конструкторско-технологического признака детали (массив МД)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4.	Вызов обобщенного маршрута (массив МТ)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5.	</a:t>
            </a:r>
            <a:r>
              <a:rPr lang="en-US" sz="1400" i="1" dirty="0"/>
              <a:t>I</a:t>
            </a:r>
            <a:r>
              <a:rPr lang="ru-RU" sz="1400" i="1" dirty="0"/>
              <a:t>:=1		{ Организация цикла по строкам массива МТ }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While I </a:t>
            </a:r>
            <a:r>
              <a:rPr lang="en-US" sz="1400" i="1" dirty="0">
                <a:sym typeface="Symbol" panose="05050102010706020507" pitchFamily="18" charset="2"/>
              </a:rPr>
              <a:t></a:t>
            </a:r>
            <a:r>
              <a:rPr lang="en-US" sz="1400" i="1" dirty="0"/>
              <a:t> K do begin</a:t>
            </a:r>
            <a:endParaRPr lang="ru-RU" sz="1400" i="1" dirty="0"/>
          </a:p>
          <a:p>
            <a:pPr marL="0" indent="0" algn="just">
              <a:buNone/>
            </a:pPr>
            <a:r>
              <a:rPr lang="ru-RU" sz="1400" i="1" dirty="0"/>
              <a:t>6.	</a:t>
            </a:r>
            <a:r>
              <a:rPr lang="en-US" sz="1400" i="1" dirty="0"/>
              <a:t>J</a:t>
            </a:r>
            <a:r>
              <a:rPr lang="ru-RU" sz="1400" i="1" dirty="0"/>
              <a:t>:=1		{ Организация цикла по номерам признака в строке М</a:t>
            </a:r>
            <a:r>
              <a:rPr lang="en-US" sz="1400" i="1" dirty="0"/>
              <a:t>D</a:t>
            </a:r>
            <a:r>
              <a:rPr lang="ru-RU" sz="1400" i="1" dirty="0"/>
              <a:t> }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While J </a:t>
            </a:r>
            <a:r>
              <a:rPr lang="en-US" sz="1400" i="1" dirty="0">
                <a:sym typeface="Symbol" panose="05050102010706020507" pitchFamily="18" charset="2"/>
              </a:rPr>
              <a:t></a:t>
            </a:r>
            <a:r>
              <a:rPr lang="ru-RU" sz="1400" i="1" dirty="0"/>
              <a:t> 17 </a:t>
            </a:r>
            <a:r>
              <a:rPr lang="en-US" sz="1400" i="1" dirty="0"/>
              <a:t>do begin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7.	{ Сравнение </a:t>
            </a:r>
            <a:r>
              <a:rPr lang="en-US" sz="1400" i="1" dirty="0"/>
              <a:t>J</a:t>
            </a:r>
            <a:r>
              <a:rPr lang="ru-RU" sz="1400" i="1" dirty="0"/>
              <a:t>-го признака массива МТ и массива М</a:t>
            </a:r>
            <a:r>
              <a:rPr lang="en-US" sz="1400" i="1" dirty="0"/>
              <a:t>D</a:t>
            </a:r>
            <a:r>
              <a:rPr lang="ru-RU" sz="1400" i="1" dirty="0"/>
              <a:t> }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If </a:t>
            </a:r>
            <a:r>
              <a:rPr lang="ru-RU" sz="1400" i="1" dirty="0"/>
              <a:t>А</a:t>
            </a:r>
            <a:r>
              <a:rPr lang="en-US" sz="1400" i="1" baseline="-25000" dirty="0"/>
              <a:t>J</a:t>
            </a:r>
            <a:r>
              <a:rPr lang="en-US" sz="1400" i="1" dirty="0"/>
              <a:t> = </a:t>
            </a:r>
            <a:r>
              <a:rPr lang="en-US" sz="1400" i="1" dirty="0" err="1"/>
              <a:t>a</a:t>
            </a:r>
            <a:r>
              <a:rPr lang="en-US" sz="1400" i="1" baseline="-25000" dirty="0" err="1"/>
              <a:t>JI</a:t>
            </a:r>
            <a:r>
              <a:rPr lang="en-US" sz="1400" i="1" dirty="0"/>
              <a:t> then </a:t>
            </a:r>
            <a:endParaRPr lang="ru-RU" sz="1400" dirty="0"/>
          </a:p>
          <a:p>
            <a:pPr marL="0" lvl="0" indent="0" algn="just">
              <a:buNone/>
            </a:pPr>
            <a:r>
              <a:rPr lang="en-US" sz="1400" i="1" dirty="0"/>
              <a:t>J:=J+1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 else Begin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I:=I+1; 	J:=20</a:t>
            </a:r>
            <a:endParaRPr lang="ru-RU" sz="1400" i="1" dirty="0"/>
          </a:p>
          <a:p>
            <a:pPr marL="0" indent="0" algn="just">
              <a:buNone/>
            </a:pPr>
            <a:r>
              <a:rPr lang="en-US" sz="1400" i="1" dirty="0"/>
              <a:t>End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End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10.	Формирование кодов операции КОР</a:t>
            </a:r>
            <a:r>
              <a:rPr lang="en-US" sz="1400" i="1" baseline="-25000" dirty="0"/>
              <a:t>I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If  J &lt; 20 then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11.	 I:=I+1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End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13.	Выбор формулировок операций по коду КОР</a:t>
            </a:r>
            <a:r>
              <a:rPr lang="en-US" sz="1400" i="1" baseline="-25000" dirty="0"/>
              <a:t>I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14.	Корректировка результатов проектирования на дисплее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15.	Выбор результатов проектирования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16.	Печать технологического маршрута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i="1" dirty="0"/>
              <a:t>17.	</a:t>
            </a:r>
            <a:r>
              <a:rPr lang="en-US" sz="1400" i="1" dirty="0"/>
              <a:t>End</a:t>
            </a:r>
            <a:endParaRPr lang="ru-RU" sz="1400" dirty="0"/>
          </a:p>
          <a:p>
            <a:pPr marL="0" indent="442913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8864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000" dirty="0"/>
              <a:t>После ввода данных в </a:t>
            </a:r>
            <a:r>
              <a:rPr lang="ru-RU" sz="2000" dirty="0" smtClean="0"/>
              <a:t>ПК </a:t>
            </a:r>
            <a:r>
              <a:rPr lang="ru-RU" sz="2000" dirty="0"/>
              <a:t>производится формирование строки конструктивно–технологических признаков детали в виде массива МД (оператор 3). </a:t>
            </a:r>
            <a:endParaRPr lang="ru-RU" sz="2000" dirty="0" smtClean="0"/>
          </a:p>
          <a:p>
            <a:pPr marL="0" indent="442913" algn="just">
              <a:buNone/>
            </a:pPr>
            <a:r>
              <a:rPr lang="ru-RU" sz="2000" dirty="0" smtClean="0"/>
              <a:t>Далее </a:t>
            </a:r>
            <a:r>
              <a:rPr lang="ru-RU" sz="2000" dirty="0"/>
              <a:t>происходит вызов в оперативное запоминающее устройство (ОЗУ) обобщенного мар­шрута (массив МТ), хранящегося на магнитном диске. Рассматривается первая строка обобщенного маршрута </a:t>
            </a:r>
            <a:r>
              <a:rPr lang="en-US" sz="2000" i="1" dirty="0"/>
              <a:t>I </a:t>
            </a:r>
            <a:r>
              <a:rPr lang="ru-RU" sz="2000" dirty="0"/>
              <a:t>= 1 (оператор 5), для которой последовательно сравниваются одноименные признаки этой строки </a:t>
            </a:r>
            <a:r>
              <a:rPr lang="ru-RU" sz="2000" i="1" dirty="0"/>
              <a:t>А</a:t>
            </a:r>
            <a:r>
              <a:rPr lang="en-US" sz="2000" i="1" baseline="-25000" dirty="0"/>
              <a:t>j</a:t>
            </a:r>
            <a:r>
              <a:rPr lang="en-US" sz="2000" i="1" dirty="0"/>
              <a:t> </a:t>
            </a:r>
            <a:r>
              <a:rPr lang="ru-RU" sz="2000" dirty="0"/>
              <a:t>и признаки массива МД. </a:t>
            </a:r>
            <a:endParaRPr lang="ru-RU" sz="2000" dirty="0" smtClean="0"/>
          </a:p>
          <a:p>
            <a:pPr marL="0" indent="442913" algn="just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случае, если </a:t>
            </a:r>
            <a:r>
              <a:rPr lang="ru-RU" sz="2000" i="1" dirty="0"/>
              <a:t>А</a:t>
            </a:r>
            <a:r>
              <a:rPr lang="en-US" sz="2000" i="1" baseline="-25000" dirty="0"/>
              <a:t>j</a:t>
            </a:r>
            <a:r>
              <a:rPr lang="ru-RU" sz="2000" dirty="0"/>
              <a:t> включает соответствующий признак детали </a:t>
            </a:r>
            <a:r>
              <a:rPr lang="ru-RU" sz="2000" i="1" dirty="0"/>
              <a:t>а</a:t>
            </a:r>
            <a:r>
              <a:rPr lang="en-US" sz="2000" i="1" baseline="-25000" dirty="0" err="1"/>
              <a:t>jk</a:t>
            </a:r>
            <a:r>
              <a:rPr lang="en-US" sz="2000" i="1" dirty="0"/>
              <a:t> </a:t>
            </a:r>
            <a:r>
              <a:rPr lang="ru-RU" sz="2000" dirty="0"/>
              <a:t>(оператор 7), то благодаря операторам 8, 9 производится переход к следующему признаку этой же строки и выполняется аналогичная проверка. </a:t>
            </a:r>
            <a:endParaRPr lang="ru-RU" sz="2000" dirty="0" smtClean="0"/>
          </a:p>
          <a:p>
            <a:pPr marL="0" indent="442913" algn="just">
              <a:buNone/>
            </a:pPr>
            <a:r>
              <a:rPr lang="ru-RU" sz="2000" dirty="0" smtClean="0"/>
              <a:t>Цикл </a:t>
            </a:r>
            <a:r>
              <a:rPr lang="ru-RU" sz="2000" dirty="0"/>
              <a:t>повторяется до тех пор, пока не будут проверены все 17 признаков рассматри­ваемого обобщенного маршрута. </a:t>
            </a:r>
            <a:endParaRPr lang="ru-RU" sz="2000" dirty="0" smtClean="0"/>
          </a:p>
          <a:p>
            <a:pPr marL="0" indent="442913" algn="just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в строке массива МТ для отдельного признака </a:t>
            </a:r>
            <a:r>
              <a:rPr lang="ru-RU" sz="2000" i="1" dirty="0"/>
              <a:t>А</a:t>
            </a:r>
            <a:r>
              <a:rPr lang="en-US" sz="2000" i="1" baseline="-25000" dirty="0"/>
              <a:t>j</a:t>
            </a:r>
            <a:r>
              <a:rPr lang="ru-RU" sz="2000" dirty="0"/>
              <a:t> не указаны кодовые значения, что означает отсутствие влияния рассматриваемого признака на выбор анали­зируемой </a:t>
            </a:r>
            <a:r>
              <a:rPr lang="en-US" sz="2000" dirty="0" err="1"/>
              <a:t>i</a:t>
            </a:r>
            <a:r>
              <a:rPr lang="ru-RU" sz="2000" dirty="0"/>
              <a:t>–й операции, то в этом случае также производят переход к следующему (</a:t>
            </a:r>
            <a:r>
              <a:rPr lang="en-US" sz="2000" dirty="0"/>
              <a:t>j</a:t>
            </a:r>
            <a:r>
              <a:rPr lang="ru-RU" sz="2000" dirty="0"/>
              <a:t>+1)–</a:t>
            </a:r>
            <a:r>
              <a:rPr lang="ru-RU" sz="2000" dirty="0" err="1"/>
              <a:t>му</a:t>
            </a:r>
            <a:r>
              <a:rPr lang="ru-RU" sz="2000" dirty="0"/>
              <a:t> признаку. </a:t>
            </a:r>
            <a:endParaRPr lang="ru-RU" sz="2000" dirty="0" smtClean="0"/>
          </a:p>
          <a:p>
            <a:pPr marL="0" indent="442913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выполнении вышеописанного условия соответствия строки признаков детали и строки рассматри­ваемой </a:t>
            </a:r>
            <a:r>
              <a:rPr lang="en-US" sz="2000" dirty="0" err="1"/>
              <a:t>i</a:t>
            </a:r>
            <a:r>
              <a:rPr lang="ru-RU" sz="2000" dirty="0"/>
              <a:t>–й операции последняя принимается и запоминается (опера­тор 10) при формировании кодов операции КОР.</a:t>
            </a:r>
          </a:p>
          <a:p>
            <a:pPr marL="0" indent="442913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0083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00" dirty="0"/>
              <a:t>Если условие соответствия </a:t>
            </a:r>
            <a:r>
              <a:rPr lang="ru-RU" sz="2400" i="1" dirty="0"/>
              <a:t>А</a:t>
            </a:r>
            <a:r>
              <a:rPr lang="en-US" sz="2400" i="1" baseline="-25000" dirty="0"/>
              <a:t>j</a:t>
            </a:r>
            <a:r>
              <a:rPr lang="en-US" sz="2400" dirty="0"/>
              <a:t> </a:t>
            </a:r>
            <a:r>
              <a:rPr lang="ru-RU" sz="2400" i="1" dirty="0"/>
              <a:t>= а</a:t>
            </a:r>
            <a:r>
              <a:rPr lang="en-US" sz="2400" i="1" baseline="-25000" dirty="0" err="1"/>
              <a:t>jk</a:t>
            </a:r>
            <a:r>
              <a:rPr lang="ru-RU" sz="2400" dirty="0"/>
              <a:t> не выполняется для какого–либо признака, то происходит переход к следующей (</a:t>
            </a:r>
            <a:r>
              <a:rPr lang="en-US" sz="2400" dirty="0" err="1"/>
              <a:t>i</a:t>
            </a:r>
            <a:r>
              <a:rPr lang="ru-RU" sz="2400" dirty="0"/>
              <a:t>+ 1)–й строке (операции) массива МТ (операторы 11, 12).</a:t>
            </a:r>
          </a:p>
          <a:p>
            <a:pPr marL="0" indent="442913" algn="just">
              <a:buNone/>
            </a:pPr>
            <a:r>
              <a:rPr lang="ru-RU" sz="2400" dirty="0"/>
              <a:t>Процесс выбора кодов операций КОР</a:t>
            </a:r>
            <a:r>
              <a:rPr lang="en-US" sz="2400" baseline="-25000" dirty="0"/>
              <a:t>j</a:t>
            </a:r>
            <a:r>
              <a:rPr lang="ru-RU" sz="2400" dirty="0"/>
              <a:t> выполняется до тех пор, пока не будут рассмотрены все </a:t>
            </a:r>
            <a:r>
              <a:rPr lang="ru-RU" sz="2400" i="1" dirty="0"/>
              <a:t>К</a:t>
            </a:r>
            <a:r>
              <a:rPr lang="ru-RU" sz="2400" dirty="0"/>
              <a:t> строк массива МТ. </a:t>
            </a:r>
            <a:endParaRPr lang="ru-RU" sz="2400" dirty="0" smtClean="0"/>
          </a:p>
          <a:p>
            <a:pPr marL="0" indent="442913" algn="just">
              <a:buNone/>
            </a:pPr>
            <a:r>
              <a:rPr lang="ru-RU" sz="2400" dirty="0" smtClean="0"/>
              <a:t>Далее </a:t>
            </a:r>
            <a:r>
              <a:rPr lang="ru-RU" sz="2400" dirty="0"/>
              <a:t>по кодам операций КОР</a:t>
            </a:r>
            <a:r>
              <a:rPr lang="en-US" sz="2400" baseline="-25000" dirty="0"/>
              <a:t>j</a:t>
            </a:r>
            <a:r>
              <a:rPr lang="ru-RU" sz="2400" dirty="0"/>
              <a:t> выбираются их формулировки (оператор 13), которые могут выводиться на экран дисплея для анализа результатов проекти­рования (оператор 14) или для печати технологического маршрута на печатающем устройстве (оператор 16).</a:t>
            </a:r>
          </a:p>
        </p:txBody>
      </p:sp>
    </p:spTree>
    <p:extLst>
      <p:ext uri="{BB962C8B-B14F-4D97-AF65-F5344CB8AC3E}">
        <p14:creationId xmlns:p14="http://schemas.microsoft.com/office/powerpoint/2010/main" val="13559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938" y="1556792"/>
            <a:ext cx="9144000" cy="3363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98092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соответствия выбора типового маршрута обработки деталей класса «валы» (фрагмент)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5035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>
              <a:buNone/>
            </a:pPr>
            <a:r>
              <a:rPr lang="ru-RU" dirty="0"/>
              <a:t>В технологической унификации различают два метода:</a:t>
            </a:r>
          </a:p>
          <a:p>
            <a:pPr lvl="0" algn="just"/>
            <a:r>
              <a:rPr lang="ru-RU" dirty="0"/>
              <a:t>типизации технологических операций и процессов;</a:t>
            </a:r>
          </a:p>
          <a:p>
            <a:pPr algn="just"/>
            <a:r>
              <a:rPr lang="ru-RU" dirty="0"/>
              <a:t>групповой обработки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6562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5. </a:t>
            </a:r>
            <a:r>
              <a:rPr lang="ru-RU" b="1" dirty="0"/>
              <a:t>АВТОМАТИЗАЦИЯ ПРОЕКТИРОВАНИЯ ТЕХНОЛОГИЧЕСКИХ ОПЕРАЦИЙ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7247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400" b="1" i="1" dirty="0"/>
              <a:t>Общая схема проектирования технологических </a:t>
            </a:r>
            <a:r>
              <a:rPr lang="ru-RU" sz="2400" b="1" i="1" dirty="0" smtClean="0"/>
              <a:t>операций</a:t>
            </a:r>
          </a:p>
          <a:p>
            <a:pPr marL="0" indent="442913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разработке операции необходимо знать маршрут обработки заготовки, качество ее изготовления на предшествующей операции (точность, шероховатость, </a:t>
            </a:r>
            <a:r>
              <a:rPr lang="ru-RU" sz="2400" dirty="0" err="1"/>
              <a:t>физико</a:t>
            </a:r>
            <a:r>
              <a:rPr lang="ru-RU" sz="2400" dirty="0"/>
              <a:t>–химические свойства). </a:t>
            </a:r>
            <a:endParaRPr lang="ru-RU" sz="2400" dirty="0" smtClean="0"/>
          </a:p>
          <a:p>
            <a:pPr marL="0" indent="442913" algn="just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вид и содержание операции оказывают влияние следующие факторы (параметры):</a:t>
            </a:r>
          </a:p>
          <a:p>
            <a:pPr lvl="0" algn="just"/>
            <a:r>
              <a:rPr lang="ru-RU" sz="2400" i="1" dirty="0"/>
              <a:t>конструкция детали </a:t>
            </a:r>
            <a:r>
              <a:rPr lang="ru-RU" sz="2400" dirty="0"/>
              <a:t>(размеры, конфигурация, масса);</a:t>
            </a:r>
          </a:p>
          <a:p>
            <a:pPr lvl="0" algn="just"/>
            <a:r>
              <a:rPr lang="ru-RU" sz="2400" i="1" dirty="0"/>
              <a:t>технические требования на ее изготовление </a:t>
            </a:r>
            <a:r>
              <a:rPr lang="ru-RU" sz="2400" dirty="0"/>
              <a:t>(допуски на размеры, форма и взаимное расположение поверхностей, их шероховатость и др.);</a:t>
            </a:r>
          </a:p>
          <a:p>
            <a:pPr lvl="0" algn="just"/>
            <a:r>
              <a:rPr lang="ru-RU" sz="2400" i="1" dirty="0"/>
              <a:t>вид заготовки</a:t>
            </a:r>
            <a:r>
              <a:rPr lang="ru-RU" sz="2400" dirty="0"/>
              <a:t>;</a:t>
            </a:r>
          </a:p>
          <a:p>
            <a:pPr lvl="0" algn="just"/>
            <a:r>
              <a:rPr lang="ru-RU" sz="2400" i="1" dirty="0"/>
              <a:t>программа выпуска</a:t>
            </a:r>
            <a:r>
              <a:rPr lang="ru-RU" sz="2400" dirty="0"/>
              <a:t>;</a:t>
            </a:r>
          </a:p>
          <a:p>
            <a:pPr lvl="0" algn="just"/>
            <a:r>
              <a:rPr lang="ru-RU" sz="2400" i="1" dirty="0"/>
              <a:t>набор типоразмеров оборудования </a:t>
            </a:r>
            <a:r>
              <a:rPr lang="ru-RU" sz="2400" dirty="0"/>
              <a:t>(применяемого в цехах), на который ориентируются при разработке технологических процессов,</a:t>
            </a:r>
          </a:p>
          <a:p>
            <a:pPr lvl="0" algn="just"/>
            <a:r>
              <a:rPr lang="ru-RU" sz="2400" i="1" dirty="0"/>
              <a:t>набор приспособлений</a:t>
            </a:r>
            <a:r>
              <a:rPr lang="ru-RU" sz="2400" dirty="0"/>
              <a:t>, закрепленный за выбираемым обо­рудованием.</a:t>
            </a:r>
          </a:p>
          <a:p>
            <a:pPr marL="0" indent="442913" algn="just">
              <a:buNone/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2370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i="1" dirty="0"/>
              <a:t>Алгоритм проектирования технологических операций</a:t>
            </a:r>
            <a:r>
              <a:rPr lang="ru-RU" dirty="0"/>
              <a:t> может быть разбит на несколько частных алгоритмов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sz="2800" dirty="0" smtClean="0"/>
              <a:t>1</a:t>
            </a:r>
            <a:r>
              <a:rPr lang="ru-RU" sz="2800" dirty="0"/>
              <a:t>. Определение формы и межоперационных размеров детали, поступающей на </a:t>
            </a:r>
            <a:r>
              <a:rPr lang="ru-RU" sz="2800" dirty="0" smtClean="0"/>
              <a:t>операцию.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2. Выбор типоразмера станка.</a:t>
            </a:r>
          </a:p>
          <a:p>
            <a:pPr marL="0" indent="0" algn="just">
              <a:buNone/>
            </a:pPr>
            <a:r>
              <a:rPr lang="ru-RU" sz="2800" dirty="0"/>
              <a:t>3. Выбор схемы базирования и установки детали.</a:t>
            </a:r>
          </a:p>
          <a:p>
            <a:pPr marL="0" indent="0" algn="just">
              <a:buNone/>
            </a:pPr>
            <a:r>
              <a:rPr lang="ru-RU" sz="2800" dirty="0"/>
              <a:t>4. Назначение типоразмера установочно–зажимного приспо­собления.</a:t>
            </a:r>
          </a:p>
          <a:p>
            <a:pPr marL="0" indent="0" algn="just">
              <a:buNone/>
            </a:pPr>
            <a:r>
              <a:rPr lang="ru-RU" sz="2800" dirty="0"/>
              <a:t>5. Формирование допустимых вариантов структуры операции, включающих окончательный выбор состава переходов, определение последовательности установок и переходов в операции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74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6</a:t>
            </a:r>
            <a:r>
              <a:rPr lang="ru-RU" dirty="0"/>
              <a:t>. Проектирование различных переходов.</a:t>
            </a:r>
          </a:p>
          <a:p>
            <a:pPr marL="0" indent="0" algn="just">
              <a:buNone/>
            </a:pPr>
            <a:r>
              <a:rPr lang="ru-RU" dirty="0"/>
              <a:t>7. Расчет времени выполнения переходов и вспомогательных приемов в операции.</a:t>
            </a:r>
          </a:p>
          <a:p>
            <a:pPr marL="0" indent="0" algn="just">
              <a:buNone/>
            </a:pPr>
            <a:r>
              <a:rPr lang="ru-RU" dirty="0"/>
              <a:t>8. Определение наиболее рациональных характеристик и струк­туры операции.</a:t>
            </a:r>
          </a:p>
          <a:p>
            <a:pPr marL="0" indent="0" algn="just">
              <a:buNone/>
            </a:pPr>
            <a:r>
              <a:rPr lang="ru-RU" dirty="0"/>
              <a:t>9. Вычисление </a:t>
            </a:r>
            <a:r>
              <a:rPr lang="ru-RU" dirty="0" err="1"/>
              <a:t>расчетно</a:t>
            </a:r>
            <a:r>
              <a:rPr lang="ru-RU" dirty="0"/>
              <a:t>–технической нормы времени на опе­рацию.</a:t>
            </a:r>
          </a:p>
          <a:p>
            <a:pPr marL="0" indent="0" algn="just">
              <a:buNone/>
            </a:pPr>
            <a:r>
              <a:rPr lang="ru-RU" dirty="0"/>
              <a:t>10. Определение разряда работы, расценок и себестоимости операции.</a:t>
            </a:r>
          </a:p>
          <a:p>
            <a:pPr marL="0" indent="0" algn="just">
              <a:buNone/>
            </a:pPr>
            <a:r>
              <a:rPr lang="ru-RU" dirty="0"/>
              <a:t>11. Определение программы вычерчивания операционных черте­жей, схем наладок и печати технологических карт.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53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некоторых простых операций ряд алгоритмов в схеме может отсутствовать.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Например</a:t>
            </a:r>
            <a:r>
              <a:rPr lang="ru-RU" sz="2800" dirty="0"/>
              <a:t>, для однопроходной операции алгоритм определения последовательности установок и переходов (5) опуска­ется. В схемах операций, для выполнения которых используются станки с постоянно установленными приспособлениями и инстру­ментом, алгоритмы выбора этих приспособлений и инструментов также опускаются.</a:t>
            </a:r>
          </a:p>
          <a:p>
            <a:pPr marL="0" indent="442913" algn="just">
              <a:buNone/>
            </a:pPr>
            <a:r>
              <a:rPr lang="ru-RU" sz="2800" dirty="0"/>
              <a:t>В состав рассмотренного алгоритма проектирования допол­нительно может быть включен алгоритм выбора оптимального варианта операции. В этом случае проектируется несколько вариан­тов и выбирается вариант, имеющий минимальную себестоимость операции.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98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/>
              <a:t>Алгоритм расчета припусков и межоперационных </a:t>
            </a:r>
            <a:r>
              <a:rPr lang="ru-RU" sz="2800" b="1" i="1" dirty="0" smtClean="0"/>
              <a:t>размеров</a:t>
            </a:r>
          </a:p>
          <a:p>
            <a:pPr marL="0" indent="442913" algn="just">
              <a:buNone/>
            </a:pPr>
            <a:r>
              <a:rPr lang="ru-RU" sz="2700" dirty="0"/>
              <a:t>Определение припусков на обработку и допусков на промежу­точные операционные размеры, обеспечивающие возможность по­лучения деталей требуемого качества, имеет важное </a:t>
            </a:r>
            <a:r>
              <a:rPr lang="ru-RU" sz="2700" dirty="0" err="1"/>
              <a:t>технико</a:t>
            </a:r>
            <a:r>
              <a:rPr lang="ru-RU" sz="2700" dirty="0"/>
              <a:t>–экономическое значение</a:t>
            </a:r>
            <a:r>
              <a:rPr lang="ru-RU" sz="2700" dirty="0" smtClean="0"/>
              <a:t>.</a:t>
            </a:r>
          </a:p>
          <a:p>
            <a:pPr marL="0" indent="442913" algn="just">
              <a:buNone/>
            </a:pPr>
            <a:r>
              <a:rPr lang="ru-RU" sz="2700" dirty="0"/>
              <a:t>Завышенные припуски на обработку являются причиной пере­расхода материала, увеличения трудоемкости, приводят к снижению качества поверхности за счет удаления наиболее износостойких поверхностных слоев, повышают затраты на электроэнергию</a:t>
            </a:r>
            <a:r>
              <a:rPr lang="ru-RU" sz="2700" dirty="0" smtClean="0"/>
              <a:t>.</a:t>
            </a:r>
          </a:p>
          <a:p>
            <a:pPr marL="0" indent="442913" algn="just">
              <a:buNone/>
            </a:pPr>
            <a:r>
              <a:rPr lang="ru-RU" sz="2700" dirty="0"/>
              <a:t>З</a:t>
            </a:r>
            <a:r>
              <a:rPr lang="ru-RU" sz="2700" dirty="0" smtClean="0"/>
              <a:t>аниженные </a:t>
            </a:r>
            <a:r>
              <a:rPr lang="ru-RU" sz="2700" dirty="0"/>
              <a:t>припуски также снижают качество обра­ботки, так как не позволяют полностью удалить дефектный слой, затрудняют достижение требуемой точности и шероховатости по­верхности.</a:t>
            </a: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val="2444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 smtClean="0"/>
              <a:t>Поэтому возникает </a:t>
            </a:r>
            <a:r>
              <a:rPr lang="ru-RU" sz="2800" dirty="0"/>
              <a:t>необходимость технически обоснованного выбора общего и межоперационных припусков на обрабатываемые поверхности.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Под </a:t>
            </a:r>
            <a:r>
              <a:rPr lang="ru-RU" sz="2800" b="1" i="1" dirty="0"/>
              <a:t>общим припуском</a:t>
            </a:r>
            <a:r>
              <a:rPr lang="ru-RU" sz="2800" dirty="0"/>
              <a:t> подразумевается слой металла, необходимый для выполнения всей совокупности технологических переходов, т.е. всего процесса обра­ботки данной элементарной поверхности от черной заготовки до готовой детали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r>
              <a:rPr lang="ru-RU" sz="2800" dirty="0"/>
              <a:t>Общий припуск определяется как сумма операционных припусков</a:t>
            </a:r>
          </a:p>
          <a:p>
            <a:pPr marL="0" indent="442913" algn="just">
              <a:buNone/>
            </a:pPr>
            <a:r>
              <a:rPr lang="ru-RU" sz="2800" dirty="0" smtClean="0"/>
              <a:t>                                                      ,     </a:t>
            </a:r>
          </a:p>
          <a:p>
            <a:pPr marL="0" indent="442913"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где </a:t>
            </a:r>
            <a:r>
              <a:rPr lang="en-US" sz="2800" i="1" dirty="0" err="1"/>
              <a:t>Z</a:t>
            </a:r>
            <a:r>
              <a:rPr lang="en-US" sz="2800" i="1" baseline="-25000" dirty="0" err="1"/>
              <a:t>i</a:t>
            </a:r>
            <a:r>
              <a:rPr lang="ru-RU" sz="2800" dirty="0"/>
              <a:t> – припуск на обработку рассматриваемой поверхности на </a:t>
            </a:r>
            <a:r>
              <a:rPr lang="en-US" sz="2800" dirty="0" err="1"/>
              <a:t>i</a:t>
            </a:r>
            <a:r>
              <a:rPr lang="ru-RU" sz="2800" dirty="0"/>
              <a:t>–й операции.</a:t>
            </a:r>
            <a:endParaRPr lang="ru-RU" sz="28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365104"/>
            <a:ext cx="1656184" cy="9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dirty="0"/>
              <a:t>Существуют три метода определения припуска, которые находят применение и в САПР ТП: </a:t>
            </a:r>
          </a:p>
          <a:p>
            <a:pPr algn="just"/>
            <a:r>
              <a:rPr lang="ru-RU" i="1" dirty="0"/>
              <a:t>дифференциально–аналитический, </a:t>
            </a:r>
          </a:p>
          <a:p>
            <a:pPr algn="just"/>
            <a:r>
              <a:rPr lang="ru-RU" i="1" dirty="0"/>
              <a:t>нор­мативный </a:t>
            </a:r>
          </a:p>
          <a:p>
            <a:pPr algn="just"/>
            <a:r>
              <a:rPr lang="ru-RU" i="1" dirty="0"/>
              <a:t>интегрально–аналитический.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4312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Дифференциально–аналитический </a:t>
            </a:r>
            <a:r>
              <a:rPr lang="ru-RU" b="1" i="1" dirty="0" smtClean="0"/>
              <a:t>метод</a:t>
            </a:r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Базируется </a:t>
            </a:r>
            <a:r>
              <a:rPr lang="ru-RU" dirty="0"/>
              <a:t>на анализе производственных погреш­ностей и является наиболее точным. Он </a:t>
            </a:r>
            <a:r>
              <a:rPr lang="ru-RU" dirty="0" smtClean="0"/>
              <a:t>дифференцированно учитывает </a:t>
            </a:r>
            <a:r>
              <a:rPr lang="ru-RU" dirty="0"/>
              <a:t>влияние на величину припуска конфигурации и размеров детали, качества заготовки, а также погрешностей, возникающих при механической и термической обработке</a:t>
            </a:r>
            <a:r>
              <a:rPr lang="ru-RU" dirty="0" smtClean="0"/>
              <a:t>.</a:t>
            </a:r>
          </a:p>
          <a:p>
            <a:pPr marL="0" indent="442913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972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7999"/>
              </a:xfrm>
            </p:spPr>
            <p:txBody>
              <a:bodyPr/>
              <a:lstStyle/>
              <a:p>
                <a:pPr marL="0" indent="442913" algn="just">
                  <a:buNone/>
                </a:pPr>
                <a:r>
                  <a:rPr lang="ru-RU" sz="2800" dirty="0" smtClean="0"/>
                  <a:t>Наиболее общий вид формулы для определения минимального припуска (мм) на обработку на </a:t>
                </a:r>
                <a:r>
                  <a:rPr lang="en-US" sz="2800" i="1" dirty="0" err="1"/>
                  <a:t>i</a:t>
                </a:r>
                <a:r>
                  <a:rPr lang="ru-RU" sz="2800" dirty="0"/>
                  <a:t>–й операции можно представить в </a:t>
                </a:r>
                <a:r>
                  <a:rPr lang="ru-RU" sz="2800" dirty="0" smtClean="0"/>
                  <a:t>виде</a:t>
                </a:r>
              </a:p>
              <a:p>
                <a:pPr marL="0" indent="442913" algn="just">
                  <a:buNone/>
                </a:pPr>
                <a:r>
                  <a:rPr lang="ru-RU" sz="2800" dirty="0" smtClean="0"/>
                  <a:t>                                                                    ,</a:t>
                </a:r>
              </a:p>
              <a:p>
                <a:pPr marL="0" indent="442913" algn="just">
                  <a:buNone/>
                </a:pPr>
                <a:r>
                  <a:rPr lang="ru-RU" sz="2600" dirty="0" smtClean="0"/>
                  <a:t>где </a:t>
                </a:r>
                <a:r>
                  <a:rPr lang="en-US" sz="2600" i="1" dirty="0" smtClean="0"/>
                  <a:t>Rz</a:t>
                </a:r>
                <a:r>
                  <a:rPr lang="en-US" sz="2600" i="1" baseline="-25000" dirty="0" smtClean="0"/>
                  <a:t>i-1</a:t>
                </a:r>
                <a:r>
                  <a:rPr lang="en-US" sz="2600" i="1" dirty="0" smtClean="0"/>
                  <a:t> – </a:t>
                </a:r>
                <a:r>
                  <a:rPr lang="ru-RU" sz="2600" dirty="0" smtClean="0"/>
                  <a:t>высота </a:t>
                </a:r>
                <a:r>
                  <a:rPr lang="ru-RU" sz="2600" dirty="0"/>
                  <a:t>шероховатости неровностей профиля, </a:t>
                </a:r>
                <a:r>
                  <a:rPr lang="ru-RU" sz="2600" dirty="0" smtClean="0"/>
                  <a:t>мкм</a:t>
                </a:r>
                <a:endParaRPr lang="en-US" sz="2600" dirty="0" smtClean="0"/>
              </a:p>
              <a:p>
                <a:pPr marL="0" indent="442913" algn="just">
                  <a:buNone/>
                </a:pPr>
                <a:r>
                  <a:rPr lang="en-US" sz="2600" i="1" dirty="0" smtClean="0"/>
                  <a:t>T</a:t>
                </a:r>
                <a:r>
                  <a:rPr lang="en-US" sz="2600" i="1" baseline="-25000" dirty="0" smtClean="0"/>
                  <a:t>i-1 </a:t>
                </a:r>
                <a:r>
                  <a:rPr lang="en-US" sz="2600" i="1" dirty="0" smtClean="0"/>
                  <a:t>– </a:t>
                </a:r>
                <a:r>
                  <a:rPr lang="ru-RU" sz="2600" dirty="0"/>
                  <a:t>глубина дефектного слоя на предшествующей операции (пе­реходе), </a:t>
                </a:r>
                <a:r>
                  <a:rPr lang="ru-RU" sz="2600" dirty="0" smtClean="0"/>
                  <a:t>мкм</a:t>
                </a:r>
                <a:endParaRPr lang="en-US" sz="2600" dirty="0" smtClean="0"/>
              </a:p>
              <a:p>
                <a:pPr marL="0" indent="442913" algn="just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bar>
                  </m:oMath>
                </a14:m>
                <a:r>
                  <a:rPr lang="en-US" sz="2600" i="1" baseline="-25000" dirty="0" smtClean="0"/>
                  <a:t>i-1 </a:t>
                </a:r>
                <a:r>
                  <a:rPr lang="en-US" sz="2600" i="1" dirty="0" smtClean="0"/>
                  <a:t>– </a:t>
                </a:r>
                <a:r>
                  <a:rPr lang="ru-RU" sz="2600" dirty="0"/>
                  <a:t>векторная сумма пространственных отклонений взаимосвязанных поверхностей обрабатываемой заготовки, полу­ченных на предшествующей операции, мкм</a:t>
                </a:r>
                <a:r>
                  <a:rPr lang="ru-RU" sz="2600" dirty="0" smtClean="0"/>
                  <a:t>;</a:t>
                </a:r>
                <a:endParaRPr lang="en-US" sz="2600" dirty="0" smtClean="0"/>
              </a:p>
              <a:p>
                <a:pPr marL="0" indent="442913" algn="just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bar>
                    <m:r>
                      <a:rPr lang="en-US" sz="2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i="1" dirty="0"/>
                  <a:t> – </a:t>
                </a:r>
                <a:r>
                  <a:rPr lang="ru-RU" sz="2600" dirty="0"/>
                  <a:t>векторная сумма погрешностей базирования и закрепления, мкм</a:t>
                </a:r>
                <a:r>
                  <a:rPr lang="ru-RU" sz="2600" dirty="0" smtClean="0"/>
                  <a:t>;</a:t>
                </a:r>
                <a:endParaRPr lang="en-US" sz="2600" dirty="0" smtClean="0"/>
              </a:p>
              <a:p>
                <a:pPr marL="0" indent="442913" algn="just">
                  <a:buNone/>
                </a:pPr>
                <a:r>
                  <a:rPr lang="ru-RU" sz="2800" i="1" dirty="0"/>
                  <a:t>k –</a:t>
                </a:r>
                <a:r>
                  <a:rPr lang="ru-RU" sz="2800" dirty="0"/>
                  <a:t> </a:t>
                </a:r>
                <a:r>
                  <a:rPr lang="ru-RU" sz="2600" dirty="0"/>
                  <a:t>коэффициент, учитывающий характер припуска (для односторонних припусков </a:t>
                </a:r>
                <a:r>
                  <a:rPr lang="en-US" sz="2600" dirty="0"/>
                  <a:t>k</a:t>
                </a:r>
                <a:r>
                  <a:rPr lang="ru-RU" sz="2600" dirty="0"/>
                  <a:t>=1, для симметричного – k =2).</a:t>
                </a:r>
              </a:p>
              <a:p>
                <a:pPr marL="0" indent="442913" algn="just">
                  <a:buNone/>
                </a:pPr>
                <a:endParaRPr lang="ru-RU" sz="26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7999"/>
              </a:xfrm>
              <a:blipFill rotWithShape="0">
                <a:blip r:embed="rId2"/>
                <a:stretch>
                  <a:fillRect l="-1333" t="-889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8360" y="1340768"/>
            <a:ext cx="454566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>
              <a:buNone/>
            </a:pPr>
            <a:r>
              <a:rPr lang="ru-RU" dirty="0"/>
              <a:t>Под </a:t>
            </a:r>
            <a:r>
              <a:rPr lang="ru-RU" i="1" dirty="0"/>
              <a:t>типизацией </a:t>
            </a:r>
            <a:r>
              <a:rPr lang="ru-RU" dirty="0"/>
              <a:t>понимают создание процессов обработки групп конструктивно и технологически подобных деталей. Для их изготовления выбирают оптимальные маршруты, орудия труда и формы организации производства</a:t>
            </a:r>
            <a:r>
              <a:rPr lang="ru-RU" dirty="0" smtClean="0"/>
              <a:t>.</a:t>
            </a:r>
          </a:p>
          <a:p>
            <a:pPr marL="0" indent="541338" algn="just">
              <a:buNone/>
            </a:pPr>
            <a:r>
              <a:rPr lang="ru-RU" dirty="0" smtClean="0"/>
              <a:t>Метод базируется </a:t>
            </a:r>
            <a:r>
              <a:rPr lang="ru-RU" dirty="0"/>
              <a:t>на классификации процессов, в основе которой лежит классификация деталей. В качестве классификационных признаков здесь принимаются конфигурация детали, ее размеры, материал, точность и качество обрабатываемых поверхностей.</a:t>
            </a:r>
          </a:p>
          <a:p>
            <a:pPr marL="0" indent="541338">
              <a:buNone/>
            </a:pPr>
            <a:endParaRPr lang="ru-RU" dirty="0" smtClean="0"/>
          </a:p>
          <a:p>
            <a:pPr marL="0" indent="541338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endParaRPr lang="en-US" sz="2800" dirty="0" smtClean="0"/>
          </a:p>
          <a:p>
            <a:pPr marL="0" indent="442913" algn="just">
              <a:buNone/>
            </a:pPr>
            <a:endParaRPr lang="en-US" sz="2800" dirty="0"/>
          </a:p>
          <a:p>
            <a:pPr marL="0" indent="442913" algn="just">
              <a:buNone/>
            </a:pPr>
            <a:endParaRPr lang="en-US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Рассматриваемый </a:t>
            </a:r>
            <a:r>
              <a:rPr lang="ru-RU" sz="2800" dirty="0"/>
              <a:t>метод находит наибольшее применение при автоматизации решения технологических задач. </a:t>
            </a:r>
            <a:endParaRPr lang="en-US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Он </a:t>
            </a:r>
            <a:r>
              <a:rPr lang="ru-RU" sz="2800" dirty="0"/>
              <a:t>позволяет наибо­лее точно определять значения припусков и операционных размеров, что способствует в ряде случаев снижению отходов металла в струж­ку на 20–50%.</a:t>
            </a:r>
          </a:p>
          <a:p>
            <a:pPr marL="0" indent="442913" algn="just">
              <a:buNone/>
            </a:pPr>
            <a:endParaRPr lang="ru-RU" sz="2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В качестве исходной информации для автоматизации расчета припусков используются следующие данные: </a:t>
            </a:r>
          </a:p>
          <a:p>
            <a:pPr lvl="0"/>
            <a:r>
              <a:rPr lang="ru-RU" sz="2800" i="1" dirty="0"/>
              <a:t>чертеж детали </a:t>
            </a:r>
            <a:r>
              <a:rPr lang="ru-RU" sz="2800" dirty="0"/>
              <a:t>с техни­ческими требованиями, </a:t>
            </a:r>
          </a:p>
          <a:p>
            <a:pPr lvl="0"/>
            <a:r>
              <a:rPr lang="ru-RU" sz="2800" i="1" dirty="0"/>
              <a:t>метод получения заготовки</a:t>
            </a:r>
            <a:r>
              <a:rPr lang="ru-RU" sz="2800" dirty="0"/>
              <a:t>, </a:t>
            </a:r>
          </a:p>
          <a:p>
            <a:pPr lvl="0"/>
            <a:r>
              <a:rPr lang="ru-RU" sz="2800" i="1" dirty="0"/>
              <a:t>точность</a:t>
            </a:r>
            <a:r>
              <a:rPr lang="ru-RU" sz="2800" dirty="0"/>
              <a:t> и </a:t>
            </a:r>
            <a:r>
              <a:rPr lang="ru-RU" sz="2800" i="1" dirty="0"/>
              <a:t>качество заготовки</a:t>
            </a:r>
            <a:r>
              <a:rPr lang="ru-RU" sz="2800" dirty="0"/>
              <a:t>, </a:t>
            </a:r>
          </a:p>
          <a:p>
            <a:pPr lvl="0"/>
            <a:r>
              <a:rPr lang="ru-RU" sz="2800" i="1" dirty="0"/>
              <a:t>установочные базы</a:t>
            </a:r>
            <a:r>
              <a:rPr lang="ru-RU" sz="2800" dirty="0"/>
              <a:t>, </a:t>
            </a:r>
          </a:p>
          <a:p>
            <a:pPr lvl="0"/>
            <a:r>
              <a:rPr lang="ru-RU" sz="2800" i="1" dirty="0"/>
              <a:t>тип приспособления</a:t>
            </a:r>
            <a:r>
              <a:rPr lang="ru-RU" sz="2800" dirty="0"/>
              <a:t>, </a:t>
            </a:r>
          </a:p>
          <a:p>
            <a:pPr lvl="0"/>
            <a:r>
              <a:rPr lang="ru-RU" sz="2800" i="1" dirty="0"/>
              <a:t>технологический маршрут </a:t>
            </a:r>
            <a:r>
              <a:rPr lang="ru-RU" sz="2800" dirty="0"/>
              <a:t>обработки элементарной поверхности,</a:t>
            </a:r>
          </a:p>
          <a:p>
            <a:pPr lvl="0"/>
            <a:r>
              <a:rPr lang="ru-RU" sz="2800" i="1" dirty="0"/>
              <a:t>вид термической обработки</a:t>
            </a:r>
            <a:r>
              <a:rPr lang="ru-RU" sz="2800" dirty="0"/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500" dirty="0"/>
              <a:t>Алгоритм расчета припусков и операционных размеров с исполь­зованием дифференциально–аналитического метода включает сле­дующие этапы</a:t>
            </a:r>
            <a:r>
              <a:rPr lang="ru-RU" sz="2500" dirty="0" smtClean="0"/>
              <a:t>:</a:t>
            </a:r>
            <a:endParaRPr lang="en-US" sz="2500" dirty="0" smtClean="0"/>
          </a:p>
          <a:p>
            <a:pPr marL="0" indent="0">
              <a:buNone/>
            </a:pPr>
            <a:r>
              <a:rPr lang="ru-RU" sz="2500" dirty="0"/>
              <a:t>1. Ввод исходной информации.</a:t>
            </a:r>
          </a:p>
          <a:p>
            <a:pPr marL="0" indent="0">
              <a:buNone/>
            </a:pPr>
            <a:r>
              <a:rPr lang="ru-RU" sz="2500" dirty="0"/>
              <a:t>2. Выбор или назначение технологического маршрута обработки </a:t>
            </a:r>
            <a:r>
              <a:rPr lang="en-US" sz="2500" dirty="0" err="1"/>
              <a:t>i</a:t>
            </a:r>
            <a:r>
              <a:rPr lang="ru-RU" sz="2500" dirty="0"/>
              <a:t>–й элементарной поверхности</a:t>
            </a:r>
            <a:r>
              <a:rPr lang="ru-RU" sz="2500" dirty="0" smtClean="0"/>
              <a:t>.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3. </a:t>
            </a:r>
            <a:r>
              <a:rPr lang="ru-RU" sz="2500" dirty="0" smtClean="0"/>
              <a:t>Определение составляющих</a:t>
            </a: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500" dirty="0" smtClean="0"/>
              <a:t>4. </a:t>
            </a:r>
            <a:r>
              <a:rPr lang="ru-RU" sz="2500" dirty="0"/>
              <a:t>Расчет минимального </a:t>
            </a:r>
            <a:r>
              <a:rPr lang="ru-RU" sz="2500" dirty="0" smtClean="0"/>
              <a:t>припуска</a:t>
            </a:r>
            <a:r>
              <a:rPr lang="en-US" sz="2500" dirty="0" smtClean="0"/>
              <a:t>   </a:t>
            </a:r>
            <a:r>
              <a:rPr lang="ru-RU" sz="2500" dirty="0" smtClean="0"/>
              <a:t> </a:t>
            </a:r>
            <a:r>
              <a:rPr lang="en-US" sz="2500" dirty="0" smtClean="0"/>
              <a:t>       </a:t>
            </a:r>
            <a:r>
              <a:rPr lang="ru-RU" sz="2500" dirty="0" smtClean="0"/>
              <a:t>для </a:t>
            </a:r>
            <a:r>
              <a:rPr lang="en-US" sz="2500" i="1" dirty="0" err="1"/>
              <a:t>i</a:t>
            </a:r>
            <a:r>
              <a:rPr lang="ru-RU" sz="2500" dirty="0"/>
              <a:t>–й </a:t>
            </a:r>
            <a:r>
              <a:rPr lang="ru-RU" sz="2500" dirty="0" smtClean="0"/>
              <a:t>операции</a:t>
            </a:r>
            <a:endParaRPr lang="en-US" sz="2500" dirty="0" smtClean="0"/>
          </a:p>
          <a:p>
            <a:pPr marL="0" indent="0" algn="just">
              <a:buNone/>
            </a:pPr>
            <a:r>
              <a:rPr lang="ru-RU" sz="2500" dirty="0"/>
              <a:t>5. Определение допусков для соответствующих квалитетов, их верхних и нижних отклонений </a:t>
            </a:r>
            <a:r>
              <a:rPr lang="en-US" sz="2500" i="1" dirty="0"/>
              <a:t>j</a:t>
            </a:r>
            <a:r>
              <a:rPr lang="ru-RU" sz="2500" dirty="0"/>
              <a:t>–й поверхности для каждой </a:t>
            </a:r>
            <a:r>
              <a:rPr lang="en-US" sz="2500" i="1" dirty="0" err="1"/>
              <a:t>i</a:t>
            </a:r>
            <a:r>
              <a:rPr lang="ru-RU" sz="2500" dirty="0"/>
              <a:t>–й операции.</a:t>
            </a:r>
          </a:p>
          <a:p>
            <a:pPr marL="0" indent="0" algn="just">
              <a:buNone/>
            </a:pPr>
            <a:r>
              <a:rPr lang="ru-RU" sz="2500" dirty="0"/>
              <a:t>6. Расчет максимальных, общих и номинальных припусков на все операции технологического процесса обработки </a:t>
            </a:r>
            <a:r>
              <a:rPr lang="en-US" sz="2500" i="1" dirty="0"/>
              <a:t>j</a:t>
            </a:r>
            <a:r>
              <a:rPr lang="ru-RU" sz="2500" dirty="0"/>
              <a:t>–й поверхности.</a:t>
            </a:r>
          </a:p>
          <a:p>
            <a:pPr marL="0" indent="0" algn="just">
              <a:buNone/>
            </a:pPr>
            <a:r>
              <a:rPr lang="ru-RU" sz="2500" dirty="0"/>
              <a:t>7. Расчет минимальных и максимальных размеров обрабатывае­мых поверхностей по всем операциям обработки </a:t>
            </a:r>
            <a:r>
              <a:rPr lang="en-US" sz="2500" i="1" dirty="0"/>
              <a:t>j</a:t>
            </a:r>
            <a:r>
              <a:rPr lang="ru-RU" sz="2500" dirty="0"/>
              <a:t>–й поверхности.</a:t>
            </a:r>
          </a:p>
          <a:p>
            <a:pPr marL="0" indent="0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  <a:p>
            <a:pPr marL="0" indent="442913">
              <a:buNone/>
            </a:pPr>
            <a:endParaRPr lang="ru-RU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636912"/>
            <a:ext cx="2154875" cy="430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55"/>
          <a:stretch/>
        </p:blipFill>
        <p:spPr>
          <a:xfrm>
            <a:off x="4744452" y="3067888"/>
            <a:ext cx="720080" cy="4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endParaRPr lang="en-US" sz="2800" dirty="0" smtClean="0"/>
          </a:p>
          <a:p>
            <a:pPr marL="0" indent="442913" algn="just">
              <a:buNone/>
            </a:pPr>
            <a:endParaRPr lang="en-US" sz="2800" dirty="0"/>
          </a:p>
          <a:p>
            <a:pPr marL="0" indent="442913" algn="just">
              <a:buNone/>
            </a:pPr>
            <a:endParaRPr lang="en-US" sz="2800" dirty="0" smtClean="0"/>
          </a:p>
          <a:p>
            <a:pPr marL="0" indent="442913" algn="just">
              <a:buNone/>
            </a:pPr>
            <a:r>
              <a:rPr lang="ru-RU" dirty="0" smtClean="0"/>
              <a:t>Основной трудностью создания вышеописанного алгоритма явля­ется подготовка и формализация на 3–м этапе большого объема </a:t>
            </a:r>
            <a:r>
              <a:rPr lang="ru-RU" dirty="0" err="1" smtClean="0"/>
              <a:t>справочно</a:t>
            </a:r>
            <a:r>
              <a:rPr lang="ru-RU" dirty="0" smtClean="0"/>
              <a:t>–нормативной информации, особенно для определения погрешностей базирования, закрепления, пространственных откло­нений в связи с их многообразием в </a:t>
            </a:r>
            <a:r>
              <a:rPr lang="ru-RU" dirty="0"/>
              <a:t>зависимости от конкретных условий </a:t>
            </a:r>
            <a:r>
              <a:rPr lang="ru-RU" dirty="0" smtClean="0"/>
              <a:t>обработки</a:t>
            </a:r>
            <a:r>
              <a:rPr lang="ru-RU" dirty="0"/>
              <a:t>.</a:t>
            </a:r>
          </a:p>
          <a:p>
            <a:pPr marL="0" indent="442913">
              <a:buNone/>
            </a:pPr>
            <a:endParaRPr lang="ru-RU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Нормативный </a:t>
            </a:r>
            <a:r>
              <a:rPr lang="ru-RU" b="1" i="1" dirty="0" smtClean="0"/>
              <a:t>метод</a:t>
            </a:r>
            <a:r>
              <a:rPr lang="en-US" b="1" i="1" dirty="0" smtClean="0"/>
              <a:t> (</a:t>
            </a:r>
            <a:r>
              <a:rPr lang="ru-RU" b="1" i="1" dirty="0" smtClean="0"/>
              <a:t>опытно–статистически</a:t>
            </a:r>
            <a:r>
              <a:rPr lang="be-BY" b="1" i="1" dirty="0" smtClean="0"/>
              <a:t>й</a:t>
            </a:r>
            <a:r>
              <a:rPr lang="en-US" b="1" i="1" dirty="0" smtClean="0"/>
              <a:t>)</a:t>
            </a:r>
            <a:endParaRPr lang="ru-RU" b="1" i="1" dirty="0" smtClean="0"/>
          </a:p>
          <a:p>
            <a:pPr marL="0" indent="442913" algn="just">
              <a:buNone/>
            </a:pPr>
            <a:r>
              <a:rPr lang="ru-RU" dirty="0" smtClean="0"/>
              <a:t>Является </a:t>
            </a:r>
            <a:r>
              <a:rPr lang="ru-RU" dirty="0"/>
              <a:t>основным методом назначения припусков при неавтоматизированном проектировании. </a:t>
            </a:r>
            <a:r>
              <a:rPr lang="ru-RU" dirty="0" smtClean="0"/>
              <a:t>В </a:t>
            </a:r>
            <a:r>
              <a:rPr lang="ru-RU" dirty="0"/>
              <a:t>основе этого метода лежит использование нормативных таблиц, по которым определяется величина припуска в зависимости от размеров поверхности, вида и метода обработки, наличия и характера термо­обработки.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При </a:t>
            </a:r>
            <a:r>
              <a:rPr lang="ru-RU" dirty="0"/>
              <a:t>этом припуск устанавливается на основании опытных данных о фактических припусках, при которых производилась обработка аналогичных заготовок.</a:t>
            </a:r>
          </a:p>
          <a:p>
            <a:pPr marL="0" indent="442913" algn="just">
              <a:buNone/>
            </a:pPr>
            <a:endParaRPr lang="en-US" b="1" i="1" dirty="0" smtClean="0"/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84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endParaRPr lang="ru-RU" dirty="0"/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Из-за </a:t>
            </a:r>
            <a:r>
              <a:rPr lang="ru-RU" dirty="0"/>
              <a:t>большого объема нормативных таблиц этот метод расчета припусков находит более ограниченное применение в САПР ТП, чем дифференциально–аналитический, несмотря на то, что сам алго­ритм выбора припуска в этом случае является более простым.</a:t>
            </a:r>
          </a:p>
          <a:p>
            <a:pPr marL="0" indent="442913" algn="just">
              <a:buNone/>
            </a:pPr>
            <a:endParaRPr lang="en-US" dirty="0" smtClean="0"/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endParaRPr lang="ru-RU" dirty="0" smtClean="0"/>
          </a:p>
          <a:p>
            <a:pPr marL="0" indent="442913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04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Интегрально–аналитический </a:t>
            </a:r>
            <a:r>
              <a:rPr lang="ru-RU" b="1" i="1" dirty="0" smtClean="0"/>
              <a:t>метод</a:t>
            </a:r>
          </a:p>
          <a:p>
            <a:pPr marL="0" indent="442913" algn="just">
              <a:buNone/>
            </a:pPr>
            <a:r>
              <a:rPr lang="ru-RU" sz="2600" dirty="0" smtClean="0"/>
              <a:t>Основан на использовании эмпирических уравнений следующего типа (для поверхностей вращения):</a:t>
            </a:r>
            <a:endParaRPr lang="en-US" sz="2600" dirty="0" smtClean="0"/>
          </a:p>
          <a:p>
            <a:pPr marL="0" indent="442913" algn="just">
              <a:buNone/>
            </a:pPr>
            <a:r>
              <a:rPr lang="ru-RU" sz="2600" dirty="0" smtClean="0"/>
              <a:t>                                                                ,</a:t>
            </a:r>
          </a:p>
          <a:p>
            <a:pPr marL="0" indent="442913" algn="just">
              <a:buNone/>
            </a:pPr>
            <a:r>
              <a:rPr lang="ru-RU" sz="2600" dirty="0" smtClean="0"/>
              <a:t>где </a:t>
            </a:r>
            <a:r>
              <a:rPr lang="ru-RU" sz="2600" i="1" dirty="0" smtClean="0"/>
              <a:t>а - </a:t>
            </a:r>
            <a:r>
              <a:rPr lang="ru-RU" sz="2600" dirty="0" smtClean="0"/>
              <a:t>часть припуска, которую необхо­димо снять, чтобы удалить дефектный слой 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i-1</a:t>
            </a:r>
            <a:r>
              <a:rPr lang="ru-RU" sz="2600" i="1" baseline="-25000" dirty="0" smtClean="0"/>
              <a:t> </a:t>
            </a:r>
            <a:r>
              <a:rPr lang="ru-RU" sz="2600" dirty="0" smtClean="0"/>
              <a:t>и высоту неровно­стей </a:t>
            </a:r>
            <a:r>
              <a:rPr lang="en-US" sz="2600" i="1" dirty="0" smtClean="0"/>
              <a:t>Rz</a:t>
            </a:r>
            <a:r>
              <a:rPr lang="en-US" sz="2600" i="1" baseline="-25000" dirty="0" smtClean="0"/>
              <a:t>i-1</a:t>
            </a:r>
            <a:endParaRPr lang="ru-RU" sz="2600" i="1" baseline="-25000" dirty="0" smtClean="0"/>
          </a:p>
          <a:p>
            <a:pPr marL="0" indent="442913" algn="just">
              <a:buNone/>
            </a:pPr>
            <a:r>
              <a:rPr lang="ru-RU" sz="2600" dirty="0" smtClean="0"/>
              <a:t>сумма                    соответствует части припуска, кото­рая вводится для компенсации неравномерности, обусловленной пространственными отклонениями отдельных участков обрабатываемой поверхности и зависящей от габаритов детали </a:t>
            </a:r>
            <a:r>
              <a:rPr lang="en-US" sz="2600" i="1" dirty="0" smtClean="0"/>
              <a:t>D</a:t>
            </a:r>
            <a:r>
              <a:rPr lang="ru-RU" sz="2600" dirty="0" smtClean="0"/>
              <a:t>,</a:t>
            </a:r>
            <a:r>
              <a:rPr lang="ru-RU" sz="2600" i="1" dirty="0" smtClean="0"/>
              <a:t> </a:t>
            </a:r>
            <a:r>
              <a:rPr lang="en-US" sz="2600" i="1" dirty="0" smtClean="0"/>
              <a:t>L</a:t>
            </a:r>
            <a:r>
              <a:rPr lang="ru-RU" sz="2600" dirty="0" smtClean="0"/>
              <a:t> и способа ее установки.</a:t>
            </a:r>
          </a:p>
          <a:p>
            <a:pPr marL="0" indent="442913" algn="just">
              <a:buNone/>
            </a:pPr>
            <a:r>
              <a:rPr lang="ru-RU" sz="2600" dirty="0"/>
              <a:t>Коэффициенты </a:t>
            </a:r>
            <a:r>
              <a:rPr lang="ru-RU" sz="2600" i="1" dirty="0"/>
              <a:t>а</a:t>
            </a:r>
            <a:r>
              <a:rPr lang="ru-RU" sz="2600" dirty="0"/>
              <a:t>,</a:t>
            </a:r>
            <a:r>
              <a:rPr lang="ru-RU" sz="2600" i="1" dirty="0"/>
              <a:t> </a:t>
            </a:r>
            <a:r>
              <a:rPr lang="en-US" sz="2600" i="1" dirty="0"/>
              <a:t>b</a:t>
            </a:r>
            <a:r>
              <a:rPr lang="ru-RU" sz="2600" dirty="0"/>
              <a:t>,</a:t>
            </a:r>
            <a:r>
              <a:rPr lang="ru-RU" sz="2600" i="1" dirty="0"/>
              <a:t> с</a:t>
            </a:r>
            <a:r>
              <a:rPr lang="ru-RU" sz="2600" dirty="0"/>
              <a:t> и показатели степени </a:t>
            </a:r>
            <a:r>
              <a:rPr lang="ru-RU" sz="2600" i="1" dirty="0"/>
              <a:t>т</a:t>
            </a:r>
            <a:r>
              <a:rPr lang="ru-RU" sz="2600" dirty="0"/>
              <a:t> и </a:t>
            </a:r>
            <a:r>
              <a:rPr lang="ru-RU" sz="2600" i="1" dirty="0"/>
              <a:t>n</a:t>
            </a:r>
            <a:r>
              <a:rPr lang="ru-RU" sz="2600" dirty="0"/>
              <a:t> могут быть определены путем обработки </a:t>
            </a:r>
            <a:r>
              <a:rPr lang="ru-RU" sz="2600" dirty="0" err="1"/>
              <a:t>справочно</a:t>
            </a:r>
            <a:r>
              <a:rPr lang="ru-RU" sz="2600" dirty="0"/>
              <a:t>–нормативных таблиц операционных припусков. Эти параметры эмпирических формул вычисляются методом наименьших квадратов.</a:t>
            </a:r>
            <a:endParaRPr lang="ru-RU" sz="2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384249"/>
            <a:ext cx="3780420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2708920"/>
            <a:ext cx="1782720" cy="5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dirty="0"/>
              <a:t>Использование интегрально–аналитического метода позволяет установить с помощью эмпирических зависимостей минимальные операционные припуски для различных поверхностей и методов обработки</a:t>
            </a:r>
            <a:r>
              <a:rPr lang="ru-RU" dirty="0" smtClean="0"/>
              <a:t>.</a:t>
            </a:r>
          </a:p>
          <a:p>
            <a:pPr marL="0" indent="442913" algn="just">
              <a:buNone/>
            </a:pPr>
            <a:r>
              <a:rPr lang="ru-RU" dirty="0"/>
              <a:t>На основе эмпирических зависимостей типа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i="1" dirty="0" smtClean="0"/>
              <a:t>				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en-US" i="1" baseline="-25000" dirty="0" smtClean="0">
                <a:solidFill>
                  <a:schemeClr val="tx1">
                    <a:lumMod val="50000"/>
                  </a:schemeClr>
                </a:solidFill>
              </a:rPr>
              <a:t>min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endParaRPr lang="ru-RU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442913" algn="just">
              <a:buNone/>
            </a:pPr>
            <a:r>
              <a:rPr lang="ru-RU" dirty="0" smtClean="0"/>
              <a:t>для </a:t>
            </a:r>
            <a:r>
              <a:rPr lang="ru-RU" dirty="0"/>
              <a:t>наружных поверхностей вращения </a:t>
            </a:r>
            <a:r>
              <a:rPr lang="ru-RU" dirty="0" smtClean="0"/>
              <a:t>разрабаты­вают </a:t>
            </a:r>
            <a:r>
              <a:rPr lang="ru-RU" dirty="0"/>
              <a:t>алгоритм определения операционных припусков и </a:t>
            </a:r>
            <a:r>
              <a:rPr lang="ru-RU" dirty="0" smtClean="0"/>
              <a:t>размеров.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461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r>
              <a:rPr lang="ru-RU" sz="2400" b="1" i="1" dirty="0" smtClean="0"/>
              <a:t>Эмпирические </a:t>
            </a:r>
            <a:r>
              <a:rPr lang="ru-RU" sz="2400" b="1" i="1" dirty="0"/>
              <a:t>формулы для расчета минимальных операционных </a:t>
            </a:r>
            <a:r>
              <a:rPr lang="ru-RU" sz="2400" b="1" i="1" dirty="0" smtClean="0"/>
              <a:t>припусков поверхностей </a:t>
            </a:r>
            <a:r>
              <a:rPr lang="ru-RU" sz="2400" b="1" i="1" dirty="0"/>
              <a:t>вращения</a:t>
            </a:r>
          </a:p>
          <a:p>
            <a:pPr marL="0" indent="442913" algn="ctr">
              <a:buNone/>
            </a:pPr>
            <a:endParaRPr lang="ru-RU" sz="2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852" y="0"/>
            <a:ext cx="852629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При более общем подходе к задаче выбора оптимальных припус­ков с целью обеспечения в процессе обработки заготовки требуемо­го качества поверхности и точности при минимальной себестои­мости изготовления детали возникает необходимость анализа раз­личных вариантов маршрутов обработки элементарных </a:t>
            </a:r>
            <a:r>
              <a:rPr lang="ru-RU" sz="2800" dirty="0" smtClean="0"/>
              <a:t>поверхностей</a:t>
            </a:r>
            <a:r>
              <a:rPr lang="ru-RU" sz="2800" dirty="0"/>
              <a:t>.</a:t>
            </a:r>
          </a:p>
          <a:p>
            <a:pPr marL="0" indent="442913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9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 algn="just">
              <a:buNone/>
            </a:pPr>
            <a:endParaRPr lang="ru-RU" dirty="0" smtClean="0"/>
          </a:p>
          <a:p>
            <a:pPr marL="0" indent="541338" algn="just">
              <a:buNone/>
            </a:pPr>
            <a:endParaRPr lang="ru-RU" dirty="0"/>
          </a:p>
          <a:p>
            <a:pPr marL="0" indent="541338" algn="just">
              <a:buNone/>
            </a:pPr>
            <a:endParaRPr lang="ru-RU" dirty="0" smtClean="0"/>
          </a:p>
          <a:p>
            <a:pPr marL="0" indent="541338" algn="just">
              <a:buNone/>
            </a:pPr>
            <a:r>
              <a:rPr lang="ru-RU" dirty="0" smtClean="0"/>
              <a:t>Основой </a:t>
            </a:r>
            <a:r>
              <a:rPr lang="ru-RU" dirty="0"/>
              <a:t>классификационного деления является класс. </a:t>
            </a:r>
            <a:r>
              <a:rPr lang="ru-RU" i="1" dirty="0"/>
              <a:t>Класс </a:t>
            </a:r>
            <a:r>
              <a:rPr lang="ru-RU" dirty="0"/>
              <a:t>представляет собой совокупность деталей определенной конфигура­ции, связанных общностью технологических задач.</a:t>
            </a:r>
          </a:p>
          <a:p>
            <a:pPr marL="0" indent="541338">
              <a:buNone/>
            </a:pPr>
            <a:endParaRPr lang="ru-RU" dirty="0" smtClean="0"/>
          </a:p>
          <a:p>
            <a:pPr marL="0" indent="541338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Рассмотрим </a:t>
            </a:r>
            <a:r>
              <a:rPr lang="ru-RU" sz="2800" dirty="0" smtClean="0"/>
              <a:t>задачу формирования </a:t>
            </a:r>
            <a:r>
              <a:rPr lang="ru-RU" sz="2800" i="1" dirty="0"/>
              <a:t>технологиче­ского маршрута обработки элементарной наружной поверхности вращения.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Применительно </a:t>
            </a:r>
            <a:r>
              <a:rPr lang="ru-RU" sz="2800" dirty="0"/>
              <a:t>к таким поверхностям удобно исполь­зовать понятие </a:t>
            </a:r>
            <a:r>
              <a:rPr lang="ru-RU" sz="2800" i="1" dirty="0"/>
              <a:t>«</a:t>
            </a:r>
            <a:r>
              <a:rPr lang="ru-RU" sz="2800" b="1" i="1" dirty="0"/>
              <a:t>стадия обработки</a:t>
            </a:r>
            <a:r>
              <a:rPr lang="ru-RU" sz="2800" i="1" dirty="0"/>
              <a:t>»,</a:t>
            </a:r>
            <a:r>
              <a:rPr lang="ru-RU" sz="2800" dirty="0"/>
              <a:t> под которым понимают укруп­ненную группу операций, включающую однородную по характеру, точности и качеству обработку элементарных поверхностей. Это понятие может быть отнесено и к детали в целом.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647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>
              <a:buNone/>
            </a:pPr>
            <a:r>
              <a:rPr lang="ru-RU" sz="2800" dirty="0"/>
              <a:t>Выделяют </a:t>
            </a:r>
            <a:r>
              <a:rPr lang="ru-RU" sz="2800" b="1" i="1" dirty="0"/>
              <a:t>6</a:t>
            </a:r>
            <a:r>
              <a:rPr lang="ru-RU" sz="2800" dirty="0"/>
              <a:t> стадий обработки: </a:t>
            </a:r>
            <a:endParaRPr lang="ru-RU" sz="2800" dirty="0" smtClean="0"/>
          </a:p>
          <a:p>
            <a:pPr marL="0" indent="442913">
              <a:buNone/>
            </a:pPr>
            <a:r>
              <a:rPr lang="ru-RU" dirty="0" smtClean="0"/>
              <a:t>I </a:t>
            </a:r>
            <a:r>
              <a:rPr lang="ru-RU" dirty="0"/>
              <a:t>– </a:t>
            </a:r>
            <a:r>
              <a:rPr lang="ru-RU" i="1" dirty="0"/>
              <a:t>черновая</a:t>
            </a:r>
            <a:r>
              <a:rPr lang="ru-RU" dirty="0"/>
              <a:t> операция, </a:t>
            </a:r>
          </a:p>
          <a:p>
            <a:pPr marL="0" indent="442913">
              <a:buNone/>
            </a:pPr>
            <a:r>
              <a:rPr lang="ru-RU" dirty="0"/>
              <a:t>II – </a:t>
            </a:r>
            <a:r>
              <a:rPr lang="ru-RU" i="1" dirty="0"/>
              <a:t>получистовая</a:t>
            </a:r>
            <a:r>
              <a:rPr lang="ru-RU" dirty="0"/>
              <a:t>, </a:t>
            </a:r>
          </a:p>
          <a:p>
            <a:pPr marL="0" indent="442913">
              <a:buNone/>
            </a:pPr>
            <a:r>
              <a:rPr lang="ru-RU" dirty="0"/>
              <a:t>II – </a:t>
            </a:r>
            <a:r>
              <a:rPr lang="ru-RU" i="1" dirty="0" smtClean="0"/>
              <a:t>чистовая, </a:t>
            </a:r>
            <a:r>
              <a:rPr lang="ru-RU" dirty="0" smtClean="0"/>
              <a:t> </a:t>
            </a:r>
            <a:endParaRPr lang="ru-RU" dirty="0"/>
          </a:p>
          <a:p>
            <a:pPr marL="0" indent="442913">
              <a:buNone/>
            </a:pPr>
            <a:r>
              <a:rPr lang="ru-RU" dirty="0"/>
              <a:t>IV – </a:t>
            </a:r>
            <a:r>
              <a:rPr lang="ru-RU" i="1" dirty="0"/>
              <a:t>тонкая</a:t>
            </a:r>
            <a:r>
              <a:rPr lang="ru-RU" dirty="0"/>
              <a:t>, </a:t>
            </a:r>
          </a:p>
          <a:p>
            <a:pPr marL="0" indent="442913">
              <a:buNone/>
            </a:pPr>
            <a:r>
              <a:rPr lang="ru-RU" dirty="0"/>
              <a:t>V – </a:t>
            </a:r>
            <a:r>
              <a:rPr lang="ru-RU" i="1" dirty="0"/>
              <a:t>отделочная</a:t>
            </a:r>
            <a:r>
              <a:rPr lang="ru-RU" dirty="0"/>
              <a:t>, </a:t>
            </a:r>
          </a:p>
          <a:p>
            <a:pPr marL="0" indent="442913">
              <a:buNone/>
            </a:pPr>
            <a:r>
              <a:rPr lang="ru-RU" dirty="0"/>
              <a:t>VI – </a:t>
            </a:r>
            <a:r>
              <a:rPr lang="ru-RU" i="1" dirty="0" smtClean="0"/>
              <a:t>доводочная</a:t>
            </a:r>
            <a:r>
              <a:rPr lang="ru-RU" dirty="0" smtClean="0"/>
              <a:t> </a:t>
            </a:r>
            <a:r>
              <a:rPr lang="ru-RU" dirty="0"/>
              <a:t>операция.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sz="2800" dirty="0"/>
              <a:t>Для элементарных поверхностей обычно стадия обработки совпадает с операцией или переходом.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Причем</a:t>
            </a:r>
            <a:r>
              <a:rPr lang="ru-RU" sz="2800" dirty="0"/>
              <a:t>, число операций, обеспечивающих близкие по значению требования качества изготовления детали, в пределах одной стадии может быть различным</a:t>
            </a:r>
          </a:p>
        </p:txBody>
      </p:sp>
    </p:spTree>
    <p:extLst>
      <p:ext uri="{BB962C8B-B14F-4D97-AF65-F5344CB8AC3E}">
        <p14:creationId xmlns:p14="http://schemas.microsoft.com/office/powerpoint/2010/main" val="1853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15" y="5473005"/>
            <a:ext cx="9136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Массив операций обработки элементарных наружных поверхностей вращения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1052736"/>
            <a:ext cx="9124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dirty="0"/>
              <a:t>Анализ приведенных данных показывает, что для достижения определенной точности и шероховатости элементарной поверхности могут быть использованы различные технологические маршруты.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Для </a:t>
            </a:r>
            <a:r>
              <a:rPr lang="ru-RU" dirty="0"/>
              <a:t>их описания воспользуемся методами теории графов. В этом случае технологический маршрут обработки элементарной наружной поверхности вращения может быть представлен в виде </a:t>
            </a:r>
            <a:r>
              <a:rPr lang="ru-RU" dirty="0" smtClean="0"/>
              <a:t>графа, </a:t>
            </a:r>
            <a:r>
              <a:rPr lang="ru-RU" dirty="0"/>
              <a:t>в котором вершинам сопоставлены характеристики точности и шероховатости, а ребрам – коды </a:t>
            </a:r>
            <a:r>
              <a:rPr lang="ru-RU" dirty="0" smtClean="0"/>
              <a:t>операций.</a:t>
            </a:r>
          </a:p>
          <a:p>
            <a:pPr marL="0" indent="442913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60648"/>
            <a:ext cx="6470212" cy="44381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технологического маршрута обработки элементарной наружной поверхности вращения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8359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dirty="0"/>
              <a:t>Подобные графы разрабатываются на основе общих правил построения маршрутов обработки определенного типа элементарных поверхностей, известных из технологии машиностроения.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Так</a:t>
            </a:r>
            <a:r>
              <a:rPr lang="ru-RU" dirty="0"/>
              <a:t>, при использовании операции накатывания </a:t>
            </a:r>
            <a:r>
              <a:rPr lang="ru-RU" dirty="0" smtClean="0"/>
              <a:t>отпадает </a:t>
            </a:r>
            <a:r>
              <a:rPr lang="ru-RU" dirty="0"/>
              <a:t>необходимость в </a:t>
            </a:r>
            <a:r>
              <a:rPr lang="ru-RU" dirty="0" smtClean="0"/>
              <a:t>выполнении </a:t>
            </a:r>
            <a:r>
              <a:rPr lang="ru-RU" dirty="0"/>
              <a:t>операции тонкого </a:t>
            </a:r>
            <a:r>
              <a:rPr lang="ru-RU" dirty="0" smtClean="0"/>
              <a:t>шлифования, что </a:t>
            </a:r>
            <a:r>
              <a:rPr lang="ru-RU" dirty="0"/>
              <a:t>позволяет перейти в этом случае сразу от IV стадии к VI.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Общее </a:t>
            </a:r>
            <a:r>
              <a:rPr lang="ru-RU" dirty="0"/>
              <a:t>количество возможных вариантов обработки рассматриваемого типа поверхности, </a:t>
            </a:r>
            <a:r>
              <a:rPr lang="ru-RU" dirty="0" smtClean="0"/>
              <a:t>не </a:t>
            </a:r>
            <a:r>
              <a:rPr lang="ru-RU" dirty="0"/>
              <a:t>превышает девяти, и поэтому выбор оптимального варианта может быть получен их перебором.</a:t>
            </a:r>
          </a:p>
          <a:p>
            <a:pPr marL="0" indent="442913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А</a:t>
            </a:r>
            <a:r>
              <a:rPr lang="ru-RU" sz="2800" dirty="0" smtClean="0"/>
              <a:t>лгоритм </a:t>
            </a:r>
            <a:r>
              <a:rPr lang="ru-RU" sz="2800" dirty="0"/>
              <a:t>определения оптимального припуска на обработку с использованием интегрально-аналитическо­го метода в диалоговом режиме проектирования: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1.	Begin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2</a:t>
            </a:r>
            <a:r>
              <a:rPr lang="en-US" sz="2000" i="1" dirty="0"/>
              <a:t>.		</a:t>
            </a:r>
            <a:r>
              <a:rPr lang="ru-RU" sz="2000" i="1" dirty="0"/>
              <a:t>Ввод данных о детали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3.	Определение конечной стадии </a:t>
            </a:r>
            <a:r>
              <a:rPr lang="en-US" sz="2000" i="1" dirty="0"/>
              <a:t>STMAX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4. </a:t>
            </a:r>
            <a:r>
              <a:rPr lang="en-US" sz="2000" i="1" dirty="0"/>
              <a:t>If </a:t>
            </a:r>
            <a:r>
              <a:rPr lang="ru-RU" sz="2000" i="1" dirty="0" smtClean="0"/>
              <a:t> </a:t>
            </a:r>
            <a:r>
              <a:rPr lang="en-US" sz="2000" i="1" dirty="0" smtClean="0"/>
              <a:t>STMAX</a:t>
            </a:r>
            <a:r>
              <a:rPr lang="ru-RU" sz="2000" i="1" dirty="0" smtClean="0"/>
              <a:t> </a:t>
            </a:r>
            <a:r>
              <a:rPr lang="ru-RU" sz="2000" i="1" dirty="0"/>
              <a:t>&lt;&gt; 6 </a:t>
            </a:r>
            <a:r>
              <a:rPr lang="en-US" sz="2000" i="1" dirty="0"/>
              <a:t>then</a:t>
            </a:r>
            <a:r>
              <a:rPr lang="ru-RU" sz="2000" i="1" dirty="0"/>
              <a:t> 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5. 			Определить начальную стадию </a:t>
            </a:r>
            <a:r>
              <a:rPr lang="en-US" sz="2000" i="1" dirty="0"/>
              <a:t>STMIN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6. </a:t>
            </a:r>
            <a:r>
              <a:rPr lang="en-US" sz="2000" i="1" dirty="0"/>
              <a:t>Else </a:t>
            </a:r>
            <a:r>
              <a:rPr lang="ru-RU" sz="2000" i="1" dirty="0"/>
              <a:t>Выполнить выбор кода операции </a:t>
            </a:r>
            <a:r>
              <a:rPr lang="en-US" sz="2000" i="1" dirty="0" err="1"/>
              <a:t>KO</a:t>
            </a:r>
            <a:r>
              <a:rPr lang="en-US" sz="2000" i="1" baseline="-25000" dirty="0" err="1"/>
              <a:t>i</a:t>
            </a:r>
            <a:r>
              <a:rPr lang="en-US" sz="2000" i="1" dirty="0"/>
              <a:t> 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7. Формирование вариантов маршрутов обработки {</a:t>
            </a:r>
            <a:r>
              <a:rPr lang="en-US" sz="2000" i="1" dirty="0"/>
              <a:t>M</a:t>
            </a:r>
            <a:r>
              <a:rPr lang="ru-RU" sz="2000" i="1" baseline="-25000" dirty="0"/>
              <a:t>1</a:t>
            </a:r>
            <a:r>
              <a:rPr lang="ru-RU" sz="2000" i="1" dirty="0"/>
              <a:t>, </a:t>
            </a:r>
            <a:r>
              <a:rPr lang="en-US" sz="2000" i="1" dirty="0"/>
              <a:t>M</a:t>
            </a:r>
            <a:r>
              <a:rPr lang="ru-RU" sz="2000" i="1" baseline="-25000" dirty="0"/>
              <a:t>2</a:t>
            </a:r>
            <a:r>
              <a:rPr lang="ru-RU" sz="2000" i="1" dirty="0"/>
              <a:t>, …, </a:t>
            </a:r>
            <a:r>
              <a:rPr lang="en-US" sz="2000" i="1" dirty="0"/>
              <a:t>M</a:t>
            </a:r>
            <a:r>
              <a:rPr lang="en-US" sz="2000" i="1" baseline="-25000" dirty="0"/>
              <a:t>N</a:t>
            </a:r>
            <a:r>
              <a:rPr lang="ru-RU" sz="2000" i="1" dirty="0"/>
              <a:t>}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 </a:t>
            </a:r>
            <a:r>
              <a:rPr lang="en-US" sz="2000" i="1" dirty="0"/>
              <a:t>I</a:t>
            </a:r>
            <a:r>
              <a:rPr lang="ru-RU" sz="2000" i="1" dirty="0"/>
              <a:t>: = 1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8. </a:t>
            </a:r>
            <a:r>
              <a:rPr lang="ru-RU" sz="2000" i="1" dirty="0" err="1"/>
              <a:t>While</a:t>
            </a:r>
            <a:r>
              <a:rPr lang="ru-RU" sz="2000" i="1" dirty="0"/>
              <a:t> (вариант не принят) </a:t>
            </a:r>
            <a:r>
              <a:rPr lang="ru-RU" sz="2000" i="1" dirty="0" err="1"/>
              <a:t>do</a:t>
            </a:r>
            <a:r>
              <a:rPr lang="ru-RU" sz="2000" i="1" dirty="0"/>
              <a:t> </a:t>
            </a:r>
            <a:r>
              <a:rPr lang="ru-RU" sz="2000" i="1" dirty="0" err="1"/>
              <a:t>begin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9. 		Анализ маршрута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i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10. 		</a:t>
            </a:r>
            <a:r>
              <a:rPr lang="en-US" sz="2000" i="1" dirty="0"/>
              <a:t>If</a:t>
            </a:r>
            <a:r>
              <a:rPr lang="ru-RU" sz="2000" i="1" dirty="0"/>
              <a:t> (маршрут </a:t>
            </a:r>
            <a:r>
              <a:rPr lang="en-US" sz="2000" i="1" dirty="0"/>
              <a:t>M</a:t>
            </a:r>
            <a:r>
              <a:rPr lang="en-US" sz="2000" i="1" baseline="-25000" dirty="0"/>
              <a:t>I</a:t>
            </a:r>
            <a:r>
              <a:rPr lang="en-US" sz="2000" i="1" dirty="0"/>
              <a:t> </a:t>
            </a:r>
            <a:r>
              <a:rPr lang="ru-RU" sz="2000" i="1" dirty="0"/>
              <a:t>принят) </a:t>
            </a:r>
            <a:r>
              <a:rPr lang="en-US" sz="2000" i="1" dirty="0"/>
              <a:t>then begin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11.			</a:t>
            </a:r>
            <a:r>
              <a:rPr lang="ru-RU" sz="2000" i="1" dirty="0"/>
              <a:t>Расчет операционных припусков и размеров</a:t>
            </a:r>
            <a:endParaRPr lang="ru-RU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i="1" dirty="0"/>
              <a:t>Анализ результатов проектирования </a:t>
            </a:r>
            <a:r>
              <a:rPr lang="en-US" sz="2000" i="1" dirty="0" err="1"/>
              <a:t>i</a:t>
            </a:r>
            <a:r>
              <a:rPr lang="ru-RU" sz="2000" i="1" dirty="0"/>
              <a:t>-го варианта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end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13.	 	else I:=I + 1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	</a:t>
            </a:r>
            <a:r>
              <a:rPr lang="ru-RU" sz="2000" i="1" dirty="0" err="1"/>
              <a:t>End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14. Печать результатов проектирования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15. </a:t>
            </a:r>
            <a:r>
              <a:rPr lang="en-US" sz="2000" i="1" dirty="0"/>
              <a:t>End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29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Алгоритм выбора </a:t>
            </a:r>
            <a:r>
              <a:rPr lang="ru-RU" b="1" i="1" dirty="0" smtClean="0"/>
              <a:t>оборудования</a:t>
            </a:r>
          </a:p>
          <a:p>
            <a:pPr marL="0" indent="442913" algn="ctr">
              <a:buNone/>
            </a:pPr>
            <a:endParaRPr lang="ru-RU" sz="2800" b="1" i="1" dirty="0"/>
          </a:p>
          <a:p>
            <a:pPr marL="0" indent="442913" algn="just">
              <a:buNone/>
            </a:pPr>
            <a:r>
              <a:rPr lang="ru-RU" sz="2800" dirty="0"/>
              <a:t>Главными условиями выбора оборудования являются:</a:t>
            </a:r>
          </a:p>
          <a:p>
            <a:pPr marL="0" indent="442913" algn="just">
              <a:buNone/>
            </a:pPr>
            <a:r>
              <a:rPr lang="ru-RU" sz="2800" dirty="0" smtClean="0"/>
              <a:t>1) соответствие </a:t>
            </a:r>
            <a:r>
              <a:rPr lang="ru-RU" sz="2800" dirty="0"/>
              <a:t>технологических возможностей станка </a:t>
            </a:r>
            <a:r>
              <a:rPr lang="ru-RU" sz="2800" i="1" dirty="0" err="1"/>
              <a:t>СТ</a:t>
            </a:r>
            <a:r>
              <a:rPr lang="ru-RU" sz="2800" i="1" baseline="-25000" dirty="0" err="1"/>
              <a:t>т.в</a:t>
            </a:r>
            <a:r>
              <a:rPr lang="ru-RU" sz="2800" i="1" baseline="-25000" dirty="0"/>
              <a:t>.</a:t>
            </a:r>
            <a:r>
              <a:rPr lang="ru-RU" sz="2800" dirty="0"/>
              <a:t> мно­жеству переходов </a:t>
            </a:r>
            <a:r>
              <a:rPr lang="ru-RU" sz="2800" i="1" dirty="0"/>
              <a:t>{а</a:t>
            </a:r>
            <a:r>
              <a:rPr lang="ru-RU" sz="2800" i="1" baseline="-25000" dirty="0"/>
              <a:t>1</a:t>
            </a:r>
            <a:r>
              <a:rPr lang="ru-RU" sz="2800" i="1" dirty="0"/>
              <a:t>, а</a:t>
            </a:r>
            <a:r>
              <a:rPr lang="ru-RU" sz="2800" i="1" baseline="-25000" dirty="0"/>
              <a:t>2</a:t>
            </a:r>
            <a:r>
              <a:rPr lang="ru-RU" sz="2800" i="1" dirty="0"/>
              <a:t>, ..., а</a:t>
            </a:r>
            <a:r>
              <a:rPr lang="en-US" sz="2800" i="1" baseline="-25000" dirty="0"/>
              <a:t>n</a:t>
            </a:r>
            <a:r>
              <a:rPr lang="ru-RU" sz="2800" i="1" dirty="0"/>
              <a:t>} </a:t>
            </a:r>
            <a:r>
              <a:rPr lang="ru-RU" sz="2800" dirty="0"/>
              <a:t>проектируемой операции</a:t>
            </a:r>
            <a:r>
              <a:rPr lang="ru-RU" sz="2800" dirty="0" smtClean="0"/>
              <a:t>;</a:t>
            </a:r>
          </a:p>
          <a:p>
            <a:pPr marL="0" indent="442913" algn="just">
              <a:buNone/>
            </a:pPr>
            <a:r>
              <a:rPr lang="ru-RU" sz="2800" dirty="0" smtClean="0"/>
              <a:t>2</a:t>
            </a:r>
            <a:r>
              <a:rPr lang="ru-RU" sz="2800" dirty="0"/>
              <a:t>) соответствие рабочей зоны станка </a:t>
            </a:r>
            <a:r>
              <a:rPr lang="en-US" sz="2800" i="1" dirty="0" err="1"/>
              <a:t>L</a:t>
            </a:r>
            <a:r>
              <a:rPr lang="en-US" sz="2800" i="1" baseline="-25000" dirty="0" err="1"/>
              <a:t>c</a:t>
            </a:r>
            <a:r>
              <a:rPr lang="ru-RU" sz="2800" i="1" baseline="-25000" dirty="0"/>
              <a:t>т</a:t>
            </a:r>
            <a:r>
              <a:rPr lang="ru-RU" sz="2800" dirty="0"/>
              <a:t> пространству, занимаемо­му приспособлением с обрабатываемой заготовкой и инструмен­тальной наладкой (</a:t>
            </a:r>
            <a:r>
              <a:rPr lang="ru-RU" sz="2800" i="1" dirty="0" err="1"/>
              <a:t>L</a:t>
            </a:r>
            <a:r>
              <a:rPr lang="ru-RU" sz="2800" i="1" baseline="-25000" dirty="0" err="1"/>
              <a:t>пр</a:t>
            </a:r>
            <a:r>
              <a:rPr lang="ru-RU" sz="2800" i="1" dirty="0"/>
              <a:t> + </a:t>
            </a:r>
            <a:r>
              <a:rPr lang="ru-RU" sz="2800" i="1" dirty="0" err="1"/>
              <a:t>L</a:t>
            </a:r>
            <a:r>
              <a:rPr lang="ru-RU" sz="2800" i="1" baseline="-25000" dirty="0" err="1"/>
              <a:t>заг</a:t>
            </a:r>
            <a:r>
              <a:rPr lang="ru-RU" sz="2800" i="1" dirty="0"/>
              <a:t> + </a:t>
            </a:r>
            <a:r>
              <a:rPr lang="ru-RU" sz="2800" i="1" dirty="0" err="1"/>
              <a:t>L</a:t>
            </a:r>
            <a:r>
              <a:rPr lang="ru-RU" sz="2800" i="1" baseline="-25000" dirty="0" err="1"/>
              <a:t>ин</a:t>
            </a:r>
            <a:r>
              <a:rPr lang="ru-RU" sz="2800" dirty="0" smtClean="0"/>
              <a:t>);</a:t>
            </a:r>
            <a:endParaRPr lang="ru-RU" sz="2800" dirty="0"/>
          </a:p>
          <a:p>
            <a:pPr marL="0" indent="442913" algn="just">
              <a:buNone/>
            </a:pPr>
            <a:r>
              <a:rPr lang="ru-RU" sz="2800" dirty="0"/>
              <a:t>3) экономическая целесообразность применения тех или иных станков (экономически допустимая партия деталей </a:t>
            </a:r>
            <a:r>
              <a:rPr lang="en-US" sz="2800" dirty="0"/>
              <a:t>N</a:t>
            </a:r>
            <a:r>
              <a:rPr lang="ru-RU" sz="2800" baseline="-25000" dirty="0"/>
              <a:t>эк</a:t>
            </a:r>
            <a:r>
              <a:rPr lang="ru-RU" sz="2800" dirty="0"/>
              <a:t>) в зависимос­ти от типа производства или размеров партии деталей </a:t>
            </a:r>
            <a:r>
              <a:rPr lang="en-US" sz="2800" dirty="0"/>
              <a:t>N</a:t>
            </a:r>
            <a:r>
              <a:rPr lang="ru-RU" sz="2800" baseline="-25000" dirty="0"/>
              <a:t>дет</a:t>
            </a:r>
            <a:r>
              <a:rPr lang="ru-RU" sz="2800" dirty="0"/>
              <a:t>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85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Совокупность указанных условий образует математическую модель выбора допустимых типоразмеров оборудования</a:t>
            </a:r>
            <a:r>
              <a:rPr lang="ru-RU" sz="2800" dirty="0" smtClean="0"/>
              <a:t>: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i="1" dirty="0"/>
              <a:t>{а</a:t>
            </a:r>
            <a:r>
              <a:rPr lang="ru-RU" i="1" baseline="-25000" dirty="0"/>
              <a:t>1</a:t>
            </a:r>
            <a:r>
              <a:rPr lang="ru-RU" i="1" dirty="0"/>
              <a:t>, а</a:t>
            </a:r>
            <a:r>
              <a:rPr lang="ru-RU" i="1" baseline="-25000" dirty="0"/>
              <a:t>2</a:t>
            </a:r>
            <a:r>
              <a:rPr lang="ru-RU" i="1" dirty="0"/>
              <a:t>, ..., а</a:t>
            </a:r>
            <a:r>
              <a:rPr lang="en-US" i="1" baseline="-25000" dirty="0"/>
              <a:t>n</a:t>
            </a:r>
            <a:r>
              <a:rPr lang="ru-RU" i="1" dirty="0"/>
              <a:t>} </a:t>
            </a:r>
            <a:r>
              <a:rPr lang="en-US" i="1" dirty="0">
                <a:sym typeface="Symbol" panose="05050102010706020507" pitchFamily="18" charset="2"/>
              </a:rPr>
              <a:t></a:t>
            </a:r>
            <a:r>
              <a:rPr lang="ru-RU" i="1" dirty="0"/>
              <a:t> </a:t>
            </a:r>
            <a:r>
              <a:rPr lang="ru-RU" i="1" dirty="0" err="1"/>
              <a:t>СТ</a:t>
            </a:r>
            <a:r>
              <a:rPr lang="ru-RU" i="1" baseline="-25000" dirty="0" err="1"/>
              <a:t>т.в</a:t>
            </a:r>
            <a:r>
              <a:rPr lang="ru-RU" i="1" baseline="-25000" dirty="0"/>
              <a:t>.</a:t>
            </a:r>
            <a:r>
              <a:rPr lang="ru-RU" i="1" dirty="0"/>
              <a:t>;</a:t>
            </a:r>
            <a:endParaRPr lang="ru-RU" dirty="0"/>
          </a:p>
          <a:p>
            <a:pPr marL="0" indent="0" algn="ctr">
              <a:buNone/>
            </a:pPr>
            <a:r>
              <a:rPr lang="en-US" i="1" dirty="0" err="1"/>
              <a:t>L</a:t>
            </a:r>
            <a:r>
              <a:rPr lang="en-US" i="1" baseline="-25000" dirty="0" err="1"/>
              <a:t>c</a:t>
            </a:r>
            <a:r>
              <a:rPr lang="ru-RU" i="1" baseline="-25000" dirty="0"/>
              <a:t>т</a:t>
            </a:r>
            <a:r>
              <a:rPr lang="ru-RU" i="1" dirty="0"/>
              <a:t> &gt; </a:t>
            </a:r>
            <a:r>
              <a:rPr lang="ru-RU" dirty="0"/>
              <a:t>(</a:t>
            </a:r>
            <a:r>
              <a:rPr lang="ru-RU" i="1" dirty="0" err="1"/>
              <a:t>L</a:t>
            </a:r>
            <a:r>
              <a:rPr lang="ru-RU" i="1" baseline="-25000" dirty="0" err="1"/>
              <a:t>пр</a:t>
            </a:r>
            <a:r>
              <a:rPr lang="ru-RU" i="1" dirty="0"/>
              <a:t> + </a:t>
            </a:r>
            <a:r>
              <a:rPr lang="ru-RU" i="1" dirty="0" err="1"/>
              <a:t>L</a:t>
            </a:r>
            <a:r>
              <a:rPr lang="ru-RU" i="1" baseline="-25000" dirty="0" err="1"/>
              <a:t>заг</a:t>
            </a:r>
            <a:r>
              <a:rPr lang="ru-RU" i="1" dirty="0"/>
              <a:t> + </a:t>
            </a:r>
            <a:r>
              <a:rPr lang="ru-RU" i="1" dirty="0" err="1"/>
              <a:t>L</a:t>
            </a:r>
            <a:r>
              <a:rPr lang="ru-RU" i="1" baseline="-25000" dirty="0" err="1"/>
              <a:t>ин</a:t>
            </a:r>
            <a:r>
              <a:rPr lang="ru-RU" dirty="0"/>
              <a:t>);</a:t>
            </a:r>
          </a:p>
          <a:p>
            <a:pPr marL="0" indent="0" algn="ctr">
              <a:buNone/>
            </a:pPr>
            <a:r>
              <a:rPr lang="en-US" dirty="0"/>
              <a:t>N</a:t>
            </a:r>
            <a:r>
              <a:rPr lang="ru-RU" baseline="-25000" dirty="0"/>
              <a:t>дет</a:t>
            </a:r>
            <a:r>
              <a:rPr lang="ru-RU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N</a:t>
            </a:r>
            <a:r>
              <a:rPr lang="ru-RU" baseline="-25000" dirty="0" smtClean="0"/>
              <a:t>эк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442913" algn="just">
              <a:buNone/>
            </a:pPr>
            <a:r>
              <a:rPr lang="ru-RU" sz="2800" dirty="0" smtClean="0"/>
              <a:t>Количество </a:t>
            </a:r>
            <a:r>
              <a:rPr lang="ru-RU" sz="2800" dirty="0"/>
              <a:t>соотношений модели и их вид определяются конкретным типом операции, схемой установки заготовки, ее формой и размерами, а также назначением создаваемой САПР ТП.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1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600" dirty="0"/>
              <a:t>Алгоритм выбора станка обычно строится на основе анализа информационно–логических таблиц. </a:t>
            </a:r>
            <a:endParaRPr lang="ru-RU" sz="2600" dirty="0" smtClean="0"/>
          </a:p>
          <a:p>
            <a:pPr marL="0" indent="442913" algn="just">
              <a:buNone/>
            </a:pPr>
            <a:r>
              <a:rPr lang="ru-RU" sz="2600" dirty="0" smtClean="0"/>
              <a:t>В </a:t>
            </a:r>
            <a:r>
              <a:rPr lang="ru-RU" sz="2600" dirty="0"/>
              <a:t>таблицах станки группируются по типам от более производительных к менее производительным, а в каждом типе – от меньших моделей к большим</a:t>
            </a:r>
            <a:r>
              <a:rPr lang="ru-RU" sz="2600" dirty="0" smtClean="0"/>
              <a:t>.</a:t>
            </a:r>
          </a:p>
          <a:p>
            <a:pPr marL="0" indent="442913" algn="just">
              <a:buNone/>
            </a:pPr>
            <a:r>
              <a:rPr lang="ru-RU" sz="2600" dirty="0" smtClean="0"/>
              <a:t>Предварительное </a:t>
            </a:r>
            <a:r>
              <a:rPr lang="ru-RU" sz="2600" dirty="0"/>
              <a:t>упорядочивание станков по их производительности и размерам позволяет получать рациональные решения за </a:t>
            </a:r>
            <a:r>
              <a:rPr lang="ru-RU" sz="2600" dirty="0" smtClean="0"/>
              <a:t>наименьшее число шагов. </a:t>
            </a:r>
          </a:p>
          <a:p>
            <a:pPr marL="0" indent="442913" algn="just">
              <a:buNone/>
            </a:pPr>
            <a:r>
              <a:rPr lang="ru-RU" sz="2600" dirty="0"/>
              <a:t>По алгоритму производится проверка соответствия условий выбора оборудования параметрам обрабатываемой заготовки. </a:t>
            </a:r>
            <a:endParaRPr lang="ru-RU" sz="2600" dirty="0" smtClean="0"/>
          </a:p>
          <a:p>
            <a:pPr marL="0" indent="442913" algn="just">
              <a:buNone/>
            </a:pPr>
            <a:r>
              <a:rPr lang="ru-RU" sz="2600" dirty="0" smtClean="0"/>
              <a:t>Если </a:t>
            </a:r>
            <a:r>
              <a:rPr lang="ru-RU" sz="2600" dirty="0"/>
              <a:t>для выделенной модели станка хотя бы одно из условий не выполняет­ся, то для анализа необходимо выбрать станок следующей модели, техническая характеристика которого обеспечивает достижение заданных качеств детали.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3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dirty="0"/>
              <a:t>Для обработки однотипных деталей разрабатывают типовые технологические процессы. </a:t>
            </a:r>
            <a:endParaRPr lang="ru-RU" dirty="0" smtClean="0"/>
          </a:p>
          <a:p>
            <a:pPr algn="just"/>
            <a:r>
              <a:rPr lang="ru-RU" i="1" dirty="0" smtClean="0"/>
              <a:t>Типовым </a:t>
            </a:r>
            <a:r>
              <a:rPr lang="ru-RU" i="1" dirty="0"/>
              <a:t>технологическим процессом </a:t>
            </a:r>
            <a:r>
              <a:rPr lang="ru-RU" dirty="0"/>
              <a:t>называется процесс, характеризуемый единообразием содержания и последовательности выполнения большинства технологических операций и переходов для групп изделий с общими конструктивными признаками.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3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Рассмотрим построение </a:t>
            </a:r>
            <a:r>
              <a:rPr lang="ru-RU" sz="2800" i="1" dirty="0"/>
              <a:t>алгоритма выбора оборудования</a:t>
            </a:r>
            <a:r>
              <a:rPr lang="ru-RU" sz="2800" dirty="0"/>
              <a:t> для ранее описанного примера проектирования типовых технологических процессов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r>
              <a:rPr lang="ru-RU" sz="2800" dirty="0" smtClean="0"/>
              <a:t> </a:t>
            </a:r>
            <a:r>
              <a:rPr lang="ru-RU" sz="2800" dirty="0"/>
              <a:t>Основными параметрами этой задачи являются </a:t>
            </a:r>
            <a:r>
              <a:rPr lang="ru-RU" sz="2800" dirty="0" smtClean="0"/>
              <a:t>серийность </a:t>
            </a:r>
            <a:r>
              <a:rPr lang="ru-RU" sz="2800" dirty="0"/>
              <a:t>производства и размеры заготовки (готовой детали): </a:t>
            </a:r>
          </a:p>
          <a:p>
            <a:pPr marL="0" indent="442913" algn="just">
              <a:buNone/>
            </a:pPr>
            <a:r>
              <a:rPr lang="en-US" sz="2800" i="1" dirty="0"/>
              <a:t>D</a:t>
            </a:r>
            <a:r>
              <a:rPr lang="ru-RU" sz="2800" i="1" dirty="0"/>
              <a:t> –</a:t>
            </a:r>
            <a:r>
              <a:rPr lang="ru-RU" sz="2800" dirty="0"/>
              <a:t> наи­больший наружный диаметр; </a:t>
            </a:r>
          </a:p>
          <a:p>
            <a:pPr marL="0" indent="442913" algn="just">
              <a:buNone/>
            </a:pPr>
            <a:r>
              <a:rPr lang="en-US" sz="2800" i="1" dirty="0"/>
              <a:t>L</a:t>
            </a:r>
            <a:r>
              <a:rPr lang="en-US" sz="2800" dirty="0"/>
              <a:t> </a:t>
            </a:r>
            <a:r>
              <a:rPr lang="ru-RU" sz="2800" dirty="0"/>
              <a:t>– длина; </a:t>
            </a:r>
          </a:p>
          <a:p>
            <a:pPr marL="0" indent="442913" algn="just">
              <a:buNone/>
            </a:pPr>
            <a:r>
              <a:rPr lang="en-US" sz="2800" i="1" dirty="0"/>
              <a:t>d</a:t>
            </a:r>
            <a:r>
              <a:rPr lang="ru-RU" sz="2800" i="1" dirty="0"/>
              <a:t> – </a:t>
            </a:r>
            <a:r>
              <a:rPr lang="ru-RU" sz="2800" dirty="0"/>
              <a:t>наибольший диаметр осевого отверстия; </a:t>
            </a:r>
          </a:p>
          <a:p>
            <a:pPr marL="0" indent="442913" algn="just">
              <a:buNone/>
            </a:pPr>
            <a:r>
              <a:rPr lang="en-US" sz="2800" i="1" dirty="0"/>
              <a:t>d</a:t>
            </a:r>
            <a:r>
              <a:rPr lang="ru-RU" sz="2800" i="1" baseline="-25000" dirty="0"/>
              <a:t>1</a:t>
            </a:r>
            <a:r>
              <a:rPr lang="ru-RU" sz="2800" i="1" dirty="0"/>
              <a:t> –</a:t>
            </a:r>
            <a:r>
              <a:rPr lang="ru-RU" sz="2800" dirty="0"/>
              <a:t> наибольший диаметр </a:t>
            </a:r>
            <a:r>
              <a:rPr lang="ru-RU" sz="2800" dirty="0" err="1"/>
              <a:t>неосевого</a:t>
            </a:r>
            <a:r>
              <a:rPr lang="ru-RU" sz="2800" dirty="0"/>
              <a:t> отверстия;</a:t>
            </a:r>
          </a:p>
          <a:p>
            <a:pPr marL="0" indent="442913" algn="just">
              <a:buNone/>
            </a:pPr>
            <a:r>
              <a:rPr lang="en-US" sz="2800" i="1" dirty="0"/>
              <a:t>D</a:t>
            </a:r>
            <a:r>
              <a:rPr lang="ru-RU" sz="2800" baseline="-25000" dirty="0"/>
              <a:t>рез</a:t>
            </a:r>
            <a:r>
              <a:rPr lang="ru-RU" sz="2800" dirty="0"/>
              <a:t> – диаметр резьбы; </a:t>
            </a:r>
          </a:p>
          <a:p>
            <a:pPr marL="0" indent="442913" algn="just">
              <a:buNone/>
            </a:pPr>
            <a:r>
              <a:rPr lang="en-US" sz="2800" i="1" dirty="0"/>
              <a:t>L</a:t>
            </a:r>
            <a:r>
              <a:rPr lang="ru-RU" sz="2800" baseline="-25000" dirty="0"/>
              <a:t>ш</a:t>
            </a:r>
            <a:r>
              <a:rPr lang="ru-RU" sz="2800" dirty="0"/>
              <a:t> – длина шлицев; </a:t>
            </a:r>
          </a:p>
          <a:p>
            <a:pPr marL="0" indent="442913" algn="just">
              <a:buNone/>
            </a:pPr>
            <a:r>
              <a:rPr lang="ru-RU" sz="2800" i="1" dirty="0"/>
              <a:t>M –</a:t>
            </a:r>
            <a:r>
              <a:rPr lang="ru-RU" sz="2800" dirty="0"/>
              <a:t> модуль зубчатой поверхности.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49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каждой группы оборудования характерны определенные условия выбора, связанные с отдельными признаками </a:t>
            </a:r>
            <a:r>
              <a:rPr lang="ru-RU" sz="2800" dirty="0" smtClean="0"/>
              <a:t>детали. </a:t>
            </a:r>
          </a:p>
          <a:p>
            <a:pPr marL="0" indent="442913" algn="just">
              <a:buNone/>
            </a:pPr>
            <a:r>
              <a:rPr lang="ru-RU" sz="2800" dirty="0" smtClean="0"/>
              <a:t>Так</a:t>
            </a:r>
            <a:r>
              <a:rPr lang="ru-RU" sz="2800" dirty="0"/>
              <a:t>, выбор станка при обработке деталей класса «валы» для токарной группы операций определяется наибольшим диаметром заготовки </a:t>
            </a:r>
            <a:r>
              <a:rPr lang="ru-RU" sz="2800" i="1" dirty="0"/>
              <a:t>D</a:t>
            </a:r>
            <a:r>
              <a:rPr lang="ru-RU" sz="2800" dirty="0"/>
              <a:t> и ее длиной </a:t>
            </a:r>
            <a:r>
              <a:rPr lang="en-US" sz="2800" i="1" dirty="0"/>
              <a:t>L</a:t>
            </a:r>
            <a:r>
              <a:rPr lang="ru-RU" sz="2800" dirty="0"/>
              <a:t>, т.е. эти параметры обусловливают выбор типоразмера станка по высоте центров и наибольшему межцентрово­му расстоянию.</a:t>
            </a:r>
          </a:p>
        </p:txBody>
      </p:sp>
    </p:spTree>
    <p:extLst>
      <p:ext uri="{BB962C8B-B14F-4D97-AF65-F5344CB8AC3E}">
        <p14:creationId xmlns:p14="http://schemas.microsoft.com/office/powerpoint/2010/main" val="516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9144000" cy="4202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3768" y="5589240"/>
            <a:ext cx="737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выбора оборудования для типовых операций (фрагмент)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5866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Важным фактором для выбора оборудования является также тип производства.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разработке алгоритма учитываются основные тенденции развития современного машиностроительного производст­ва.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единичного производства преимущественно подбираются универсальные станки и станки с ЧПУ, а для крупносерийного и массового – полуавтоматы и автоматы.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Однако </a:t>
            </a:r>
            <a:r>
              <a:rPr lang="ru-RU" sz="2800" dirty="0"/>
              <a:t>такой однознач­ный подход не может быть реализован во всех случаях.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Например</a:t>
            </a:r>
            <a:r>
              <a:rPr lang="ru-RU" sz="2800" dirty="0"/>
              <a:t>, для серийного производства необходимо проводить проверку целесообразности применения станков с ЧПУ. Такая проверка выполняется с учетом сложности формы детали и точности ее обра­ботки с помощью специального оператора.</a:t>
            </a:r>
          </a:p>
        </p:txBody>
      </p:sp>
    </p:spTree>
    <p:extLst>
      <p:ext uri="{BB962C8B-B14F-4D97-AF65-F5344CB8AC3E}">
        <p14:creationId xmlns:p14="http://schemas.microsoft.com/office/powerpoint/2010/main" val="13035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При составлении </a:t>
            </a:r>
            <a:r>
              <a:rPr lang="ru-RU" sz="2800" i="1" dirty="0"/>
              <a:t>таблицы выбора моделей станков</a:t>
            </a:r>
            <a:r>
              <a:rPr lang="ru-RU" sz="2800" dirty="0"/>
              <a:t> необходимо учитывать диапазоны размеров обрабатываемых на них </a:t>
            </a:r>
            <a:r>
              <a:rPr lang="ru-RU" sz="2800" dirty="0" smtClean="0"/>
              <a:t>деталей</a:t>
            </a:r>
          </a:p>
          <a:p>
            <a:pPr marL="0" indent="442913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8841"/>
            <a:ext cx="9072607" cy="3168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567761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Фрагмент таблицы выбора модели станка (операция токарная)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0871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В приведенной таблице для токарной операции эти диапазоны определяют выбор соответствующих типоразмеров стан­ков.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удобства обработки информации таблицы этого типа целесообразно преобразовывать путем кодирования моделей станков двухзначным </a:t>
            </a:r>
            <a:r>
              <a:rPr lang="ru-RU" sz="2800" dirty="0" smtClean="0"/>
              <a:t>кодом. </a:t>
            </a:r>
          </a:p>
          <a:p>
            <a:pPr marL="0" indent="442913" algn="just">
              <a:buNone/>
            </a:pPr>
            <a:r>
              <a:rPr lang="ru-RU" sz="2800" dirty="0" smtClean="0"/>
              <a:t>Одна </a:t>
            </a:r>
            <a:r>
              <a:rPr lang="ru-RU" sz="2800" dirty="0"/>
              <a:t>и та же модель станка, рекомендуемая при разных значениях </a:t>
            </a:r>
            <a:r>
              <a:rPr lang="ru-RU" sz="2800" i="1" dirty="0"/>
              <a:t>D</a:t>
            </a:r>
            <a:r>
              <a:rPr lang="ru-RU" sz="2800" dirty="0"/>
              <a:t> и </a:t>
            </a:r>
            <a:r>
              <a:rPr lang="ru-RU" sz="2800" i="1" dirty="0"/>
              <a:t>L</a:t>
            </a:r>
            <a:r>
              <a:rPr lang="ru-RU" sz="2800" dirty="0"/>
              <a:t>, представляется одним кодом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74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80728"/>
            <a:ext cx="9144000" cy="29800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93882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Фрагмент закодированной таблицы для выбора оборудования (операция токарная)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53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 smtClean="0"/>
              <a:t>После составления таблиц выбора оборудования и их кодирова­ния для всех типов операций, используемых в обобщенном маршру­те, составляется </a:t>
            </a:r>
            <a:r>
              <a:rPr lang="ru-RU" sz="2800" i="1" dirty="0" smtClean="0"/>
              <a:t>единый массив оборудования,</a:t>
            </a:r>
            <a:r>
              <a:rPr lang="ru-RU" sz="2800" dirty="0" smtClean="0"/>
              <a:t> в котором модели станков кодируются 3–</a:t>
            </a:r>
            <a:r>
              <a:rPr lang="ru-RU" sz="2800" dirty="0" err="1" smtClean="0"/>
              <a:t>значным</a:t>
            </a:r>
            <a:r>
              <a:rPr lang="ru-RU" sz="2800" dirty="0" smtClean="0"/>
              <a:t> кодом (XXX). Структура кода:</a:t>
            </a:r>
          </a:p>
          <a:p>
            <a:pPr marL="0" indent="442913" algn="just"/>
            <a:r>
              <a:rPr lang="ru-RU" sz="2800" dirty="0" smtClean="0"/>
              <a:t>Х </a:t>
            </a:r>
            <a:r>
              <a:rPr lang="ru-RU" sz="2800" dirty="0"/>
              <a:t>– тип оборудования в соответствии с классификацией </a:t>
            </a:r>
            <a:r>
              <a:rPr lang="ru-RU" sz="2800" dirty="0" smtClean="0"/>
              <a:t>ЭНИМС;</a:t>
            </a:r>
          </a:p>
          <a:p>
            <a:pPr marL="0" indent="442913" algn="just"/>
            <a:r>
              <a:rPr lang="ru-RU" sz="2800" dirty="0" smtClean="0"/>
              <a:t>XX – код станка, обозначенный в таблице кодирования данных для выбора оборудования.</a:t>
            </a:r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27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Создание единого массива оборудования </a:t>
            </a:r>
            <a:r>
              <a:rPr lang="ru-RU" sz="2800" dirty="0" smtClean="0"/>
              <a:t>диктуется </a:t>
            </a:r>
            <a:r>
              <a:rPr lang="ru-RU" sz="2800" dirty="0"/>
              <a:t>необхо­димостью упрощения алгоритмов поиска в нем информации и его корректировки.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этом массиве по коду станка определяется следую­щая информация: </a:t>
            </a:r>
          </a:p>
          <a:p>
            <a:pPr lvl="0"/>
            <a:r>
              <a:rPr lang="ru-RU" sz="2800" i="1" dirty="0"/>
              <a:t>модель станка</a:t>
            </a:r>
            <a:r>
              <a:rPr lang="ru-RU" sz="2800" dirty="0"/>
              <a:t>, </a:t>
            </a:r>
          </a:p>
          <a:p>
            <a:pPr lvl="0"/>
            <a:r>
              <a:rPr lang="ru-RU" sz="2800" i="1" dirty="0"/>
              <a:t>наименование оборудования</a:t>
            </a:r>
            <a:r>
              <a:rPr lang="ru-RU" sz="2800" dirty="0"/>
              <a:t>, </a:t>
            </a:r>
          </a:p>
          <a:p>
            <a:pPr lvl="0"/>
            <a:r>
              <a:rPr lang="ru-RU" sz="2800" dirty="0"/>
              <a:t>краткая </a:t>
            </a:r>
            <a:r>
              <a:rPr lang="ru-RU" sz="2800" i="1" dirty="0"/>
              <a:t>техническая характеристика</a:t>
            </a:r>
            <a:r>
              <a:rPr lang="ru-RU" sz="2800" dirty="0"/>
              <a:t>, </a:t>
            </a:r>
          </a:p>
          <a:p>
            <a:pPr lvl="0"/>
            <a:r>
              <a:rPr lang="ru-RU" sz="2800" i="1" dirty="0"/>
              <a:t>установочная мощность </a:t>
            </a:r>
            <a:r>
              <a:rPr lang="ru-RU" sz="2800" dirty="0"/>
              <a:t>(кВт), </a:t>
            </a:r>
          </a:p>
          <a:p>
            <a:pPr lvl="0"/>
            <a:r>
              <a:rPr lang="ru-RU" sz="2800" i="1" dirty="0"/>
              <a:t>габариты</a:t>
            </a:r>
            <a:r>
              <a:rPr lang="ru-RU" sz="2800" dirty="0"/>
              <a:t> (мм), </a:t>
            </a:r>
          </a:p>
          <a:p>
            <a:pPr lvl="0"/>
            <a:r>
              <a:rPr lang="ru-RU" sz="2800" i="1" dirty="0"/>
              <a:t>масса</a:t>
            </a:r>
            <a:r>
              <a:rPr lang="ru-RU" sz="2800" dirty="0"/>
              <a:t> (т), </a:t>
            </a:r>
          </a:p>
          <a:p>
            <a:pPr lvl="0"/>
            <a:r>
              <a:rPr lang="ru-RU" sz="2800" i="1" dirty="0"/>
              <a:t>стоимость</a:t>
            </a:r>
            <a:r>
              <a:rPr lang="ru-RU" sz="2800" dirty="0"/>
              <a:t> (тыс. руб.).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57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удобства построения алгоритмов выбора модели станка из закодированных таблиц </a:t>
            </a:r>
            <a:r>
              <a:rPr lang="ru-RU" sz="2800" dirty="0" smtClean="0"/>
              <a:t>формируется </a:t>
            </a:r>
            <a:r>
              <a:rPr lang="ru-RU" sz="2800" dirty="0"/>
              <a:t>общий массив </a:t>
            </a:r>
            <a:r>
              <a:rPr lang="en-US" sz="2800" dirty="0"/>
              <a:t>MST</a:t>
            </a:r>
            <a:r>
              <a:rPr lang="ru-RU" sz="2800" dirty="0"/>
              <a:t>, в состав которого входят четыре </a:t>
            </a:r>
            <a:r>
              <a:rPr lang="ru-RU" sz="2800" dirty="0" err="1"/>
              <a:t>подмассива</a:t>
            </a:r>
            <a:r>
              <a:rPr lang="ru-RU" sz="2800" dirty="0"/>
              <a:t> (</a:t>
            </a:r>
            <a:r>
              <a:rPr lang="en-US" sz="2800" dirty="0"/>
              <a:t>MST</a:t>
            </a:r>
            <a:r>
              <a:rPr lang="ru-RU" sz="2800" dirty="0"/>
              <a:t>1, </a:t>
            </a:r>
            <a:r>
              <a:rPr lang="en-US" sz="2800" dirty="0"/>
              <a:t>MST</a:t>
            </a:r>
            <a:r>
              <a:rPr lang="ru-RU" sz="2800" dirty="0"/>
              <a:t>2, </a:t>
            </a:r>
            <a:r>
              <a:rPr lang="en-US" sz="2800" dirty="0"/>
              <a:t>MST</a:t>
            </a:r>
            <a:r>
              <a:rPr lang="ru-RU" sz="2800" dirty="0"/>
              <a:t>3, </a:t>
            </a:r>
            <a:r>
              <a:rPr lang="en-US" sz="2800" dirty="0"/>
              <a:t>MST</a:t>
            </a:r>
            <a:r>
              <a:rPr lang="ru-RU" sz="2800" dirty="0"/>
              <a:t>4), объединяющих коды станков для различного типа производства.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Анализ </a:t>
            </a:r>
            <a:r>
              <a:rPr lang="ru-RU" sz="2800" dirty="0"/>
              <a:t>условий выбора оборудования по переменным параметрам деталей показывает, что для всех типовых операций поиск кода станка можно производить по двум параметрам.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1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dirty="0"/>
              <a:t>При </a:t>
            </a:r>
            <a:r>
              <a:rPr lang="ru-RU" i="1" dirty="0"/>
              <a:t>методе групповой обра</a:t>
            </a:r>
            <a:r>
              <a:rPr lang="ru-RU" dirty="0"/>
              <a:t>ботки для групп одно­родных по тем или иным конструктивно-технологическим признакам деталей устанавливаются однотипные способы обработки с исполь­зованием однородных и быстропереналаживаемых орудий производ­ства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Характерной особенностью данного метода является наличие групповых операций, которые проектируются таким образом, что на одном станке с одной наладкой можно производить обработку группы различных деталей.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50" i="1" dirty="0" smtClean="0"/>
              <a:t>Begin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2.		Ввод набора кодов операций КОР и параметров детали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3.	I: = 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While I </a:t>
            </a:r>
            <a:r>
              <a:rPr lang="en-US" sz="1450" i="1" dirty="0">
                <a:sym typeface="Symbol" panose="05050102010706020507" pitchFamily="18" charset="2"/>
              </a:rPr>
              <a:t></a:t>
            </a:r>
            <a:r>
              <a:rPr lang="en-US" sz="1450" i="1" dirty="0"/>
              <a:t> K  do begin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4.			Определение по коду </a:t>
            </a:r>
            <a:r>
              <a:rPr lang="en-US" sz="1450" i="1" dirty="0"/>
              <a:t>I</a:t>
            </a:r>
            <a:r>
              <a:rPr lang="ru-RU" sz="1450" i="1" dirty="0"/>
              <a:t>-й операции номера группы </a:t>
            </a:r>
            <a:r>
              <a:rPr lang="en-US" sz="1450" i="1" dirty="0"/>
              <a:t>NGR</a:t>
            </a:r>
            <a:r>
              <a:rPr lang="ru-RU" sz="1450" i="1" dirty="0"/>
              <a:t> и номера операции </a:t>
            </a:r>
            <a:r>
              <a:rPr lang="en-US" sz="1450" i="1" dirty="0"/>
              <a:t>NOP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5.			 Определение номеров параметров поиска станка </a:t>
            </a:r>
            <a:r>
              <a:rPr lang="en-US" sz="1450" i="1" dirty="0"/>
              <a:t>NPAR</a:t>
            </a:r>
            <a:r>
              <a:rPr lang="ru-RU" sz="1450" i="1" dirty="0"/>
              <a:t>1, </a:t>
            </a:r>
            <a:r>
              <a:rPr lang="en-US" sz="1450" i="1" dirty="0"/>
              <a:t>NPAR</a:t>
            </a:r>
            <a:r>
              <a:rPr lang="ru-RU" sz="1450" i="1" dirty="0"/>
              <a:t>2 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6.			Определение параметров поиска станка в массивах  </a:t>
            </a:r>
            <a:r>
              <a:rPr lang="en-US" sz="1450" i="1" dirty="0"/>
              <a:t>KGR</a:t>
            </a:r>
            <a:r>
              <a:rPr lang="ru-RU" sz="1450" i="1" dirty="0"/>
              <a:t>1, </a:t>
            </a:r>
            <a:r>
              <a:rPr lang="en-US" sz="1450" i="1" dirty="0"/>
              <a:t>KGR</a:t>
            </a:r>
            <a:r>
              <a:rPr lang="ru-RU" sz="1450" i="1" dirty="0"/>
              <a:t>2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7.			 Определение границ  параметров </a:t>
            </a:r>
            <a:r>
              <a:rPr lang="en-US" sz="1450" i="1" dirty="0"/>
              <a:t>PAR</a:t>
            </a:r>
            <a:r>
              <a:rPr lang="ru-RU" sz="1450" i="1" dirty="0"/>
              <a:t>1, </a:t>
            </a:r>
            <a:r>
              <a:rPr lang="en-US" sz="1450" i="1" dirty="0"/>
              <a:t>PAR</a:t>
            </a:r>
            <a:r>
              <a:rPr lang="ru-RU" sz="1450" i="1" dirty="0"/>
              <a:t>2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8.			 Подпрограмма вычисления локальных номеров </a:t>
            </a:r>
            <a:r>
              <a:rPr lang="en-US" sz="1450" i="1" dirty="0"/>
              <a:t>IN</a:t>
            </a:r>
            <a:r>
              <a:rPr lang="ru-RU" sz="1450" i="1" dirty="0"/>
              <a:t>0 и </a:t>
            </a:r>
            <a:r>
              <a:rPr lang="en-US" sz="1450" i="1" dirty="0"/>
              <a:t>JN</a:t>
            </a:r>
            <a:r>
              <a:rPr lang="ru-RU" sz="1450" i="1" dirty="0"/>
              <a:t>0 в массиве станков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9.			Добавление начального номера строки </a:t>
            </a:r>
            <a:r>
              <a:rPr lang="en-US" sz="1450" i="1" dirty="0"/>
              <a:t>JN</a:t>
            </a:r>
            <a:r>
              <a:rPr lang="ru-RU" sz="1450" i="1" dirty="0"/>
              <a:t>1=</a:t>
            </a:r>
            <a:r>
              <a:rPr lang="en-US" sz="1450" i="1" dirty="0"/>
              <a:t>JN</a:t>
            </a:r>
            <a:r>
              <a:rPr lang="ru-RU" sz="1450" i="1" dirty="0"/>
              <a:t>0 + </a:t>
            </a:r>
            <a:r>
              <a:rPr lang="en-US" sz="1450" i="1" dirty="0"/>
              <a:t>JN</a:t>
            </a:r>
            <a:r>
              <a:rPr lang="ru-RU" sz="1450" i="1" dirty="0"/>
              <a:t>2 (</a:t>
            </a:r>
            <a:r>
              <a:rPr lang="en-US" sz="1450" i="1" dirty="0"/>
              <a:t>NOP</a:t>
            </a:r>
            <a:r>
              <a:rPr lang="ru-RU" sz="1450" i="1" dirty="0"/>
              <a:t>)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10.			Определение глобальных  номеров в массиве </a:t>
            </a:r>
            <a:r>
              <a:rPr lang="en-US" sz="1450" i="1" dirty="0"/>
              <a:t>MST</a:t>
            </a:r>
            <a:r>
              <a:rPr lang="ru-RU" sz="1450" i="1" dirty="0"/>
              <a:t>:</a:t>
            </a:r>
            <a:r>
              <a:rPr lang="en-US" sz="1450" i="1" dirty="0"/>
              <a:t>IN</a:t>
            </a:r>
            <a:r>
              <a:rPr lang="ru-RU" sz="1450" i="1" dirty="0"/>
              <a:t>(</a:t>
            </a:r>
            <a:r>
              <a:rPr lang="en-US" sz="1450" i="1" dirty="0"/>
              <a:t>I</a:t>
            </a:r>
            <a:r>
              <a:rPr lang="ru-RU" sz="1450" i="1" dirty="0"/>
              <a:t>)=</a:t>
            </a:r>
            <a:r>
              <a:rPr lang="en-US" sz="1450" i="1" dirty="0"/>
              <a:t>IN</a:t>
            </a:r>
            <a:r>
              <a:rPr lang="ru-RU" sz="1450" i="1" dirty="0"/>
              <a:t>0, </a:t>
            </a:r>
            <a:r>
              <a:rPr lang="en-US" sz="1450" i="1" dirty="0"/>
              <a:t>JN</a:t>
            </a:r>
            <a:r>
              <a:rPr lang="ru-RU" sz="1450" i="1" dirty="0"/>
              <a:t>(</a:t>
            </a:r>
            <a:r>
              <a:rPr lang="en-US" sz="1450" i="1" dirty="0"/>
              <a:t>I</a:t>
            </a:r>
            <a:r>
              <a:rPr lang="ru-RU" sz="1450" i="1" dirty="0"/>
              <a:t>)=</a:t>
            </a:r>
            <a:r>
              <a:rPr lang="en-US" sz="1450" i="1" dirty="0"/>
              <a:t>JN</a:t>
            </a:r>
            <a:r>
              <a:rPr lang="ru-RU" sz="1450" i="1" dirty="0"/>
              <a:t>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11.			I:= I + 1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12.  End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13. Вызов по коду серийности производства одного из массивов </a:t>
            </a:r>
            <a:r>
              <a:rPr lang="en-US" sz="1450" i="1" dirty="0"/>
              <a:t>MST</a:t>
            </a:r>
            <a:r>
              <a:rPr lang="en-US" sz="1450" i="1" baseline="-25000" dirty="0"/>
              <a:t>J</a:t>
            </a:r>
            <a:r>
              <a:rPr lang="ru-RU" sz="1450" i="1" dirty="0"/>
              <a:t> (</a:t>
            </a:r>
            <a:r>
              <a:rPr lang="en-US" sz="1450" i="1" dirty="0"/>
              <a:t>MST</a:t>
            </a:r>
            <a:r>
              <a:rPr lang="ru-RU" sz="1450" i="1" baseline="-25000" dirty="0"/>
              <a:t>1</a:t>
            </a:r>
            <a:r>
              <a:rPr lang="ru-RU" sz="1450" i="1" dirty="0"/>
              <a:t>, </a:t>
            </a:r>
            <a:r>
              <a:rPr lang="en-US" sz="1450" i="1" dirty="0"/>
              <a:t>MST</a:t>
            </a:r>
            <a:r>
              <a:rPr lang="ru-RU" sz="1450" i="1" baseline="-25000" dirty="0"/>
              <a:t>2</a:t>
            </a:r>
            <a:r>
              <a:rPr lang="ru-RU" sz="1450" i="1" dirty="0"/>
              <a:t>, </a:t>
            </a:r>
            <a:r>
              <a:rPr lang="en-US" sz="1450" i="1" dirty="0"/>
              <a:t>MST</a:t>
            </a:r>
            <a:r>
              <a:rPr lang="ru-RU" sz="1450" i="1" baseline="-25000" dirty="0"/>
              <a:t>3</a:t>
            </a:r>
            <a:r>
              <a:rPr lang="ru-RU" sz="1450" i="1" dirty="0"/>
              <a:t>, </a:t>
            </a:r>
            <a:r>
              <a:rPr lang="en-US" sz="1450" i="1" dirty="0"/>
              <a:t>MST</a:t>
            </a:r>
            <a:r>
              <a:rPr lang="ru-RU" sz="1450" i="1" baseline="-25000" dirty="0"/>
              <a:t>4</a:t>
            </a:r>
            <a:r>
              <a:rPr lang="ru-RU" sz="1450" i="1" dirty="0"/>
              <a:t>)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14.	I: = 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While I </a:t>
            </a:r>
            <a:r>
              <a:rPr lang="en-US" sz="1450" i="1" dirty="0">
                <a:sym typeface="Symbol" panose="05050102010706020507" pitchFamily="18" charset="2"/>
              </a:rPr>
              <a:t></a:t>
            </a:r>
            <a:r>
              <a:rPr lang="en-US" sz="1450" i="1" dirty="0"/>
              <a:t> K  do begin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15.			Выбор в массиве </a:t>
            </a:r>
            <a:r>
              <a:rPr lang="en-US" sz="1450" i="1" dirty="0"/>
              <a:t>MST</a:t>
            </a:r>
            <a:r>
              <a:rPr lang="en-US" sz="1450" i="1" baseline="-25000" dirty="0"/>
              <a:t>J</a:t>
            </a:r>
            <a:r>
              <a:rPr lang="en-US" sz="1450" i="1" dirty="0"/>
              <a:t> </a:t>
            </a:r>
            <a:r>
              <a:rPr lang="ru-RU" sz="1450" i="1" dirty="0"/>
              <a:t>элемента с номерами </a:t>
            </a:r>
            <a:r>
              <a:rPr lang="en-US" sz="1450" i="1" dirty="0"/>
              <a:t>IN</a:t>
            </a:r>
            <a:r>
              <a:rPr lang="ru-RU" sz="1450" i="1" dirty="0"/>
              <a:t>(</a:t>
            </a:r>
            <a:r>
              <a:rPr lang="en-US" sz="1450" i="1" dirty="0"/>
              <a:t>I</a:t>
            </a:r>
            <a:r>
              <a:rPr lang="ru-RU" sz="1450" i="1" dirty="0"/>
              <a:t>), </a:t>
            </a:r>
            <a:r>
              <a:rPr lang="en-US" sz="1450" i="1" dirty="0"/>
              <a:t>JN</a:t>
            </a:r>
            <a:r>
              <a:rPr lang="ru-RU" sz="1450" i="1" dirty="0"/>
              <a:t>(</a:t>
            </a:r>
            <a:r>
              <a:rPr lang="en-US" sz="1450" i="1" dirty="0"/>
              <a:t>I</a:t>
            </a:r>
            <a:r>
              <a:rPr lang="ru-RU" sz="1450" i="1" dirty="0"/>
              <a:t>)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16.			Определение кода станка путем присоединения номера группы </a:t>
            </a:r>
            <a:r>
              <a:rPr lang="en-US" sz="1450" i="1" dirty="0"/>
              <a:t>KST</a:t>
            </a:r>
            <a:r>
              <a:rPr lang="ru-RU" sz="1450" i="1" dirty="0"/>
              <a:t> = </a:t>
            </a:r>
            <a:r>
              <a:rPr lang="en-US" sz="1450" i="1" dirty="0"/>
              <a:t>NGR</a:t>
            </a:r>
            <a:r>
              <a:rPr lang="ru-RU" sz="1450" i="1" dirty="0"/>
              <a:t>(</a:t>
            </a:r>
            <a:r>
              <a:rPr lang="en-US" sz="1450" i="1" dirty="0"/>
              <a:t>I</a:t>
            </a:r>
            <a:r>
              <a:rPr lang="ru-RU" sz="1450" i="1" dirty="0"/>
              <a:t>)*100 + </a:t>
            </a:r>
            <a:r>
              <a:rPr lang="en-US" sz="1450" i="1" dirty="0"/>
              <a:t>NST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17.			I:= I + 1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End</a:t>
            </a:r>
            <a:endParaRPr lang="ru-RU" sz="1450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19.Вызов массива оборудования </a:t>
            </a:r>
            <a:r>
              <a:rPr lang="en-US" sz="1450" i="1" dirty="0"/>
              <a:t>MS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20.</a:t>
            </a:r>
            <a:r>
              <a:rPr lang="en-US" sz="1450" i="1" dirty="0"/>
              <a:t>I</a:t>
            </a:r>
            <a:r>
              <a:rPr lang="ru-RU" sz="1450" i="1" dirty="0"/>
              <a:t>: = 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While I </a:t>
            </a:r>
            <a:r>
              <a:rPr lang="en-US" sz="1450" i="1" dirty="0">
                <a:sym typeface="Symbol" panose="05050102010706020507" pitchFamily="18" charset="2"/>
              </a:rPr>
              <a:t></a:t>
            </a:r>
            <a:r>
              <a:rPr lang="en-US" sz="1450" i="1" dirty="0"/>
              <a:t> K  do begin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50" i="1" dirty="0"/>
              <a:t>21. 			</a:t>
            </a:r>
            <a:r>
              <a:rPr lang="ru-RU" sz="1450" i="1" dirty="0"/>
              <a:t>Выбор по коду станка </a:t>
            </a:r>
            <a:r>
              <a:rPr lang="en-US" sz="1450" i="1" dirty="0"/>
              <a:t>KST</a:t>
            </a:r>
            <a:r>
              <a:rPr lang="ru-RU" sz="1450" i="1" dirty="0"/>
              <a:t> его характеристики 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b="1" i="1" dirty="0"/>
              <a:t>22.			Печать данных о станке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23.			</a:t>
            </a:r>
            <a:r>
              <a:rPr lang="en-US" sz="1450" i="1" dirty="0"/>
              <a:t>I</a:t>
            </a:r>
            <a:r>
              <a:rPr lang="ru-RU" sz="1450" i="1" dirty="0"/>
              <a:t>:= </a:t>
            </a:r>
            <a:r>
              <a:rPr lang="en-US" sz="1450" i="1" dirty="0"/>
              <a:t>I</a:t>
            </a:r>
            <a:r>
              <a:rPr lang="ru-RU" sz="1450" i="1" dirty="0"/>
              <a:t> + 1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24. </a:t>
            </a:r>
            <a:r>
              <a:rPr lang="en-US" sz="1450" i="1" dirty="0"/>
              <a:t>End</a:t>
            </a:r>
            <a:endParaRPr lang="ru-RU" sz="145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50" i="1" dirty="0"/>
              <a:t>25. </a:t>
            </a:r>
            <a:r>
              <a:rPr lang="en-US" sz="1450" i="1" dirty="0"/>
              <a:t>End</a:t>
            </a:r>
            <a:endParaRPr lang="ru-RU" sz="1450" dirty="0"/>
          </a:p>
          <a:p>
            <a:pPr marL="0" indent="442913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8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3600" b="1" i="1" dirty="0"/>
              <a:t>Алгоритм выбора схемы установки </a:t>
            </a:r>
            <a:r>
              <a:rPr lang="ru-RU" sz="3600" b="1" i="1" dirty="0" smtClean="0"/>
              <a:t>детали</a:t>
            </a:r>
          </a:p>
          <a:p>
            <a:pPr marL="0" indent="442913" algn="just">
              <a:buNone/>
            </a:pPr>
            <a:r>
              <a:rPr lang="ru-RU" sz="2600" dirty="0" smtClean="0"/>
              <a:t>Выбор схемы </a:t>
            </a:r>
            <a:r>
              <a:rPr lang="ru-RU" sz="2600" dirty="0"/>
              <a:t>установки детали на металлорежущем станке зависит от следующих условий: </a:t>
            </a:r>
          </a:p>
          <a:p>
            <a:pPr lvl="0" algn="just"/>
            <a:r>
              <a:rPr lang="ru-RU" sz="2600" dirty="0"/>
              <a:t>вида операции, </a:t>
            </a:r>
          </a:p>
          <a:p>
            <a:pPr lvl="0" algn="just"/>
            <a:r>
              <a:rPr lang="ru-RU" sz="2600" dirty="0"/>
              <a:t>жесткости детали, </a:t>
            </a:r>
          </a:p>
          <a:p>
            <a:pPr lvl="0" algn="just"/>
            <a:r>
              <a:rPr lang="ru-RU" sz="2600" dirty="0"/>
              <a:t>вида обрабатываемых поверхностей (наружных и внутренних),</a:t>
            </a:r>
          </a:p>
          <a:p>
            <a:pPr lvl="0" algn="just"/>
            <a:r>
              <a:rPr lang="ru-RU" sz="2600" dirty="0"/>
              <a:t>требуемой точности обработки</a:t>
            </a:r>
            <a:r>
              <a:rPr lang="ru-RU" sz="2600" dirty="0" smtClean="0"/>
              <a:t>.</a:t>
            </a:r>
          </a:p>
          <a:p>
            <a:pPr marL="0" indent="442913" algn="just">
              <a:buNone/>
            </a:pPr>
            <a:r>
              <a:rPr lang="ru-RU" sz="2600" dirty="0"/>
              <a:t>Рассмотрим построение </a:t>
            </a:r>
            <a:r>
              <a:rPr lang="ru-RU" sz="2600" i="1" dirty="0"/>
              <a:t>алгоритма выбора схемы установки дета­ли для токарных операций.</a:t>
            </a:r>
            <a:r>
              <a:rPr lang="ru-RU" sz="2600" dirty="0"/>
              <a:t> </a:t>
            </a:r>
            <a:endParaRPr lang="ru-RU" sz="2600" dirty="0" smtClean="0"/>
          </a:p>
          <a:p>
            <a:pPr marL="0" indent="442913" algn="just">
              <a:buNone/>
            </a:pPr>
            <a:r>
              <a:rPr lang="ru-RU" sz="2600" dirty="0" smtClean="0"/>
              <a:t>Наиболее </a:t>
            </a:r>
            <a:r>
              <a:rPr lang="ru-RU" sz="2600" dirty="0"/>
              <a:t>важным условием выбора решения в этом случае является жесткость детали, которая опреде­ляется для тел вращения соотношением диаметральных размеров и длины.</a:t>
            </a:r>
          </a:p>
          <a:p>
            <a:pPr lvl="0"/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2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Особенности обработки на токарных станках показывают, что все детали целесообразно разделять по жесткости на 3 группы:</a:t>
            </a:r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1</a:t>
            </a:r>
            <a:r>
              <a:rPr lang="ru-RU" sz="2800" dirty="0"/>
              <a:t>) </a:t>
            </a:r>
            <a:r>
              <a:rPr lang="en-US" sz="2800" i="1" dirty="0" err="1"/>
              <a:t>j</a:t>
            </a:r>
            <a:r>
              <a:rPr lang="en-US" sz="2800" baseline="-25000" dirty="0" err="1"/>
              <a:t>k</a:t>
            </a:r>
            <a:r>
              <a:rPr lang="ru-RU" sz="2800" dirty="0"/>
              <a:t> – жесткость детали, достаточная для консольной обработки. Для этого размеры детали – наибольший диаметр </a:t>
            </a:r>
            <a:r>
              <a:rPr lang="en-US" sz="2800" i="1" dirty="0"/>
              <a:t>D</a:t>
            </a:r>
            <a:r>
              <a:rPr lang="ru-RU" sz="2800" dirty="0"/>
              <a:t>, приведенный средний диаметр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ru-RU" sz="2800" dirty="0"/>
              <a:t> и длина </a:t>
            </a:r>
            <a:r>
              <a:rPr lang="en-US" sz="2800" i="1" dirty="0"/>
              <a:t>L </a:t>
            </a:r>
            <a:r>
              <a:rPr lang="ru-RU" sz="2800" dirty="0"/>
              <a:t>– должны удовлетворять следующим соотношениям:</a:t>
            </a:r>
          </a:p>
          <a:p>
            <a:pPr marL="0" indent="0">
              <a:buNone/>
            </a:pPr>
            <a:r>
              <a:rPr lang="ru-RU" sz="2800" i="1" dirty="0" smtClean="0"/>
              <a:t>		D</a:t>
            </a:r>
            <a:r>
              <a:rPr lang="ru-RU" sz="2800" dirty="0" smtClean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35 мм			</a:t>
            </a:r>
            <a:r>
              <a:rPr lang="en-US" sz="2800" i="1" dirty="0"/>
              <a:t>L </a:t>
            </a:r>
            <a:r>
              <a:rPr lang="ru-RU" sz="2800" dirty="0"/>
              <a:t>/</a:t>
            </a:r>
            <a:r>
              <a:rPr lang="ru-RU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en-US" sz="2800" i="1" dirty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5;</a:t>
            </a:r>
          </a:p>
          <a:p>
            <a:pPr marL="0" indent="0">
              <a:buNone/>
            </a:pPr>
            <a:r>
              <a:rPr lang="ru-RU" sz="2800" i="1" dirty="0" smtClean="0"/>
              <a:t>		</a:t>
            </a:r>
            <a:r>
              <a:rPr lang="en-US" sz="2800" i="1" dirty="0" smtClean="0"/>
              <a:t>D</a:t>
            </a:r>
            <a:r>
              <a:rPr lang="ru-RU" sz="2800" dirty="0" smtClean="0"/>
              <a:t> </a:t>
            </a:r>
            <a:r>
              <a:rPr lang="ru-RU" sz="2800" dirty="0"/>
              <a:t>= 35 – 65 мм;</a:t>
            </a:r>
            <a:r>
              <a:rPr lang="ru-RU" sz="2800" i="1" dirty="0"/>
              <a:t> 		</a:t>
            </a:r>
            <a:r>
              <a:rPr lang="en-US" sz="2800" i="1" dirty="0"/>
              <a:t>L </a:t>
            </a:r>
            <a:r>
              <a:rPr lang="ru-RU" sz="2800" dirty="0"/>
              <a:t>/</a:t>
            </a:r>
            <a:r>
              <a:rPr lang="ru-RU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en-US" sz="2800" i="1" dirty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3.3;</a:t>
            </a:r>
          </a:p>
          <a:p>
            <a:pPr marL="0" indent="0">
              <a:buNone/>
            </a:pPr>
            <a:r>
              <a:rPr lang="ru-RU" sz="2800" i="1" dirty="0" smtClean="0"/>
              <a:t>		</a:t>
            </a:r>
            <a:r>
              <a:rPr lang="en-US" sz="2800" i="1" dirty="0" smtClean="0"/>
              <a:t>D</a:t>
            </a:r>
            <a:r>
              <a:rPr lang="ru-RU" sz="2800" i="1" dirty="0" smtClean="0"/>
              <a:t> </a:t>
            </a:r>
            <a:r>
              <a:rPr lang="ru-RU" sz="2800" i="1" dirty="0"/>
              <a:t>&gt;</a:t>
            </a:r>
            <a:r>
              <a:rPr lang="ru-RU" sz="2800" dirty="0"/>
              <a:t> 65 мм;</a:t>
            </a:r>
            <a:r>
              <a:rPr lang="ru-RU" sz="2800" i="1" dirty="0"/>
              <a:t> 			</a:t>
            </a:r>
            <a:r>
              <a:rPr lang="en-US" sz="2800" i="1" dirty="0"/>
              <a:t>L </a:t>
            </a:r>
            <a:r>
              <a:rPr lang="ru-RU" sz="2800" dirty="0"/>
              <a:t>/</a:t>
            </a:r>
            <a:r>
              <a:rPr lang="ru-RU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en-US" sz="2800" i="1" dirty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2.2;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40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>
              <a:buNone/>
            </a:pPr>
            <a:r>
              <a:rPr lang="ru-RU" sz="2800" dirty="0" smtClean="0"/>
              <a:t>2) </a:t>
            </a:r>
            <a:r>
              <a:rPr lang="en-US" sz="2800" i="1" dirty="0" smtClean="0"/>
              <a:t>j</a:t>
            </a:r>
            <a:r>
              <a:rPr lang="ru-RU" sz="2800" baseline="-25000" dirty="0" smtClean="0"/>
              <a:t>ц</a:t>
            </a:r>
            <a:r>
              <a:rPr lang="ru-RU" sz="2800" dirty="0" smtClean="0"/>
              <a:t> – жесткость детали, которая требует </a:t>
            </a:r>
            <a:r>
              <a:rPr lang="ru-RU" sz="2800" dirty="0" err="1" smtClean="0"/>
              <a:t>двухопорной</a:t>
            </a:r>
            <a:r>
              <a:rPr lang="ru-RU" sz="2800" dirty="0" smtClean="0"/>
              <a:t> установ­ки. Размеры детали должны соответствовать следующим соотноше­ниям:</a:t>
            </a:r>
          </a:p>
          <a:p>
            <a:pPr marL="0" indent="0">
              <a:buNone/>
            </a:pPr>
            <a:r>
              <a:rPr lang="ru-RU" sz="2800" i="1" dirty="0" smtClean="0"/>
              <a:t>		D</a:t>
            </a:r>
            <a:r>
              <a:rPr lang="ru-RU" sz="2800" dirty="0" smtClean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35 мм			</a:t>
            </a:r>
            <a:r>
              <a:rPr lang="en-US" sz="2800" i="1" dirty="0"/>
              <a:t>L </a:t>
            </a:r>
            <a:r>
              <a:rPr lang="ru-RU" sz="2800" dirty="0"/>
              <a:t>/</a:t>
            </a:r>
            <a:r>
              <a:rPr lang="ru-RU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en-US" sz="2800" i="1" dirty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10;</a:t>
            </a:r>
          </a:p>
          <a:p>
            <a:pPr marL="0" indent="0">
              <a:buNone/>
            </a:pPr>
            <a:r>
              <a:rPr lang="ru-RU" sz="2800" i="1" dirty="0" smtClean="0"/>
              <a:t>		</a:t>
            </a:r>
            <a:r>
              <a:rPr lang="en-US" sz="2800" i="1" dirty="0" smtClean="0"/>
              <a:t>D</a:t>
            </a:r>
            <a:r>
              <a:rPr lang="ru-RU" sz="2800" i="1" dirty="0" smtClean="0"/>
              <a:t> </a:t>
            </a:r>
            <a:r>
              <a:rPr lang="ru-RU" sz="2800" i="1" dirty="0"/>
              <a:t>&gt;</a:t>
            </a:r>
            <a:r>
              <a:rPr lang="ru-RU" sz="2800" dirty="0"/>
              <a:t> 35 мм;</a:t>
            </a:r>
            <a:r>
              <a:rPr lang="ru-RU" sz="2800" i="1" dirty="0"/>
              <a:t> 			</a:t>
            </a:r>
            <a:r>
              <a:rPr lang="en-US" sz="2800" i="1" dirty="0"/>
              <a:t>L </a:t>
            </a:r>
            <a:r>
              <a:rPr lang="ru-RU" sz="2800" dirty="0"/>
              <a:t>/</a:t>
            </a:r>
            <a:r>
              <a:rPr lang="ru-RU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en-US" sz="2800" i="1" dirty="0"/>
              <a:t>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dirty="0"/>
              <a:t> 15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442913">
              <a:buNone/>
            </a:pPr>
            <a:r>
              <a:rPr lang="ru-RU" sz="2800" dirty="0"/>
              <a:t>3) </a:t>
            </a:r>
            <a:r>
              <a:rPr lang="en-US" sz="2800" i="1" dirty="0"/>
              <a:t>j</a:t>
            </a:r>
            <a:r>
              <a:rPr lang="ru-RU" sz="2800" baseline="-25000" dirty="0"/>
              <a:t>л</a:t>
            </a:r>
            <a:r>
              <a:rPr lang="ru-RU" sz="2800" dirty="0"/>
              <a:t> – жесткость детали, которая требует при обработке введе­ния дополнительных опор, например в виде люнетов. Для этого слу­чая справедливо соотношение</a:t>
            </a:r>
          </a:p>
          <a:p>
            <a:pPr marL="0" indent="0">
              <a:buNone/>
            </a:pPr>
            <a:r>
              <a:rPr lang="ru-RU" sz="2800" i="1" dirty="0" smtClean="0"/>
              <a:t>			</a:t>
            </a:r>
            <a:r>
              <a:rPr lang="en-US" sz="2800" i="1" dirty="0" smtClean="0"/>
              <a:t>L </a:t>
            </a:r>
            <a:r>
              <a:rPr lang="ru-RU" sz="2800" dirty="0"/>
              <a:t>/</a:t>
            </a:r>
            <a:r>
              <a:rPr lang="ru-RU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cp</a:t>
            </a:r>
            <a:r>
              <a:rPr lang="en-US" sz="2800" i="1" dirty="0"/>
              <a:t> </a:t>
            </a:r>
            <a:r>
              <a:rPr lang="ru-RU" sz="2800" dirty="0"/>
              <a:t>= 15 – 25.</a:t>
            </a:r>
          </a:p>
          <a:p>
            <a:pPr marL="0" indent="0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4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На основе сведений о жесткости детали, виде поверхности, а так­же требуемой точности обработки может быть построена таблица выбора </a:t>
            </a:r>
            <a:r>
              <a:rPr lang="ru-RU" sz="2800" dirty="0" smtClean="0"/>
              <a:t>решения: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72816"/>
            <a:ext cx="9144000" cy="2607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710" y="4653136"/>
            <a:ext cx="9151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оператор, проверяющий наличие в детали центрального отверстия, свя­занного с обрабатываемой наружной поверхностью биением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со­ответствие размеров и точности центрального отверстия для установки детали на оправку.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2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Из </a:t>
            </a:r>
            <a:r>
              <a:rPr lang="ru-RU" sz="2800" dirty="0" err="1" smtClean="0"/>
              <a:t>табл</a:t>
            </a:r>
            <a:r>
              <a:rPr lang="be-BY" sz="2800" dirty="0" smtClean="0"/>
              <a:t>ицы </a:t>
            </a:r>
            <a:r>
              <a:rPr lang="ru-RU" sz="2800" dirty="0" smtClean="0"/>
              <a:t>видно</a:t>
            </a:r>
            <a:r>
              <a:rPr lang="ru-RU" sz="2800" dirty="0"/>
              <a:t>, что в зависимости от принятых условий обеспечивается выбор схемы установки детали для токарных опера­ций в виде различных сочетаний оправки, центров, патрона 3–кулачкового и люнета.</a:t>
            </a:r>
          </a:p>
          <a:p>
            <a:pPr marL="0" indent="442913" algn="just">
              <a:buNone/>
            </a:pPr>
            <a:r>
              <a:rPr lang="ru-RU" sz="2800" dirty="0"/>
              <a:t>По алгоритму рассматриваемого типа проводится последователь­ная проверка всех условий выбора решений.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какое–либо значе­ние анализируемого условия не выполняется, то переходят к следую­щему.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результате после анализа последнего условия приходят к единственной схеме установки детали.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3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Алгоритм выбора установочно–зажимного </a:t>
            </a:r>
            <a:r>
              <a:rPr lang="ru-RU" sz="2800" b="1" i="1" dirty="0" smtClean="0"/>
              <a:t>приспособления</a:t>
            </a:r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Выбор </a:t>
            </a:r>
            <a:r>
              <a:rPr lang="ru-RU" sz="2800" dirty="0"/>
              <a:t>технологической оснастки производится после выбора оборудования и схемы установки детали. Причем принятая модель оборудования в значительной степени определяет вид и типоразмер приспособления.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Обычно </a:t>
            </a:r>
            <a:r>
              <a:rPr lang="ru-RU" sz="2800" dirty="0"/>
              <a:t>при разработке САПР ТП производится закрепление за каждым станком типового комплекта приспособлений, включающего поставляемые вместе со станком универсальные приспособления, а также нормализованные приспособления, расши­ряющие возможности установки и закрепления обрабатываемых на этом станке деталей.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89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Алгоритм выбора установочно–зажимного приспособления наибо­лее просто может быть представлен в табличном </a:t>
            </a:r>
            <a:r>
              <a:rPr lang="ru-RU" sz="2800" dirty="0" smtClean="0"/>
              <a:t>виде: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/>
              <a:t>Как видно из приведенных данных, номера типоразмеров устано­вочно–зажимных приспособлений определяются в зависимости от модели станка и схемы установки детали.</a:t>
            </a:r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83"/>
          <a:stretch/>
        </p:blipFill>
        <p:spPr>
          <a:xfrm>
            <a:off x="73983" y="1484784"/>
            <a:ext cx="8933439" cy="13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Алгоритм выбора количества и последовательности переходов в </a:t>
            </a:r>
            <a:r>
              <a:rPr lang="ru-RU" sz="2800" b="1" i="1" dirty="0" smtClean="0"/>
              <a:t>операции</a:t>
            </a:r>
          </a:p>
          <a:p>
            <a:pPr marL="0" indent="442913" algn="just">
              <a:buNone/>
            </a:pPr>
            <a:r>
              <a:rPr lang="ru-RU" sz="2800" dirty="0" smtClean="0"/>
              <a:t>Для решения задачи </a:t>
            </a:r>
            <a:r>
              <a:rPr lang="ru-RU" sz="2800" dirty="0"/>
              <a:t>рационального количества и последовательности </a:t>
            </a:r>
            <a:r>
              <a:rPr lang="ru-RU" sz="2800" dirty="0" smtClean="0"/>
              <a:t>переходов определяют </a:t>
            </a:r>
            <a:r>
              <a:rPr lang="ru-RU" sz="2800" dirty="0"/>
              <a:t>оптимальную последовательность переходов обработки ступенчатых поверхностей детали (плоских, цилиндрических наружных и внутренних</a:t>
            </a:r>
            <a:r>
              <a:rPr lang="ru-RU" sz="2800" dirty="0" smtClean="0"/>
              <a:t>).</a:t>
            </a:r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качестве </a:t>
            </a:r>
            <a:r>
              <a:rPr lang="ru-RU" sz="2800" dirty="0" smtClean="0"/>
              <a:t>примера рассмотрим </a:t>
            </a:r>
            <a:r>
              <a:rPr lang="ru-RU" sz="2800" dirty="0"/>
              <a:t>построение </a:t>
            </a:r>
            <a:r>
              <a:rPr lang="ru-RU" sz="2800" i="1" dirty="0"/>
              <a:t>алгоритма выбора оптимального количества и последовательности переходов в черновых токарных операциях для ступенчатых валов.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качестве заготовки принимается горячекатаный прокат, и каждая ступень вала имеет различный напуск (наиболее сложный вариант).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6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6653"/>
            <a:ext cx="4681547" cy="22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4357"/>
            <a:ext cx="3475372" cy="223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089" y="486916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последовательности обработки ступенчатых поверхностей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детали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 algn="just">
              <a:buNone/>
            </a:pPr>
            <a:r>
              <a:rPr lang="ru-RU" dirty="0"/>
              <a:t>Принципиальное </a:t>
            </a:r>
            <a:r>
              <a:rPr lang="ru-RU" i="1" dirty="0"/>
              <a:t>различие</a:t>
            </a:r>
            <a:r>
              <a:rPr lang="ru-RU" dirty="0"/>
              <a:t> этих двух </a:t>
            </a:r>
            <a:r>
              <a:rPr lang="ru-RU" i="1" dirty="0" smtClean="0"/>
              <a:t>методов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типовые </a:t>
            </a:r>
            <a:r>
              <a:rPr lang="ru-RU" dirty="0"/>
              <a:t>процессы характеризуются общностью последовательности и содержания операций при обработке типовой группы деталей, </a:t>
            </a:r>
            <a:endParaRPr lang="ru-RU" dirty="0" smtClean="0"/>
          </a:p>
          <a:p>
            <a:pPr algn="just"/>
            <a:r>
              <a:rPr lang="ru-RU" dirty="0" smtClean="0"/>
              <a:t>групповая </a:t>
            </a:r>
            <a:r>
              <a:rPr lang="ru-RU" dirty="0"/>
              <a:t>обработка характеризуются </a:t>
            </a:r>
            <a:r>
              <a:rPr lang="ru-RU" dirty="0" smtClean="0"/>
              <a:t>общностью </a:t>
            </a:r>
            <a:r>
              <a:rPr lang="ru-RU" dirty="0"/>
              <a:t>оборудования и технологичес­кой оснастки при выполнении отдельных операций или при полном изготовлении группы разнородных деталей.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По </a:t>
            </a:r>
            <a:r>
              <a:rPr lang="ru-RU" sz="2800" b="1" dirty="0"/>
              <a:t>первой схеме </a:t>
            </a:r>
            <a:r>
              <a:rPr lang="ru-RU" sz="2800" dirty="0"/>
              <a:t>(рис</a:t>
            </a:r>
            <a:r>
              <a:rPr lang="ru-RU" sz="2800" dirty="0" smtClean="0"/>
              <a:t>. </a:t>
            </a:r>
            <a:r>
              <a:rPr lang="ru-RU" sz="2800" i="1" dirty="0"/>
              <a:t>а</a:t>
            </a:r>
            <a:r>
              <a:rPr lang="ru-RU" sz="2800" dirty="0"/>
              <a:t>) последовательная обработка производится по всей длине вала, начиная от наибольшего диаметра и заканчивая наименьшим. При­чем первый проход выполняется с максимально допустимой глубиной </a:t>
            </a:r>
            <a:r>
              <a:rPr lang="ru-RU" sz="2800" dirty="0" smtClean="0"/>
              <a:t>резания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max</a:t>
            </a:r>
            <a:r>
              <a:rPr lang="ru-RU" sz="2800" dirty="0" smtClean="0"/>
              <a:t>, </a:t>
            </a:r>
            <a:r>
              <a:rPr lang="ru-RU" sz="2800" dirty="0"/>
              <a:t>а второй – с глубиной, равной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ru-RU" sz="2800" i="1" dirty="0"/>
              <a:t>= </a:t>
            </a:r>
            <a:r>
              <a:rPr lang="en-US" sz="2800" i="1" dirty="0" err="1"/>
              <a:t>z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ru-RU" sz="2800" dirty="0"/>
              <a:t>–</a:t>
            </a:r>
            <a:r>
              <a:rPr lang="ru-RU" sz="2800" i="1" dirty="0"/>
              <a:t>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max</a:t>
            </a:r>
            <a:r>
              <a:rPr lang="ru-RU" sz="2800" dirty="0"/>
              <a:t>, где </a:t>
            </a:r>
            <a:r>
              <a:rPr lang="en-US" sz="2800" i="1" dirty="0" err="1"/>
              <a:t>z</a:t>
            </a:r>
            <a:r>
              <a:rPr lang="en-US" sz="2800" i="1" baseline="-25000" dirty="0" err="1"/>
              <a:t>i</a:t>
            </a:r>
            <a:r>
              <a:rPr lang="ru-RU" sz="2800" dirty="0"/>
              <a:t> – ве­личина припуска на </a:t>
            </a:r>
            <a:r>
              <a:rPr lang="en-US" sz="2800" i="1" dirty="0" err="1"/>
              <a:t>i</a:t>
            </a:r>
            <a:r>
              <a:rPr lang="ru-RU" sz="2800" dirty="0"/>
              <a:t>–й ступени вала. Это происходит при условии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i="1" dirty="0">
                <a:sym typeface="Symbol" panose="05050102010706020507" pitchFamily="18" charset="2"/>
              </a:rPr>
              <a:t></a:t>
            </a:r>
            <a:r>
              <a:rPr lang="en-US" sz="2800" i="1" dirty="0"/>
              <a:t>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max</a:t>
            </a:r>
            <a:r>
              <a:rPr lang="ru-RU" sz="2800" dirty="0"/>
              <a:t>, в противном случае второй проход должен быть повторно выполнен с глубиной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max</a:t>
            </a:r>
            <a:r>
              <a:rPr lang="ru-RU" sz="2800" dirty="0"/>
              <a:t>, а затем снят остаток припуска </a:t>
            </a:r>
            <a:r>
              <a:rPr lang="ru-RU" sz="2800" i="1" dirty="0"/>
              <a:t>i–</a:t>
            </a:r>
            <a:r>
              <a:rPr lang="ru-RU" sz="2800" dirty="0"/>
              <a:t>ой ступени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r>
              <a:rPr lang="ru-RU" sz="2800" dirty="0"/>
              <a:t>В </a:t>
            </a:r>
            <a:r>
              <a:rPr lang="ru-RU" sz="2800" dirty="0" smtClean="0"/>
              <a:t>основе </a:t>
            </a:r>
            <a:r>
              <a:rPr lang="ru-RU" sz="2800" b="1" dirty="0" smtClean="0"/>
              <a:t>второй схемы</a:t>
            </a:r>
            <a:r>
              <a:rPr lang="ru-RU" sz="2800" dirty="0" smtClean="0"/>
              <a:t> лежит (рис. </a:t>
            </a:r>
            <a:r>
              <a:rPr lang="ru-RU" sz="2800" i="1" dirty="0" smtClean="0"/>
              <a:t>б</a:t>
            </a:r>
            <a:r>
              <a:rPr lang="ru-RU" sz="2800" dirty="0" smtClean="0"/>
              <a:t>) </a:t>
            </a:r>
            <a:r>
              <a:rPr lang="ru-RU" sz="2800" dirty="0"/>
              <a:t>максимально возможное выполнение переходов с глу­биной резания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max</a:t>
            </a:r>
            <a:r>
              <a:rPr lang="ru-RU" sz="2800" dirty="0"/>
              <a:t>, и в результате – наибольшая производительность обработки. Такой подход к решению задачи обеспечивает наименьшую длину рабочего хода, что, как известно, определяет основное время обработки.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40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построения алгоритма последовательности обработки детали по второму варианту </a:t>
            </a:r>
            <a:r>
              <a:rPr lang="ru-RU" sz="2800" dirty="0" smtClean="0"/>
              <a:t>необходимо </a:t>
            </a:r>
            <a:r>
              <a:rPr lang="ru-RU" sz="2800" dirty="0"/>
              <a:t>учитывать условия:</a:t>
            </a:r>
          </a:p>
          <a:p>
            <a:pPr marL="0" indent="442913" algn="just"/>
            <a:r>
              <a:rPr lang="ru-RU" sz="2800" dirty="0"/>
              <a:t>для сокращения суммарной длины резания обработку вести по возможности с наибольшей допустимой глубиной резания, определяе­мой видом обрабатываемого материала, типом инструмента, жесткостью системы СПИД и типоразмером станка;</a:t>
            </a:r>
          </a:p>
          <a:p>
            <a:pPr marL="0" indent="442913" algn="just"/>
            <a:r>
              <a:rPr lang="ru-RU" sz="2800" dirty="0"/>
              <a:t>для сохранения жесткости детали обработку желательно начи­нать со ступеней, имеющих наибольший диаметр;</a:t>
            </a:r>
          </a:p>
          <a:p>
            <a:pPr marL="0" indent="442913" algn="just"/>
            <a:r>
              <a:rPr lang="ru-RU" sz="2800" dirty="0"/>
              <a:t>для сокращения вспомогательного времени стремиться обраба­тывать деталь за меньшее число переходов и рабочих ходов.</a:t>
            </a:r>
          </a:p>
        </p:txBody>
      </p:sp>
    </p:spTree>
    <p:extLst>
      <p:ext uri="{BB962C8B-B14F-4D97-AF65-F5344CB8AC3E}">
        <p14:creationId xmlns:p14="http://schemas.microsoft.com/office/powerpoint/2010/main" val="31769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1.	</a:t>
            </a:r>
            <a:r>
              <a:rPr lang="en-US" sz="1500" i="1" dirty="0"/>
              <a:t>Begin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2.		Ввод данных </a:t>
            </a:r>
            <a:r>
              <a:rPr lang="en-US" sz="1500" i="1" dirty="0"/>
              <a:t>DZ</a:t>
            </a:r>
            <a:r>
              <a:rPr lang="ru-RU" sz="1500" i="1" dirty="0"/>
              <a:t>, </a:t>
            </a:r>
            <a:r>
              <a:rPr lang="en-US" sz="1500" i="1" dirty="0"/>
              <a:t>DI</a:t>
            </a:r>
            <a:r>
              <a:rPr lang="ru-RU" sz="1500" i="1" dirty="0"/>
              <a:t>, </a:t>
            </a:r>
            <a:r>
              <a:rPr lang="en-US" sz="1500" i="1" dirty="0"/>
              <a:t>LI</a:t>
            </a:r>
            <a:r>
              <a:rPr lang="ru-RU" sz="1500" i="1" dirty="0"/>
              <a:t>, </a:t>
            </a:r>
            <a:r>
              <a:rPr lang="en-US" sz="1500" i="1" dirty="0"/>
              <a:t>TMAX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3.	I: = 1;  K:=0;  LR:=0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While I &lt; N  do begin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4.			PRIP(I):=0.5(DZ(I)-D(I))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5.			If   PRIP(I)</a:t>
            </a:r>
            <a:r>
              <a:rPr lang="en-US" sz="1500" i="1" dirty="0">
                <a:sym typeface="Symbol" panose="05050102010706020507" pitchFamily="18" charset="2"/>
              </a:rPr>
              <a:t></a:t>
            </a:r>
            <a:r>
              <a:rPr lang="en-US" sz="1500" i="1" dirty="0"/>
              <a:t> TMAX  then  begin 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6.				Обработать ступень с </a:t>
            </a:r>
            <a:r>
              <a:rPr lang="en-US" sz="1500" i="1" dirty="0"/>
              <a:t>DZ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)=</a:t>
            </a:r>
            <a:r>
              <a:rPr lang="en-US" sz="1500" i="1" dirty="0"/>
              <a:t>DZ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)-2*</a:t>
            </a:r>
            <a:r>
              <a:rPr lang="en-US" sz="1500" i="1" dirty="0"/>
              <a:t>TMAX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7.				 Вычисление длины резания </a:t>
            </a:r>
            <a:r>
              <a:rPr lang="en-US" sz="1500" i="1" dirty="0"/>
              <a:t>LR</a:t>
            </a:r>
            <a:r>
              <a:rPr lang="ru-RU" sz="1500" i="1" dirty="0"/>
              <a:t>=</a:t>
            </a:r>
            <a:r>
              <a:rPr lang="en-US" sz="1500" i="1" dirty="0"/>
              <a:t>LR</a:t>
            </a:r>
            <a:r>
              <a:rPr lang="ru-RU" sz="1500" i="1" dirty="0"/>
              <a:t>+</a:t>
            </a:r>
            <a:r>
              <a:rPr lang="en-US" sz="1500" i="1" dirty="0"/>
              <a:t>LI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 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8.				Вывод на печать текущего </a:t>
            </a:r>
            <a:r>
              <a:rPr lang="en-US" sz="1500" i="1" dirty="0"/>
              <a:t>I</a:t>
            </a:r>
            <a:r>
              <a:rPr lang="ru-RU" sz="1500" i="1" dirty="0"/>
              <a:t>, </a:t>
            </a:r>
            <a:r>
              <a:rPr lang="en-US" sz="1500" i="1" dirty="0"/>
              <a:t>DZ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), </a:t>
            </a:r>
            <a:r>
              <a:rPr lang="en-US" sz="1500" i="1" dirty="0"/>
              <a:t>LI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9.			</a:t>
            </a:r>
            <a:r>
              <a:rPr lang="en-US" sz="1500" i="1" dirty="0"/>
              <a:t>End</a:t>
            </a:r>
            <a:endParaRPr lang="ru-RU" sz="15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500" i="1" dirty="0"/>
              <a:t>else K:=K+1</a:t>
            </a:r>
            <a:endParaRPr lang="ru-RU" sz="15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500" i="1" dirty="0"/>
              <a:t>I:=I+1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12.		End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13. Вызов по коду серийности производства одного из массивов </a:t>
            </a:r>
            <a:r>
              <a:rPr lang="en-US" sz="1500" i="1" dirty="0"/>
              <a:t>MST</a:t>
            </a:r>
            <a:r>
              <a:rPr lang="en-US" sz="1500" i="1" baseline="-25000" dirty="0"/>
              <a:t>J</a:t>
            </a:r>
            <a:r>
              <a:rPr lang="ru-RU" sz="1500" i="1" dirty="0"/>
              <a:t> (</a:t>
            </a:r>
            <a:r>
              <a:rPr lang="en-US" sz="1500" i="1" dirty="0"/>
              <a:t>MST</a:t>
            </a:r>
            <a:r>
              <a:rPr lang="ru-RU" sz="1500" i="1" baseline="-25000" dirty="0"/>
              <a:t>1</a:t>
            </a:r>
            <a:r>
              <a:rPr lang="ru-RU" sz="1500" i="1" dirty="0"/>
              <a:t>, </a:t>
            </a:r>
            <a:r>
              <a:rPr lang="en-US" sz="1500" i="1" dirty="0"/>
              <a:t>MST</a:t>
            </a:r>
            <a:r>
              <a:rPr lang="ru-RU" sz="1500" i="1" baseline="-25000" dirty="0"/>
              <a:t>2</a:t>
            </a:r>
            <a:r>
              <a:rPr lang="ru-RU" sz="1500" i="1" dirty="0"/>
              <a:t>, </a:t>
            </a:r>
            <a:r>
              <a:rPr lang="en-US" sz="1500" i="1" dirty="0"/>
              <a:t>MST</a:t>
            </a:r>
            <a:r>
              <a:rPr lang="ru-RU" sz="1500" i="1" baseline="-25000" dirty="0"/>
              <a:t>3</a:t>
            </a:r>
            <a:r>
              <a:rPr lang="ru-RU" sz="1500" i="1" dirty="0"/>
              <a:t>, </a:t>
            </a:r>
            <a:r>
              <a:rPr lang="en-US" sz="1500" i="1" dirty="0"/>
              <a:t>MST</a:t>
            </a:r>
            <a:r>
              <a:rPr lang="ru-RU" sz="1500" i="1" baseline="-25000" dirty="0"/>
              <a:t>4</a:t>
            </a:r>
            <a:r>
              <a:rPr lang="ru-RU" sz="1500" i="1" dirty="0"/>
              <a:t>)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14.	I: = 1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While I </a:t>
            </a:r>
            <a:r>
              <a:rPr lang="en-US" sz="1500" i="1" dirty="0">
                <a:sym typeface="Symbol" panose="05050102010706020507" pitchFamily="18" charset="2"/>
              </a:rPr>
              <a:t></a:t>
            </a:r>
            <a:r>
              <a:rPr lang="en-US" sz="1500" i="1" dirty="0"/>
              <a:t> K  do begin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15.			Выбор в массиве </a:t>
            </a:r>
            <a:r>
              <a:rPr lang="en-US" sz="1500" i="1" dirty="0"/>
              <a:t>MST</a:t>
            </a:r>
            <a:r>
              <a:rPr lang="en-US" sz="1500" i="1" baseline="-25000" dirty="0"/>
              <a:t>J</a:t>
            </a:r>
            <a:r>
              <a:rPr lang="en-US" sz="1500" i="1" dirty="0"/>
              <a:t> </a:t>
            </a:r>
            <a:r>
              <a:rPr lang="ru-RU" sz="1500" i="1" dirty="0"/>
              <a:t>элемента с номерами </a:t>
            </a:r>
            <a:r>
              <a:rPr lang="en-US" sz="1500" i="1" dirty="0"/>
              <a:t>IN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), </a:t>
            </a:r>
            <a:r>
              <a:rPr lang="en-US" sz="1500" i="1" dirty="0"/>
              <a:t>JN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16.			Определение кода станка путем присоединения номера группы </a:t>
            </a:r>
            <a:r>
              <a:rPr lang="en-US" sz="1500" i="1" dirty="0"/>
              <a:t>KST</a:t>
            </a:r>
            <a:r>
              <a:rPr lang="ru-RU" sz="1500" i="1" dirty="0"/>
              <a:t> = </a:t>
            </a:r>
            <a:r>
              <a:rPr lang="en-US" sz="1500" i="1" dirty="0"/>
              <a:t>NGR</a:t>
            </a:r>
            <a:r>
              <a:rPr lang="ru-RU" sz="1500" i="1" dirty="0"/>
              <a:t>(</a:t>
            </a:r>
            <a:r>
              <a:rPr lang="en-US" sz="1500" i="1" dirty="0"/>
              <a:t>I</a:t>
            </a:r>
            <a:r>
              <a:rPr lang="ru-RU" sz="1500" i="1" dirty="0"/>
              <a:t>)*100 + </a:t>
            </a:r>
            <a:r>
              <a:rPr lang="en-US" sz="1500" i="1" dirty="0"/>
              <a:t>NST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17.			I:= I + 1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End</a:t>
            </a:r>
            <a:endParaRPr lang="ru-RU" sz="1500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19.Вызов массива оборудования </a:t>
            </a:r>
            <a:r>
              <a:rPr lang="en-US" sz="1500" i="1" dirty="0"/>
              <a:t>MS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20.</a:t>
            </a:r>
            <a:r>
              <a:rPr lang="en-US" sz="1500" i="1" dirty="0"/>
              <a:t>I</a:t>
            </a:r>
            <a:r>
              <a:rPr lang="ru-RU" sz="1500" i="1" dirty="0"/>
              <a:t>: = 1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While I </a:t>
            </a:r>
            <a:r>
              <a:rPr lang="en-US" sz="1500" i="1" dirty="0">
                <a:sym typeface="Symbol" panose="05050102010706020507" pitchFamily="18" charset="2"/>
              </a:rPr>
              <a:t></a:t>
            </a:r>
            <a:r>
              <a:rPr lang="en-US" sz="1500" i="1" dirty="0"/>
              <a:t> K  do begin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i="1" dirty="0"/>
              <a:t>21. 			</a:t>
            </a:r>
            <a:r>
              <a:rPr lang="ru-RU" sz="1500" i="1" dirty="0"/>
              <a:t>Выбор по коду станка </a:t>
            </a:r>
            <a:r>
              <a:rPr lang="en-US" sz="1500" i="1" dirty="0"/>
              <a:t>KST</a:t>
            </a:r>
            <a:r>
              <a:rPr lang="ru-RU" sz="1500" i="1" dirty="0"/>
              <a:t> его характеристики 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b="1" i="1" dirty="0"/>
              <a:t>22.			Печать данных о станке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23.			</a:t>
            </a:r>
            <a:r>
              <a:rPr lang="en-US" sz="1500" i="1" dirty="0"/>
              <a:t>I</a:t>
            </a:r>
            <a:r>
              <a:rPr lang="ru-RU" sz="1500" i="1" dirty="0"/>
              <a:t>:= </a:t>
            </a:r>
            <a:r>
              <a:rPr lang="en-US" sz="1500" i="1" dirty="0"/>
              <a:t>I</a:t>
            </a:r>
            <a:r>
              <a:rPr lang="ru-RU" sz="1500" i="1" dirty="0"/>
              <a:t> + 1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24. </a:t>
            </a:r>
            <a:r>
              <a:rPr lang="en-US" sz="1500" i="1" dirty="0"/>
              <a:t>End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/>
              <a:t>25. </a:t>
            </a:r>
            <a:r>
              <a:rPr lang="en-US" sz="1500" i="1" dirty="0"/>
              <a:t>End</a:t>
            </a:r>
            <a:endParaRPr lang="ru-RU" sz="1500" dirty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73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Рассмотренный алгоритм выбора последовательности переходов в операции для одностороннего расположения ступеней вала может также использоваться для более сложных деталей с двухсторонним расположением ступеней.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этом случае последовательно определяется количество переходов для одной, а затем для другой стороны вала.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Кроме </a:t>
            </a:r>
            <a:r>
              <a:rPr lang="ru-RU" sz="2800" dirty="0"/>
              <a:t>того, он применяется с незначительным изменением при выборе количества и последовательности переходов при обработке ступен­чатых отверстий.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7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b="1" i="1" dirty="0"/>
              <a:t>Автоматизация проектирования </a:t>
            </a:r>
            <a:r>
              <a:rPr lang="ru-RU" b="1" i="1" dirty="0" smtClean="0"/>
              <a:t>переходов</a:t>
            </a:r>
          </a:p>
          <a:p>
            <a:pPr marL="0" indent="442913" algn="ctr">
              <a:buNone/>
            </a:pPr>
            <a:endParaRPr lang="ru-RU" sz="2800" b="1" i="1" dirty="0"/>
          </a:p>
          <a:p>
            <a:pPr marL="0" indent="442913" algn="just">
              <a:buNone/>
            </a:pPr>
            <a:r>
              <a:rPr lang="ru-RU" dirty="0"/>
              <a:t>На основании анализа конструктивно–технологических признаков отдельных поверхностей детали производится выбор кодов перехо­дов.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При </a:t>
            </a:r>
            <a:r>
              <a:rPr lang="ru-RU" dirty="0"/>
              <a:t>этом используются таблицы соответствия и ранее рассмот­ренные универсальные алгоритмы и программы для решения дан­ного типа задач.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15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Общий алгоритм проектирования перехода делится на ряд частных алгоритмов</a:t>
            </a:r>
            <a:r>
              <a:rPr lang="ru-RU" sz="2800" dirty="0" smtClean="0"/>
              <a:t>:</a:t>
            </a:r>
            <a:endParaRPr lang="ru-RU" sz="2800" dirty="0"/>
          </a:p>
          <a:p>
            <a:pPr marL="0" indent="0" algn="just">
              <a:buNone/>
            </a:pPr>
            <a:r>
              <a:rPr lang="ru-RU" sz="2600" dirty="0"/>
              <a:t>1) выбор допустимых способов выполнения перехода;</a:t>
            </a:r>
          </a:p>
          <a:p>
            <a:pPr marL="0" indent="0" algn="just">
              <a:buNone/>
            </a:pPr>
            <a:r>
              <a:rPr lang="ru-RU" sz="2600" dirty="0"/>
              <a:t>2) определение типоразмеров режущего инструмента;</a:t>
            </a:r>
          </a:p>
          <a:p>
            <a:pPr marL="0" indent="0" algn="just">
              <a:buNone/>
            </a:pPr>
            <a:r>
              <a:rPr lang="ru-RU" sz="2600" dirty="0"/>
              <a:t>3) определение типоразмеров вспомогательных инструментов;</a:t>
            </a:r>
          </a:p>
          <a:p>
            <a:pPr marL="0" indent="0" algn="just">
              <a:buNone/>
            </a:pPr>
            <a:r>
              <a:rPr lang="ru-RU" sz="2600" dirty="0"/>
              <a:t>4) определение типоразмеров измерительных инструментов;</a:t>
            </a:r>
          </a:p>
          <a:p>
            <a:pPr marL="0" indent="0" algn="just">
              <a:buNone/>
            </a:pPr>
            <a:r>
              <a:rPr lang="ru-RU" sz="2600" dirty="0"/>
              <a:t>5) определение допустимых вариантов структуры перехода;</a:t>
            </a:r>
          </a:p>
          <a:p>
            <a:pPr marL="0" indent="0" algn="just">
              <a:buNone/>
            </a:pPr>
            <a:r>
              <a:rPr lang="ru-RU" sz="2600" dirty="0"/>
              <a:t>6) расчет режимов резания и определение основного времени для каждого варианта;</a:t>
            </a:r>
          </a:p>
          <a:p>
            <a:pPr marL="0" indent="0" algn="just">
              <a:buNone/>
            </a:pPr>
            <a:r>
              <a:rPr lang="ru-RU" sz="2600" dirty="0"/>
              <a:t>7) определение времени выполнения вспомогательных приемов для каждого варианта структуры перехода;</a:t>
            </a:r>
          </a:p>
          <a:p>
            <a:pPr marL="0" indent="0" algn="just">
              <a:buNone/>
            </a:pPr>
            <a:r>
              <a:rPr lang="ru-RU" sz="2600" dirty="0"/>
              <a:t>8) выбор структуры перехода и элементов СПИД;</a:t>
            </a:r>
          </a:p>
          <a:p>
            <a:pPr marL="0" indent="0" algn="just">
              <a:buNone/>
            </a:pPr>
            <a:r>
              <a:rPr lang="ru-RU" sz="2600" dirty="0"/>
              <a:t>9) формирование описаний перехода для записи в технологичес­кую карту.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29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При обработке поверхности за один переход требуется выполнить ряд основных и вспомогательных приемов, таких, как подвод и отвод режущего инструмента, взятие пробных стружек, управление стан­ком, измерение поверхности.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Совокупность </a:t>
            </a:r>
            <a:r>
              <a:rPr lang="ru-RU" sz="2800" dirty="0"/>
              <a:t>основных и вспомогатель­ных приемов, выполняемых в определенной последовательности, образует </a:t>
            </a:r>
            <a:r>
              <a:rPr lang="ru-RU" sz="2800" b="1" dirty="0"/>
              <a:t>структуру</a:t>
            </a:r>
            <a:r>
              <a:rPr lang="ru-RU" sz="2800" dirty="0"/>
              <a:t> перехода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r>
              <a:rPr lang="ru-RU" sz="2800" dirty="0"/>
              <a:t>Структура перехода для одной и той же поверхности может быть различной. Так, обработка цилиндрической и торцевой поверхности на токарном станке с использованием продольных и поперечных подач может быть выполнена по двум вариантам. 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44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4774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805264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перехода при точении с продольными (а) и поперечными (б) подачами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46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выбора оптимальной структуры перехода используют теорию графов.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этом случае ребрам графа сопоставлены различные приемы по перемещению инструмента при подводе, отводе и обработке.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Оптимальный </a:t>
            </a:r>
            <a:r>
              <a:rPr lang="ru-RU" sz="2800" dirty="0"/>
              <a:t>вариант определяется как путь на графе из начальной вершины в конечную, имеющий минимальные затраты времени или минимальную себестоимость.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50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00" dirty="0"/>
              <a:t>Алгоритм определения рациональных вариантов структуры пере­хода удобно представлять в операторной форме. Так, для рассматриваемого примера можно записать структуру перехода </a:t>
            </a:r>
            <a:r>
              <a:rPr lang="ru-RU" sz="2400" i="1" dirty="0"/>
              <a:t>а</a:t>
            </a:r>
            <a:r>
              <a:rPr lang="ru-RU" sz="2400" i="1" baseline="-25000" dirty="0"/>
              <a:t>1</a:t>
            </a:r>
            <a:r>
              <a:rPr lang="ru-RU" sz="2400" dirty="0"/>
              <a:t> (рис</a:t>
            </a:r>
            <a:r>
              <a:rPr lang="ru-RU" sz="2400" dirty="0" smtClean="0"/>
              <a:t>. </a:t>
            </a:r>
            <a:r>
              <a:rPr lang="ru-RU" sz="2400" i="1" dirty="0"/>
              <a:t>а</a:t>
            </a:r>
            <a:r>
              <a:rPr lang="ru-RU" sz="2400" dirty="0"/>
              <a:t>) и </a:t>
            </a:r>
            <a:r>
              <a:rPr lang="ru-RU" sz="2400" i="1" dirty="0"/>
              <a:t>а</a:t>
            </a:r>
            <a:r>
              <a:rPr lang="ru-RU" sz="2400" i="1" baseline="-25000" dirty="0"/>
              <a:t>2</a:t>
            </a:r>
            <a:r>
              <a:rPr lang="ru-RU" sz="2400" dirty="0"/>
              <a:t> (рис</a:t>
            </a:r>
            <a:r>
              <a:rPr lang="ru-RU" sz="2400" dirty="0" smtClean="0"/>
              <a:t>. </a:t>
            </a:r>
            <a:r>
              <a:rPr lang="ru-RU" sz="2400" i="1" dirty="0"/>
              <a:t>б</a:t>
            </a:r>
            <a:r>
              <a:rPr lang="ru-RU" sz="2400" dirty="0"/>
              <a:t>) в виде следующих выражений</a:t>
            </a:r>
            <a:r>
              <a:rPr lang="ru-RU" sz="2400" dirty="0" smtClean="0"/>
              <a:t>:</a:t>
            </a:r>
          </a:p>
          <a:p>
            <a:pPr marL="0" indent="442913" algn="just">
              <a:buNone/>
            </a:pPr>
            <a:endParaRPr lang="ru-RU" sz="2400" dirty="0"/>
          </a:p>
          <a:p>
            <a:pPr marL="0" indent="442913" algn="just">
              <a:buNone/>
            </a:pP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ru-RU" sz="2400" dirty="0" smtClean="0"/>
              <a:t>где </a:t>
            </a:r>
            <a:r>
              <a:rPr lang="en-US" sz="2400" i="1" dirty="0"/>
              <a:t>b</a:t>
            </a:r>
            <a:r>
              <a:rPr lang="en-US" sz="2400" i="1" baseline="-25000" dirty="0"/>
              <a:t>i</a:t>
            </a:r>
            <a:r>
              <a:rPr lang="ru-RU" sz="2400" dirty="0"/>
              <a:t> – приемы, связанные с подводом режущего инструмента к обрабатываемой поверхности, </a:t>
            </a: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en-US" sz="2400" i="1" dirty="0" err="1" smtClean="0"/>
              <a:t>g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r>
              <a:rPr lang="ru-RU" sz="2400" dirty="0"/>
              <a:t>– приемы, связанные с отводом после выполнения проходов;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i</a:t>
            </a:r>
            <a:r>
              <a:rPr lang="ru-RU" sz="2400" dirty="0"/>
              <a:t> – набор глубины обработки; </a:t>
            </a: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en-US" sz="2400" i="1" dirty="0" smtClean="0"/>
              <a:t>m</a:t>
            </a:r>
            <a:r>
              <a:rPr lang="en-US" sz="2400" i="1" baseline="-25000" dirty="0" smtClean="0"/>
              <a:t>i</a:t>
            </a:r>
            <a:r>
              <a:rPr lang="ru-RU" sz="2400" dirty="0" smtClean="0"/>
              <a:t> </a:t>
            </a:r>
            <a:r>
              <a:rPr lang="ru-RU" sz="2400" dirty="0"/>
              <a:t>– точение поверхности, </a:t>
            </a: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en-US" sz="2400" i="1" dirty="0" smtClean="0"/>
              <a:t>o</a:t>
            </a:r>
            <a:r>
              <a:rPr lang="en-US" sz="2400" i="1" baseline="-25000" dirty="0" smtClean="0"/>
              <a:t>i</a:t>
            </a:r>
            <a:r>
              <a:rPr lang="ru-RU" sz="2400" dirty="0" smtClean="0"/>
              <a:t> </a:t>
            </a:r>
            <a:r>
              <a:rPr lang="ru-RU" sz="2400" dirty="0"/>
              <a:t>– отвод режущего инструмента после обра­ботки поверхности; </a:t>
            </a: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ru-RU" sz="2400" i="1" dirty="0" smtClean="0"/>
              <a:t>и </a:t>
            </a:r>
            <a:r>
              <a:rPr lang="ru-RU" sz="2400" dirty="0"/>
              <a:t>– измерение поверхности после ее обработки; </a:t>
            </a: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en-US" sz="2400" i="1" dirty="0" smtClean="0"/>
              <a:t>F</a:t>
            </a:r>
            <a:r>
              <a:rPr lang="ru-RU" sz="2400" dirty="0"/>
              <a:t>(</a:t>
            </a:r>
            <a:r>
              <a:rPr lang="en-US" sz="2400" i="1" dirty="0" err="1"/>
              <a:t>i</a:t>
            </a:r>
            <a:r>
              <a:rPr lang="ru-RU" sz="2400" dirty="0"/>
              <a:t>) –  логический оператор, который означает, что группу приемов </a:t>
            </a:r>
            <a:r>
              <a:rPr lang="en-US" sz="2400" i="1" dirty="0" err="1"/>
              <a:t>grm</a:t>
            </a:r>
            <a:r>
              <a:rPr lang="ru-RU" sz="2400" dirty="0"/>
              <a:t> необходимо повторить в рассматриваемых случаях три раза (</a:t>
            </a:r>
            <a:r>
              <a:rPr lang="en-US" sz="2400" i="1" dirty="0" err="1"/>
              <a:t>i</a:t>
            </a:r>
            <a:r>
              <a:rPr lang="ru-RU" sz="2400" dirty="0"/>
              <a:t>=1, 2, 3); </a:t>
            </a:r>
            <a:endParaRPr lang="ru-RU" sz="2400" dirty="0" smtClean="0"/>
          </a:p>
          <a:p>
            <a:pPr marL="0" indent="442913" algn="just">
              <a:spcBef>
                <a:spcPts val="0"/>
              </a:spcBef>
              <a:buNone/>
            </a:pPr>
            <a:r>
              <a:rPr lang="ru-RU" sz="2400" i="1" dirty="0" smtClean="0"/>
              <a:t>m</a:t>
            </a:r>
            <a:r>
              <a:rPr lang="ru-RU" sz="2400" i="1" dirty="0"/>
              <a:t>'</a:t>
            </a:r>
            <a:r>
              <a:rPr lang="ru-RU" sz="2400" dirty="0"/>
              <a:t> –отвод на рабочей подаче.</a:t>
            </a:r>
          </a:p>
          <a:p>
            <a:pPr marL="0" indent="442913" algn="just">
              <a:buNone/>
            </a:pPr>
            <a:endParaRPr lang="ru-RU" sz="2800" dirty="0" smtClean="0"/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700808"/>
            <a:ext cx="2446849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5846" y="1713986"/>
            <a:ext cx="2397703" cy="9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 algn="just">
              <a:buNone/>
            </a:pPr>
            <a:r>
              <a:rPr lang="ru-RU" dirty="0"/>
              <a:t>Технологическая унификация процессов выполняется на разных уровнях: </a:t>
            </a:r>
          </a:p>
          <a:p>
            <a:pPr lvl="0" algn="just"/>
            <a:r>
              <a:rPr lang="ru-RU" dirty="0"/>
              <a:t>на уровне перехода; </a:t>
            </a:r>
          </a:p>
          <a:p>
            <a:pPr lvl="0" algn="just"/>
            <a:r>
              <a:rPr lang="ru-RU" dirty="0"/>
              <a:t>на уровне операции; </a:t>
            </a:r>
          </a:p>
          <a:p>
            <a:pPr lvl="0" algn="just"/>
            <a:r>
              <a:rPr lang="ru-RU" dirty="0"/>
              <a:t>на уровне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Формирование и вывод наименований </a:t>
            </a:r>
            <a:r>
              <a:rPr lang="ru-RU" sz="2800" b="1" i="1" dirty="0" smtClean="0"/>
              <a:t>переходов</a:t>
            </a:r>
            <a:endParaRPr lang="ru-RU" sz="2800" i="1" dirty="0" smtClean="0"/>
          </a:p>
          <a:p>
            <a:pPr marL="0" indent="442913" algn="just">
              <a:buNone/>
            </a:pPr>
            <a:r>
              <a:rPr lang="ru-RU" sz="2800" dirty="0"/>
              <a:t>При решении различных технологических задач в САПР ТП возникает необхо­димость формирования и вывода после окончания проектирова­ния различных видов текстовой информации.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целях сокраще­ния объемов информации в этих случаях целесообразно применять унифицированные методы формирования наименований пере­ходов.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5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примера рассмотрим </a:t>
            </a:r>
            <a:r>
              <a:rPr lang="ru-RU" sz="2800" i="1" dirty="0"/>
              <a:t>формирование наименований переходов для обработки внутренних поверхностей вращения.</a:t>
            </a:r>
            <a:r>
              <a:rPr lang="ru-RU" sz="2800" dirty="0"/>
              <a:t> В общем случае для этого типа поверхностей может быть использована следующая формулировка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marL="0" indent="442913" algn="just">
              <a:buNone/>
            </a:pPr>
            <a:endParaRPr lang="en-US" sz="2800" dirty="0" smtClean="0"/>
          </a:p>
          <a:p>
            <a:pPr marL="0" indent="442913" algn="just">
              <a:buNone/>
            </a:pPr>
            <a:endParaRPr lang="en-US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где </a:t>
            </a:r>
            <a:r>
              <a:rPr lang="en-US" sz="2800" dirty="0"/>
              <a:t>N</a:t>
            </a:r>
            <a:r>
              <a:rPr lang="ru-RU" sz="2800" dirty="0"/>
              <a:t>П – номер поверхности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pPr marL="0" indent="442913" algn="just">
              <a:buNone/>
            </a:pPr>
            <a:r>
              <a:rPr lang="en-US" sz="2800" dirty="0" smtClean="0"/>
              <a:t>			- </a:t>
            </a:r>
            <a:r>
              <a:rPr lang="ru-RU" sz="2800" dirty="0"/>
              <a:t>варианты части наименования перехода, определяемые по специаль­ным таблицам в зависимости от кода </a:t>
            </a:r>
            <a:r>
              <a:rPr lang="ru-RU" sz="2800" dirty="0" smtClean="0"/>
              <a:t>перехода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11"/>
          <a:stretch/>
        </p:blipFill>
        <p:spPr>
          <a:xfrm>
            <a:off x="512571" y="2132856"/>
            <a:ext cx="8129441" cy="432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571" y="3428999"/>
            <a:ext cx="23336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По ранее установленному коду перехода для поверхности </a:t>
            </a:r>
            <a:r>
              <a:rPr lang="en-US" sz="2800" dirty="0"/>
              <a:t>N</a:t>
            </a:r>
            <a:r>
              <a:rPr lang="ru-RU" sz="2800" dirty="0"/>
              <a:t>П </a:t>
            </a:r>
            <a:r>
              <a:rPr lang="ru-RU" sz="2800" dirty="0" smtClean="0"/>
              <a:t>по</a:t>
            </a:r>
            <a:r>
              <a:rPr lang="en-US" sz="2800" dirty="0" smtClean="0"/>
              <a:t> </a:t>
            </a:r>
            <a:r>
              <a:rPr lang="be-BY" sz="2800" dirty="0" smtClean="0"/>
              <a:t>нижеуказанной</a:t>
            </a:r>
            <a:r>
              <a:rPr lang="ru-RU" sz="2800" dirty="0" smtClean="0"/>
              <a:t> таблице </a:t>
            </a:r>
            <a:r>
              <a:rPr lang="ru-RU" sz="2800" dirty="0"/>
              <a:t>определяется изменяющаяся часть наименования перехода, затем из промежуточных результатов проектирования или из таблиц кодировочных сведений выбираются размеры </a:t>
            </a:r>
            <a:r>
              <a:rPr lang="en-US" sz="2800" i="1" dirty="0"/>
              <a:t>D</a:t>
            </a:r>
            <a:r>
              <a:rPr lang="ru-RU" sz="2800" dirty="0"/>
              <a:t> и </a:t>
            </a:r>
            <a:r>
              <a:rPr lang="en-US" sz="2800" i="1" dirty="0"/>
              <a:t>L</a:t>
            </a:r>
            <a:r>
              <a:rPr lang="ru-RU" sz="2800" dirty="0"/>
              <a:t>, а полученная формулировка перехода подготавливается к выводу на печать или экран</a:t>
            </a:r>
            <a:r>
              <a:rPr lang="ru-RU" sz="2800" dirty="0" smtClean="0"/>
              <a:t>.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9144000" cy="28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6. САПР </a:t>
            </a:r>
            <a:r>
              <a:rPr lang="ru-RU" b="1" dirty="0"/>
              <a:t>ТЕХНОЛОГИЧЕСКИХ ПРОЦЕССОВ В АВТОМАТИЗИРОВАННОМ ПРОИЗВОДСТВЕ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659501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САПР операций, выполняемых на токарных </a:t>
            </a:r>
            <a:r>
              <a:rPr lang="ru-RU" sz="2800" b="1" i="1" dirty="0" smtClean="0"/>
              <a:t>автоматах</a:t>
            </a:r>
            <a:endParaRPr lang="en-US" sz="2800" b="1" i="1" dirty="0" smtClean="0"/>
          </a:p>
          <a:p>
            <a:pPr marL="0" indent="442913" algn="just">
              <a:buNone/>
            </a:pPr>
            <a:r>
              <a:rPr lang="ru-RU" sz="2800" dirty="0"/>
              <a:t>Большинство деталей типа «тела вращения», изготавливаемых из прутковых заготовок, могут быть обработаны на токарных автома­тах. </a:t>
            </a:r>
            <a:endParaRPr lang="en-US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условиях мелкосерийного производства наиболее эффективное использование токарных автоматов возможно лишь при групповой обработке деталей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442913" algn="just">
              <a:buNone/>
            </a:pPr>
            <a:r>
              <a:rPr lang="ru-RU" sz="2800" dirty="0"/>
              <a:t>Внедрение групповой технологии на токарных автоматах связано с проведением классификации деталей, последующей разработкой группового технологического процесса, проектированием автоматной наладки для каждой группы деталей</a:t>
            </a:r>
            <a:endParaRPr lang="ru-RU" sz="2800" dirty="0" smtClean="0"/>
          </a:p>
          <a:p>
            <a:pPr marL="0" indent="442913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82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400" dirty="0" smtClean="0"/>
              <a:t>Применение ПК </a:t>
            </a:r>
            <a:r>
              <a:rPr lang="ru-RU" sz="2400" dirty="0"/>
              <a:t>при проекти­ровании групповой обработки на токарных автоматах позволяет значительно сократить трудоемкость технологической подготовки производства, а также более эффективно использовать эти станки в условиях мелкосерийного производства.</a:t>
            </a:r>
          </a:p>
          <a:p>
            <a:pPr marL="0" indent="444500" algn="just">
              <a:buNone/>
            </a:pPr>
            <a:r>
              <a:rPr lang="ru-RU" sz="2400" dirty="0" smtClean="0"/>
              <a:t>Проектирование </a:t>
            </a:r>
            <a:r>
              <a:rPr lang="ru-RU" sz="2400" dirty="0"/>
              <a:t>групповой обработки сводится к созданию наладок, с помощью которых можно производить обработку группы деталей с общими конструктивно–технологическими признаками. </a:t>
            </a:r>
            <a:endParaRPr lang="ru-RU" sz="2400" dirty="0" smtClean="0"/>
          </a:p>
          <a:p>
            <a:pPr marL="0" indent="444500" algn="just">
              <a:buNone/>
            </a:pPr>
            <a:r>
              <a:rPr lang="ru-RU" sz="2400" dirty="0" smtClean="0"/>
              <a:t>Каждая </a:t>
            </a:r>
            <a:r>
              <a:rPr lang="ru-RU" sz="2400" dirty="0"/>
              <a:t>наладка включает комплект кулачков поперечных суппортов и револьверной головки (для токарно–револьверных автоматов) либо шпиндельной бабки (для автоматов продольного точения</a:t>
            </a:r>
            <a:r>
              <a:rPr lang="ru-RU" sz="2400" dirty="0" smtClean="0"/>
              <a:t>).</a:t>
            </a:r>
          </a:p>
          <a:p>
            <a:pPr marL="0" indent="444500" algn="just">
              <a:buNone/>
            </a:pPr>
            <a:r>
              <a:rPr lang="ru-RU" sz="2400" dirty="0"/>
              <a:t>Разрабатывают групповые наладки на основе унификации элемен­тов технологии обработки на автоматах (переходов, оснастки, инструментов). Данные наладки, систематизированные с помощью шифров, присваиваемых каждой из них, обеспечивают обработку большинства деталей одного класса.</a:t>
            </a:r>
          </a:p>
          <a:p>
            <a:pPr marL="0" indent="44450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8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Кулачки токарных автоматов делятся на кулачки продольных суппортов револьверной головки (РГ) и шпиндельной бабки (ШБ) и кулачки поперечных суппортов.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Каждый </a:t>
            </a:r>
            <a:r>
              <a:rPr lang="ru-RU" sz="2800" dirty="0"/>
              <a:t>кулачок может иметь несколько подъемов, отходов, пауз с различной величиной каждого перехода. Указанные переходы могут быть расположены в различной последовательности и разных комбинациях</a:t>
            </a:r>
            <a:r>
              <a:rPr lang="ru-RU" sz="2800" dirty="0" smtClean="0"/>
              <a:t>.</a:t>
            </a:r>
          </a:p>
          <a:p>
            <a:pPr marL="0" indent="444500" algn="just">
              <a:buNone/>
            </a:pPr>
            <a:r>
              <a:rPr lang="ru-RU" sz="2800" dirty="0"/>
              <a:t>Для унификации кулачков револьверной головки и шпиндельной бабки учитывают наиболее сущест­венные признаки: </a:t>
            </a:r>
          </a:p>
          <a:p>
            <a:pPr marL="717550" lvl="0" indent="358775" algn="just" defTabSz="1255713">
              <a:buFont typeface="Wingdings" pitchFamily="2" charset="2"/>
              <a:buChar char="Ø"/>
            </a:pPr>
            <a:r>
              <a:rPr lang="ru-RU" sz="2800" dirty="0"/>
              <a:t>число рабочих переходов, выполняемых продольным перемещением револьверной головки и шпиндельной бабки, </a:t>
            </a:r>
          </a:p>
          <a:p>
            <a:pPr marL="717550" indent="358775" algn="just" defTabSz="1255713">
              <a:buFont typeface="Wingdings" pitchFamily="2" charset="2"/>
              <a:buChar char="Ø"/>
            </a:pPr>
            <a:r>
              <a:rPr lang="ru-RU" sz="2800" dirty="0"/>
              <a:t>величины перепадов на кулачках. </a:t>
            </a:r>
          </a:p>
          <a:p>
            <a:pPr marL="0" indent="444500" algn="just">
              <a:buNone/>
            </a:pPr>
            <a:endParaRPr lang="ru-RU" sz="2800" dirty="0"/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1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65104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Величины перепадов принимают в соответствии с нормальным рядом чисел по ГОСТ 6636–69.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Отношение </a:t>
            </a:r>
            <a:r>
              <a:rPr lang="ru-RU" sz="2800" dirty="0"/>
              <a:t>углов подъема к углам спада в зависимости от условий и характера обработки принимают равным 1:1, 1:2 или 1:5.</a:t>
            </a:r>
          </a:p>
          <a:p>
            <a:pPr marL="0" indent="444500" algn="just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основе выбранных признаков унифицированные кулачки револьверной головки и шпиндельной бабки кодируют с помощью шифра, состоящего из семи </a:t>
            </a:r>
            <a:r>
              <a:rPr lang="ru-RU" sz="2800" dirty="0" smtClean="0"/>
              <a:t>цифр:</a:t>
            </a:r>
          </a:p>
          <a:p>
            <a:pPr marL="0" indent="444500" algn="just">
              <a:buNone/>
            </a:pPr>
            <a:endParaRPr lang="ru-RU" sz="2800" dirty="0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86" y="3861048"/>
            <a:ext cx="7048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6033"/>
            <a:ext cx="6093835" cy="98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5281" y="6701"/>
            <a:ext cx="5532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 кодирования групп токарных автоматов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87" y="1916832"/>
            <a:ext cx="6831668" cy="28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5864" y="1378660"/>
            <a:ext cx="721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Кодирование особенностей профилей кулачков револьверной головки и шпиндельной бабки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024" y="480830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Кодирование наибольшей длины рабочего хода инструмента с кулачками револьверной головки и шпиндельной бабки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20" y="5454636"/>
            <a:ext cx="5751167" cy="131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>
              <a:buNone/>
            </a:pPr>
            <a:r>
              <a:rPr lang="ru-RU" sz="2800" dirty="0"/>
              <a:t>Наименования токарных автоматов имеют следующие коды: </a:t>
            </a:r>
          </a:p>
          <a:p>
            <a:pPr marL="0" lvl="0" indent="444500">
              <a:buNone/>
            </a:pPr>
            <a:r>
              <a:rPr lang="ru-RU" sz="2800" dirty="0"/>
              <a:t>1 – токарно–револьверный; </a:t>
            </a:r>
          </a:p>
          <a:p>
            <a:pPr marL="0" lvl="0" indent="444500">
              <a:buNone/>
            </a:pPr>
            <a:r>
              <a:rPr lang="ru-RU" sz="2800" dirty="0"/>
              <a:t>2 – продольного точения; </a:t>
            </a:r>
          </a:p>
          <a:p>
            <a:pPr marL="0" lvl="0" indent="444500">
              <a:buNone/>
            </a:pPr>
            <a:r>
              <a:rPr lang="ru-RU" sz="2800" dirty="0"/>
              <a:t>3 – многошпин­дельный</a:t>
            </a:r>
            <a:r>
              <a:rPr lang="ru-RU" sz="2800" dirty="0" smtClean="0"/>
              <a:t>.</a:t>
            </a:r>
          </a:p>
          <a:p>
            <a:pPr marL="0" lvl="0" indent="444500">
              <a:buNone/>
            </a:pPr>
            <a:endParaRPr lang="ru-RU" sz="2800" dirty="0"/>
          </a:p>
          <a:p>
            <a:pPr marL="0" indent="444500">
              <a:buNone/>
            </a:pPr>
            <a:r>
              <a:rPr lang="ru-RU" sz="2800" dirty="0"/>
              <a:t>Кулачки поперечных суппортов унифицируют: </a:t>
            </a:r>
          </a:p>
          <a:p>
            <a:pPr marL="901700" lvl="0" indent="-457200">
              <a:buFont typeface="Wingdings" pitchFamily="2" charset="2"/>
              <a:buChar char="ü"/>
            </a:pPr>
            <a:r>
              <a:rPr lang="ru-RU" sz="2800" dirty="0"/>
              <a:t>по длине рабочего хода (перепад </a:t>
            </a:r>
            <a:r>
              <a:rPr lang="en-US" sz="2800" i="1" dirty="0"/>
              <a:t>h</a:t>
            </a:r>
            <a:r>
              <a:rPr lang="ru-RU" sz="2800" dirty="0"/>
              <a:t>) в миллиметрах; </a:t>
            </a:r>
          </a:p>
          <a:p>
            <a:pPr marL="901700" lvl="0" indent="-457200">
              <a:buFont typeface="Wingdings" pitchFamily="2" charset="2"/>
              <a:buChar char="ü"/>
            </a:pPr>
            <a:r>
              <a:rPr lang="ru-RU" sz="2800" dirty="0"/>
              <a:t>углу подъема </a:t>
            </a:r>
            <a:r>
              <a:rPr lang="ru-RU" sz="2800" dirty="0">
                <a:sym typeface="Symbol"/>
              </a:rPr>
              <a:t></a:t>
            </a:r>
            <a:r>
              <a:rPr lang="ru-RU" sz="2800" dirty="0"/>
              <a:t> в лучах (сотые доли окружности); </a:t>
            </a:r>
          </a:p>
          <a:p>
            <a:pPr marL="901700" lvl="0" indent="-457200">
              <a:buFont typeface="Wingdings" pitchFamily="2" charset="2"/>
              <a:buChar char="ü"/>
            </a:pPr>
            <a:r>
              <a:rPr lang="ru-RU" sz="2800" dirty="0"/>
              <a:t>отношению угла подъема к углу спада </a:t>
            </a:r>
            <a:r>
              <a:rPr lang="ru-RU" sz="2800" dirty="0">
                <a:sym typeface="Symbol"/>
              </a:rPr>
              <a:t></a:t>
            </a:r>
            <a:r>
              <a:rPr lang="ru-RU" sz="2800" dirty="0"/>
              <a:t>/</a:t>
            </a:r>
            <a:r>
              <a:rPr lang="ru-RU" sz="2800" dirty="0">
                <a:sym typeface="Symbol"/>
              </a:rPr>
              <a:t></a:t>
            </a:r>
            <a:r>
              <a:rPr lang="ru-RU" sz="2800" dirty="0"/>
              <a:t>; </a:t>
            </a:r>
          </a:p>
          <a:p>
            <a:pPr marL="901700" lvl="0" indent="-457200">
              <a:buFont typeface="Wingdings" pitchFamily="2" charset="2"/>
              <a:buChar char="ü"/>
            </a:pPr>
            <a:r>
              <a:rPr lang="ru-RU" sz="2800" dirty="0"/>
              <a:t>наличию участка с постоянным радиусом (пауза</a:t>
            </a:r>
            <a:r>
              <a:rPr lang="ru-RU" sz="2800" dirty="0" smtClean="0"/>
              <a:t>).</a:t>
            </a:r>
          </a:p>
          <a:p>
            <a:pPr marL="0" lvl="0" indent="444500">
              <a:buNone/>
            </a:pPr>
            <a:r>
              <a:rPr lang="ru-RU" sz="2800" dirty="0"/>
              <a:t>Значения параметров </a:t>
            </a:r>
            <a:r>
              <a:rPr lang="en-US" sz="2800" i="1" dirty="0"/>
              <a:t>h</a:t>
            </a:r>
            <a:r>
              <a:rPr lang="ru-RU" sz="2800" dirty="0"/>
              <a:t> и </a:t>
            </a:r>
            <a:r>
              <a:rPr lang="ru-RU" sz="2800" dirty="0">
                <a:sym typeface="Symbol"/>
              </a:rPr>
              <a:t></a:t>
            </a:r>
            <a:r>
              <a:rPr lang="ru-RU" sz="2800" dirty="0"/>
              <a:t> приводят к нормальному ряду чисел. Отношение </a:t>
            </a:r>
            <a:r>
              <a:rPr lang="ru-RU" sz="2800" dirty="0">
                <a:sym typeface="Symbol"/>
              </a:rPr>
              <a:t></a:t>
            </a:r>
            <a:r>
              <a:rPr lang="ru-RU" sz="2800" dirty="0"/>
              <a:t>/</a:t>
            </a:r>
            <a:r>
              <a:rPr lang="ru-RU" sz="2800" dirty="0">
                <a:sym typeface="Symbol"/>
              </a:rPr>
              <a:t></a:t>
            </a:r>
            <a:r>
              <a:rPr lang="ru-RU" sz="2800" dirty="0"/>
              <a:t> принимают равным 1:2. </a:t>
            </a:r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65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Grp="1"/>
          </p:cNvSpPr>
          <p:nvPr>
            <p:ph type="body" idx="1"/>
          </p:nvPr>
        </p:nvSpPr>
        <p:spPr>
          <a:xfrm>
            <a:off x="457200" y="319089"/>
            <a:ext cx="8229600" cy="5807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/>
              <a:t>	</a:t>
            </a:r>
            <a:r>
              <a:rPr lang="ru-RU" i="1" dirty="0" smtClean="0"/>
              <a:t>Курс состоит из:</a:t>
            </a:r>
            <a:r>
              <a:rPr lang="ru-RU" dirty="0" smtClean="0"/>
              <a:t>	34 часов лекций, 18 часов практических занятий и 32 часов лабораторных занятий.</a:t>
            </a:r>
          </a:p>
          <a:p>
            <a:pPr algn="just">
              <a:buFont typeface="Arial" charset="0"/>
              <a:buNone/>
            </a:pPr>
            <a:r>
              <a:rPr lang="ru-RU" dirty="0" smtClean="0"/>
              <a:t>	Промежуточная аттестация: тестирование и контрольные работы на протяжении семестра</a:t>
            </a:r>
          </a:p>
          <a:p>
            <a:pPr algn="just">
              <a:buFont typeface="Arial" charset="0"/>
              <a:buNone/>
            </a:pPr>
            <a:r>
              <a:rPr lang="ru-RU" dirty="0" smtClean="0"/>
              <a:t>	Итоговая аттестация: экзамен.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 algn="just">
              <a:buNone/>
            </a:pPr>
            <a:r>
              <a:rPr lang="ru-RU" i="1" dirty="0"/>
              <a:t>На уровне перехода</a:t>
            </a:r>
            <a:r>
              <a:rPr lang="ru-RU" dirty="0"/>
              <a:t> разрабатываются унифицированные техноло­гические переходы. Объектом унификации в этом случае являются:</a:t>
            </a:r>
          </a:p>
          <a:p>
            <a:pPr algn="just"/>
            <a:r>
              <a:rPr lang="ru-RU" dirty="0"/>
              <a:t>конфигурация конкретной геометрической поверхности, формулиров­ка перехода, вид применяемого инструмента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Применительно к группам автоматов нормализуют также основные конструктивные размеры кулачков: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800" dirty="0"/>
              <a:t>максимальные и минимальные радиусы,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800" dirty="0"/>
              <a:t>диаметры посадочных отверстий,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800" dirty="0"/>
              <a:t>толщины.</a:t>
            </a:r>
          </a:p>
          <a:p>
            <a:pPr marL="0" indent="444500" algn="just">
              <a:buNone/>
            </a:pPr>
            <a:r>
              <a:rPr lang="ru-RU" sz="2800" dirty="0"/>
              <a:t>Наименования поперечных суппортов токарно–револьверных автоматов имеют следующие коды: </a:t>
            </a:r>
          </a:p>
          <a:p>
            <a:pPr marL="0" indent="444500" algn="just">
              <a:buNone/>
            </a:pPr>
            <a:r>
              <a:rPr lang="ru-RU" sz="2800" dirty="0"/>
              <a:t>1 – передний и задний суппорты;</a:t>
            </a:r>
          </a:p>
          <a:p>
            <a:pPr marL="0" indent="444500" algn="just">
              <a:buNone/>
            </a:pPr>
            <a:r>
              <a:rPr lang="ru-RU" sz="2800" dirty="0"/>
              <a:t>2 – верхний первый и второй суппорты.</a:t>
            </a:r>
          </a:p>
        </p:txBody>
      </p:sp>
    </p:spTree>
    <p:extLst>
      <p:ext uri="{BB962C8B-B14F-4D97-AF65-F5344CB8AC3E}">
        <p14:creationId xmlns:p14="http://schemas.microsoft.com/office/powerpoint/2010/main" val="38993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56792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Унифицированные кулачки поперечных суппортов токарно–револьверных автоматов кодируются с помощью шифра, состоящего из девяти цифр</a:t>
            </a:r>
            <a:r>
              <a:rPr lang="ru-RU" sz="2800" dirty="0" smtClean="0"/>
              <a:t>:</a:t>
            </a:r>
          </a:p>
          <a:p>
            <a:pPr marL="0" indent="444500" algn="just">
              <a:buNone/>
            </a:pPr>
            <a:endParaRPr lang="ru-RU" sz="2800" dirty="0"/>
          </a:p>
          <a:p>
            <a:pPr marL="0" indent="444500" algn="just">
              <a:buNone/>
            </a:pPr>
            <a:endParaRPr lang="ru-RU" sz="2800" dirty="0" smtClean="0"/>
          </a:p>
          <a:p>
            <a:pPr marL="0" indent="444500" algn="just">
              <a:buNone/>
            </a:pPr>
            <a:endParaRPr lang="ru-RU" sz="2800" dirty="0"/>
          </a:p>
          <a:p>
            <a:pPr marL="0" indent="444500" algn="just">
              <a:buNone/>
            </a:pPr>
            <a:endParaRPr lang="ru-RU" sz="2800" dirty="0" smtClean="0"/>
          </a:p>
          <a:p>
            <a:pPr marL="0" indent="444500" algn="just">
              <a:buNone/>
            </a:pPr>
            <a:endParaRPr lang="ru-RU" sz="2800" dirty="0"/>
          </a:p>
          <a:p>
            <a:pPr marL="0" indent="444500" algn="just">
              <a:buNone/>
            </a:pPr>
            <a:endParaRPr lang="ru-RU" sz="2800" dirty="0" smtClean="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0717"/>
            <a:ext cx="6912768" cy="262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175062" y="791979"/>
            <a:ext cx="5089324" cy="59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016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Унифицированные кулачки поперечных суппортов для токарно–револьверных автоматов</a:t>
            </a:r>
          </a:p>
        </p:txBody>
      </p:sp>
    </p:spTree>
    <p:extLst>
      <p:ext uri="{BB962C8B-B14F-4D97-AF65-F5344CB8AC3E}">
        <p14:creationId xmlns:p14="http://schemas.microsoft.com/office/powerpoint/2010/main" val="34507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56792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Аналогично производится кодирование унифицированных кулач­ков вертикальных суппортов автоматов продольного точения.</a:t>
            </a:r>
          </a:p>
          <a:p>
            <a:pPr marL="0" indent="444500" algn="just">
              <a:buNone/>
            </a:pPr>
            <a:r>
              <a:rPr lang="ru-RU" sz="2800" dirty="0"/>
              <a:t>Кодирование кулачков балансира автоматов продольного точения аналогично кодированию кулачков револьверной головки токарно–револьверных автома­тов и шпиндельной бабки автоматов продольного точения.</a:t>
            </a:r>
          </a:p>
          <a:p>
            <a:pPr marL="0" indent="444500" algn="just">
              <a:buNone/>
            </a:pPr>
            <a:r>
              <a:rPr lang="ru-RU" sz="2800" dirty="0"/>
              <a:t>Алгоритм автоматизированного проектирования групповых наладок токарных автоматов разрабатывают на базе унификации кулачков наладок.</a:t>
            </a:r>
          </a:p>
        </p:txBody>
      </p:sp>
    </p:spTree>
    <p:extLst>
      <p:ext uri="{BB962C8B-B14F-4D97-AF65-F5344CB8AC3E}">
        <p14:creationId xmlns:p14="http://schemas.microsoft.com/office/powerpoint/2010/main" val="2647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Работа по автоматизированному проектированию технологии обработки деталей на автоматах осуществляется в следующем </a:t>
            </a:r>
            <a:r>
              <a:rPr lang="ru-RU" sz="2800" dirty="0" smtClean="0"/>
              <a:t>поряд­ке.</a:t>
            </a:r>
          </a:p>
          <a:p>
            <a:pPr marL="0" indent="444500" algn="just">
              <a:buNone/>
            </a:pPr>
            <a:r>
              <a:rPr lang="ru-RU" sz="2800" dirty="0" smtClean="0"/>
              <a:t>Сначала </a:t>
            </a:r>
            <a:r>
              <a:rPr lang="ru-RU" sz="2800" dirty="0"/>
              <a:t>сведения о существующих унифицированных кулачках револьверной головки и поперечных суппортов заносят в память </a:t>
            </a:r>
            <a:r>
              <a:rPr lang="ru-RU" sz="2800" dirty="0" smtClean="0"/>
              <a:t>ПК. </a:t>
            </a:r>
          </a:p>
          <a:p>
            <a:pPr marL="0" indent="444500" algn="just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каждую вновь поступающую в производство деталь составляют план обработ­ки.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Исходя </a:t>
            </a:r>
            <a:r>
              <a:rPr lang="ru-RU" sz="2800" dirty="0"/>
              <a:t>из этого плана, кодируют сведения о кулачке револьверной головки, в резуль­тате чего получают шифр расчетного кулачка револьверной головки на конкретную деталь (шифр наладки).</a:t>
            </a:r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66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Затем из числа существующих унифицированных кулачков револьверной головки выбирают все кулачки, имеющие шифр, совпадающий по пяти первым цифрам с шифром расчетного кулачка.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Из </a:t>
            </a:r>
            <a:r>
              <a:rPr lang="ru-RU" sz="2800" dirty="0"/>
              <a:t>выбранных таким обра­зом кулачков могут быть использованы лишь те, которые удовлетво­ряют дополнительным требованиям:</a:t>
            </a:r>
          </a:p>
          <a:p>
            <a:pPr marL="0" lvl="0" indent="444500" algn="just">
              <a:buFont typeface="+mj-lt"/>
              <a:buAutoNum type="arabicPeriod"/>
            </a:pPr>
            <a:r>
              <a:rPr lang="ru-RU" sz="2800" dirty="0"/>
              <a:t>длины рабочих ходов, выполняемых от расчетного кулачка револьверной головки, не должны превышать </a:t>
            </a:r>
            <a:r>
              <a:rPr lang="ru-RU" sz="2800" dirty="0" err="1"/>
              <a:t>попереходной</a:t>
            </a:r>
            <a:r>
              <a:rPr lang="ru-RU" sz="2800" dirty="0"/>
              <a:t> длины рабочих ходов, вы­полняемых от существующего унифицированного кулачка;</a:t>
            </a:r>
          </a:p>
          <a:p>
            <a:pPr marL="0" lvl="0" indent="444500" algn="just">
              <a:buFont typeface="+mj-lt"/>
              <a:buAutoNum type="arabicPeriod"/>
            </a:pPr>
            <a:r>
              <a:rPr lang="ru-RU" sz="2800" dirty="0"/>
              <a:t>особенности профиля расчетного кулачка револьверной головки (перепады для выводов сверла, отходов, пауз) </a:t>
            </a:r>
            <a:r>
              <a:rPr lang="ru-RU" sz="2800" dirty="0" err="1"/>
              <a:t>попереходно</a:t>
            </a:r>
            <a:r>
              <a:rPr lang="ru-RU" sz="2800" dirty="0"/>
              <a:t> должны совпадать с осо­бенностями профиля существующего кулачка.</a:t>
            </a:r>
          </a:p>
          <a:p>
            <a:pPr marL="0" indent="444500" algn="just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7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Если последовательность переходов расчетного кулачка револьверной головки не соответствует последовательности переходов для унифицированных </a:t>
            </a:r>
            <a:r>
              <a:rPr lang="ru-RU" sz="2800" dirty="0" smtClean="0"/>
              <a:t>кулачков</a:t>
            </a:r>
            <a:r>
              <a:rPr lang="ru-RU" sz="2800" dirty="0"/>
              <a:t>, то в план обработки рассматриваемой детали вносят допусти­мые изменения.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и после корректировки плана обработки </a:t>
            </a:r>
            <a:r>
              <a:rPr lang="ru-RU" sz="2800" dirty="0" smtClean="0"/>
              <a:t>рассматриваемой </a:t>
            </a:r>
            <a:r>
              <a:rPr lang="ru-RU" sz="2800" dirty="0"/>
              <a:t>детали ни один из унифицированных кулачков револьверной головки не может быть использован для изготовления детали, то разрабатывают новый кулачок револьверной головки.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случае, когда под одним шифром оказывается несколько кулачков револьверной головки, по которым может быть обработана деталь, с помощью </a:t>
            </a:r>
            <a:r>
              <a:rPr lang="ru-RU" sz="2800" dirty="0" smtClean="0"/>
              <a:t>ПК </a:t>
            </a:r>
            <a:r>
              <a:rPr lang="ru-RU" sz="2800" dirty="0"/>
              <a:t>выбирается кулачок, обеспечивающий наибольшую производительность обработки.</a:t>
            </a:r>
          </a:p>
          <a:p>
            <a:pPr marL="0" indent="444500" algn="just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9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Кроме определения возможности изготовления детали с использо­ванием одной из существующих групповых наладок, состоящих из унифицированных кулачков револьверной головки и поперечных суппортов, или расчета нового комплекта кулачков, на </a:t>
            </a:r>
            <a:r>
              <a:rPr lang="ru-RU" sz="2800" dirty="0" smtClean="0"/>
              <a:t>ПК </a:t>
            </a:r>
            <a:r>
              <a:rPr lang="ru-RU" sz="2800" dirty="0"/>
              <a:t>выполняется ряд других расчет­ных и логических операций.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частности, определяются данные для заполнения всех граф операционно-технологической карты обработки на токарном автомате, рассчитываются параметры заготовки и нормы времени, выбираются режущие, вспомогательные и измери­тельные инструменты.</a:t>
            </a:r>
          </a:p>
          <a:p>
            <a:pPr marL="0" indent="444500" algn="just">
              <a:buNone/>
            </a:pPr>
            <a:r>
              <a:rPr lang="ru-RU" sz="2800" dirty="0"/>
              <a:t>Результаты автоматизированного проектирования технологии об­работки выдаются на печать в виде операционно–технологической карты.</a:t>
            </a:r>
          </a:p>
        </p:txBody>
      </p:sp>
    </p:spTree>
    <p:extLst>
      <p:ext uri="{BB962C8B-B14F-4D97-AF65-F5344CB8AC3E}">
        <p14:creationId xmlns:p14="http://schemas.microsoft.com/office/powerpoint/2010/main" val="38271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ctr">
              <a:buNone/>
            </a:pPr>
            <a:r>
              <a:rPr lang="ru-RU" b="1" i="1" dirty="0"/>
              <a:t>Проектирование технологии обработки на револьверных </a:t>
            </a:r>
            <a:r>
              <a:rPr lang="ru-RU" b="1" i="1" dirty="0" smtClean="0"/>
              <a:t>станках</a:t>
            </a:r>
          </a:p>
          <a:p>
            <a:pPr marL="0" indent="444500" algn="just">
              <a:buNone/>
            </a:pPr>
            <a:endParaRPr lang="ru-RU" sz="2700" dirty="0" smtClean="0"/>
          </a:p>
          <a:p>
            <a:pPr marL="0" indent="444500" algn="just">
              <a:buNone/>
            </a:pPr>
            <a:r>
              <a:rPr lang="ru-RU" sz="2700" dirty="0" smtClean="0"/>
              <a:t>Современные </a:t>
            </a:r>
            <a:r>
              <a:rPr lang="ru-RU" sz="2700" dirty="0"/>
              <a:t>револьверные станки позволяют выполнять почти все виды токарных работ при изготовлении деталей, как из пруткового материала, так и из штучных заготовок. </a:t>
            </a:r>
            <a:endParaRPr lang="ru-RU" sz="2700" dirty="0" smtClean="0"/>
          </a:p>
          <a:p>
            <a:pPr marL="0" indent="444500" algn="just">
              <a:buNone/>
            </a:pPr>
            <a:r>
              <a:rPr lang="ru-RU" sz="2700" dirty="0" err="1" smtClean="0"/>
              <a:t>Многоинструментальное</a:t>
            </a:r>
            <a:r>
              <a:rPr lang="ru-RU" sz="2700" dirty="0" smtClean="0"/>
              <a:t> </a:t>
            </a:r>
            <a:r>
              <a:rPr lang="ru-RU" sz="2700" dirty="0"/>
              <a:t>оснащение револьверных станков дает возможность во многих слу­чаях обрабатывать сложные детали за одну установку, что обеспечи­вает необходимую точность взаимного расположения обрабатывае­мых поверхностей</a:t>
            </a:r>
            <a:r>
              <a:rPr lang="ru-RU" sz="2700" dirty="0" smtClean="0"/>
              <a:t>.</a:t>
            </a:r>
          </a:p>
          <a:p>
            <a:pPr marL="0" indent="444500" algn="just">
              <a:buNone/>
            </a:pPr>
            <a:r>
              <a:rPr lang="ru-RU" sz="2700" dirty="0"/>
              <a:t>Рациональная область применения револьверных станков – мел­косерийное и серийное производство. В этих условиях обработку де­талей на данном оборудовании целесообразно вести на основе метода групповой технологии.</a:t>
            </a:r>
          </a:p>
          <a:p>
            <a:pPr marL="0" indent="44450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10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Значительные трудности в процессе решения задачи вызывает разработка алгоритма назначения режущих инструментов для обработки наружных и внутренних гладких цилиндрических поверхностей</a:t>
            </a:r>
            <a:r>
              <a:rPr lang="ru-RU" sz="2800" dirty="0" smtClean="0"/>
              <a:t>.</a:t>
            </a:r>
          </a:p>
          <a:p>
            <a:pPr marL="0" indent="444500" algn="just">
              <a:buNone/>
            </a:pPr>
            <a:r>
              <a:rPr lang="ru-RU" sz="2800" dirty="0"/>
              <a:t>При обработке ступенчатых валов большое влияние на производи­тельность оказывает порядок обработки ступеней, так как от этого зависит число рабочих ходов и их суммарная </a:t>
            </a:r>
            <a:r>
              <a:rPr lang="ru-RU" sz="2800" dirty="0" smtClean="0"/>
              <a:t>длина. Оптимизация длин и числа рабочих ходов ведется по алгоритму, описанному ранее (</a:t>
            </a:r>
            <a:r>
              <a:rPr lang="ru-RU" sz="2800" b="1" i="1" dirty="0"/>
              <a:t>Алгоритм выбора количества и последовательности переходов в </a:t>
            </a:r>
            <a:r>
              <a:rPr lang="ru-RU" sz="2800" b="1" i="1" dirty="0" smtClean="0"/>
              <a:t>операции</a:t>
            </a:r>
            <a:r>
              <a:rPr lang="ru-RU" sz="2800" dirty="0" smtClean="0"/>
              <a:t>). </a:t>
            </a:r>
          </a:p>
          <a:p>
            <a:pPr marL="0" indent="444500" algn="just">
              <a:buNone/>
            </a:pPr>
            <a:r>
              <a:rPr lang="ru-RU" sz="2800" dirty="0" smtClean="0"/>
              <a:t>Этот </a:t>
            </a:r>
            <a:r>
              <a:rPr lang="ru-RU" sz="2800" dirty="0"/>
              <a:t>алгоритм используется при назначении проходных резцов для обработки наружных поверхностей вращения.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28760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46627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типового сочетания элементар­ных поверхностей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0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При назначении режущих инструментов для обработки внутрен­них поверхностей в качестве критерия принимается минимум длин рабочих ходов инструментов и их количество</a:t>
            </a:r>
            <a:r>
              <a:rPr lang="ru-RU" sz="2800" dirty="0" smtClean="0"/>
              <a:t>.</a:t>
            </a:r>
          </a:p>
          <a:p>
            <a:pPr marL="0" indent="444500" algn="just">
              <a:buNone/>
            </a:pPr>
            <a:r>
              <a:rPr lang="ru-RU" sz="2800" dirty="0" smtClean="0"/>
              <a:t> </a:t>
            </a:r>
            <a:r>
              <a:rPr lang="ru-RU" sz="2800" dirty="0"/>
              <a:t>Однако в этом случае при разработке алгоритма исходят из того, что схема обработки бу­дет рациональной, если для обработки этих поверхностей назначен строго определенный комплекс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6673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ctr">
              <a:buNone/>
            </a:pPr>
            <a:r>
              <a:rPr lang="ru-RU" b="1" i="1" dirty="0"/>
              <a:t>САПР ТП механической обработки для гибких производственных </a:t>
            </a:r>
            <a:r>
              <a:rPr lang="ru-RU" b="1" i="1" dirty="0" smtClean="0"/>
              <a:t>систем (ГПС)</a:t>
            </a:r>
          </a:p>
          <a:p>
            <a:pPr marL="0" indent="444500" algn="just">
              <a:buNone/>
            </a:pPr>
            <a:r>
              <a:rPr lang="ru-RU" sz="2500" dirty="0" smtClean="0"/>
              <a:t>Системы </a:t>
            </a:r>
            <a:r>
              <a:rPr lang="ru-RU" sz="2500" dirty="0"/>
              <a:t>автоматизированного производства и проектирования являются основой создания полностью автоматизированных систем. </a:t>
            </a:r>
            <a:endParaRPr lang="ru-RU" sz="2500" dirty="0" smtClean="0"/>
          </a:p>
          <a:p>
            <a:pPr marL="0" indent="444500" algn="just">
              <a:buNone/>
            </a:pPr>
            <a:r>
              <a:rPr lang="ru-RU" sz="2500" dirty="0" smtClean="0"/>
              <a:t>По </a:t>
            </a:r>
            <a:r>
              <a:rPr lang="ru-RU" sz="2500" dirty="0"/>
              <a:t>мере развития ГПС становится целесообразным и необходимым соединять их с системой автоматизированного проектирования (САПР</a:t>
            </a:r>
            <a:r>
              <a:rPr lang="ru-RU" sz="2500" dirty="0" smtClean="0"/>
              <a:t>).</a:t>
            </a:r>
          </a:p>
          <a:p>
            <a:pPr marL="0" indent="444500" algn="just">
              <a:buNone/>
            </a:pPr>
            <a:r>
              <a:rPr lang="ru-RU" sz="2500" dirty="0"/>
              <a:t>Такой опыт реализуется при построении интегрированных систем управления станками в составе ГПС, автоматизированных цехов и заводов. </a:t>
            </a:r>
            <a:endParaRPr lang="ru-RU" sz="2500" dirty="0" smtClean="0"/>
          </a:p>
          <a:p>
            <a:pPr marL="0" indent="444500" algn="just">
              <a:buNone/>
            </a:pPr>
            <a:r>
              <a:rPr lang="ru-RU" sz="2500" dirty="0" smtClean="0"/>
              <a:t>В </a:t>
            </a:r>
            <a:r>
              <a:rPr lang="ru-RU" sz="2500" dirty="0"/>
              <a:t>этих случаях САПР ГПС характеризуют «сквозную» автоматизацию разработки и производства изделия – от анализа и формирования требований до физической их реализации на основе общей базы данных.</a:t>
            </a:r>
          </a:p>
          <a:p>
            <a:pPr marL="0" indent="444500" algn="just">
              <a:buNone/>
            </a:pPr>
            <a:endParaRPr lang="ru-RU" sz="2800" dirty="0"/>
          </a:p>
          <a:p>
            <a:pPr marL="0" indent="444500" algn="ctr">
              <a:buNone/>
            </a:pPr>
            <a:endParaRPr lang="ru-RU" sz="27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8168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400" dirty="0"/>
              <a:t>Основные принципы организации САПР для гибких производ­ственных систем рассмотрим на примере САПР технологических процессов механической обработки деталей класса «тела вра­щения</a:t>
            </a:r>
            <a:r>
              <a:rPr lang="ru-RU" sz="2400" dirty="0" smtClean="0"/>
              <a:t>».</a:t>
            </a:r>
          </a:p>
          <a:p>
            <a:pPr marL="0" indent="444500" algn="just">
              <a:buNone/>
            </a:pPr>
            <a:r>
              <a:rPr lang="ru-RU" sz="2400" dirty="0"/>
              <a:t>Указанная САПР является подсистемой автоматизированной си­стемы технологической подготовки производства (АСТПП), охваты­вающей весь комплекс работ по проектированию технологии; проек­тированию и изготовлению необходимой оснастки, режущего и мери­тельного инструмента, приспособлений, нестандартного технологи­ческого оборудования; решению организационно–технических и пла­ново–экономических задач и задач отладки отдельных технологиче­ских операций и процесса изготовления нового изделия в целом. </a:t>
            </a:r>
            <a:endParaRPr lang="ru-RU" sz="2400" dirty="0" smtClean="0"/>
          </a:p>
          <a:p>
            <a:pPr marL="0" indent="444500" algn="just">
              <a:buNone/>
            </a:pPr>
            <a:r>
              <a:rPr lang="ru-RU" sz="2400" dirty="0" smtClean="0"/>
              <a:t>Объ­ект </a:t>
            </a:r>
            <a:r>
              <a:rPr lang="ru-RU" sz="2400" dirty="0"/>
              <a:t>автоматизации в рассматриваемой САПР – технологичес­кий процесс механической обработки деталей класса «тела враще­ния».</a:t>
            </a:r>
          </a:p>
          <a:p>
            <a:pPr marL="0" indent="444500" algn="just">
              <a:buNone/>
            </a:pPr>
            <a:endParaRPr lang="ru-RU" sz="2800" dirty="0"/>
          </a:p>
          <a:p>
            <a:pPr marL="0" indent="444500" algn="ctr">
              <a:buNone/>
            </a:pPr>
            <a:endParaRPr lang="ru-RU" sz="27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75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Система автоматизированного проектирования ориентирована на функционирование в составе ГПС, поэтому в комплексе задач, решае­мых САПР ТП, значительное место занимают размерный анализ точ­ности основных выходных параметров технологического процесса (операционных размеров, припусков и т.п.), а также оценка точности технологического процесса в целом.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Большое </a:t>
            </a:r>
            <a:r>
              <a:rPr lang="ru-RU" sz="2800" dirty="0"/>
              <a:t>зна­чение приобретают создание и реализация на </a:t>
            </a:r>
            <a:r>
              <a:rPr lang="ru-RU" sz="2800" dirty="0" smtClean="0"/>
              <a:t>ПК </a:t>
            </a:r>
            <a:r>
              <a:rPr lang="ru-RU" sz="2800" dirty="0"/>
              <a:t>формализованных моделей размерного анализа (синтеза), позволяющих проводить прогнозирование </a:t>
            </a:r>
            <a:r>
              <a:rPr lang="ru-RU" sz="2800" dirty="0" err="1"/>
              <a:t>точностных</a:t>
            </a:r>
            <a:r>
              <a:rPr lang="ru-RU" sz="2800" dirty="0"/>
              <a:t> характеристик технологического процесса на стадии проектирования.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7590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7382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0932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Структурная схема САПР, ориентированной на функционирование в составе ГПС</a:t>
            </a:r>
          </a:p>
        </p:txBody>
      </p:sp>
    </p:spTree>
    <p:extLst>
      <p:ext uri="{BB962C8B-B14F-4D97-AF65-F5344CB8AC3E}">
        <p14:creationId xmlns:p14="http://schemas.microsoft.com/office/powerpoint/2010/main" val="4161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Система позволяет осуществлять:</a:t>
            </a:r>
          </a:p>
          <a:p>
            <a:pPr marL="0" lvl="0" indent="444500" algn="just"/>
            <a:r>
              <a:rPr lang="ru-RU" sz="2800" dirty="0"/>
              <a:t>технологический анализ чертежа с определением возможности обработки данной детали в условиях функционирования ГПС кон­кретной конфигурации;</a:t>
            </a:r>
          </a:p>
          <a:p>
            <a:pPr marL="0" lvl="0" indent="444500" algn="just"/>
            <a:r>
              <a:rPr lang="ru-RU" sz="2800" dirty="0"/>
              <a:t>выбор рациональных видов и способов получения заготовки;</a:t>
            </a:r>
          </a:p>
          <a:p>
            <a:pPr marL="0" lvl="0" indent="444500" algn="just"/>
            <a:r>
              <a:rPr lang="ru-RU" sz="2800" dirty="0"/>
              <a:t>компоновку технологического процесса по этапам, выделение множества элементов, обра­батываемых на каждом этапе, и сравнение вариантов принципиаль­ных схем технологического процесса по экономическим критериям;</a:t>
            </a:r>
          </a:p>
          <a:p>
            <a:pPr marL="0" lvl="0" indent="444500" algn="just"/>
            <a:r>
              <a:rPr lang="ru-RU" sz="2800" dirty="0"/>
              <a:t>выбор группы оборудования для выполнения каждого этапа;</a:t>
            </a:r>
          </a:p>
          <a:p>
            <a:pPr marL="0" lvl="0" indent="444500" algn="just"/>
            <a:r>
              <a:rPr lang="ru-RU" sz="2800" dirty="0"/>
              <a:t>разработку маршрута обработки в пределах этого этапа технологического процесса;</a:t>
            </a:r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72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Система позволяет осуществлять</a:t>
            </a:r>
            <a:r>
              <a:rPr lang="ru-RU" sz="2800" b="1" dirty="0" smtClean="0"/>
              <a:t>: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lvl="0" indent="444500" algn="just"/>
            <a:r>
              <a:rPr lang="ru-RU" sz="2800" dirty="0"/>
              <a:t>выбор схемы базирования и закрепления заготовки, а также вы­бор оборудования для каждой операции;</a:t>
            </a:r>
          </a:p>
          <a:p>
            <a:pPr marL="0" lvl="0" indent="444500" algn="just"/>
            <a:r>
              <a:rPr lang="ru-RU" sz="2800" dirty="0"/>
              <a:t>проектирование вариантов общего маршрута технологического процесса с объединением операций по общности обрабатываемых элементов и поверхностей вращения, принятых в качестве баз;</a:t>
            </a:r>
          </a:p>
          <a:p>
            <a:pPr marL="0" lvl="0" indent="444500" algn="just"/>
            <a:r>
              <a:rPr lang="ru-RU" sz="2800" dirty="0"/>
              <a:t>размерный анализ для элементов вращения с учетом принятых в качестве баз плоскостей и требований взаимного расположения;</a:t>
            </a:r>
          </a:p>
          <a:p>
            <a:pPr marL="0" lvl="0" indent="444500" algn="just"/>
            <a:r>
              <a:rPr lang="ru-RU" sz="2800" dirty="0"/>
              <a:t>назначение и анализ операционных линейных размеров с мини­мизацией состава технологических размерных цепей, замыкающими звеньями которых служат конструкторские размеры и припуски;</a:t>
            </a:r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96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Система позволяет осуществлять</a:t>
            </a:r>
            <a:r>
              <a:rPr lang="ru-RU" sz="2800" b="1" dirty="0" smtClean="0"/>
              <a:t>: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lvl="0" indent="444500" algn="just"/>
            <a:r>
              <a:rPr lang="ru-RU" sz="2800" dirty="0"/>
              <a:t>определение номиналов допусков и отклонений операционных линейных размеров посредством технологического размерного анали­за, который в ходе проектирования маршрута изготовления детали обеспечивает назначение операционных размеров и оценку возмож­ности их выполнения на настроенном оборудовании автоматически;</a:t>
            </a:r>
          </a:p>
          <a:p>
            <a:pPr marL="0" lvl="0" indent="444500" algn="just"/>
            <a:r>
              <a:rPr lang="ru-RU" sz="2800" dirty="0"/>
              <a:t>разработку структур операций и вычерчивание операционных эскизов;</a:t>
            </a:r>
          </a:p>
          <a:p>
            <a:pPr marL="0" lvl="0" indent="444500" algn="just"/>
            <a:r>
              <a:rPr lang="ru-RU" sz="2800" dirty="0"/>
              <a:t>выбор режущего, вспомогательного, мерительного инструмента, оснастки, приспособлений и их назначение на операцию с помощью подсистемы информационного обеспечения;</a:t>
            </a:r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27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Система позволяет осуществлять</a:t>
            </a:r>
            <a:r>
              <a:rPr lang="ru-RU" sz="2800" b="1" dirty="0" smtClean="0"/>
              <a:t>:</a:t>
            </a:r>
          </a:p>
          <a:p>
            <a:pPr marL="0" lvl="0" indent="444500" algn="just"/>
            <a:r>
              <a:rPr lang="ru-RU" sz="2700" dirty="0" smtClean="0"/>
              <a:t>формирование </a:t>
            </a:r>
            <a:r>
              <a:rPr lang="ru-RU" sz="2700" dirty="0"/>
              <a:t>инструментальных наладок и составление расчетно–технологических карт для операций, на которых применяются станки с ЧПУ;</a:t>
            </a:r>
          </a:p>
          <a:p>
            <a:pPr marL="0" lvl="0" indent="444500" algn="just"/>
            <a:r>
              <a:rPr lang="ru-RU" sz="2700" dirty="0"/>
              <a:t>расчет режимов обработки и норм времени по операциям технологического процесса;</a:t>
            </a:r>
          </a:p>
          <a:p>
            <a:pPr marL="0" lvl="0" indent="444500" algn="just"/>
            <a:r>
              <a:rPr lang="ru-RU" sz="2700" dirty="0"/>
              <a:t>расчет себестоимости изготовления детали по вариантам и выбор из них варианта, имеющего минимальную себестоимость при задан­ной производительности;</a:t>
            </a:r>
          </a:p>
          <a:p>
            <a:pPr marL="0" lvl="0" indent="444500" algn="just"/>
            <a:r>
              <a:rPr lang="ru-RU" sz="2700" dirty="0"/>
              <a:t>проектирование и выпуск управляющих программ для станков с ЧПУ;</a:t>
            </a:r>
          </a:p>
          <a:p>
            <a:pPr marL="0" lvl="0" indent="444500" algn="just"/>
            <a:r>
              <a:rPr lang="ru-RU" sz="2700" dirty="0"/>
              <a:t>расчет наладок управляющих кулачков для токарно–револьверных автоматов;</a:t>
            </a:r>
          </a:p>
          <a:p>
            <a:pPr marL="0" lvl="0" indent="444500" algn="just"/>
            <a:r>
              <a:rPr lang="ru-RU" sz="2700" dirty="0"/>
              <a:t>печать технологической документации (маршрутных и операцион­ных карт).</a:t>
            </a:r>
          </a:p>
          <a:p>
            <a:pPr marL="0" indent="4445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44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</a:t>
            </a:r>
            <a:r>
              <a:rPr lang="en-US" b="1" dirty="0" smtClean="0"/>
              <a:t>7</a:t>
            </a:r>
            <a:r>
              <a:rPr lang="ru-RU" b="1" dirty="0" smtClean="0"/>
              <a:t>. </a:t>
            </a:r>
            <a:r>
              <a:rPr lang="ru-RU" b="1" dirty="0"/>
              <a:t>СИСТЕМЫ АВТОМАТИЗИРОВАННОГО ПРОЕКТИРОВАНИЯ УПРАВЛЯЮЩИХ ПРОГРАММ ДЛЯ СТАНКОВ С ЧПУ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585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 algn="just">
              <a:buNone/>
            </a:pPr>
            <a:r>
              <a:rPr lang="ru-RU" i="1" dirty="0"/>
              <a:t>Унификация на уровне операции</a:t>
            </a:r>
            <a:r>
              <a:rPr lang="ru-RU" dirty="0"/>
              <a:t> приводит к созданию типовых и групповых технологических операций. Объектом унификации являются вид и характер обработки некоторой, заранее установлен­ной совокупности поверхностей, технологическое оборудование, схе­мы базирования, вид приспособлений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541338" algn="just">
              <a:buNone/>
            </a:pPr>
            <a:endParaRPr lang="ru-RU" dirty="0"/>
          </a:p>
          <a:p>
            <a:pPr marL="0" indent="541338" algn="just">
              <a:buNone/>
            </a:pPr>
            <a:r>
              <a:rPr lang="ru-RU" i="1" dirty="0"/>
              <a:t>Унификация на уровне процесса</a:t>
            </a:r>
            <a:r>
              <a:rPr lang="ru-RU" dirty="0"/>
              <a:t> приводит к созданию типовых и групповых технологических процессов.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ctr">
              <a:buNone/>
            </a:pPr>
            <a:r>
              <a:rPr lang="ru-RU" sz="3600" b="1" i="1" dirty="0"/>
              <a:t>Классификация САПР </a:t>
            </a:r>
            <a:r>
              <a:rPr lang="ru-RU" sz="3600" b="1" i="1" dirty="0" smtClean="0"/>
              <a:t>УП</a:t>
            </a:r>
            <a:endParaRPr lang="en-US" sz="3600" b="1" i="1" dirty="0" smtClean="0"/>
          </a:p>
          <a:p>
            <a:pPr marL="0" indent="444500" algn="just">
              <a:buNone/>
            </a:pPr>
            <a:endParaRPr lang="en-US" sz="3600" dirty="0" smtClean="0"/>
          </a:p>
          <a:p>
            <a:pPr marL="0" indent="444500" algn="just">
              <a:buNone/>
            </a:pPr>
            <a:r>
              <a:rPr lang="ru-RU" sz="3600" dirty="0" smtClean="0"/>
              <a:t>Система </a:t>
            </a:r>
            <a:r>
              <a:rPr lang="ru-RU" sz="3600" dirty="0"/>
              <a:t>автоматизированного проектирования управляющих программ (САПР УП) для оборудования с ЧПУ – комплекс техни­ческих, программных, языковых, информационных средств, осущест­вляющих преобразование данных чертежа детали и технологического процесса ее обработки в коды устройства управления оборудования с ЧПУ.</a:t>
            </a:r>
          </a:p>
          <a:p>
            <a:pPr marL="0" indent="444500" algn="just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377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dirty="0"/>
              <a:t>Современные отечественные и зарубежные САПР УП условно можно классифицировать по следующим основным критериям: </a:t>
            </a:r>
          </a:p>
          <a:p>
            <a:pPr marL="360363" lvl="0" indent="0">
              <a:buFont typeface="Wingdings" panose="05000000000000000000" pitchFamily="2" charset="2"/>
              <a:buChar char="Ø"/>
            </a:pPr>
            <a:r>
              <a:rPr lang="ru-RU" sz="3600" i="1" dirty="0"/>
              <a:t>назначению, </a:t>
            </a:r>
          </a:p>
          <a:p>
            <a:pPr marL="360363" lvl="0" indent="0">
              <a:buFont typeface="Wingdings" panose="05000000000000000000" pitchFamily="2" charset="2"/>
              <a:buChar char="Ø"/>
            </a:pPr>
            <a:r>
              <a:rPr lang="ru-RU" sz="3600" i="1" dirty="0"/>
              <a:t>области применения, </a:t>
            </a:r>
          </a:p>
          <a:p>
            <a:pPr marL="360363" lvl="0" indent="0">
              <a:buFont typeface="Wingdings" panose="05000000000000000000" pitchFamily="2" charset="2"/>
              <a:buChar char="Ø"/>
            </a:pPr>
            <a:r>
              <a:rPr lang="ru-RU" sz="3600" i="1" dirty="0"/>
              <a:t>степени автоматизации решения всего комплек­са рассматриваемых задач, </a:t>
            </a:r>
          </a:p>
          <a:p>
            <a:pPr marL="360363" lvl="0" indent="0">
              <a:buFont typeface="Wingdings" panose="05000000000000000000" pitchFamily="2" charset="2"/>
              <a:buChar char="Ø"/>
            </a:pPr>
            <a:r>
              <a:rPr lang="ru-RU" sz="3600" i="1" dirty="0"/>
              <a:t>ориентации на использование определен­ного типа </a:t>
            </a:r>
            <a:r>
              <a:rPr lang="ru-RU" sz="3600" i="1" dirty="0" smtClean="0"/>
              <a:t>ПК, </a:t>
            </a:r>
            <a:endParaRPr lang="ru-RU" sz="3600" i="1" dirty="0"/>
          </a:p>
          <a:p>
            <a:pPr marL="360363" lvl="0" indent="0">
              <a:buFont typeface="Wingdings" panose="05000000000000000000" pitchFamily="2" charset="2"/>
              <a:buChar char="Ø"/>
            </a:pPr>
            <a:r>
              <a:rPr lang="ru-RU" sz="3600" i="1" dirty="0"/>
              <a:t>способу задания входных данных, </a:t>
            </a:r>
          </a:p>
          <a:p>
            <a:pPr marL="360363" lvl="0" indent="0">
              <a:buFont typeface="Wingdings" panose="05000000000000000000" pitchFamily="2" charset="2"/>
              <a:buChar char="Ø"/>
            </a:pPr>
            <a:r>
              <a:rPr lang="ru-RU" sz="3600" i="1" dirty="0"/>
              <a:t>режиму обработки данных</a:t>
            </a:r>
            <a:r>
              <a:rPr lang="ru-RU" sz="3600" i="1" dirty="0" smtClean="0"/>
              <a:t>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832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dirty="0"/>
              <a:t>По </a:t>
            </a:r>
            <a:r>
              <a:rPr lang="ru-RU" sz="3600" b="1" i="1" dirty="0"/>
              <a:t>назначению</a:t>
            </a:r>
            <a:r>
              <a:rPr lang="ru-RU" sz="3600" dirty="0"/>
              <a:t> САПР УП подразделяются на специализированные, универсальные и комплексные</a:t>
            </a:r>
            <a:r>
              <a:rPr lang="ru-RU" sz="3600" dirty="0" smtClean="0"/>
              <a:t>.</a:t>
            </a:r>
            <a:endParaRPr lang="en-US" sz="3600" dirty="0" smtClean="0"/>
          </a:p>
          <a:p>
            <a:pPr marL="0" indent="444500" algn="just">
              <a:buNone/>
            </a:pPr>
            <a:r>
              <a:rPr lang="ru-RU" sz="3600" i="1" dirty="0"/>
              <a:t>Специализированные САПР УП</a:t>
            </a:r>
            <a:r>
              <a:rPr lang="ru-RU" sz="3600" dirty="0"/>
              <a:t> разраба­тываются для деталей отдельных классов и уникального оборудова­ния с ЧПУ. Например, с помощью </a:t>
            </a:r>
            <a:r>
              <a:rPr lang="ru-RU" sz="3600" dirty="0" smtClean="0"/>
              <a:t>системы выполняется программирование </a:t>
            </a:r>
            <a:r>
              <a:rPr lang="ru-RU" sz="3600" dirty="0"/>
              <a:t>обработки деталей по контуру в форме спирали Ар­химеда или заданному набором точек. САПР </a:t>
            </a:r>
            <a:r>
              <a:rPr lang="ru-RU" sz="3600" dirty="0" smtClean="0"/>
              <a:t>УП </a:t>
            </a:r>
            <a:r>
              <a:rPr lang="ru-RU" sz="3600" dirty="0"/>
              <a:t>– программирование обработки колодцев на сложных поверхностях.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9911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i="1" dirty="0"/>
              <a:t>Универсальные САПР УП</a:t>
            </a:r>
            <a:r>
              <a:rPr lang="ru-RU" sz="3600" dirty="0"/>
              <a:t> предназначены для различных деталей, из­готовляемых на станках с ЧПУ отдельных технологических групп. Такие системы позволяют решать сложные геометрические и техноло­гические задачи, </a:t>
            </a:r>
            <a:r>
              <a:rPr lang="ru-RU" sz="3600" dirty="0" smtClean="0"/>
              <a:t>поэтому они получили широкое распространение.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4086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i="1" dirty="0"/>
              <a:t>Комплексные САПР УП</a:t>
            </a:r>
            <a:r>
              <a:rPr lang="ru-RU" sz="3600" dirty="0"/>
              <a:t> объединяют ряд специализированных и уни­версальных и могут быть использованы для станков различных тех­нологических групп. Объединение систем возможно на базе единого входного языка и общих блоков, используемых для решения идентич­ных задач.</a:t>
            </a:r>
          </a:p>
          <a:p>
            <a:pPr marL="0" indent="444500" algn="just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9178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600" b="1" dirty="0"/>
              <a:t>Область применения</a:t>
            </a:r>
            <a:r>
              <a:rPr lang="ru-RU" sz="2600" dirty="0"/>
              <a:t> САПР УП определяется </a:t>
            </a:r>
            <a:r>
              <a:rPr lang="ru-RU" sz="2600" dirty="0" smtClean="0"/>
              <a:t>конструктивно–технологическими </a:t>
            </a:r>
            <a:r>
              <a:rPr lang="ru-RU" sz="2600" dirty="0"/>
              <a:t>признаками деталей и технологической группой станков. Различают четыре типа САПР УП, областями применения которых явля­ются</a:t>
            </a:r>
            <a:r>
              <a:rPr lang="ru-RU" sz="2600" dirty="0" smtClean="0"/>
              <a:t>:</a:t>
            </a:r>
          </a:p>
          <a:p>
            <a:pPr lvl="0" algn="just"/>
            <a:r>
              <a:rPr lang="ru-RU" sz="2600" dirty="0"/>
              <a:t>обработка отверстий на сверлильных станках с </a:t>
            </a:r>
            <a:r>
              <a:rPr lang="ru-RU" sz="2600" dirty="0" smtClean="0"/>
              <a:t>позиционным </a:t>
            </a:r>
            <a:r>
              <a:rPr lang="ru-RU" sz="2600" dirty="0"/>
              <a:t>управлением и обработка поверхностей, параллельных коорди­натным плоскостям, на фрезерных станках с 2,5–координатным управ­лением; </a:t>
            </a:r>
          </a:p>
          <a:p>
            <a:pPr lvl="0" algn="just"/>
            <a:r>
              <a:rPr lang="ru-RU" sz="2600" dirty="0"/>
              <a:t>комплексная (многоцелевая) обработка корпусных дета­лей на </a:t>
            </a:r>
            <a:r>
              <a:rPr lang="ru-RU" sz="2600" dirty="0" err="1"/>
              <a:t>сверлильно</a:t>
            </a:r>
            <a:r>
              <a:rPr lang="ru-RU" sz="2600" dirty="0"/>
              <a:t>–расточных станках и обрабатывающих центрах;</a:t>
            </a:r>
          </a:p>
          <a:p>
            <a:pPr lvl="0" algn="just"/>
            <a:r>
              <a:rPr lang="ru-RU" sz="2600" dirty="0"/>
              <a:t>обработка поверхностей деталей сложной формы (штампы, пресс–формы, турбинные лопатки и т.п.) на многокоординатных фрезерных станках; </a:t>
            </a:r>
          </a:p>
          <a:p>
            <a:pPr lvl="0" algn="just"/>
            <a:r>
              <a:rPr lang="ru-RU" sz="2600" dirty="0"/>
              <a:t>обработка тел вращения со ступенчатым и криволи­нейным профилями на токарных станках.</a:t>
            </a:r>
          </a:p>
          <a:p>
            <a:pPr marL="0" indent="444500" algn="just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436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dirty="0"/>
              <a:t>По </a:t>
            </a:r>
            <a:r>
              <a:rPr lang="ru-RU" sz="3600" b="1" dirty="0"/>
              <a:t>степени автоматизации</a:t>
            </a:r>
            <a:r>
              <a:rPr lang="ru-RU" sz="3600" dirty="0"/>
              <a:t> существующие САПР УП делятся на два вида: </a:t>
            </a:r>
            <a:r>
              <a:rPr lang="ru-RU" sz="3600" i="1" dirty="0"/>
              <a:t>с автоматизацией проектирования технологии</a:t>
            </a:r>
            <a:r>
              <a:rPr lang="ru-RU" sz="3600" dirty="0"/>
              <a:t> и </a:t>
            </a:r>
            <a:r>
              <a:rPr lang="ru-RU" sz="3600" i="1" dirty="0"/>
              <a:t>без автомати­зации</a:t>
            </a:r>
            <a:r>
              <a:rPr lang="ru-RU" sz="3600" i="1" dirty="0" smtClean="0"/>
              <a:t>.</a:t>
            </a:r>
          </a:p>
          <a:p>
            <a:pPr marL="0" indent="444500" algn="just">
              <a:buNone/>
            </a:pPr>
            <a:r>
              <a:rPr lang="ru-RU" sz="3600" dirty="0"/>
              <a:t>До середины 90-х годов большинство САПР УП относилось ко второму виду, в настоящее время все САПР УП относятся к первому виду.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4107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400" dirty="0"/>
              <a:t>Современные САПР УП </a:t>
            </a:r>
            <a:r>
              <a:rPr lang="ru-RU" sz="3400" b="1" dirty="0"/>
              <a:t>ориентированы на </a:t>
            </a:r>
            <a:r>
              <a:rPr lang="ru-RU" sz="3400" b="1" dirty="0" smtClean="0"/>
              <a:t>ПК</a:t>
            </a:r>
            <a:r>
              <a:rPr lang="ru-RU" sz="3400" dirty="0" smtClean="0"/>
              <a:t> </a:t>
            </a:r>
            <a:r>
              <a:rPr lang="ru-RU" sz="3400" dirty="0"/>
              <a:t>с большим быстродействием и способностью обрабатывать большие объемы информации. </a:t>
            </a:r>
            <a:r>
              <a:rPr lang="ru-RU" sz="3400" dirty="0" smtClean="0"/>
              <a:t>Наряду </a:t>
            </a:r>
            <a:r>
              <a:rPr lang="ru-RU" sz="3400" dirty="0"/>
              <a:t>с большими универсальными и </a:t>
            </a:r>
            <a:r>
              <a:rPr lang="ru-RU" sz="3400" dirty="0" smtClean="0"/>
              <a:t>мини-ПК, </a:t>
            </a:r>
            <a:r>
              <a:rPr lang="ru-RU" sz="3400" dirty="0"/>
              <a:t>на которых ведется промышленная эксплуатация САПР УП, получили распростране­ние персональные </a:t>
            </a:r>
            <a:r>
              <a:rPr lang="ru-RU" sz="3400" dirty="0" smtClean="0"/>
              <a:t>ПК </a:t>
            </a:r>
            <a:r>
              <a:rPr lang="ru-RU" sz="3400" dirty="0"/>
              <a:t>с редакциями САПР УП для подготовки УП непосред­ственно на участках станков с ЧПУ. </a:t>
            </a:r>
            <a:endParaRPr lang="ru-RU" sz="3400" dirty="0" smtClean="0"/>
          </a:p>
          <a:p>
            <a:pPr marL="0" indent="444500" algn="just">
              <a:buNone/>
            </a:pPr>
            <a:r>
              <a:rPr lang="ru-RU" sz="3400" dirty="0" smtClean="0"/>
              <a:t>Для </a:t>
            </a:r>
            <a:r>
              <a:rPr lang="ru-RU" sz="3400" dirty="0"/>
              <a:t>решения задач подготовки УП особенно удобны автоматизированные рабочие места, построен­ные на базе рабочих станций, а также персональных </a:t>
            </a:r>
            <a:r>
              <a:rPr lang="ru-RU" sz="3400" dirty="0" smtClean="0"/>
              <a:t>ПК.</a:t>
            </a:r>
            <a:endParaRPr lang="ru-RU" sz="3400" i="1" dirty="0"/>
          </a:p>
        </p:txBody>
      </p:sp>
    </p:spTree>
    <p:extLst>
      <p:ext uri="{BB962C8B-B14F-4D97-AF65-F5344CB8AC3E}">
        <p14:creationId xmlns:p14="http://schemas.microsoft.com/office/powerpoint/2010/main" val="14039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dirty="0"/>
              <a:t>По </a:t>
            </a:r>
            <a:r>
              <a:rPr lang="ru-RU" sz="2800" b="1" dirty="0"/>
              <a:t>способу задания входной информации</a:t>
            </a:r>
            <a:r>
              <a:rPr lang="ru-RU" sz="2800" dirty="0"/>
              <a:t> САПР УП бывают трех ви­дов: с </a:t>
            </a:r>
            <a:r>
              <a:rPr lang="ru-RU" sz="2800" i="1" dirty="0"/>
              <a:t>графической</a:t>
            </a:r>
            <a:r>
              <a:rPr lang="ru-RU" sz="2800" dirty="0"/>
              <a:t>, </a:t>
            </a:r>
            <a:r>
              <a:rPr lang="ru-RU" sz="2800" i="1" dirty="0"/>
              <a:t>табличной</a:t>
            </a:r>
            <a:r>
              <a:rPr lang="ru-RU" sz="2800" dirty="0"/>
              <a:t> и </a:t>
            </a:r>
            <a:r>
              <a:rPr lang="ru-RU" sz="2800" i="1" dirty="0"/>
              <a:t>языковой формой записи.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Графическая </a:t>
            </a:r>
            <a:r>
              <a:rPr lang="ru-RU" sz="2800" dirty="0"/>
              <a:t>форма входной информации используется для задания контуров заготовки и обработки деталей.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Табличная </a:t>
            </a:r>
            <a:r>
              <a:rPr lang="ru-RU" sz="2800" dirty="0"/>
              <a:t>запись дан­ных отличается большой наглядностью и простотой, она применяется главным образом в специальных САПР УП. </a:t>
            </a:r>
            <a:endParaRPr lang="ru-RU" sz="2800" dirty="0" smtClean="0"/>
          </a:p>
          <a:p>
            <a:pPr marL="0" indent="444500" algn="just">
              <a:buNone/>
            </a:pPr>
            <a:r>
              <a:rPr lang="ru-RU" sz="2800" dirty="0" smtClean="0"/>
              <a:t>Языковая </a:t>
            </a:r>
            <a:r>
              <a:rPr lang="ru-RU" sz="2800" dirty="0"/>
              <a:t>запись данных представляет собой текстовую информацию, построенную по опреде­ленным правилам. Она обладает большой гибкостью, легче, чем таб­личная, поддается модернизации и поэтому широко используется в наиболее развитых отечественных и зарубежных САПР УП</a:t>
            </a:r>
            <a:r>
              <a:rPr lang="ru-RU" sz="2800" dirty="0" smtClean="0"/>
              <a:t>.</a:t>
            </a:r>
          </a:p>
          <a:p>
            <a:pPr marL="0" indent="444500" algn="just">
              <a:buNone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714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dirty="0"/>
              <a:t>В зависимости от системного программного обеспечения и со­става внешних устройств, а также возможностей конкретной САПР УП различают два основных </a:t>
            </a:r>
            <a:r>
              <a:rPr lang="ru-RU" sz="3600" b="1" dirty="0"/>
              <a:t>режима</a:t>
            </a:r>
            <a:r>
              <a:rPr lang="ru-RU" sz="3600" dirty="0"/>
              <a:t> </a:t>
            </a:r>
            <a:r>
              <a:rPr lang="ru-RU" sz="3600" b="1" dirty="0"/>
              <a:t>автоматизированной разработки</a:t>
            </a:r>
            <a:r>
              <a:rPr lang="ru-RU" sz="3600" dirty="0"/>
              <a:t> УП: </a:t>
            </a:r>
            <a:endParaRPr lang="ru-RU" sz="36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i="1" dirty="0" smtClean="0"/>
              <a:t>пакетный</a:t>
            </a:r>
            <a:r>
              <a:rPr lang="ru-RU" sz="3600" dirty="0" smtClean="0"/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i="1" dirty="0" smtClean="0"/>
              <a:t>диалоговый</a:t>
            </a:r>
            <a:r>
              <a:rPr lang="ru-RU" sz="3600" i="1" dirty="0"/>
              <a:t>.</a:t>
            </a:r>
            <a:endParaRPr lang="ru-RU" sz="3600" dirty="0"/>
          </a:p>
          <a:p>
            <a:pPr marL="0" indent="444500" algn="just">
              <a:buNone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476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6632"/>
            <a:ext cx="3971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ЕСТПП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важнейшим системам стандар­тов, используемым в ЕСТПП, относятся:</a:t>
            </a:r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единая система конструкторской документации (ЕСКД);</a:t>
            </a:r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единая система технологической документации (ЕСТД);</a:t>
            </a:r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управления качеством изделий (в том числе на стадии технологической подготовки производства</a:t>
            </a:r>
            <a:r>
              <a:rPr lang="ru-RU" sz="28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kern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ru-RU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237312"/>
          </a:xfrm>
        </p:spPr>
        <p:txBody>
          <a:bodyPr/>
          <a:lstStyle/>
          <a:p>
            <a:pPr marL="0" indent="444500" algn="ctr">
              <a:buNone/>
            </a:pPr>
            <a:r>
              <a:rPr lang="ru-RU" sz="3600" b="1" dirty="0"/>
              <a:t>Структура и состав САПР </a:t>
            </a:r>
            <a:r>
              <a:rPr lang="ru-RU" sz="3600" b="1" dirty="0" smtClean="0"/>
              <a:t>УП</a:t>
            </a:r>
          </a:p>
          <a:p>
            <a:pPr marL="0" indent="442913" algn="just">
              <a:buNone/>
            </a:pPr>
            <a:r>
              <a:rPr lang="ru-RU" sz="2300" dirty="0" smtClean="0"/>
              <a:t>Большинство </a:t>
            </a:r>
            <a:r>
              <a:rPr lang="ru-RU" sz="2300" dirty="0"/>
              <a:t>современных САПР УП построено по принципу «процес­сор – постпроцессор» </a:t>
            </a:r>
            <a:r>
              <a:rPr lang="ru-RU" sz="2300" dirty="0" smtClean="0"/>
              <a:t>и </a:t>
            </a:r>
            <a:r>
              <a:rPr lang="ru-RU" sz="2300" dirty="0"/>
              <a:t>в общем виде включает: </a:t>
            </a:r>
          </a:p>
          <a:p>
            <a:pPr lvl="0" algn="just"/>
            <a:r>
              <a:rPr lang="ru-RU" sz="2300" dirty="0" smtClean="0"/>
              <a:t>процес­сор</a:t>
            </a:r>
            <a:r>
              <a:rPr lang="ru-RU" sz="2300" dirty="0"/>
              <a:t>;</a:t>
            </a:r>
          </a:p>
          <a:p>
            <a:pPr lvl="0" algn="just"/>
            <a:r>
              <a:rPr lang="ru-RU" sz="2300" dirty="0"/>
              <a:t>библиотеку </a:t>
            </a:r>
            <a:r>
              <a:rPr lang="ru-RU" sz="2300" dirty="0" smtClean="0"/>
              <a:t>препроцессоров; </a:t>
            </a:r>
            <a:endParaRPr lang="ru-RU" sz="2300" dirty="0"/>
          </a:p>
          <a:p>
            <a:pPr lvl="0" algn="just"/>
            <a:r>
              <a:rPr lang="ru-RU" sz="2300" dirty="0"/>
              <a:t>библиотеку </a:t>
            </a:r>
            <a:r>
              <a:rPr lang="ru-RU" sz="2300" dirty="0" smtClean="0"/>
              <a:t>постпроцессоров; </a:t>
            </a:r>
            <a:endParaRPr lang="ru-RU" sz="2300" dirty="0"/>
          </a:p>
          <a:p>
            <a:pPr lvl="0" algn="just"/>
            <a:r>
              <a:rPr lang="ru-RU" sz="2300" dirty="0"/>
              <a:t>вход­ной язык препроцессоров </a:t>
            </a:r>
            <a:r>
              <a:rPr lang="ru-RU" sz="2300" dirty="0" smtClean="0"/>
              <a:t>и</a:t>
            </a:r>
          </a:p>
          <a:p>
            <a:pPr marL="0" lvl="0" indent="0" algn="just">
              <a:buNone/>
            </a:pPr>
            <a:r>
              <a:rPr lang="ru-RU" sz="2300" dirty="0" smtClean="0"/>
              <a:t> </a:t>
            </a:r>
            <a:r>
              <a:rPr lang="ru-RU" sz="2300" dirty="0"/>
              <a:t>процессора (входной язык </a:t>
            </a:r>
            <a:r>
              <a:rPr lang="ru-RU" sz="2300" dirty="0" smtClean="0"/>
              <a:t>САПР </a:t>
            </a:r>
            <a:r>
              <a:rPr lang="ru-RU" sz="2300" dirty="0"/>
              <a:t>УП</a:t>
            </a:r>
            <a:r>
              <a:rPr lang="ru-RU" sz="2300" dirty="0" smtClean="0"/>
              <a:t>);</a:t>
            </a:r>
            <a:endParaRPr lang="ru-RU" sz="2300" dirty="0"/>
          </a:p>
          <a:p>
            <a:pPr lvl="0" algn="just"/>
            <a:r>
              <a:rPr lang="ru-RU" sz="2300" dirty="0"/>
              <a:t>проме­жуточный язык </a:t>
            </a:r>
            <a:endParaRPr lang="ru-RU" sz="2300" dirty="0" smtClean="0"/>
          </a:p>
          <a:p>
            <a:pPr marL="0" lvl="0" indent="0" algn="just">
              <a:buNone/>
            </a:pPr>
            <a:r>
              <a:rPr lang="ru-RU" sz="2300" dirty="0" smtClean="0"/>
              <a:t>«</a:t>
            </a:r>
            <a:r>
              <a:rPr lang="ru-RU" sz="2300" dirty="0"/>
              <a:t>процессор–постпроцессор» </a:t>
            </a:r>
            <a:r>
              <a:rPr lang="ru-RU" sz="2300" dirty="0" smtClean="0"/>
              <a:t>(</a:t>
            </a:r>
            <a:r>
              <a:rPr lang="en-US" sz="2300" dirty="0"/>
              <a:t>CLDATA</a:t>
            </a:r>
            <a:r>
              <a:rPr lang="ru-RU" sz="2300" dirty="0" smtClean="0"/>
              <a:t>); </a:t>
            </a:r>
            <a:endParaRPr lang="ru-RU" sz="2300" dirty="0"/>
          </a:p>
          <a:p>
            <a:pPr lvl="0" algn="just"/>
            <a:r>
              <a:rPr lang="ru-RU" sz="2300" dirty="0"/>
              <a:t>язык уп­равления </a:t>
            </a:r>
            <a:r>
              <a:rPr lang="ru-RU" sz="2300" dirty="0" smtClean="0"/>
              <a:t>заданиями</a:t>
            </a:r>
            <a:r>
              <a:rPr lang="ru-RU" sz="2300" dirty="0"/>
              <a:t>;</a:t>
            </a:r>
          </a:p>
          <a:p>
            <a:pPr lvl="0" algn="just"/>
            <a:r>
              <a:rPr lang="ru-RU" sz="2300" dirty="0"/>
              <a:t>монитор (диспетчер системы</a:t>
            </a:r>
            <a:r>
              <a:rPr lang="ru-RU" sz="2300" dirty="0" smtClean="0"/>
              <a:t>); </a:t>
            </a:r>
            <a:endParaRPr lang="ru-RU" sz="2300" dirty="0"/>
          </a:p>
          <a:p>
            <a:pPr lvl="0" algn="just"/>
            <a:r>
              <a:rPr lang="ru-RU" sz="2300" dirty="0"/>
              <a:t>системную </a:t>
            </a:r>
            <a:r>
              <a:rPr lang="ru-RU" sz="2300" dirty="0" smtClean="0"/>
              <a:t>сервис–библиотеку</a:t>
            </a:r>
            <a:r>
              <a:rPr lang="ru-RU" sz="2300" dirty="0"/>
              <a:t>;</a:t>
            </a:r>
          </a:p>
          <a:p>
            <a:pPr algn="just"/>
            <a:r>
              <a:rPr lang="ru-RU" sz="2300" dirty="0"/>
              <a:t>базу данных.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1755" r="9985"/>
          <a:stretch/>
        </p:blipFill>
        <p:spPr bwMode="auto">
          <a:xfrm>
            <a:off x="5255568" y="1484784"/>
            <a:ext cx="38884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/>
              <a:t>Процессор САПР УП</a:t>
            </a:r>
            <a:r>
              <a:rPr lang="ru-RU" sz="2800" dirty="0"/>
              <a:t> – программное изделие, предназначенное для решения общих геометрических и технологических задач, а также задач управления процессом обработки данных на </a:t>
            </a:r>
            <a:r>
              <a:rPr lang="ru-RU" sz="2800" dirty="0" smtClean="0"/>
              <a:t>ПК. </a:t>
            </a:r>
          </a:p>
          <a:p>
            <a:pPr marL="0" indent="442913" algn="just">
              <a:buNone/>
            </a:pPr>
            <a:r>
              <a:rPr lang="ru-RU" sz="2800" dirty="0" smtClean="0"/>
              <a:t>Результа­том </a:t>
            </a:r>
            <a:r>
              <a:rPr lang="ru-RU" sz="2800" dirty="0"/>
              <a:t>его работы является полностью рассчитанная траектория движе­ния инструмента, представленная в промежуточном унифициро­ванном виде.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наиболее развитых САПР УП процессор состоит из че­тырех последовательно работающих блоков: </a:t>
            </a:r>
          </a:p>
          <a:p>
            <a:pPr lvl="0" algn="just"/>
            <a:r>
              <a:rPr lang="ru-RU" sz="2800" dirty="0"/>
              <a:t>трансляции, </a:t>
            </a:r>
          </a:p>
          <a:p>
            <a:pPr lvl="0" algn="just"/>
            <a:r>
              <a:rPr lang="ru-RU" sz="2800" dirty="0"/>
              <a:t>техноло­гического, </a:t>
            </a:r>
          </a:p>
          <a:p>
            <a:pPr lvl="0" algn="just"/>
            <a:r>
              <a:rPr lang="ru-RU" sz="2800" dirty="0"/>
              <a:t>геометрического, </a:t>
            </a:r>
          </a:p>
          <a:p>
            <a:pPr algn="just"/>
            <a:r>
              <a:rPr lang="ru-RU" sz="2800" dirty="0"/>
              <a:t>формирования промежуточной про­граммы.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1936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i="1" dirty="0"/>
              <a:t>Блок трансляции</a:t>
            </a:r>
            <a:r>
              <a:rPr lang="ru-RU" sz="2800" dirty="0"/>
              <a:t> предназначен для ввода исходной информации с внешнего носителя (перфокарт, перфоленты, магнитной ленты) или с экрана дисплея, синтаксического анализа операторов входного языка и выдачи сообщений об ошибках, преобразования исходной информации из символьной формы в машинные коды.</a:t>
            </a:r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i="1" dirty="0"/>
              <a:t>Технологический блок</a:t>
            </a:r>
            <a:r>
              <a:rPr lang="ru-RU" sz="2800" dirty="0"/>
              <a:t> решает задачи по выбору последователь­ности обработки, расчету оптимальных режимов резания, подбору режущего инструмента, нормированию операций, подготовке техно­логических документов, формированию технологических команд</a:t>
            </a:r>
            <a:r>
              <a:rPr lang="ru-RU" sz="2800" dirty="0" smtClean="0"/>
              <a:t>.</a:t>
            </a:r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i="1" dirty="0"/>
              <a:t>Блок формирования промежуточной программы</a:t>
            </a:r>
            <a:r>
              <a:rPr lang="ru-RU" sz="2800" dirty="0"/>
              <a:t> приводит инфор­мацию, полученную в предшествующих блоках, к стандартному виду и формирует данные для работы постпроцессора на языке </a:t>
            </a:r>
            <a:r>
              <a:rPr lang="en-US" sz="2800" dirty="0"/>
              <a:t>CLDATA</a:t>
            </a:r>
            <a:r>
              <a:rPr lang="ru-RU" sz="2800" dirty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0226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i="1" dirty="0"/>
              <a:t>Геометрический блок</a:t>
            </a:r>
            <a:r>
              <a:rPr lang="ru-RU" dirty="0"/>
              <a:t> ориентирован на решение задач, связанных с расчетом и построением траектории движения инструмента: опре­деляет точки и линии пересечения различных геометрических элемен­тов, проводит аппроксимацию кривых и таблично–заданных функций, обеспечивает построение эквидистантного контура с учетом разме­ров инструмента и заданного направления его движения, выполняет диагностирование геометрических ошибок.</a:t>
            </a:r>
          </a:p>
          <a:p>
            <a:pPr marL="0" indent="442913" algn="just">
              <a:buFont typeface="Wingdings" panose="05000000000000000000" pitchFamily="2" charset="2"/>
              <a:buChar char="ü"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67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50" b="1" dirty="0"/>
              <a:t>Препроцессор САПР УП</a:t>
            </a:r>
            <a:r>
              <a:rPr lang="ru-RU" sz="2850" dirty="0"/>
              <a:t> – программное изделие, решающее определенные целевые задачи и формирующее в результате исходные данные для процессора. </a:t>
            </a:r>
            <a:endParaRPr lang="ru-RU" sz="2850" dirty="0" smtClean="0"/>
          </a:p>
          <a:p>
            <a:pPr marL="0" indent="442913" algn="just">
              <a:buNone/>
            </a:pPr>
            <a:r>
              <a:rPr lang="ru-RU" sz="2850" dirty="0" smtClean="0"/>
              <a:t>Характерными </a:t>
            </a:r>
            <a:r>
              <a:rPr lang="ru-RU" sz="2850" dirty="0"/>
              <a:t>задачами для препроцессора являются: 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850" dirty="0"/>
              <a:t>перевод исходных данных из одной системы координат в другую (например, полярных в декартовы); 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850" dirty="0"/>
              <a:t>проектирование опера­ционных технологических процессов; 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850" dirty="0"/>
              <a:t>разработка УП для группы де­талей, различающихся только значениями отдельных параметров;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850" dirty="0"/>
              <a:t>решение специальных задач и т.д</a:t>
            </a:r>
            <a:r>
              <a:rPr lang="ru-RU" sz="2850" dirty="0" smtClean="0"/>
              <a:t>.</a:t>
            </a:r>
          </a:p>
          <a:p>
            <a:pPr marL="0" indent="442913" algn="just">
              <a:buNone/>
            </a:pPr>
            <a:r>
              <a:rPr lang="ru-RU" sz="2850" dirty="0"/>
              <a:t>В современных САПР УП совместно с одним процессором могут рабо­тать несколько препроцессоров.</a:t>
            </a:r>
          </a:p>
          <a:p>
            <a:pPr marL="0" indent="360363" algn="just"/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21898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50" b="1" dirty="0"/>
              <a:t>Постпроцессор САПР УП</a:t>
            </a:r>
            <a:r>
              <a:rPr lang="ru-RU" sz="2450" dirty="0"/>
              <a:t> – программное изделие, предназна­ченное для адаптации УП к конкретному оборудованию с ЧПУ. </a:t>
            </a:r>
            <a:endParaRPr lang="ru-RU" sz="2450" dirty="0" smtClean="0"/>
          </a:p>
          <a:p>
            <a:pPr marL="0" indent="442913" algn="just">
              <a:buNone/>
            </a:pPr>
            <a:r>
              <a:rPr lang="ru-RU" sz="2450" dirty="0" smtClean="0"/>
              <a:t>В </a:t>
            </a:r>
            <a:r>
              <a:rPr lang="ru-RU" sz="2450" dirty="0"/>
              <a:t>ос­новные функции постпроцессора входит: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50" dirty="0"/>
              <a:t>считывание сформиро­ванных процессором данных на языке </a:t>
            </a:r>
            <a:r>
              <a:rPr lang="en-US" sz="2450" dirty="0"/>
              <a:t>CLDATA</a:t>
            </a:r>
            <a:r>
              <a:rPr lang="ru-RU" sz="2450" dirty="0"/>
              <a:t> и их обработка;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50" dirty="0"/>
              <a:t>фор­мирование команд, обеспечивающих цикл смены инструмента;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50" dirty="0"/>
              <a:t>вывод на перфоленту или дискету УП и ее распечатка;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50" dirty="0"/>
              <a:t>диагностика ошибок;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50" dirty="0"/>
              <a:t>выполнение ряда сервисных функций (расчет </a:t>
            </a:r>
            <a:r>
              <a:rPr lang="ru-RU" sz="2450" dirty="0" err="1"/>
              <a:t>машинно</a:t>
            </a:r>
            <a:r>
              <a:rPr lang="ru-RU" sz="2450" dirty="0"/>
              <a:t>–оперативного времени УП, управление графопостроителем, вывод перфоленты для контроля геометрии обрабатываемого контура и т.д.);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50" dirty="0"/>
              <a:t>принятие специальных решений, связанных с особенностями программирования для конкретной комбинации «станок–УЧПУ».</a:t>
            </a:r>
            <a:endParaRPr lang="ru-RU" sz="2450" i="1" dirty="0"/>
          </a:p>
        </p:txBody>
      </p:sp>
    </p:spTree>
    <p:extLst>
      <p:ext uri="{BB962C8B-B14F-4D97-AF65-F5344CB8AC3E}">
        <p14:creationId xmlns:p14="http://schemas.microsoft.com/office/powerpoint/2010/main" val="30714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Для разработки управляющих программ к конкретным станкам с ЧПУ в состав САПР УП должна быть включена </a:t>
            </a:r>
            <a:r>
              <a:rPr lang="ru-RU" sz="2800" i="1" dirty="0"/>
              <a:t>библиотека соответст­вующих постпроцессоров.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По </a:t>
            </a:r>
            <a:r>
              <a:rPr lang="ru-RU" sz="2800" dirty="0"/>
              <a:t>мере увеличения числа моделей станков с ЧПУ система пополняется новыми постпроцессорами.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некоторых САПР УП вместо библиотеки постпроцессоров применяют универсальные (обобщенные) постпроцессоры.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Каждый </a:t>
            </a:r>
            <a:r>
              <a:rPr lang="ru-RU" sz="2800" dirty="0"/>
              <a:t>из них предназначен для це­лой группы однотипных станков и устройств ЧПУ.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Особенности </a:t>
            </a:r>
            <a:r>
              <a:rPr lang="ru-RU" sz="2800" dirty="0"/>
              <a:t>мо­делей станков учтены в обобщенном постпроцессоре, разрабатывае­мом в соответствии со специальной анкетой, заполняемой технологом–программистом.</a:t>
            </a:r>
            <a:endParaRPr lang="ru-RU" sz="2450" i="1" dirty="0"/>
          </a:p>
        </p:txBody>
      </p:sp>
    </p:spTree>
    <p:extLst>
      <p:ext uri="{BB962C8B-B14F-4D97-AF65-F5344CB8AC3E}">
        <p14:creationId xmlns:p14="http://schemas.microsoft.com/office/powerpoint/2010/main" val="42123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3000" b="1" dirty="0"/>
              <a:t>Входной язык САПР УП</a:t>
            </a:r>
            <a:r>
              <a:rPr lang="ru-RU" sz="3000" dirty="0"/>
              <a:t> – проблемно–ориентированный язык, предназначенный для описания исходных данных о детали и </a:t>
            </a:r>
            <a:r>
              <a:rPr lang="ru-RU" sz="3000" dirty="0" smtClean="0"/>
              <a:t>технологическом </a:t>
            </a:r>
            <a:r>
              <a:rPr lang="ru-RU" sz="3000" dirty="0"/>
              <a:t>процессе ее обработки на оборудовании с ЧПУ.</a:t>
            </a:r>
          </a:p>
          <a:p>
            <a:pPr marL="0" indent="442913" algn="just">
              <a:buNone/>
            </a:pPr>
            <a:r>
              <a:rPr lang="ru-RU" sz="3000" b="1" dirty="0"/>
              <a:t>Промежуточный язык «процессор – постпроцессор» (</a:t>
            </a:r>
            <a:r>
              <a:rPr lang="en-US" sz="3000" b="1" dirty="0"/>
              <a:t>CLDATA</a:t>
            </a:r>
            <a:r>
              <a:rPr lang="ru-RU" sz="3000" b="1" dirty="0"/>
              <a:t>)</a:t>
            </a:r>
            <a:r>
              <a:rPr lang="ru-RU" sz="3000" dirty="0"/>
              <a:t> – внутренний проблемно–ориентированный язык САПР УП, служащий для представления данных, передаваемых от процессора к постпроцессору.</a:t>
            </a:r>
          </a:p>
          <a:p>
            <a:pPr marL="0" indent="442913" algn="just">
              <a:buNone/>
            </a:pPr>
            <a:r>
              <a:rPr lang="ru-RU" sz="3000" b="1" dirty="0"/>
              <a:t>Язык управления заданиями</a:t>
            </a:r>
            <a:r>
              <a:rPr lang="ru-RU" sz="3000" dirty="0"/>
              <a:t> – язык оперативного управления работой системы (обеспечивает обработку заданий в па­кетном и диалоговом режимах).</a:t>
            </a:r>
          </a:p>
          <a:p>
            <a:pPr marL="0" indent="442913" algn="just">
              <a:buNone/>
            </a:pPr>
            <a:endParaRPr lang="ru-RU" sz="2450" i="1" dirty="0"/>
          </a:p>
        </p:txBody>
      </p:sp>
    </p:spTree>
    <p:extLst>
      <p:ext uri="{BB962C8B-B14F-4D97-AF65-F5344CB8AC3E}">
        <p14:creationId xmlns:p14="http://schemas.microsoft.com/office/powerpoint/2010/main" val="39259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Монитор</a:t>
            </a:r>
            <a:r>
              <a:rPr lang="ru-RU" dirty="0"/>
              <a:t> (диспетчер) </a:t>
            </a:r>
            <a:r>
              <a:rPr lang="ru-RU" b="1" dirty="0"/>
              <a:t>системы</a:t>
            </a:r>
            <a:r>
              <a:rPr lang="ru-RU" dirty="0"/>
              <a:t> – головной блок системы в оперативной памяти ЭВМ, основными функциями которого являют­ся: </a:t>
            </a:r>
          </a:p>
          <a:p>
            <a:pPr marL="0" lvl="0" indent="442913" algn="just">
              <a:buFont typeface="Wingdings" panose="05000000000000000000" pitchFamily="2" charset="2"/>
              <a:buChar char="Ø"/>
            </a:pPr>
            <a:r>
              <a:rPr lang="ru-RU" dirty="0"/>
              <a:t>обработка управляющей информации; </a:t>
            </a:r>
          </a:p>
          <a:p>
            <a:pPr marL="0" lvl="0" indent="442913" algn="just">
              <a:buFont typeface="Wingdings" panose="05000000000000000000" pitchFamily="2" charset="2"/>
              <a:buChar char="Ø"/>
            </a:pPr>
            <a:r>
              <a:rPr lang="ru-RU" dirty="0"/>
              <a:t>автоматическая загрузка блоков из системных библиотек; </a:t>
            </a:r>
          </a:p>
          <a:p>
            <a:pPr marL="0" lvl="0" indent="442913" algn="just">
              <a:buFont typeface="Wingdings" panose="05000000000000000000" pitchFamily="2" charset="2"/>
              <a:buChar char="Ø"/>
            </a:pPr>
            <a:r>
              <a:rPr lang="ru-RU" dirty="0"/>
              <a:t>передача промежуточных данных между блоками; </a:t>
            </a:r>
          </a:p>
          <a:p>
            <a:pPr marL="0" lvl="0" indent="442913" algn="just">
              <a:buFont typeface="Wingdings" panose="05000000000000000000" pitchFamily="2" charset="2"/>
              <a:buChar char="Ø"/>
            </a:pPr>
            <a:r>
              <a:rPr lang="ru-RU" dirty="0"/>
              <a:t>обработка сбойных ситуаций, возникающих из-за неправильной организации пакета заданий и преждевременного прекращения работы некоторых блоков системы.</a:t>
            </a:r>
          </a:p>
          <a:p>
            <a:pPr marL="0" indent="442913" algn="just">
              <a:buNone/>
            </a:pPr>
            <a:endParaRPr lang="ru-RU" sz="2450" i="1" dirty="0"/>
          </a:p>
        </p:txBody>
      </p:sp>
    </p:spTree>
    <p:extLst>
      <p:ext uri="{BB962C8B-B14F-4D97-AF65-F5344CB8AC3E}">
        <p14:creationId xmlns:p14="http://schemas.microsoft.com/office/powerpoint/2010/main" val="22667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/>
              <a:t>Системная сервис–библиотека</a:t>
            </a:r>
            <a:r>
              <a:rPr lang="ru-RU" sz="2800" dirty="0"/>
              <a:t> – совокупность про­грамм, решающих определенные задачи проектирования, например редактирование исходных данных и управляющих программ, графи­ческий контроль геометрической информации УП на графопостроите­лях или графических дисплеях и др.</a:t>
            </a:r>
          </a:p>
          <a:p>
            <a:pPr marL="0" indent="442913" algn="just">
              <a:buNone/>
            </a:pPr>
            <a:r>
              <a:rPr lang="ru-RU" sz="2800" b="1" dirty="0"/>
              <a:t>База данных</a:t>
            </a:r>
            <a:r>
              <a:rPr lang="ru-RU" sz="2800" dirty="0"/>
              <a:t> – информационные массивы, используемые более чем в одной программе проектирования. Сюда входят сведения о станках, устройствах ЧПУ, инструментах, приспособлениях, обрабатываемых материалах и т.д. В процессе функционирования САПР УП база данных пополняется и корректируется. Используется база данных для автоматизации техноло­гических решений.</a:t>
            </a:r>
          </a:p>
          <a:p>
            <a:pPr marL="0" indent="442913" algn="just">
              <a:buNone/>
            </a:pPr>
            <a:endParaRPr lang="ru-RU" sz="2450" i="1" dirty="0"/>
          </a:p>
        </p:txBody>
      </p:sp>
    </p:spTree>
    <p:extLst>
      <p:ext uri="{BB962C8B-B14F-4D97-AF65-F5344CB8AC3E}">
        <p14:creationId xmlns:p14="http://schemas.microsoft.com/office/powerpoint/2010/main" val="3099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320" y="69719"/>
            <a:ext cx="8722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/>
              <a:t>Проектирование технологических процессов </a:t>
            </a:r>
            <a:endParaRPr lang="en-US" sz="2800" b="1" i="1" dirty="0" smtClean="0"/>
          </a:p>
          <a:p>
            <a:pPr algn="ctr"/>
            <a:r>
              <a:rPr lang="ru-RU" sz="2800" b="1" i="1" dirty="0" smtClean="0"/>
              <a:t>на </a:t>
            </a:r>
            <a:r>
              <a:rPr lang="ru-RU" sz="2800" b="1" i="1" dirty="0"/>
              <a:t>основе системного подхода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dirty="0"/>
              <a:t>Процесс проектирования различ­ных технологических объектов может быть представлен в виде нескольких уровней или этапов. На каждом уровне проектирования исходными данными являются техническое задание (ТЗ) и набор параметров элементов, характеризующих рассматриваемый уровень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dirty="0"/>
              <a:t>В результате проектирования разрабатывается техническая документация, описывающая отдельные стороны объекта и ТЗ для выполнения проектирования на следующих уровнях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dirty="0"/>
              <a:t>Анализ технических объектов предполагает изуче­ние их свойств. При анализе не создаются новые объекты, а иссле­дуются заданные.</a:t>
            </a:r>
            <a:endParaRPr lang="en-US" sz="2000" dirty="0"/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dirty="0"/>
              <a:t>Синтез технических объектов направлен на созда­ние новых вариантов. Поскольку анализ используется для оценки этих вариантов, то синтез и анализ выступают в процессе проектиро­вания в диалектическом единстве.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ru-RU" sz="2000" dirty="0"/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ru-RU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dirty="0"/>
              <a:t>Наивысшая степень автоматизации процесса подготовки управля­ющих программ – объединение систем автоматизированного конст­руирования, технологического проектирования с системами автома­тизированного проектирования управляющих </a:t>
            </a:r>
            <a:r>
              <a:rPr lang="ru-RU" dirty="0" smtClean="0"/>
              <a:t>программ. </a:t>
            </a:r>
          </a:p>
          <a:p>
            <a:pPr marL="0" indent="442913" algn="just">
              <a:buNone/>
            </a:pPr>
            <a:r>
              <a:rPr lang="ru-RU" dirty="0" smtClean="0"/>
              <a:t>Подобные </a:t>
            </a:r>
            <a:r>
              <a:rPr lang="ru-RU" dirty="0"/>
              <a:t>системы называются </a:t>
            </a:r>
            <a:r>
              <a:rPr lang="en-US" dirty="0"/>
              <a:t>CAD</a:t>
            </a:r>
            <a:r>
              <a:rPr lang="ru-RU" dirty="0"/>
              <a:t>/</a:t>
            </a:r>
            <a:r>
              <a:rPr lang="en-US" dirty="0"/>
              <a:t>CAM</a:t>
            </a:r>
            <a:r>
              <a:rPr lang="ru-RU" dirty="0"/>
              <a:t>. Они позволяют в значительной степени ускорить процесс подготовки УП, повысить эффективность технологии изготовления деталей и практически полностью избежать ошибок в подготовке управляющих про­грамм.</a:t>
            </a:r>
          </a:p>
          <a:p>
            <a:pPr marL="0" indent="442913" algn="just">
              <a:buNone/>
            </a:pPr>
            <a:endParaRPr lang="ru-RU" sz="2450" i="1" dirty="0"/>
          </a:p>
        </p:txBody>
      </p:sp>
    </p:spTree>
    <p:extLst>
      <p:ext uri="{BB962C8B-B14F-4D97-AF65-F5344CB8AC3E}">
        <p14:creationId xmlns:p14="http://schemas.microsoft.com/office/powerpoint/2010/main" val="22457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1915" r="8287" b="3064"/>
          <a:stretch>
            <a:fillRect/>
          </a:stretch>
        </p:blipFill>
        <p:spPr bwMode="auto">
          <a:xfrm>
            <a:off x="1691680" y="607395"/>
            <a:ext cx="5832648" cy="62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4435" y="0"/>
            <a:ext cx="523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системы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CAD/CAM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561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3600" b="1" i="1" dirty="0"/>
              <a:t>Показатели уровня САПР </a:t>
            </a:r>
            <a:r>
              <a:rPr lang="ru-RU" sz="3600" b="1" i="1" dirty="0" smtClean="0"/>
              <a:t>УП</a:t>
            </a:r>
          </a:p>
          <a:p>
            <a:pPr marL="0" indent="442913" algn="just">
              <a:buNone/>
            </a:pPr>
            <a:r>
              <a:rPr lang="ru-RU" sz="3600" dirty="0"/>
              <a:t>Для оценки САПР УП выделяют следующие основные показатели:</a:t>
            </a:r>
          </a:p>
          <a:p>
            <a:pPr lvl="0"/>
            <a:r>
              <a:rPr lang="ru-RU" sz="3600" i="1" dirty="0"/>
              <a:t>уровень автоматизации, </a:t>
            </a:r>
          </a:p>
          <a:p>
            <a:pPr lvl="0"/>
            <a:r>
              <a:rPr lang="ru-RU" sz="3600" i="1" dirty="0" err="1"/>
              <a:t>адаптируемость</a:t>
            </a:r>
            <a:r>
              <a:rPr lang="ru-RU" sz="3600" i="1" dirty="0"/>
              <a:t>, </a:t>
            </a:r>
          </a:p>
          <a:p>
            <a:pPr lvl="0"/>
            <a:r>
              <a:rPr lang="ru-RU" sz="3600" i="1" dirty="0"/>
              <a:t>надежность </a:t>
            </a:r>
          </a:p>
          <a:p>
            <a:pPr lvl="0"/>
            <a:r>
              <a:rPr lang="ru-RU" sz="3600" i="1" dirty="0" smtClean="0"/>
              <a:t>оператив­ность</a:t>
            </a:r>
            <a:r>
              <a:rPr lang="ru-RU" sz="3600" i="1" dirty="0"/>
              <a:t>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74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/>
              <a:t>Уровень автоматизации САПР УП</a:t>
            </a:r>
            <a:r>
              <a:rPr lang="ru-RU" sz="2800" dirty="0"/>
              <a:t> определяется по харак­теру и объему решаемых технологических задач.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Различают </a:t>
            </a:r>
            <a:r>
              <a:rPr lang="ru-RU" sz="2800" dirty="0"/>
              <a:t>три уров­ня автоматизации САПР УП: низший, средний и высший.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На </a:t>
            </a:r>
            <a:r>
              <a:rPr lang="ru-RU" sz="2800" i="1" dirty="0"/>
              <a:t>низшем уров­не</a:t>
            </a:r>
            <a:r>
              <a:rPr lang="ru-RU" sz="2800" dirty="0"/>
              <a:t> автоматически решаются только геометрические задачи.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На </a:t>
            </a:r>
            <a:r>
              <a:rPr lang="ru-RU" sz="2800" i="1" dirty="0"/>
              <a:t>среднем уровне</a:t>
            </a:r>
            <a:r>
              <a:rPr lang="ru-RU" sz="2800" dirty="0"/>
              <a:t> автоматизации, кроме геометрических задач, реша­ются некоторые технологические (назначение режимов обработки, выбор режущего инструмента, выбор черновых проходов и т.д.).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На </a:t>
            </a:r>
            <a:r>
              <a:rPr lang="ru-RU" sz="2800" i="1" dirty="0"/>
              <a:t>высшем уровне</a:t>
            </a:r>
            <a:r>
              <a:rPr lang="ru-RU" sz="2800" dirty="0"/>
              <a:t> все геометрические и технологические задачи реша­ются автоматически. Количественно уровень автоматизации системы определяют отношением трудоемкости ручной подготовки УП к тру­доемкости подготовки УП на ЭВМ.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44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 err="1"/>
              <a:t>Адаптируемость</a:t>
            </a:r>
            <a:r>
              <a:rPr lang="ru-RU" sz="2800" b="1" dirty="0"/>
              <a:t> САПР УП</a:t>
            </a:r>
            <a:r>
              <a:rPr lang="ru-RU" sz="2800" dirty="0"/>
              <a:t> характеризуется ее способностью настраиваться на условия пользователя, т.е. набором «потребитель­ских» свойств системы.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Определяющими </a:t>
            </a:r>
            <a:r>
              <a:rPr lang="ru-RU" sz="2800" dirty="0"/>
              <a:t>признаками здесь являются:</a:t>
            </a:r>
          </a:p>
          <a:p>
            <a:pPr marL="0" lvl="0" indent="442913" algn="just"/>
            <a:r>
              <a:rPr lang="ru-RU" sz="2800" i="1" dirty="0"/>
              <a:t>конфигурация ЭВМ, </a:t>
            </a:r>
          </a:p>
          <a:p>
            <a:pPr marL="0" lvl="0" indent="442913" algn="just"/>
            <a:r>
              <a:rPr lang="ru-RU" sz="2800" i="1" dirty="0"/>
              <a:t>тип операционной системы, </a:t>
            </a:r>
          </a:p>
          <a:p>
            <a:pPr marL="0" lvl="0" indent="442913" algn="just"/>
            <a:r>
              <a:rPr lang="ru-RU" sz="2800" i="1" dirty="0"/>
              <a:t>состав библиотеки препроцессоров и постпроцессоров, </a:t>
            </a:r>
          </a:p>
          <a:p>
            <a:pPr marL="0" indent="442913" algn="just"/>
            <a:r>
              <a:rPr lang="ru-RU" sz="2800" i="1" dirty="0"/>
              <a:t>организация базы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119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/>
              <a:t>Надежность САПР УП</a:t>
            </a:r>
            <a:r>
              <a:rPr lang="ru-RU" sz="2800" dirty="0"/>
              <a:t> определяется вероятностью получения качественной УП и зависит от ряда факторов. Основными из них яв­ляются надежность программного обеспечения и надежность контро­ля исходных данных. Последний фактор обеспечивается созданием простых и удобных конструкций входного языка САПР УП, а также раз­работкой специальных программ автоматического определения оши­бок с помощью ЭВМ.</a:t>
            </a:r>
          </a:p>
          <a:p>
            <a:pPr marL="0" indent="442913" algn="just">
              <a:buNone/>
            </a:pPr>
            <a:r>
              <a:rPr lang="ru-RU" sz="2800" b="1" dirty="0"/>
              <a:t>Оперативность САПР УП</a:t>
            </a:r>
            <a:r>
              <a:rPr lang="ru-RU" sz="2800" dirty="0"/>
              <a:t> характеризуется минимальными зат­ратами времени на разработку УП за счет непосредственного доступа технолога–программиста к ЭВМ. Повышению оперативности САПР УП в значительной мере способствует эксплуатация ЭВМ в режиме раз­деления времени, а также использование </a:t>
            </a:r>
            <a:r>
              <a:rPr lang="ru-RU" sz="2800" dirty="0" err="1"/>
              <a:t>алфавитно</a:t>
            </a:r>
            <a:r>
              <a:rPr lang="ru-RU" sz="2800" dirty="0"/>
              <a:t>–цифровых и гра­фических дисплеев.</a:t>
            </a:r>
          </a:p>
        </p:txBody>
      </p:sp>
    </p:spTree>
    <p:extLst>
      <p:ext uri="{BB962C8B-B14F-4D97-AF65-F5344CB8AC3E}">
        <p14:creationId xmlns:p14="http://schemas.microsoft.com/office/powerpoint/2010/main" val="12747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3600" b="1" i="1" dirty="0"/>
              <a:t>Характеристики современных САПР </a:t>
            </a:r>
            <a:r>
              <a:rPr lang="ru-RU" sz="3600" b="1" i="1" dirty="0" smtClean="0"/>
              <a:t>УП</a:t>
            </a:r>
          </a:p>
          <a:p>
            <a:pPr marL="0" indent="442913" algn="just">
              <a:buNone/>
            </a:pPr>
            <a:r>
              <a:rPr lang="ru-RU" b="1" dirty="0"/>
              <a:t>САПР УП ЕС.</a:t>
            </a:r>
            <a:r>
              <a:rPr lang="ru-RU" dirty="0"/>
              <a:t> Система предназначена для подготовки управляющих программ к одно– и </a:t>
            </a:r>
            <a:r>
              <a:rPr lang="ru-RU" dirty="0" err="1"/>
              <a:t>многоинструментальным</a:t>
            </a:r>
            <a:r>
              <a:rPr lang="ru-RU" dirty="0"/>
              <a:t> станкам с ЧПУ </a:t>
            </a:r>
            <a:r>
              <a:rPr lang="ru-RU" dirty="0" smtClean="0"/>
              <a:t>фрезерной</a:t>
            </a:r>
            <a:r>
              <a:rPr lang="ru-RU" dirty="0"/>
              <a:t>, сверлильной, расточной, токарной, карусельной и электроэро­зионной групп с использованием </a:t>
            </a:r>
            <a:r>
              <a:rPr lang="ru-RU" dirty="0" smtClean="0"/>
              <a:t>ЕСЭВМ</a:t>
            </a:r>
            <a:r>
              <a:rPr lang="ru-RU" dirty="0"/>
              <a:t>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Система </a:t>
            </a:r>
            <a:r>
              <a:rPr lang="ru-RU" dirty="0"/>
              <a:t>осуществляет программирование 2,5–координатной и объемной обработки.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Описа­ние </a:t>
            </a:r>
            <a:r>
              <a:rPr lang="ru-RU" dirty="0"/>
              <a:t>геометрических элементов контура детали и технологических данных ведется на специальном мнемоническом языке.</a:t>
            </a:r>
          </a:p>
          <a:p>
            <a:pPr marL="0" indent="442913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4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500" dirty="0"/>
              <a:t>САПР УП ЕС </a:t>
            </a:r>
            <a:r>
              <a:rPr lang="ru-RU" sz="2500" i="1" dirty="0"/>
              <a:t>обеспечивает: 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расчет траектории движения центра режу­щего инструмента; 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определение подачи и частоты вращения шпин­деля; 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формирование технологических команд управления станком;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расчет и формирование технологических циклов выборки металла по схемам «петля», «зигзаг»;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расчет эквидистанты;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расчет и формирование технологических циклов нарезания резьбы резцом;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расчет и формирование циклов обработки отверстий (</a:t>
            </a:r>
            <a:r>
              <a:rPr lang="ru-RU" sz="2500" dirty="0" err="1"/>
              <a:t>центрования</a:t>
            </a:r>
            <a:r>
              <a:rPr lang="ru-RU" sz="2500" dirty="0"/>
              <a:t>, сверления, зенкерования, развертывания, расточки, нарезания резьбы метчиком);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расчет и обработку аналитически и таблично заданных кривых;</a:t>
            </a:r>
          </a:p>
          <a:p>
            <a:pPr marL="0" lv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смену плоскости обработки;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ru-RU" sz="2500" dirty="0"/>
              <a:t>повторение участков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17905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dirty="0"/>
              <a:t> </a:t>
            </a:r>
            <a:r>
              <a:rPr lang="ru-RU" dirty="0"/>
              <a:t>В состав системы включен обобщенный постпроцессор и предусмотрено использование аппарата макроопределений. </a:t>
            </a: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Под </a:t>
            </a:r>
            <a:r>
              <a:rPr lang="ru-RU" dirty="0"/>
              <a:t>макроопределениями понимается программу обработки по типовой схеме (сверление групп отверстий, выборка колодцев и др.) или типового элемента детали (параболы, гиперболы, спирали Архимеда и др.).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54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/>
              <a:t>Интерактивная подготовка управляющих программ для станков с ЧПУ</a:t>
            </a:r>
            <a:r>
              <a:rPr lang="ru-RU" sz="2800" dirty="0"/>
              <a:t> для персональных ЭВМ разработана на языке СПРУТ и выполняется с помощью подсистем SNC2d и SNC3d. </a:t>
            </a:r>
            <a:endParaRPr lang="ru-RU" sz="2800" dirty="0" smtClean="0"/>
          </a:p>
          <a:p>
            <a:pPr marL="0" indent="442913" algn="just">
              <a:buNone/>
            </a:pPr>
            <a:r>
              <a:rPr lang="ru-RU" sz="2800" dirty="0" smtClean="0"/>
              <a:t>Исходная </a:t>
            </a:r>
            <a:r>
              <a:rPr lang="ru-RU" sz="2800" dirty="0"/>
              <a:t>информация, содержащая геометрические модели деталей передается:</a:t>
            </a:r>
          </a:p>
          <a:p>
            <a:pPr marL="0" lvl="0" indent="442913" algn="just"/>
            <a:r>
              <a:rPr lang="ru-RU" sz="2800" dirty="0"/>
              <a:t>из конструкторской базы данных СПРУТ;</a:t>
            </a:r>
          </a:p>
          <a:p>
            <a:pPr marL="0" lvl="0" indent="442913" algn="just"/>
            <a:r>
              <a:rPr lang="ru-RU" sz="2800" dirty="0"/>
              <a:t>из специализированных САПР, разработанных в среде СПРУТ;</a:t>
            </a:r>
          </a:p>
          <a:p>
            <a:pPr marL="0" lvl="0" indent="442913" algn="just"/>
            <a:r>
              <a:rPr lang="ru-RU" sz="2800" dirty="0"/>
              <a:t>из подсистем геометрического моделирования СПРУТ: SIGI — контуры для программирования токарной, плоской фрезерной и электроэрозионной обработки и GM3 — поверхности для программирования объемной фрезерной и электроэрозионной обработки деталей.</a:t>
            </a:r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84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dirty="0" smtClean="0"/>
              <a:t>Понятие </a:t>
            </a:r>
            <a:r>
              <a:rPr lang="ru-RU" i="1" dirty="0" smtClean="0"/>
              <a:t>«синтез» </a:t>
            </a:r>
            <a:r>
              <a:rPr lang="ru-RU" dirty="0" smtClean="0"/>
              <a:t>технического объекта в широком смысле слова близко по содержанию к понятию </a:t>
            </a:r>
            <a:r>
              <a:rPr lang="ru-RU" i="1" dirty="0" smtClean="0"/>
              <a:t>«проектирование». </a:t>
            </a:r>
            <a:endParaRPr lang="en-US" i="1" dirty="0" smtClean="0"/>
          </a:p>
          <a:p>
            <a:pPr algn="just"/>
            <a:r>
              <a:rPr lang="ru-RU" dirty="0" smtClean="0"/>
              <a:t>Разница заклю­чается в том, что проектирование означает весь процесс разработки объекта, а синтез характеризует часть этого процесса, когда создает­ся какой-то вариант, не обязательно окончательный, т. е. синтез как задача может выполняться при проектировании много раз, переме­жаясь с решением задач анализа.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600" dirty="0"/>
              <a:t>Расчет траектории инструментов с формированием всех необходимых технологических команд производится в технологическом процессоре TPS, который формирует промежуточную программу в стандарте CLDATA. Возможно использование функций TPS для разработки собственных САПР. </a:t>
            </a:r>
            <a:endParaRPr lang="ru-RU" sz="2600" dirty="0" smtClean="0"/>
          </a:p>
          <a:p>
            <a:pPr marL="0" indent="442913" algn="just">
              <a:buNone/>
            </a:pPr>
            <a:r>
              <a:rPr lang="ru-RU" sz="2600" dirty="0"/>
              <a:t>Кодирование управляющих программ применительно к конкретной модели станка с ЧПУ осуществляется с помощью инвариантного постпроцессора INP, а моделирование результата работы управляющей программы в виде твердотельной геометрической модели с учетом формы и размеров инструмента выполняет подсистема INDRAW. </a:t>
            </a:r>
          </a:p>
          <a:p>
            <a:pPr marL="0" indent="442913" algn="just">
              <a:buNone/>
            </a:pPr>
            <a:r>
              <a:rPr lang="ru-RU" sz="2600" dirty="0"/>
              <a:t>При необходимости с помощью подсистемы SED может осуществляться редактирование управляющей программы, подготовленной с помощью средств СПРУТ или разработанной другими методами.</a:t>
            </a:r>
          </a:p>
          <a:p>
            <a:pPr marL="0" indent="442913" algn="just">
              <a:buNone/>
            </a:pPr>
            <a:endParaRPr lang="ru-RU" sz="2800" dirty="0"/>
          </a:p>
          <a:p>
            <a:pPr marL="0" indent="442913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90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</a:t>
            </a:r>
            <a:r>
              <a:rPr lang="en-US" b="1" dirty="0"/>
              <a:t>8</a:t>
            </a:r>
            <a:r>
              <a:rPr lang="ru-RU" b="1" dirty="0" smtClean="0"/>
              <a:t>. </a:t>
            </a:r>
            <a:r>
              <a:rPr lang="ru-RU" b="1" dirty="0"/>
              <a:t>МЕТОДИЧЕСКИЕ ОСНОВЫ ОПТИМИЗАЦИИ ПРОЕКТНЫХ РЕШЕНИЙ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722257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442913" algn="ctr">
              <a:buNone/>
            </a:pPr>
            <a:r>
              <a:rPr lang="ru-RU" sz="2800" b="1" i="1" dirty="0"/>
              <a:t>Оптимизация при проектировании технических </a:t>
            </a:r>
            <a:r>
              <a:rPr lang="ru-RU" sz="2800" b="1" i="1" dirty="0" smtClean="0"/>
              <a:t>объектов</a:t>
            </a:r>
            <a:endParaRPr lang="en-US" sz="2800" b="1" i="1" dirty="0" smtClean="0"/>
          </a:p>
          <a:p>
            <a:pPr marL="0" indent="442913" algn="just">
              <a:buNone/>
            </a:pPr>
            <a:r>
              <a:rPr lang="ru-RU" sz="3000" dirty="0"/>
              <a:t>В основе деятельности инженера-проектировщика лежит про­цесс проектирования, под которым в общем случае пони­мают выбор некоторого способа действия, направленного на состав­ление описания, необходимого для создания в определенных условиях еще не существующего объекта с возможной оптимизацией задан­ных его характеристик. </a:t>
            </a:r>
            <a:endParaRPr lang="en-US" sz="3000" dirty="0" smtClean="0"/>
          </a:p>
          <a:p>
            <a:pPr marL="0" indent="442913" algn="just">
              <a:buNone/>
            </a:pPr>
            <a:r>
              <a:rPr lang="ru-RU" sz="3000" dirty="0" smtClean="0"/>
              <a:t>Внедрение </a:t>
            </a:r>
            <a:r>
              <a:rPr lang="ru-RU" sz="3000" dirty="0"/>
              <a:t>вычислительной техники в инже­нерную деятельность потребовало строго формального подхода к процессу проектирования сложных технических объектов, к кото­рым относятся технологические процессы в машиностроении.</a:t>
            </a:r>
          </a:p>
        </p:txBody>
      </p:sp>
    </p:spTree>
    <p:extLst>
      <p:ext uri="{BB962C8B-B14F-4D97-AF65-F5344CB8AC3E}">
        <p14:creationId xmlns:p14="http://schemas.microsoft.com/office/powerpoint/2010/main" val="42641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645023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При создании систем автоматизации проектирования (САПР) в основу общего подхода к процессу проектирования закладывается алгоритм, включающий три этапа: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синтез,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анализ,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принятие решения</a:t>
            </a:r>
            <a:r>
              <a:rPr lang="ru-RU" dirty="0"/>
              <a:t>.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1818" r="4005" b="3637"/>
          <a:stretch/>
        </p:blipFill>
        <p:spPr bwMode="auto">
          <a:xfrm rot="60000">
            <a:off x="4072083" y="2248577"/>
            <a:ext cx="5040748" cy="359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763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алгоритма процесса проектирования сложного технического объекта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>
              <a:buNone/>
            </a:pPr>
            <a:r>
              <a:rPr lang="ru-RU" dirty="0"/>
              <a:t>Рассмотрим данный алгоритм.</a:t>
            </a:r>
          </a:p>
          <a:p>
            <a:pPr marL="0" indent="447675" algn="just">
              <a:buNone/>
            </a:pPr>
            <a:r>
              <a:rPr lang="ru-RU" dirty="0"/>
              <a:t>После определения цели проектирования происходит формирова­ние (генерирование) возможных вариантов (альтернатив) решения проектной задачи.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Этот </a:t>
            </a:r>
            <a:r>
              <a:rPr lang="ru-RU" dirty="0"/>
              <a:t>этап </a:t>
            </a:r>
            <a:r>
              <a:rPr lang="ru-RU" dirty="0" smtClean="0"/>
              <a:t>называется </a:t>
            </a:r>
            <a:r>
              <a:rPr lang="ru-RU" i="1" dirty="0"/>
              <a:t>синтезом</a:t>
            </a:r>
            <a:r>
              <a:rPr lang="ru-RU" dirty="0"/>
              <a:t> и охватывает наиболее творческие виды работ по созданию объекта.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В </a:t>
            </a:r>
            <a:r>
              <a:rPr lang="ru-RU" dirty="0"/>
              <a:t>современных САПР на этом этапе могут генерироваться принципиально новые технические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8773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Следующий этап процесса проектирования – </a:t>
            </a:r>
            <a:r>
              <a:rPr lang="ru-RU" i="1" dirty="0"/>
              <a:t>инженерный ана­лиз</a:t>
            </a:r>
            <a:r>
              <a:rPr lang="ru-RU" dirty="0"/>
              <a:t> – направлен на детализацию намеченных вариантов, решение задачи (определение структуры и отдельных параметров проекти­руемого объекта) и проверку возможных условий функционирования объекта.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Определяющими </a:t>
            </a:r>
            <a:r>
              <a:rPr lang="ru-RU" dirty="0"/>
              <a:t>видами работ на данном этапе являются математическое моделирование объекта и его исследование на основе этой модели с целью выявления основных функциональных свойств в рассматриваемой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926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150" dirty="0"/>
              <a:t>Информация, полученная в результате анализа, позволяет перейти к третьему этапу процесса проектирования – </a:t>
            </a:r>
            <a:r>
              <a:rPr lang="ru-RU" sz="3150" i="1" dirty="0"/>
              <a:t>принятию решения.</a:t>
            </a:r>
            <a:r>
              <a:rPr lang="ru-RU" sz="3150" dirty="0"/>
              <a:t> </a:t>
            </a:r>
            <a:endParaRPr lang="ru-RU" sz="3150" dirty="0" smtClean="0"/>
          </a:p>
          <a:p>
            <a:pPr marL="0" indent="447675" algn="just">
              <a:buNone/>
            </a:pPr>
            <a:r>
              <a:rPr lang="ru-RU" sz="3150" dirty="0" smtClean="0"/>
              <a:t>Это </a:t>
            </a:r>
            <a:r>
              <a:rPr lang="ru-RU" sz="3150" dirty="0"/>
              <a:t>наиболее ответственный этап, цель которого – выяв­ление единственного решения задачи среди возможных вариантов. </a:t>
            </a:r>
            <a:endParaRPr lang="ru-RU" sz="3150" dirty="0" smtClean="0"/>
          </a:p>
          <a:p>
            <a:pPr marL="0" indent="447675" algn="just">
              <a:buNone/>
            </a:pPr>
            <a:r>
              <a:rPr lang="ru-RU" sz="3150" dirty="0" smtClean="0"/>
              <a:t>На </a:t>
            </a:r>
            <a:r>
              <a:rPr lang="ru-RU" sz="3150" dirty="0"/>
              <a:t>этом этапе наиболее универсальными являются многошаговые методы принятия решения, при которых каждый последующий шаг сужает область поиска и ограничивает число альтернатив</a:t>
            </a:r>
            <a:r>
              <a:rPr lang="ru-RU" sz="3150" dirty="0" smtClean="0"/>
              <a:t>.</a:t>
            </a:r>
          </a:p>
          <a:p>
            <a:pPr marL="0" indent="447675" algn="just">
              <a:buNone/>
            </a:pPr>
            <a:r>
              <a:rPr lang="ru-RU" sz="3150" dirty="0"/>
              <a:t>Рассмотренная схема </a:t>
            </a:r>
            <a:r>
              <a:rPr lang="ru-RU" sz="3150" dirty="0" smtClean="0"/>
              <a:t>показывает</a:t>
            </a:r>
            <a:r>
              <a:rPr lang="ru-RU" sz="3150" dirty="0"/>
              <a:t>, что основные задачи, решаемые на втором этапе – этапе анализа – связаны с оптимизацией технических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6903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100" i="1" dirty="0"/>
              <a:t>Оптимизация</a:t>
            </a:r>
            <a:r>
              <a:rPr lang="ru-RU" sz="3100" dirty="0"/>
              <a:t> (от лат. </a:t>
            </a:r>
            <a:r>
              <a:rPr lang="en-US" sz="3100" dirty="0"/>
              <a:t>optimum</a:t>
            </a:r>
            <a:r>
              <a:rPr lang="ru-RU" sz="3100" dirty="0"/>
              <a:t> – наилучший) – это про­цесс нахождения экстремума некоторой количественной величины (параметра) проектируемого объекта, представляемой в виде функ­ции (функционала). </a:t>
            </a:r>
            <a:endParaRPr lang="ru-RU" sz="3100" dirty="0" smtClean="0"/>
          </a:p>
          <a:p>
            <a:pPr marL="0" indent="447675" algn="just">
              <a:buNone/>
            </a:pPr>
            <a:r>
              <a:rPr lang="ru-RU" sz="3100" dirty="0" smtClean="0"/>
              <a:t>Если </a:t>
            </a:r>
            <a:r>
              <a:rPr lang="ru-RU" sz="3100" dirty="0"/>
              <a:t>эта функция характеризует положитель­ное свойство объекта, то ищется максимальное ее значение, если отрицательное – то минимальное</a:t>
            </a:r>
            <a:r>
              <a:rPr lang="ru-RU" sz="3100" dirty="0" smtClean="0"/>
              <a:t>.</a:t>
            </a:r>
          </a:p>
          <a:p>
            <a:pPr marL="0" indent="447675" algn="just">
              <a:buNone/>
            </a:pPr>
            <a:r>
              <a:rPr lang="ru-RU" sz="3100" dirty="0"/>
              <a:t>Обычно в инженерной практике используется термин «</a:t>
            </a:r>
            <a:r>
              <a:rPr lang="ru-RU" sz="3100" i="1" dirty="0"/>
              <a:t>оптималь­ное решение</a:t>
            </a:r>
            <a:r>
              <a:rPr lang="ru-RU" sz="3100" dirty="0"/>
              <a:t>», или «оптимальный проект», под которым в этом случае понимается наилучшее из некоторого множества решение, удовлет­воряющее всем требованиям, предъявляемым к проектируемому объекту.</a:t>
            </a:r>
          </a:p>
          <a:p>
            <a:pPr marL="0" indent="447675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3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600" dirty="0"/>
              <a:t>Широкое использование во всех сферах инженерной деятель­ности различных методов и приемов оптимизации, в основе которых лежит определенный математический аппарат, позволило </a:t>
            </a:r>
            <a:r>
              <a:rPr lang="ru-RU" sz="3600" dirty="0" smtClean="0"/>
              <a:t>сформировать </a:t>
            </a:r>
            <a:r>
              <a:rPr lang="ru-RU" sz="3600" dirty="0"/>
              <a:t>целое направление прикладной математики, получившее название </a:t>
            </a:r>
            <a:r>
              <a:rPr lang="ru-RU" sz="3600" i="1" dirty="0"/>
              <a:t>«исследование операций».</a:t>
            </a:r>
          </a:p>
        </p:txBody>
      </p:sp>
    </p:spTree>
    <p:extLst>
      <p:ext uri="{BB962C8B-B14F-4D97-AF65-F5344CB8AC3E}">
        <p14:creationId xmlns:p14="http://schemas.microsoft.com/office/powerpoint/2010/main" val="30627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700" i="1" dirty="0"/>
              <a:t>Теория оптимизации</a:t>
            </a:r>
            <a:r>
              <a:rPr lang="ru-RU" sz="2700" dirty="0"/>
              <a:t> в современном представлении включает совокупность фундаментальных математических резуль­татов и численных методов, ориентированных на нахождение наи­лучших вариантов из множества альтернатив и позволяющих избежать полного перебора и сравнения возможных вариантов. </a:t>
            </a:r>
            <a:endParaRPr lang="ru-RU" sz="2700" dirty="0" smtClean="0"/>
          </a:p>
          <a:p>
            <a:pPr marL="0" indent="447675" algn="just">
              <a:buNone/>
            </a:pPr>
            <a:r>
              <a:rPr lang="ru-RU" sz="2700" dirty="0" smtClean="0"/>
              <a:t>Процесс </a:t>
            </a:r>
            <a:r>
              <a:rPr lang="ru-RU" sz="2700" dirty="0"/>
              <a:t>оптимизации лежит в основе инженерной деятельности, направленной на проектирование новых, более эффективных и менее дорогостоящих технических объектов. </a:t>
            </a:r>
            <a:endParaRPr lang="ru-RU" sz="2700" dirty="0" smtClean="0"/>
          </a:p>
          <a:p>
            <a:pPr marL="0" indent="447675" algn="just">
              <a:buNone/>
            </a:pPr>
            <a:r>
              <a:rPr lang="ru-RU" sz="2700" dirty="0" smtClean="0"/>
              <a:t>Достижение </a:t>
            </a:r>
            <a:r>
              <a:rPr lang="ru-RU" sz="2700" dirty="0"/>
              <a:t>этих двух основ­ных целей любого процесса проектирования сопряжено, как уже отмечалось, с синтезом различных элементов, анализом множества их состояний и выбором из них такого состояния, при котором обеспечиваются наилучшие показатели функционирования техничес­кого объекта.</a:t>
            </a:r>
            <a:endParaRPr lang="ru-RU" sz="2700" i="1" dirty="0"/>
          </a:p>
        </p:txBody>
      </p:sp>
    </p:spTree>
    <p:extLst>
      <p:ext uri="{BB962C8B-B14F-4D97-AF65-F5344CB8AC3E}">
        <p14:creationId xmlns:p14="http://schemas.microsoft.com/office/powerpoint/2010/main" val="37896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sz="2400" dirty="0"/>
              <a:t>В отличие от традиционных методов формализации систем­ный подход основан на том, что специфика сложных объектов и процессов не исчерпывается свойствами составляющих их элемен­тов, а обусловлена также характером связей и отношений между всеми элементами. </a:t>
            </a:r>
            <a:endParaRPr lang="en-US" sz="2400" dirty="0" smtClean="0"/>
          </a:p>
          <a:p>
            <a:pPr algn="just"/>
            <a:r>
              <a:rPr lang="ru-RU" sz="2400" dirty="0" smtClean="0"/>
              <a:t>Под </a:t>
            </a:r>
            <a:r>
              <a:rPr lang="ru-RU" sz="2400" i="1" dirty="0"/>
              <a:t>системным подходом </a:t>
            </a:r>
            <a:r>
              <a:rPr lang="ru-RU" sz="2400" dirty="0"/>
              <a:t>понимается такой метод изучения объектов или явлений, который основывается на диалектико-материалистических принципах их целостного рассмотрения. Системный подход характеризуется главным образом тем, что объект или явление воспринимаются как система, во всей их слож­ности и развитии.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07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650" dirty="0"/>
              <a:t>Размерность большинства инженерных задач достаточна велика, и проведение расчетов по оптимизации требует значительных затрат времени. Поэтому в условиях неавтоматизированного проектирова­ния, и в частности в технологии машиностроения, решение задач оптимизации практически не проводилось. </a:t>
            </a:r>
            <a:endParaRPr lang="ru-RU" sz="2650" dirty="0" smtClean="0"/>
          </a:p>
          <a:p>
            <a:pPr marL="0" indent="447675" algn="just">
              <a:buNone/>
            </a:pPr>
            <a:r>
              <a:rPr lang="ru-RU" sz="2650" dirty="0" smtClean="0"/>
              <a:t>Становление </a:t>
            </a:r>
            <a:r>
              <a:rPr lang="ru-RU" sz="2650" dirty="0"/>
              <a:t>теории оптимизации во многом связано с появлением сходящихся числен­ных методов оптимизации</a:t>
            </a:r>
            <a:r>
              <a:rPr lang="ru-RU" sz="2650" dirty="0" smtClean="0"/>
              <a:t>.</a:t>
            </a:r>
          </a:p>
          <a:p>
            <a:pPr marL="0" indent="447675" algn="just">
              <a:buNone/>
            </a:pPr>
            <a:r>
              <a:rPr lang="ru-RU" sz="2650" dirty="0"/>
              <a:t>Большинство используемых методов оптимизации являются по своей сути инвариантными и могут использоваться при решении различных проектных задач. </a:t>
            </a:r>
            <a:endParaRPr lang="ru-RU" sz="2650" dirty="0" smtClean="0"/>
          </a:p>
          <a:p>
            <a:pPr marL="0" indent="447675" algn="just">
              <a:buNone/>
            </a:pPr>
            <a:r>
              <a:rPr lang="ru-RU" sz="2650" dirty="0" smtClean="0"/>
              <a:t>Поэтому </a:t>
            </a:r>
            <a:r>
              <a:rPr lang="ru-RU" sz="2650" dirty="0"/>
              <a:t>в настоящее время разрабо­таны десятки численных методов оптимизации, оформленных в виде стандартных процедур (алгоритмов) и хранящихся в библиотеках прикладных программ вычислительных центров, которые открыты для доступа различным пользователям.</a:t>
            </a:r>
            <a:endParaRPr lang="ru-RU" sz="2650" i="1" dirty="0"/>
          </a:p>
        </p:txBody>
      </p:sp>
    </p:spTree>
    <p:extLst>
      <p:ext uri="{BB962C8B-B14F-4D97-AF65-F5344CB8AC3E}">
        <p14:creationId xmlns:p14="http://schemas.microsoft.com/office/powerpoint/2010/main" val="42206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600" dirty="0"/>
              <a:t>Поиск оптимальных технических решений в технологии машино­строения затруднен в связи с низким уровнем формализации сущест­вующих методов проектирования технологических процессов и </a:t>
            </a:r>
            <a:r>
              <a:rPr lang="ru-RU" sz="2600" dirty="0" smtClean="0"/>
              <a:t>сложностью </a:t>
            </a:r>
            <a:r>
              <a:rPr lang="ru-RU" sz="2600" dirty="0"/>
              <a:t>построения соответствующих математических моделей. Поэ­тому главным вопросом оптимизации технологических процессов при создании САПР ТП является разработка математических моделей различных технологических объектов и их информационное обеспечение.</a:t>
            </a:r>
          </a:p>
          <a:p>
            <a:pPr marL="0" indent="447675" algn="just">
              <a:buNone/>
            </a:pPr>
            <a:r>
              <a:rPr lang="ru-RU" sz="2600" dirty="0"/>
              <a:t>Сфера применения методов оптимизации в технологии машино­строения достаточно широка: проектирование отдельных структур­ных элементов технических систем, какими, например, являются ре­жимы резания, проектирование более сложных структур, таких, как технологические маршруты и операции обработки, и, наконец, про­ектирование цехов и промышленных предприятий в целом.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2301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ctr">
              <a:buNone/>
            </a:pPr>
            <a:r>
              <a:rPr lang="ru-RU" b="1" i="1" dirty="0"/>
              <a:t>Особенности построения структуры математических моделей </a:t>
            </a:r>
            <a:r>
              <a:rPr lang="ru-RU" b="1" i="1" dirty="0" smtClean="0"/>
              <a:t>технологических процессов</a:t>
            </a:r>
          </a:p>
          <a:p>
            <a:pPr marL="0" indent="447675" algn="just">
              <a:buNone/>
            </a:pPr>
            <a:r>
              <a:rPr lang="ru-RU" dirty="0"/>
              <a:t>Формально технологический процесс можно представить как упорядоченное множество элементов структурной модели, каждый элемент которой выполняет определенную функцию (работу) и на­ходится в конструктивной, функциональной, информационной связи с другими элементами</a:t>
            </a:r>
            <a:r>
              <a:rPr lang="ru-RU" dirty="0" smtClean="0"/>
              <a:t>.</a:t>
            </a:r>
          </a:p>
          <a:p>
            <a:pPr marL="0" indent="447675" algn="just">
              <a:buNone/>
            </a:pPr>
            <a:r>
              <a:rPr lang="ru-RU" dirty="0"/>
              <a:t>В зависимости от поставленной задачи структурная модель процесса строится с той или иной степенью подробности (детализации). </a:t>
            </a:r>
          </a:p>
        </p:txBody>
      </p:sp>
    </p:spTree>
    <p:extLst>
      <p:ext uri="{BB962C8B-B14F-4D97-AF65-F5344CB8AC3E}">
        <p14:creationId xmlns:p14="http://schemas.microsoft.com/office/powerpoint/2010/main" val="28663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Технологический процесс как сложная система функционирует в пространстве и во времени, т.е. в каждом элементе системы проис­ходят определенные изменения, а также протекают физические, химические, кинетические и другие процессы, обусловленные назна­чением элементов в структуре и их взаимодействием.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Построение </a:t>
            </a:r>
            <a:r>
              <a:rPr lang="ru-RU" dirty="0"/>
              <a:t>модели функционирования системы сводится к построению матема­тических моделей процессов, которые, в конечном счете, выражаются дифференциальными, интегральными, алгебраическими и другими типами уравнений или какой-либо логической зависимостью.</a:t>
            </a:r>
          </a:p>
        </p:txBody>
      </p:sp>
    </p:spTree>
    <p:extLst>
      <p:ext uri="{BB962C8B-B14F-4D97-AF65-F5344CB8AC3E}">
        <p14:creationId xmlns:p14="http://schemas.microsoft.com/office/powerpoint/2010/main" val="33015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Формоизменение заготовки происходит в процессе выполнения операций и переходов.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Главная </a:t>
            </a:r>
            <a:r>
              <a:rPr lang="ru-RU" dirty="0"/>
              <a:t>функция цели ТП может быть выражена в виде</a:t>
            </a:r>
          </a:p>
          <a:p>
            <a:pPr marL="0" indent="0">
              <a:buNone/>
            </a:pPr>
            <a:r>
              <a:rPr lang="ru-RU" dirty="0" smtClean="0"/>
              <a:t>				</a:t>
            </a:r>
            <a:r>
              <a:rPr lang="ru-RU" i="1" dirty="0" smtClean="0"/>
              <a:t>Ф</a:t>
            </a:r>
            <a:r>
              <a:rPr lang="ru-RU" i="1" dirty="0"/>
              <a:t>: </a:t>
            </a:r>
            <a:r>
              <a:rPr lang="en-US" i="1" dirty="0"/>
              <a:t>S</a:t>
            </a:r>
            <a:r>
              <a:rPr lang="en-US" i="1" baseline="-25000" dirty="0"/>
              <a:t>o </a:t>
            </a:r>
            <a:r>
              <a:rPr lang="ru-RU" i="1" dirty="0">
                <a:sym typeface="Symbol" panose="05050102010706020507" pitchFamily="18" charset="2"/>
              </a:rPr>
              <a:t></a:t>
            </a:r>
            <a:r>
              <a:rPr lang="ru-RU" i="1" dirty="0"/>
              <a:t>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ru-RU" i="1" dirty="0"/>
              <a:t> = С</a:t>
            </a:r>
            <a:r>
              <a:rPr lang="ru-RU" i="1" baseline="-25000" dirty="0"/>
              <a:t>о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/>
              <a:t>где </a:t>
            </a:r>
            <a:r>
              <a:rPr lang="ru-RU" i="1" dirty="0"/>
              <a:t>Ф</a:t>
            </a:r>
            <a:r>
              <a:rPr lang="ru-RU" dirty="0"/>
              <a:t> – оператор формоизменения; </a:t>
            </a:r>
            <a:r>
              <a:rPr lang="en-US" i="1" dirty="0"/>
              <a:t>S</a:t>
            </a:r>
            <a:r>
              <a:rPr lang="en-US" i="1" baseline="-25000" dirty="0"/>
              <a:t>o</a:t>
            </a:r>
            <a:r>
              <a:rPr lang="ru-RU" i="1" dirty="0"/>
              <a:t> –</a:t>
            </a:r>
            <a:r>
              <a:rPr lang="ru-RU" dirty="0"/>
              <a:t> исходное состояние заго­товки;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ru-RU" dirty="0"/>
              <a:t> – конечное состояние готовой детали; </a:t>
            </a:r>
            <a:r>
              <a:rPr lang="ru-RU" i="1" dirty="0"/>
              <a:t>С</a:t>
            </a:r>
            <a:r>
              <a:rPr lang="ru-RU" i="1" baseline="-25000" dirty="0"/>
              <a:t>о</a:t>
            </a:r>
            <a:r>
              <a:rPr lang="ru-RU" dirty="0"/>
              <a:t> – критерий оп­тимизации</a:t>
            </a:r>
            <a:r>
              <a:rPr lang="ru-RU" dirty="0" smtClean="0"/>
              <a:t>.</a:t>
            </a:r>
          </a:p>
          <a:p>
            <a:pPr marL="0" indent="447675" algn="just">
              <a:buNone/>
            </a:pPr>
            <a:r>
              <a:rPr lang="ru-RU" dirty="0"/>
              <a:t>Пользуясь таким подходом, ТП можно описать математически в виде функционала функции </a:t>
            </a:r>
            <a:r>
              <a:rPr lang="ru-RU" i="1" dirty="0"/>
              <a:t>Ф</a:t>
            </a:r>
            <a:r>
              <a:rPr lang="ru-RU" dirty="0"/>
              <a:t> формоизменения обрабатываемой детали </a:t>
            </a:r>
            <a:r>
              <a:rPr lang="en-US" i="1" dirty="0"/>
              <a:t>S</a:t>
            </a:r>
            <a:r>
              <a:rPr lang="ru-RU" dirty="0"/>
              <a:t>, т.е. </a:t>
            </a:r>
            <a:r>
              <a:rPr lang="en-US" i="1" dirty="0"/>
              <a:t>F</a:t>
            </a:r>
            <a:r>
              <a:rPr lang="ru-RU" i="1" dirty="0"/>
              <a:t>(Ф, </a:t>
            </a:r>
            <a:r>
              <a:rPr lang="en-US" i="1" dirty="0"/>
              <a:t>S</a:t>
            </a:r>
            <a:r>
              <a:rPr lang="ru-RU" i="1" dirty="0"/>
              <a:t>) = С</a:t>
            </a:r>
            <a:r>
              <a:rPr lang="ru-RU" i="1" baseline="-25000" dirty="0"/>
              <a:t>о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6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Весь процесс формообразования может быть представлен как переход из состояния заготовки </a:t>
            </a:r>
            <a:r>
              <a:rPr lang="en-US" i="1" dirty="0"/>
              <a:t>S</a:t>
            </a:r>
            <a:r>
              <a:rPr lang="en-US" i="1" baseline="-25000" dirty="0"/>
              <a:t>o</a:t>
            </a:r>
            <a:r>
              <a:rPr lang="ru-RU" dirty="0"/>
              <a:t> в состояние детали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ru-RU" dirty="0"/>
              <a:t> посредством выполнения совокупности некоторой последо­вательности операций.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В </a:t>
            </a:r>
            <a:r>
              <a:rPr lang="ru-RU" dirty="0"/>
              <a:t>этом случае можно показать</a:t>
            </a:r>
          </a:p>
          <a:p>
            <a:pPr marL="0" indent="0">
              <a:buNone/>
            </a:pPr>
            <a:r>
              <a:rPr lang="ru-RU" i="1" dirty="0" smtClean="0"/>
              <a:t>		</a:t>
            </a:r>
            <a:r>
              <a:rPr lang="en-US" i="1" dirty="0" smtClean="0"/>
              <a:t>F</a:t>
            </a:r>
            <a:r>
              <a:rPr lang="ru-RU" i="1" dirty="0"/>
              <a:t>(Ф, </a:t>
            </a:r>
            <a:r>
              <a:rPr lang="en-US" i="1" dirty="0"/>
              <a:t>S</a:t>
            </a:r>
            <a:r>
              <a:rPr lang="ru-RU" i="1" dirty="0"/>
              <a:t>) = Ф</a:t>
            </a:r>
            <a:r>
              <a:rPr lang="ru-RU" i="1" baseline="-25000" dirty="0"/>
              <a:t>1</a:t>
            </a:r>
            <a:r>
              <a:rPr lang="ru-RU" i="1" dirty="0"/>
              <a:t>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</a:t>
            </a:r>
            <a:r>
              <a:rPr lang="ru-RU" i="1" dirty="0"/>
              <a:t>Ф</a:t>
            </a:r>
            <a:r>
              <a:rPr lang="ru-RU" i="1" baseline="-25000" dirty="0"/>
              <a:t>2</a:t>
            </a:r>
            <a:r>
              <a:rPr lang="ru-RU" i="1" dirty="0"/>
              <a:t>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</a:t>
            </a:r>
            <a:r>
              <a:rPr lang="ru-RU" i="1" dirty="0"/>
              <a:t>Ф</a:t>
            </a:r>
            <a:r>
              <a:rPr lang="ru-RU" i="1" baseline="-25000" dirty="0"/>
              <a:t>3</a:t>
            </a:r>
            <a:r>
              <a:rPr lang="ru-RU" i="1" dirty="0"/>
              <a:t>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ru-RU" i="1" dirty="0"/>
              <a:t> …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</a:t>
            </a:r>
            <a:r>
              <a:rPr lang="ru-RU" i="1" dirty="0"/>
              <a:t>Ф</a:t>
            </a:r>
            <a:r>
              <a:rPr lang="en-US" i="1" baseline="-25000" dirty="0"/>
              <a:t>k</a:t>
            </a:r>
            <a:r>
              <a:rPr lang="ru-RU" i="1" dirty="0"/>
              <a:t>;</a:t>
            </a:r>
          </a:p>
          <a:p>
            <a:pPr marL="0" indent="0">
              <a:buNone/>
            </a:pPr>
            <a:r>
              <a:rPr lang="ru-RU" i="1" dirty="0" smtClean="0"/>
              <a:t>			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S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S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… 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 S</a:t>
            </a:r>
            <a:r>
              <a:rPr lang="en-US" i="1" baseline="-25000" dirty="0"/>
              <a:t>k</a:t>
            </a:r>
            <a:r>
              <a:rPr lang="en-US" i="1" dirty="0" smtClean="0"/>
              <a:t>.</a:t>
            </a:r>
            <a:endParaRPr lang="ru-RU" i="1" dirty="0" smtClean="0"/>
          </a:p>
          <a:p>
            <a:pPr marL="0" indent="447675" algn="just">
              <a:buNone/>
            </a:pPr>
            <a:r>
              <a:rPr lang="ru-RU" dirty="0"/>
              <a:t>Главным требованием, предъявляемым к математической модели любого объекта, и в частности к ТП, является адекватность отраже­ния модели реальным свойствам объекта.</a:t>
            </a:r>
          </a:p>
          <a:p>
            <a:pPr marL="0" indent="447675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/>
              <a:t>Математическая модель</a:t>
            </a:r>
            <a:r>
              <a:rPr lang="ru-RU" dirty="0"/>
              <a:t> выражается математически­ми зависимостями, представляющими собой определенные соотно­шения между отдельными параметрами, описывающими данный объект, а также множеством ограничений, накладываемых на эти параметры и выражаемых в виде уравнений и неравенств.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Совпаде­ние </a:t>
            </a:r>
            <a:r>
              <a:rPr lang="ru-RU" dirty="0"/>
              <a:t>математической модели процесса с фактическим процессом зависит от квалификации проектировщика и уровня его математи­ческой подготовки.</a:t>
            </a:r>
          </a:p>
          <a:p>
            <a:pPr marL="0" indent="447675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При решении задач оптимизации, возникающих на разных этапах технологического проектирования, используются различные виды математических моделей и методов </a:t>
            </a:r>
            <a:r>
              <a:rPr lang="ru-RU" dirty="0" smtClean="0"/>
              <a:t>оптимизации. </a:t>
            </a:r>
            <a:r>
              <a:rPr lang="ru-RU" dirty="0"/>
              <a:t>Ниже приведена их классификация</a:t>
            </a:r>
            <a:r>
              <a:rPr lang="ru-RU" dirty="0" smtClean="0"/>
              <a:t>.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r>
              <a:rPr lang="ru-RU" dirty="0" smtClean="0"/>
              <a:t>Математические </a:t>
            </a:r>
            <a:r>
              <a:rPr lang="ru-RU" dirty="0"/>
              <a:t>модели </a:t>
            </a:r>
            <a:r>
              <a:rPr lang="ru-RU" i="1" dirty="0"/>
              <a:t>по структуре</a:t>
            </a:r>
            <a:r>
              <a:rPr lang="ru-RU" dirty="0"/>
              <a:t> делятся на две группы:.</a:t>
            </a:r>
          </a:p>
          <a:p>
            <a:pPr lvl="0"/>
            <a:r>
              <a:rPr lang="ru-RU" i="1" dirty="0"/>
              <a:t>без ограничений </a:t>
            </a:r>
          </a:p>
          <a:p>
            <a:r>
              <a:rPr lang="ru-RU" dirty="0"/>
              <a:t>и </a:t>
            </a:r>
            <a:r>
              <a:rPr lang="ru-RU" i="1" dirty="0"/>
              <a:t>с ограничениями</a:t>
            </a:r>
            <a:r>
              <a:rPr lang="ru-RU" dirty="0"/>
              <a:t>, которые могут задаваться как линейными, так и нелинейными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82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900" dirty="0"/>
              <a:t>При решении задач оптимизации, возникающих на разных этапах технологического проектирования, используются различные виды математических моделей и методов </a:t>
            </a:r>
            <a:r>
              <a:rPr lang="ru-RU" sz="2900" dirty="0" smtClean="0"/>
              <a:t>оптимизации. </a:t>
            </a:r>
            <a:r>
              <a:rPr lang="ru-RU" sz="2900" dirty="0"/>
              <a:t>Ниже приведена их классификация</a:t>
            </a:r>
            <a:r>
              <a:rPr lang="ru-RU" sz="2900" dirty="0" smtClean="0"/>
              <a:t>.</a:t>
            </a:r>
          </a:p>
          <a:p>
            <a:pPr marL="0" indent="447675" algn="just">
              <a:buNone/>
            </a:pPr>
            <a:r>
              <a:rPr lang="ru-RU" sz="2900" dirty="0" smtClean="0"/>
              <a:t>Математические </a:t>
            </a:r>
            <a:r>
              <a:rPr lang="ru-RU" sz="2900" dirty="0"/>
              <a:t>модели </a:t>
            </a:r>
            <a:r>
              <a:rPr lang="ru-RU" sz="2900" i="1" dirty="0"/>
              <a:t>по структуре</a:t>
            </a:r>
            <a:r>
              <a:rPr lang="ru-RU" sz="2900" dirty="0"/>
              <a:t> делятся на две группы:.</a:t>
            </a:r>
          </a:p>
          <a:p>
            <a:pPr lvl="0"/>
            <a:r>
              <a:rPr lang="ru-RU" sz="2900" i="1" dirty="0"/>
              <a:t>без ограничений </a:t>
            </a:r>
          </a:p>
          <a:p>
            <a:r>
              <a:rPr lang="ru-RU" sz="2900" dirty="0"/>
              <a:t>и </a:t>
            </a:r>
            <a:r>
              <a:rPr lang="ru-RU" sz="2900" i="1" dirty="0"/>
              <a:t>с ограничениями</a:t>
            </a:r>
            <a:r>
              <a:rPr lang="ru-RU" sz="2900" dirty="0"/>
              <a:t>, которые могут задаваться как линейными, так и нелинейными </a:t>
            </a:r>
            <a:r>
              <a:rPr lang="ru-RU" sz="2900" dirty="0" smtClean="0"/>
              <a:t>.</a:t>
            </a:r>
          </a:p>
          <a:p>
            <a:pPr marL="0" indent="447675">
              <a:buNone/>
            </a:pPr>
            <a:r>
              <a:rPr lang="ru-RU" sz="2900" i="1" dirty="0"/>
              <a:t>По виду переменных</a:t>
            </a:r>
            <a:r>
              <a:rPr lang="ru-RU" sz="2900" dirty="0"/>
              <a:t> различают математические модели </a:t>
            </a:r>
          </a:p>
          <a:p>
            <a:pPr lvl="0"/>
            <a:r>
              <a:rPr lang="ru-RU" sz="2900" dirty="0"/>
              <a:t>с </a:t>
            </a:r>
            <a:r>
              <a:rPr lang="ru-RU" sz="2900" i="1" dirty="0"/>
              <a:t>непре­рывными значениями </a:t>
            </a:r>
            <a:r>
              <a:rPr lang="ru-RU" sz="2900" dirty="0"/>
              <a:t>переменных </a:t>
            </a:r>
          </a:p>
          <a:p>
            <a:pPr lvl="0"/>
            <a:r>
              <a:rPr lang="ru-RU" sz="2900" dirty="0"/>
              <a:t>и </a:t>
            </a:r>
            <a:r>
              <a:rPr lang="ru-RU" sz="2900" i="1" dirty="0"/>
              <a:t>дискретными значениями </a:t>
            </a:r>
            <a:r>
              <a:rPr lang="ru-RU" sz="2900" dirty="0"/>
              <a:t>пере­менных.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67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950" dirty="0"/>
              <a:t>Методы оптимизации </a:t>
            </a:r>
            <a:r>
              <a:rPr lang="ru-RU" sz="2950" i="1" dirty="0"/>
              <a:t>в зависимости от вида функции цели и огра­ничений</a:t>
            </a:r>
            <a:r>
              <a:rPr lang="ru-RU" sz="2950" dirty="0"/>
              <a:t> подразделяются </a:t>
            </a:r>
            <a:r>
              <a:rPr lang="ru-RU" sz="2950" dirty="0" smtClean="0"/>
              <a:t>на</a:t>
            </a:r>
            <a:endParaRPr lang="ru-RU" sz="2950" dirty="0"/>
          </a:p>
          <a:p>
            <a:pPr lvl="0" algn="just"/>
            <a:r>
              <a:rPr lang="ru-RU" sz="2950" i="1" dirty="0" smtClean="0"/>
              <a:t>классический </a:t>
            </a:r>
            <a:r>
              <a:rPr lang="ru-RU" sz="2950" i="1" dirty="0"/>
              <a:t>метод дифференцирования, </a:t>
            </a:r>
          </a:p>
          <a:p>
            <a:pPr algn="just"/>
            <a:r>
              <a:rPr lang="ru-RU" sz="2950" i="1" dirty="0"/>
              <a:t>линейное</a:t>
            </a:r>
            <a:r>
              <a:rPr lang="ru-RU" sz="2950" i="1" dirty="0" smtClean="0"/>
              <a:t>,</a:t>
            </a:r>
          </a:p>
          <a:p>
            <a:pPr lvl="0" algn="just"/>
            <a:r>
              <a:rPr lang="ru-RU" sz="2950" i="1" dirty="0"/>
              <a:t>квадратичное, </a:t>
            </a:r>
          </a:p>
          <a:p>
            <a:pPr lvl="0" algn="just"/>
            <a:r>
              <a:rPr lang="ru-RU" sz="2950" i="1" dirty="0" smtClean="0"/>
              <a:t>выпуклое, </a:t>
            </a:r>
            <a:endParaRPr lang="ru-RU" sz="2950" i="1" dirty="0"/>
          </a:p>
          <a:p>
            <a:pPr lvl="0" algn="just"/>
            <a:r>
              <a:rPr lang="ru-RU" sz="2950" i="1" dirty="0" smtClean="0"/>
              <a:t>динамическое </a:t>
            </a:r>
            <a:r>
              <a:rPr lang="ru-RU" sz="2950" i="1" dirty="0"/>
              <a:t>программиро­вание</a:t>
            </a:r>
            <a:r>
              <a:rPr lang="ru-RU" sz="2950" i="1" dirty="0" smtClean="0"/>
              <a:t>.</a:t>
            </a:r>
          </a:p>
          <a:p>
            <a:pPr marL="0" indent="447675" algn="just">
              <a:buNone/>
            </a:pPr>
            <a:r>
              <a:rPr lang="ru-RU" sz="2950" dirty="0"/>
              <a:t>С </a:t>
            </a:r>
            <a:r>
              <a:rPr lang="ru-RU" sz="2950" i="1" dirty="0"/>
              <a:t>точки зрения стратегии поиска оптимума</a:t>
            </a:r>
            <a:r>
              <a:rPr lang="ru-RU" sz="2950" dirty="0"/>
              <a:t> выделяют четыре группы методов оптимизации: </a:t>
            </a:r>
          </a:p>
          <a:p>
            <a:pPr lvl="0" algn="just"/>
            <a:r>
              <a:rPr lang="ru-RU" sz="2950" i="1" dirty="0"/>
              <a:t>аналитические, </a:t>
            </a:r>
          </a:p>
          <a:p>
            <a:pPr lvl="0" algn="just"/>
            <a:r>
              <a:rPr lang="ru-RU" sz="2950" i="1" dirty="0"/>
              <a:t>рекурсивные, </a:t>
            </a:r>
          </a:p>
          <a:p>
            <a:pPr lvl="0" algn="just"/>
            <a:r>
              <a:rPr lang="ru-RU" sz="2950" i="1" dirty="0"/>
              <a:t>итераци­онные, </a:t>
            </a:r>
          </a:p>
          <a:p>
            <a:pPr lvl="0" algn="just"/>
            <a:r>
              <a:rPr lang="ru-RU" sz="2950" i="1" dirty="0"/>
              <a:t>стохастические. 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48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sz="2400" dirty="0"/>
              <a:t>Система может рассматриваться как совокупность взаимосвя­занных элементов, обладающих определенной структурой и допус­кающих выделение иерархии элементов. </a:t>
            </a:r>
            <a:endParaRPr lang="en-US" sz="2400" dirty="0" smtClean="0"/>
          </a:p>
          <a:p>
            <a:pPr algn="just"/>
            <a:r>
              <a:rPr lang="ru-RU" sz="2400" dirty="0" smtClean="0"/>
              <a:t>Системный </a:t>
            </a:r>
            <a:r>
              <a:rPr lang="ru-RU" sz="2400" dirty="0"/>
              <a:t>подход включает комплекс методов, которые позволя­ют анализировать сложные проблемы как целое, рассматривать многие альтернативы (варианты), каждая из которых описывается большим числом переменных, обеспечивать полноту каждой альтер­нативы.</a:t>
            </a:r>
          </a:p>
          <a:p>
            <a:pPr algn="just"/>
            <a:r>
              <a:rPr lang="ru-RU" sz="2400" dirty="0"/>
              <a:t>Как методология решения проблем системный анализ дает возможность наметить необходимую последовательность взаимосвязанных операций, состоящую из формирования проблемы, разработки (конструирования) решения проблемы и реализации это­го решения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4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/>
              <a:t>Аналитические методы</a:t>
            </a:r>
            <a:r>
              <a:rPr lang="ru-RU" dirty="0"/>
              <a:t> находят применение при реше­нии классических задач и задач с ограничениями в виде уравнений.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Для </a:t>
            </a:r>
            <a:r>
              <a:rPr lang="ru-RU" dirty="0"/>
              <a:t>решения задач без </a:t>
            </a:r>
            <a:r>
              <a:rPr lang="ru-RU" dirty="0" smtClean="0"/>
              <a:t>ограничений </a:t>
            </a:r>
            <a:r>
              <a:rPr lang="ru-RU" dirty="0"/>
              <a:t>используют методы исследо­вания производной функции.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Путем </a:t>
            </a:r>
            <a:r>
              <a:rPr lang="ru-RU" dirty="0"/>
              <a:t>приравнивания производной нулю отыскиваются точки экстремума, а затем исследуются точки с помощью второй производной для отыскания максимума.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Таким </a:t>
            </a:r>
            <a:r>
              <a:rPr lang="ru-RU" dirty="0"/>
              <a:t>способом решаются простые технологические задачи, например, выполняется расчет режимов резания, выбор параметров режущего инструмента и др.</a:t>
            </a:r>
          </a:p>
          <a:p>
            <a:pPr marL="0" indent="447675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74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700" i="1" dirty="0"/>
              <a:t>Рекурсивные методы</a:t>
            </a:r>
            <a:r>
              <a:rPr lang="ru-RU" sz="2700" dirty="0"/>
              <a:t> относятся к методам, позволяю­щим определить одну переменную за одну расчетную операцию. </a:t>
            </a:r>
            <a:endParaRPr lang="ru-RU" sz="2700" dirty="0" smtClean="0"/>
          </a:p>
          <a:p>
            <a:pPr marL="0" indent="447675" algn="just">
              <a:buNone/>
            </a:pPr>
            <a:r>
              <a:rPr lang="ru-RU" sz="2700" dirty="0" smtClean="0"/>
              <a:t>Решение </a:t>
            </a:r>
            <a:r>
              <a:rPr lang="ru-RU" sz="2700" dirty="0"/>
              <a:t>всей задачи осуществляется путем поочередного определе­ния переменных. </a:t>
            </a:r>
            <a:endParaRPr lang="ru-RU" sz="2700" dirty="0" smtClean="0"/>
          </a:p>
          <a:p>
            <a:pPr marL="0" indent="447675" algn="just">
              <a:buNone/>
            </a:pPr>
            <a:r>
              <a:rPr lang="ru-RU" sz="2700" dirty="0" smtClean="0"/>
              <a:t>Наиболее </a:t>
            </a:r>
            <a:r>
              <a:rPr lang="ru-RU" sz="2700" dirty="0"/>
              <a:t>распространенным среди этих методов является динамическое программирование. </a:t>
            </a:r>
            <a:endParaRPr lang="ru-RU" sz="2700" dirty="0" smtClean="0"/>
          </a:p>
          <a:p>
            <a:pPr marL="0" indent="447675" algn="just">
              <a:buNone/>
            </a:pPr>
            <a:r>
              <a:rPr lang="ru-RU" sz="2700" dirty="0" smtClean="0"/>
              <a:t>Этот </a:t>
            </a:r>
            <a:r>
              <a:rPr lang="ru-RU" sz="2700" dirty="0"/>
              <a:t>метод можно ис­пользовать при анализе многоэтапных процессов принятия решения, например, при оптимизации маршрутных ТП. </a:t>
            </a:r>
            <a:endParaRPr lang="ru-RU" sz="2700" dirty="0" smtClean="0"/>
          </a:p>
          <a:p>
            <a:pPr marL="0" indent="447675" algn="just">
              <a:buNone/>
            </a:pPr>
            <a:r>
              <a:rPr lang="ru-RU" sz="2700" dirty="0" smtClean="0"/>
              <a:t>Однако </a:t>
            </a:r>
            <a:r>
              <a:rPr lang="ru-RU" sz="2700" dirty="0"/>
              <a:t>метод динами­ческого программирования эффективен при небольшом числе ограни­чений, вводимых в математическую модель, поэтому он пока не получил широкого распространения при решении технологических задач.</a:t>
            </a: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val="9183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i="1" dirty="0"/>
              <a:t>Итерационные методы</a:t>
            </a:r>
            <a:r>
              <a:rPr lang="ru-RU" sz="2800" dirty="0"/>
              <a:t> объединяют наибольшую группу методов поиска оптимумов.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К </a:t>
            </a:r>
            <a:r>
              <a:rPr lang="ru-RU" sz="2800" dirty="0"/>
              <a:t>ним относятся способы расчета функ­ции цели в одной или нескольких вероятностных точках для опре­деления «лучшей» точки.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Расчет </a:t>
            </a:r>
            <a:r>
              <a:rPr lang="ru-RU" sz="2800" dirty="0"/>
              <a:t>выполняют до тех пор, пока не приблизятся к назначенному критерию на расстояние, меньшее некоторого заданного значения.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Эти </a:t>
            </a:r>
            <a:r>
              <a:rPr lang="ru-RU" sz="2800" dirty="0"/>
              <a:t>методы позволяют устанавливать только локальные оптимумы, однако они могут применяться в слу­чаях, когда оптимизацию проводят в различных исходных точках.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Оптимумы</a:t>
            </a:r>
            <a:r>
              <a:rPr lang="ru-RU" sz="2800" dirty="0"/>
              <a:t>, определяемые этим способом, представляют собой доста­точно точное решение относительно абсолютного оптимума.</a:t>
            </a:r>
          </a:p>
          <a:p>
            <a:pPr marL="0" indent="447675" algn="just">
              <a:buNone/>
            </a:pP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val="24047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Различают два больших класса итерационных методов: </a:t>
            </a:r>
          </a:p>
          <a:p>
            <a:pPr lvl="0" algn="just"/>
            <a:r>
              <a:rPr lang="ru-RU" sz="2800" dirty="0"/>
              <a:t>методы </a:t>
            </a:r>
            <a:r>
              <a:rPr lang="ru-RU" sz="2800" i="1" dirty="0"/>
              <a:t>линейного программирования;</a:t>
            </a:r>
          </a:p>
          <a:p>
            <a:pPr lvl="0" algn="just"/>
            <a:r>
              <a:rPr lang="ru-RU" sz="2800" i="1" dirty="0"/>
              <a:t>нелинейного программирования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i="1" dirty="0" smtClean="0"/>
              <a:t>Линейное </a:t>
            </a:r>
            <a:r>
              <a:rPr lang="ru-RU" sz="2800" i="1" dirty="0"/>
              <a:t>программирование</a:t>
            </a:r>
            <a:r>
              <a:rPr lang="ru-RU" sz="2800" dirty="0"/>
              <a:t> применяют для решения линейных задач, когда функции цели и ограничения являются линейными, а все переменные – непрерывными функциями.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основу этого программирования положено утверждение, что точка оптимума целевой функции находится в одной из вершин выпуклого многогран­ника определяющего область возможных решений. </a:t>
            </a:r>
            <a:endParaRPr lang="ru-RU" sz="2800" dirty="0" smtClean="0"/>
          </a:p>
          <a:p>
            <a:pPr marL="0" lvl="0" indent="0" algn="just">
              <a:buNone/>
            </a:pPr>
            <a:endParaRPr lang="ru-RU" sz="2800" dirty="0"/>
          </a:p>
          <a:p>
            <a:pPr marL="0" indent="447675" algn="just">
              <a:buNone/>
            </a:pP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val="18717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7707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Наиболее извест­ным итерационным методом решения линейных задач является </a:t>
            </a:r>
            <a:r>
              <a:rPr lang="ru-RU" sz="2800" i="1" dirty="0"/>
              <a:t>симплекс-метод</a:t>
            </a:r>
            <a:r>
              <a:rPr lang="ru-RU" sz="2800" dirty="0"/>
              <a:t> </a:t>
            </a:r>
            <a:r>
              <a:rPr lang="ru-RU" sz="2800" dirty="0" smtClean="0"/>
              <a:t>(алгоритм решения оптимизационной задачи линейного программирования путём перебора вершин выпуклого </a:t>
            </a:r>
            <a:r>
              <a:rPr lang="ru-RU" sz="2800" dirty="0"/>
              <a:t>многогранника в многомерном </a:t>
            </a:r>
            <a:r>
              <a:rPr lang="ru-RU" sz="2800" dirty="0" smtClean="0"/>
              <a:t>пространстве). </a:t>
            </a:r>
          </a:p>
          <a:p>
            <a:pPr marL="0" indent="447675" algn="just">
              <a:buNone/>
            </a:pPr>
            <a:r>
              <a:rPr lang="ru-RU" sz="2800" dirty="0" smtClean="0"/>
              <a:t>Сущность </a:t>
            </a:r>
            <a:r>
              <a:rPr lang="ru-RU" sz="2800" dirty="0"/>
              <a:t>метода: построение базисных решений, на которых монотонно убывает линейный функционал, до ситуации, когда выполняются необходимые условия локальной </a:t>
            </a:r>
            <a:r>
              <a:rPr lang="ru-RU" sz="2800" dirty="0" smtClean="0"/>
              <a:t>оптимальности.</a:t>
            </a:r>
            <a:endParaRPr lang="ru-RU" sz="2800" dirty="0"/>
          </a:p>
          <a:p>
            <a:pPr marL="0" lvl="0" indent="0" algn="just">
              <a:buNone/>
            </a:pPr>
            <a:endParaRPr lang="ru-RU" sz="2800" dirty="0"/>
          </a:p>
          <a:p>
            <a:pPr marL="0" indent="447675" algn="just">
              <a:buNone/>
            </a:pPr>
            <a:endParaRPr lang="ru-RU" sz="2700" dirty="0" smtClean="0"/>
          </a:p>
        </p:txBody>
      </p:sp>
      <p:pic>
        <p:nvPicPr>
          <p:cNvPr id="165894" name="Picture 6" descr="https://upload.wikimedia.org/wikipedia/commons/d/d4/Simplex-method-3-dimension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752923" cy="27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7967" y="4698320"/>
            <a:ext cx="3216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Переход от одной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вершины </a:t>
            </a: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к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другой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Для методов </a:t>
            </a:r>
            <a:r>
              <a:rPr lang="ru-RU" sz="2800" i="1" dirty="0"/>
              <a:t>нелинейного программирования</a:t>
            </a:r>
            <a:r>
              <a:rPr lang="ru-RU" sz="2800" dirty="0"/>
              <a:t> характерно непо­средственное отыскание оптимума.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Эти </a:t>
            </a:r>
            <a:r>
              <a:rPr lang="ru-RU" sz="2800" dirty="0"/>
              <a:t>методы разделяются на две группы: </a:t>
            </a:r>
          </a:p>
          <a:p>
            <a:pPr lvl="0" algn="just"/>
            <a:r>
              <a:rPr lang="ru-RU" sz="2800" dirty="0"/>
              <a:t>методы, базирующиеся на расчетах градиентов, </a:t>
            </a:r>
          </a:p>
          <a:p>
            <a:pPr lvl="0" algn="just"/>
            <a:r>
              <a:rPr lang="ru-RU" sz="2800" dirty="0"/>
              <a:t>методы, при использовании которых этот расчет не требуется. </a:t>
            </a:r>
          </a:p>
          <a:p>
            <a:pPr marL="0" indent="447675" algn="just">
              <a:buNone/>
            </a:pPr>
            <a:r>
              <a:rPr lang="ru-RU" sz="2800" dirty="0"/>
              <a:t>К первой группе относится метод наискорейшего спуска, а ко второй – метод Фибоначчи, основанный на отыскании оптимума вдоль произвольно выбранного направления.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35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Все методы непосредственного поиска оптимума включают операции выбора направления поиска и длины шага.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Отдельные </a:t>
            </a:r>
            <a:r>
              <a:rPr lang="ru-RU" sz="2800" dirty="0"/>
              <a:t>методы имеют разные критерии выбора этих двух параметров. Большинство методов непосредственного отыскания оптимума не может быть применено к математическим моделям с ограничениями.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этом случае предварительно необходимо при­вести математическую модель с ограничениями к модели без ограни­чений.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этой цели используются специальные математические методы: метод </a:t>
            </a:r>
            <a:r>
              <a:rPr lang="ru-RU" sz="2800" i="1" dirty="0"/>
              <a:t>штрафных функций</a:t>
            </a:r>
            <a:r>
              <a:rPr lang="ru-RU" sz="2800" dirty="0"/>
              <a:t>, метод </a:t>
            </a:r>
            <a:r>
              <a:rPr lang="ru-RU" sz="2800" i="1" dirty="0"/>
              <a:t>множителей Лагранжа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5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i="1" dirty="0"/>
              <a:t>Стохастические методы</a:t>
            </a:r>
            <a:r>
              <a:rPr lang="ru-RU" sz="2800" dirty="0"/>
              <a:t> оптимизации (методы случай­ного поиска решений) включают процедуры накопления и обработки информации, в которые сознательно вводится элемент случайности.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Преимущества </a:t>
            </a:r>
            <a:r>
              <a:rPr lang="ru-RU" sz="2800" dirty="0"/>
              <a:t>этих методов заключаются в их простоте, надежности, достаточной точности и легкости программирования.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результате методы случайного поиска стали одними из наиболее эффективных методов оптимизации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dirty="0"/>
              <a:t>Стохастические методы оптимизации применяются для различных задач технологического проектирования процессов изготовления деталей при наличии большого числа случайных факторов, которые не представляется возможным описать в традиционной математи­ческой форме.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60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ctr">
              <a:buNone/>
            </a:pPr>
            <a:r>
              <a:rPr lang="ru-RU" sz="2800" b="1" i="1" dirty="0"/>
              <a:t>Обоснование и выбор критериев </a:t>
            </a:r>
            <a:r>
              <a:rPr lang="ru-RU" sz="2800" b="1" i="1" dirty="0" smtClean="0"/>
              <a:t>оптимальности</a:t>
            </a:r>
          </a:p>
          <a:p>
            <a:pPr marL="0" indent="447675" algn="just">
              <a:buNone/>
            </a:pPr>
            <a:r>
              <a:rPr lang="ru-RU" sz="2800" dirty="0"/>
              <a:t>При разработке оптимального технологического процесса наиболее важным является обоснование цели и оценка эффективности технологических операций или ее отдельных элементов, например режимов резания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dirty="0"/>
              <a:t>Под основной целью технологического процесса или опе­рации в машиностроении обычно понимается обеспечение заданных характеристик качества изделия наиболее производительным путем при минимальных затратах.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этом случае оптимальность операции можно определить как меру ее соответствия постав­ленной цели.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Чем </a:t>
            </a:r>
            <a:r>
              <a:rPr lang="ru-RU" sz="2800" dirty="0"/>
              <a:t>эффективнее операция, тем выше ее производитель­ность и экономичность. То же можно сказать и о технологическом процессе в целом.</a:t>
            </a:r>
          </a:p>
          <a:p>
            <a:pPr marL="0" indent="447675" algn="just">
              <a:buNone/>
            </a:pPr>
            <a:endParaRPr lang="ru-RU" sz="2800" dirty="0"/>
          </a:p>
          <a:p>
            <a:pPr marL="0" indent="447675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08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В задачах, которые встречаются в условиях оптимизации ТП, критерии оптимальности могут быть различными, однако все они должны удовлетворять определенным требованиям:</a:t>
            </a:r>
          </a:p>
          <a:p>
            <a:pPr lvl="0" algn="just"/>
            <a:r>
              <a:rPr lang="ru-RU" dirty="0" smtClean="0"/>
              <a:t>обладать </a:t>
            </a:r>
            <a:r>
              <a:rPr lang="ru-RU" i="1" dirty="0"/>
              <a:t>достаточной полнотой описания </a:t>
            </a:r>
            <a:r>
              <a:rPr lang="ru-RU" dirty="0" smtClean="0"/>
              <a:t>объекта;</a:t>
            </a:r>
            <a:endParaRPr lang="ru-RU" dirty="0"/>
          </a:p>
          <a:p>
            <a:pPr lvl="0" algn="just"/>
            <a:r>
              <a:rPr lang="ru-RU" dirty="0"/>
              <a:t>иметь </a:t>
            </a:r>
            <a:r>
              <a:rPr lang="ru-RU" i="1" dirty="0"/>
              <a:t>определенный физический смысл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быть количественными </a:t>
            </a:r>
            <a:r>
              <a:rPr lang="ru-RU" dirty="0" smtClean="0"/>
              <a:t>и </a:t>
            </a:r>
            <a:r>
              <a:rPr lang="ru-RU" i="1" dirty="0" smtClean="0"/>
              <a:t>выражаться однозначно некоторым числом</a:t>
            </a:r>
            <a:r>
              <a:rPr lang="ru-RU" dirty="0" smtClean="0"/>
              <a:t>;</a:t>
            </a:r>
            <a:endParaRPr lang="ru-RU" dirty="0"/>
          </a:p>
          <a:p>
            <a:pPr lvl="0" algn="just"/>
            <a:r>
              <a:rPr lang="ru-RU" dirty="0" smtClean="0"/>
              <a:t>иметь </a:t>
            </a:r>
            <a:r>
              <a:rPr lang="ru-RU" i="1" dirty="0"/>
              <a:t>простой математический вид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определяться с </a:t>
            </a:r>
            <a:r>
              <a:rPr lang="ru-RU" i="1" dirty="0"/>
              <a:t>допустимой точностью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0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Системный подход в </a:t>
            </a:r>
            <a:r>
              <a:rPr lang="ru-RU" sz="2800" b="1" dirty="0" smtClean="0"/>
              <a:t>ТПП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ru-RU" sz="2800" dirty="0"/>
              <a:t>Технологическую подготовку произ­водства с одной стороны (стороны структуры) можно представить как совокупность взаимосвязанных этапов, операций и переходов, а с другой (со стороны функции) – как часть производственного процесса, связанную с количественным и качественным преобразова­нием объектов производства из состояния заготовок С</a:t>
            </a:r>
            <a:r>
              <a:rPr lang="ru-RU" sz="2800" baseline="-25000" dirty="0"/>
              <a:t>0</a:t>
            </a:r>
            <a:r>
              <a:rPr lang="ru-RU" sz="2800" dirty="0"/>
              <a:t> в состояние готовых изделий С</a:t>
            </a:r>
            <a:r>
              <a:rPr lang="en-US" sz="2800" baseline="-25000" dirty="0"/>
              <a:t>k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56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В зависимости от вида и уровня задач оптимизации (расчет режимов резания, проектирование операции и технологического процесса или оценка работы предприятия в целом) основные исполь­зуемые критерии оптимальности можно подразделить на следующие виды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экономические;</a:t>
            </a:r>
            <a:endParaRPr lang="ru-RU" dirty="0"/>
          </a:p>
          <a:p>
            <a:r>
              <a:rPr lang="ru-RU" i="1" dirty="0" smtClean="0"/>
              <a:t>технико-экономические</a:t>
            </a:r>
            <a:r>
              <a:rPr lang="ru-RU" i="1" dirty="0"/>
              <a:t> ;</a:t>
            </a:r>
            <a:endParaRPr lang="ru-RU" dirty="0"/>
          </a:p>
          <a:p>
            <a:r>
              <a:rPr lang="ru-RU" i="1" dirty="0" smtClean="0"/>
              <a:t>технологические</a:t>
            </a:r>
            <a:r>
              <a:rPr lang="ru-RU" i="1" dirty="0"/>
              <a:t> ;</a:t>
            </a:r>
            <a:endParaRPr lang="ru-RU" dirty="0"/>
          </a:p>
          <a:p>
            <a:r>
              <a:rPr lang="ru-RU" i="1" dirty="0" smtClean="0"/>
              <a:t>эксплуатационные</a:t>
            </a:r>
            <a:r>
              <a:rPr lang="ru-RU" i="1" dirty="0"/>
              <a:t> ;</a:t>
            </a:r>
            <a:endParaRPr lang="ru-RU" dirty="0"/>
          </a:p>
          <a:p>
            <a:r>
              <a:rPr lang="ru-RU" i="1" dirty="0" smtClean="0"/>
              <a:t>прочие</a:t>
            </a:r>
            <a:r>
              <a:rPr lang="ru-RU" i="1" dirty="0"/>
              <a:t>.</a:t>
            </a:r>
            <a:endParaRPr lang="ru-RU" dirty="0"/>
          </a:p>
          <a:p>
            <a:pPr marL="0" indent="447675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900" i="1" dirty="0" smtClean="0"/>
              <a:t>Экономические </a:t>
            </a:r>
            <a:r>
              <a:rPr lang="ru-RU" sz="2800" dirty="0" smtClean="0"/>
              <a:t>критерии</a:t>
            </a:r>
            <a:r>
              <a:rPr lang="ru-RU" sz="2900" i="1" dirty="0" smtClean="0"/>
              <a:t>:</a:t>
            </a:r>
            <a:r>
              <a:rPr lang="ru-RU" sz="2900" dirty="0" smtClean="0"/>
              <a:t> </a:t>
            </a:r>
            <a:r>
              <a:rPr lang="ru-RU" sz="2900" dirty="0"/>
              <a:t>минимальная себестоимость; наименьшие на­роднохозяйственные приведенные затраты; наименьшие приведенные хозрасчетные затраты; наибольшая прибыль; рентабельность; минимальный уровень затрат на производство (минимальные затра­ты на электрическую и другие виды энергии, на основные и вспомо­гательные материалы, на фонд заработной платы и др</a:t>
            </a:r>
            <a:r>
              <a:rPr lang="ru-RU" sz="2900" dirty="0" smtClean="0"/>
              <a:t>.).</a:t>
            </a:r>
          </a:p>
          <a:p>
            <a:pPr marL="0" indent="447675" algn="just">
              <a:buNone/>
            </a:pPr>
            <a:r>
              <a:rPr lang="ru-RU" sz="2900" i="1" dirty="0" smtClean="0"/>
              <a:t>Технико-экономические </a:t>
            </a:r>
            <a:r>
              <a:rPr lang="ru-RU" sz="2800" dirty="0" smtClean="0"/>
              <a:t>критерии</a:t>
            </a:r>
            <a:r>
              <a:rPr lang="ru-RU" sz="2900" i="1" dirty="0" smtClean="0"/>
              <a:t>:</a:t>
            </a:r>
            <a:r>
              <a:rPr lang="ru-RU" sz="2900" dirty="0" smtClean="0"/>
              <a:t> </a:t>
            </a:r>
            <a:r>
              <a:rPr lang="ru-RU" sz="2900" dirty="0"/>
              <a:t>максимальная производительность; наименьшее штучное время; основное и вспомогательное время; коэффициент полезного действия оборудования; надежность работы системы оборудования или отдельных ее элементов; </a:t>
            </a:r>
            <a:r>
              <a:rPr lang="ru-RU" sz="2900" dirty="0" err="1"/>
              <a:t>станкоемкость</a:t>
            </a:r>
            <a:r>
              <a:rPr lang="ru-RU" sz="2900" dirty="0"/>
              <a:t> изделия; стабильность технологического процесса обработки</a:t>
            </a:r>
            <a:endParaRPr lang="ru-RU" sz="2900" dirty="0" smtClean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2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 smtClean="0"/>
              <a:t>Технологические </a:t>
            </a:r>
            <a:r>
              <a:rPr lang="ru-RU" dirty="0" smtClean="0"/>
              <a:t>критерии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r>
              <a:rPr lang="ru-RU" dirty="0"/>
              <a:t>точность изготовления изделия, показатели качества поверхности изделия (шероховатость, волнистость, </a:t>
            </a:r>
            <a:r>
              <a:rPr lang="ru-RU" dirty="0" err="1"/>
              <a:t>микро­твердость</a:t>
            </a:r>
            <a:r>
              <a:rPr lang="ru-RU" dirty="0"/>
              <a:t>, остаточные напряжения и др.); физико-химические свой­ства изделий; стойкость </a:t>
            </a:r>
            <a:r>
              <a:rPr lang="ru-RU" dirty="0" smtClean="0"/>
              <a:t>инструмента.</a:t>
            </a:r>
          </a:p>
          <a:p>
            <a:pPr marL="0" indent="447675" algn="just">
              <a:buNone/>
            </a:pPr>
            <a:r>
              <a:rPr lang="ru-RU" i="1" dirty="0" smtClean="0"/>
              <a:t>Эксплуатационные </a:t>
            </a:r>
            <a:r>
              <a:rPr lang="ru-RU" dirty="0" smtClean="0"/>
              <a:t>критерии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износостойкость; усталостная прочность; контактная жесткость и другие показатели долговечности </a:t>
            </a:r>
            <a:r>
              <a:rPr lang="ru-RU" dirty="0" smtClean="0"/>
              <a:t>изделий.</a:t>
            </a:r>
            <a:endParaRPr lang="ru-RU" dirty="0"/>
          </a:p>
          <a:p>
            <a:pPr marL="0" indent="447675" algn="just">
              <a:buNone/>
            </a:pPr>
            <a:r>
              <a:rPr lang="ru-RU" i="1" dirty="0" smtClean="0"/>
              <a:t>Прочие </a:t>
            </a:r>
            <a:r>
              <a:rPr lang="ru-RU" dirty="0" smtClean="0"/>
              <a:t>критерии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психологические; эстетические; </a:t>
            </a:r>
            <a:r>
              <a:rPr lang="ru-RU" dirty="0" smtClean="0"/>
              <a:t>эргономические.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500" dirty="0"/>
              <a:t>Наибольшее распространение при решении задач оптимизации технологического проектирования получили экономические и техни­ко-экономические критерии оптимальности. </a:t>
            </a:r>
            <a:endParaRPr lang="ru-RU" sz="2500" dirty="0" smtClean="0"/>
          </a:p>
          <a:p>
            <a:pPr marL="0" indent="447675" algn="just">
              <a:buNone/>
            </a:pPr>
            <a:r>
              <a:rPr lang="ru-RU" sz="2500" dirty="0" smtClean="0"/>
              <a:t>Это </a:t>
            </a:r>
            <a:r>
              <a:rPr lang="ru-RU" sz="2500" dirty="0"/>
              <a:t>связано с тем, что в основе разработки любого ТП или решения более частной задачи, например расчета режимов резания, лежат два принципа: техни­ческий и экономический. </a:t>
            </a:r>
            <a:endParaRPr lang="ru-RU" sz="2500" dirty="0" smtClean="0"/>
          </a:p>
          <a:p>
            <a:pPr marL="0" indent="447675" algn="just">
              <a:buNone/>
            </a:pPr>
            <a:r>
              <a:rPr lang="ru-RU" sz="2500" dirty="0" smtClean="0"/>
              <a:t>В </a:t>
            </a:r>
            <a:r>
              <a:rPr lang="ru-RU" sz="2500" dirty="0"/>
              <a:t>соответствии с первым принципом технологический процесс должен гарантировать выполнение всех требований на изготовление изделия. </a:t>
            </a:r>
            <a:endParaRPr lang="ru-RU" sz="2500" dirty="0" smtClean="0"/>
          </a:p>
          <a:p>
            <a:pPr marL="0" indent="447675" algn="just">
              <a:buNone/>
            </a:pPr>
            <a:r>
              <a:rPr lang="ru-RU" sz="2500" dirty="0" smtClean="0"/>
              <a:t>Второй </a:t>
            </a:r>
            <a:r>
              <a:rPr lang="ru-RU" sz="2500" dirty="0"/>
              <a:t>принцип определяет условия, обеспечивающие минимальные затраты труда и наимень­шие издержки производства. </a:t>
            </a:r>
            <a:endParaRPr lang="ru-RU" sz="2500" dirty="0" smtClean="0"/>
          </a:p>
          <a:p>
            <a:pPr marL="0" indent="447675" algn="just">
              <a:buNone/>
            </a:pPr>
            <a:r>
              <a:rPr lang="ru-RU" sz="2500" dirty="0" smtClean="0"/>
              <a:t>Первый </a:t>
            </a:r>
            <a:r>
              <a:rPr lang="ru-RU" sz="2500" dirty="0"/>
              <a:t>принцип наиболее полно отражается минимальной себестоимостью из группы экономических критериев, а второй – максимальной производительностью из груп­пы технико-экономических критериев.</a:t>
            </a:r>
          </a:p>
        </p:txBody>
      </p:sp>
    </p:spTree>
    <p:extLst>
      <p:ext uri="{BB962C8B-B14F-4D97-AF65-F5344CB8AC3E}">
        <p14:creationId xmlns:p14="http://schemas.microsoft.com/office/powerpoint/2010/main" val="24726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Технологические и эксплуатационные критерии оптимальности используются при обеспечении требуемого качества наиболее ответ­ственных изделий (точности, качества поверхности, физико-хими­ческих свойств и др.), а также эксплуатационных свойств отдельных деталей, определяющих надежность и долговечность машин.</a:t>
            </a:r>
          </a:p>
          <a:p>
            <a:pPr marL="0" indent="447675" algn="just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596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Технологические и эксплуатационные критерии оптимальности используются при обеспечении требуемого качества наиболее ответ­ственных изделий (точности, качества поверхности, физико-хими­ческих свойств и др.), а также эксплуатационных свойств отдельных деталей, определяющих надежность и долговечность машин.</a:t>
            </a:r>
          </a:p>
          <a:p>
            <a:pPr marL="0" indent="447675" algn="just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9973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Одним из широко применяемых критериев оптимальности для решения технологических задач и опре­деления режимов резания, в частности, является максимальная производительность.</a:t>
            </a:r>
          </a:p>
          <a:p>
            <a:pPr marL="0" indent="447675" algn="just">
              <a:buNone/>
            </a:pPr>
            <a:r>
              <a:rPr lang="ru-RU" sz="2800" dirty="0"/>
              <a:t>Производительностью рабочей машины называется количество обрабатываемого продукта за единицу рабочего вре­мени.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i="1" dirty="0" smtClean="0"/>
              <a:t>Штучная </a:t>
            </a:r>
            <a:r>
              <a:rPr lang="ru-RU" sz="2800" i="1" dirty="0"/>
              <a:t>производительность</a:t>
            </a:r>
            <a:r>
              <a:rPr lang="ru-RU" sz="2800" dirty="0"/>
              <a:t> (</a:t>
            </a:r>
            <a:r>
              <a:rPr lang="ru-RU" sz="2800" dirty="0" err="1"/>
              <a:t>шт</a:t>
            </a:r>
            <a:r>
              <a:rPr lang="ru-RU" sz="2800" dirty="0"/>
              <a:t>/мин) на операции опреде­ляется величиной, обратной штучно-калькуляционному времени на эту </a:t>
            </a:r>
            <a:r>
              <a:rPr lang="ru-RU" sz="2800" dirty="0" smtClean="0"/>
              <a:t>операцию</a:t>
            </a:r>
          </a:p>
          <a:p>
            <a:pPr marL="0" indent="447675" algn="ctr">
              <a:buNone/>
            </a:pPr>
            <a:r>
              <a:rPr lang="ru-RU" sz="3600" i="1" dirty="0"/>
              <a:t>П=(</a:t>
            </a:r>
            <a:r>
              <a:rPr lang="en-US" sz="3600" i="1" dirty="0"/>
              <a:t>t</a:t>
            </a:r>
            <a:r>
              <a:rPr lang="ru-RU" sz="3600" i="1" baseline="-25000" dirty="0"/>
              <a:t>шт. - к</a:t>
            </a:r>
            <a:r>
              <a:rPr lang="ru-RU" sz="3600" i="1" dirty="0"/>
              <a:t>)</a:t>
            </a:r>
            <a:r>
              <a:rPr lang="ru-RU" sz="3600" i="1" baseline="30000" dirty="0"/>
              <a:t>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000" dirty="0" smtClean="0"/>
              <a:t>Время </a:t>
            </a:r>
            <a:r>
              <a:rPr lang="ru-RU" sz="3000" dirty="0"/>
              <a:t>выполнения операции </a:t>
            </a:r>
            <a:r>
              <a:rPr lang="en-US" sz="3000" i="1" dirty="0"/>
              <a:t>t</a:t>
            </a:r>
            <a:r>
              <a:rPr lang="ru-RU" sz="3000" i="1" baseline="-25000" dirty="0"/>
              <a:t>шт. - к</a:t>
            </a:r>
            <a:r>
              <a:rPr lang="ru-RU" sz="3000" dirty="0"/>
              <a:t> состоит из штучного времени </a:t>
            </a:r>
            <a:r>
              <a:rPr lang="en-US" sz="3000" i="1" dirty="0"/>
              <a:t>t</a:t>
            </a:r>
            <a:r>
              <a:rPr lang="ru-RU" sz="3000" i="1" baseline="-25000" dirty="0" err="1"/>
              <a:t>шт</a:t>
            </a:r>
            <a:r>
              <a:rPr lang="ru-RU" sz="3000" i="1" baseline="-25000" dirty="0"/>
              <a:t> </a:t>
            </a:r>
            <a:r>
              <a:rPr lang="ru-RU" sz="3000" dirty="0"/>
              <a:t>и подготовительно-заключительного </a:t>
            </a:r>
            <a:r>
              <a:rPr lang="ru-RU" sz="3000" i="1" dirty="0" err="1"/>
              <a:t>Т</a:t>
            </a:r>
            <a:r>
              <a:rPr lang="ru-RU" sz="3000" i="1" baseline="-25000" dirty="0" err="1"/>
              <a:t>п</a:t>
            </a:r>
            <a:r>
              <a:rPr lang="ru-RU" sz="3000" i="1" baseline="-25000" dirty="0"/>
              <a:t>.-з</a:t>
            </a:r>
            <a:r>
              <a:rPr lang="ru-RU" sz="3000" dirty="0"/>
              <a:t> на всю партию деталей </a:t>
            </a:r>
            <a:r>
              <a:rPr lang="ru-RU" sz="3000" i="1" dirty="0"/>
              <a:t>N:</a:t>
            </a:r>
            <a:endParaRPr lang="ru-RU" sz="3000" dirty="0"/>
          </a:p>
          <a:p>
            <a:pPr marL="0" indent="0" algn="ctr">
              <a:buNone/>
            </a:pPr>
            <a:r>
              <a:rPr lang="en-US" sz="3000" i="1" dirty="0"/>
              <a:t>t</a:t>
            </a:r>
            <a:r>
              <a:rPr lang="ru-RU" sz="3000" i="1" baseline="-25000" dirty="0"/>
              <a:t>шт. – к </a:t>
            </a:r>
            <a:r>
              <a:rPr lang="ru-RU" sz="3000" i="1" dirty="0"/>
              <a:t>= </a:t>
            </a:r>
            <a:r>
              <a:rPr lang="en-US" sz="3000" i="1" dirty="0"/>
              <a:t>t</a:t>
            </a:r>
            <a:r>
              <a:rPr lang="ru-RU" sz="3000" i="1" baseline="-25000" dirty="0" err="1"/>
              <a:t>шт</a:t>
            </a:r>
            <a:r>
              <a:rPr lang="ru-RU" sz="3000" i="1" dirty="0"/>
              <a:t> + </a:t>
            </a:r>
            <a:r>
              <a:rPr lang="ru-RU" sz="3000" i="1" dirty="0" err="1"/>
              <a:t>Т</a:t>
            </a:r>
            <a:r>
              <a:rPr lang="ru-RU" sz="3000" i="1" baseline="-25000" dirty="0" err="1"/>
              <a:t>п</a:t>
            </a:r>
            <a:r>
              <a:rPr lang="ru-RU" sz="3000" i="1" baseline="-25000" dirty="0"/>
              <a:t>.-з</a:t>
            </a:r>
            <a:r>
              <a:rPr lang="ru-RU" sz="3000" i="1" dirty="0"/>
              <a:t> /N</a:t>
            </a:r>
            <a:r>
              <a:rPr lang="ru-RU" sz="3000" i="1" dirty="0" smtClean="0"/>
              <a:t>.</a:t>
            </a:r>
          </a:p>
          <a:p>
            <a:pPr marL="0" indent="447675" algn="just">
              <a:buNone/>
            </a:pPr>
            <a:r>
              <a:rPr lang="ru-RU" sz="3000" dirty="0"/>
              <a:t>Составными элементами штучного времени являются: основное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o</a:t>
            </a:r>
            <a:r>
              <a:rPr lang="ru-RU" sz="3000" i="1" baseline="-25000" dirty="0" smtClean="0"/>
              <a:t> </a:t>
            </a:r>
            <a:r>
              <a:rPr lang="ru-RU" sz="3000" dirty="0" smtClean="0"/>
              <a:t>и </a:t>
            </a:r>
            <a:r>
              <a:rPr lang="ru-RU" sz="3000" dirty="0"/>
              <a:t>вспомогательное </a:t>
            </a:r>
            <a:r>
              <a:rPr lang="en-US" sz="3000" i="1" dirty="0"/>
              <a:t>t</a:t>
            </a:r>
            <a:r>
              <a:rPr lang="ru-RU" sz="3000" i="1" baseline="-25000" dirty="0"/>
              <a:t>в</a:t>
            </a:r>
            <a:r>
              <a:rPr lang="ru-RU" sz="3000" dirty="0"/>
              <a:t> время, время перерывов на отдых и естест­венные надобности </a:t>
            </a:r>
            <a:r>
              <a:rPr lang="en-US" sz="3000" i="1" dirty="0"/>
              <a:t>t</a:t>
            </a:r>
            <a:r>
              <a:rPr lang="ru-RU" sz="3000" i="1" baseline="-25000" dirty="0" err="1"/>
              <a:t>отд</a:t>
            </a:r>
            <a:r>
              <a:rPr lang="ru-RU" sz="3000" dirty="0"/>
              <a:t> и время обслуживания рабочего места </a:t>
            </a:r>
            <a:r>
              <a:rPr lang="en-US" sz="3000" i="1" dirty="0"/>
              <a:t>t</a:t>
            </a:r>
            <a:r>
              <a:rPr lang="ru-RU" sz="3000" i="1" baseline="-25000" dirty="0" err="1"/>
              <a:t>обс</a:t>
            </a:r>
            <a:r>
              <a:rPr lang="ru-RU" sz="3000" dirty="0"/>
              <a:t>.</a:t>
            </a:r>
          </a:p>
          <a:p>
            <a:pPr marL="0" indent="447675" algn="just">
              <a:buNone/>
            </a:pPr>
            <a:r>
              <a:rPr lang="ru-RU" sz="3000" dirty="0"/>
              <a:t>Анализ элементов штучного времени </a:t>
            </a:r>
            <a:r>
              <a:rPr lang="en-US" sz="3000" i="1" dirty="0"/>
              <a:t>t</a:t>
            </a:r>
            <a:r>
              <a:rPr lang="ru-RU" sz="3000" i="1" baseline="-25000" dirty="0" err="1"/>
              <a:t>шт</a:t>
            </a:r>
            <a:r>
              <a:rPr lang="ru-RU" sz="3000" dirty="0"/>
              <a:t> </a:t>
            </a:r>
            <a:r>
              <a:rPr lang="ru-RU" sz="3000" dirty="0" smtClean="0"/>
              <a:t>показывает</a:t>
            </a:r>
            <a:r>
              <a:rPr lang="ru-RU" sz="3000" dirty="0"/>
              <a:t>, что от режимов резания зависят </a:t>
            </a:r>
            <a:r>
              <a:rPr lang="en-US" sz="3000" i="1" dirty="0"/>
              <a:t>t</a:t>
            </a:r>
            <a:r>
              <a:rPr lang="en-US" sz="3000" i="1" baseline="-25000" dirty="0"/>
              <a:t>o</a:t>
            </a:r>
            <a:r>
              <a:rPr lang="ru-RU" sz="3000" dirty="0"/>
              <a:t> (или можно принять машинное </a:t>
            </a:r>
            <a:r>
              <a:rPr lang="en-US" sz="3000" i="1" dirty="0"/>
              <a:t>t</a:t>
            </a:r>
            <a:r>
              <a:rPr lang="ru-RU" sz="3000" i="1" baseline="-25000" dirty="0"/>
              <a:t>м</a:t>
            </a:r>
            <a:r>
              <a:rPr lang="ru-RU" sz="3000" dirty="0"/>
              <a:t>) и часть времени </a:t>
            </a:r>
            <a:r>
              <a:rPr lang="en-US" sz="3000" i="1" dirty="0"/>
              <a:t>t</a:t>
            </a:r>
            <a:r>
              <a:rPr lang="en-US" sz="3000" i="1" baseline="-25000" dirty="0"/>
              <a:t>o</a:t>
            </a:r>
            <a:r>
              <a:rPr lang="ru-RU" sz="3000" i="1" baseline="-25000" dirty="0"/>
              <a:t>6</a:t>
            </a:r>
            <a:r>
              <a:rPr lang="en-US" sz="3000" i="1" baseline="-25000" dirty="0"/>
              <a:t>c</a:t>
            </a:r>
            <a:r>
              <a:rPr lang="ru-RU" sz="3000" i="1" dirty="0"/>
              <a:t>,</a:t>
            </a:r>
            <a:r>
              <a:rPr lang="ru-RU" sz="3000" dirty="0"/>
              <a:t> затрачиваемого на смену и </a:t>
            </a:r>
            <a:r>
              <a:rPr lang="ru-RU" sz="3000" dirty="0" err="1"/>
              <a:t>подналадку</a:t>
            </a:r>
            <a:r>
              <a:rPr lang="ru-RU" sz="3000" dirty="0"/>
              <a:t> инструмента:</a:t>
            </a:r>
          </a:p>
          <a:p>
            <a:pPr marL="0" indent="0" algn="ctr">
              <a:buNone/>
            </a:pPr>
            <a:r>
              <a:rPr lang="en-US" sz="3000" i="1" dirty="0"/>
              <a:t>t</a:t>
            </a:r>
            <a:r>
              <a:rPr lang="en-US" sz="3000" i="1" baseline="-25000" dirty="0"/>
              <a:t>o</a:t>
            </a:r>
            <a:r>
              <a:rPr lang="ru-RU" sz="3000" i="1" baseline="-25000" dirty="0"/>
              <a:t>6</a:t>
            </a:r>
            <a:r>
              <a:rPr lang="en-US" sz="3000" i="1" baseline="-25000" dirty="0"/>
              <a:t>c</a:t>
            </a:r>
            <a:r>
              <a:rPr lang="ru-RU" sz="3000" dirty="0"/>
              <a:t> =</a:t>
            </a:r>
            <a:r>
              <a:rPr lang="ru-RU" sz="3000" i="1" dirty="0"/>
              <a:t> </a:t>
            </a:r>
            <a:r>
              <a:rPr lang="en-US" sz="3000" i="1" dirty="0"/>
              <a:t>t</a:t>
            </a:r>
            <a:r>
              <a:rPr lang="ru-RU" sz="3000" i="1" dirty="0"/>
              <a:t>’</a:t>
            </a:r>
            <a:r>
              <a:rPr lang="en-US" sz="3000" i="1" baseline="-25000" dirty="0" smtClean="0"/>
              <a:t>o</a:t>
            </a:r>
            <a:r>
              <a:rPr lang="ru-RU" sz="3000" i="1" baseline="-25000" dirty="0"/>
              <a:t>б</a:t>
            </a:r>
            <a:r>
              <a:rPr lang="en-US" sz="3000" i="1" baseline="-25000" dirty="0" smtClean="0"/>
              <a:t>c</a:t>
            </a:r>
            <a:r>
              <a:rPr lang="ru-RU" sz="3000" dirty="0" smtClean="0"/>
              <a:t> </a:t>
            </a:r>
            <a:r>
              <a:rPr lang="ru-RU" sz="3000" dirty="0"/>
              <a:t>+ </a:t>
            </a:r>
            <a:r>
              <a:rPr lang="en-US" sz="3000" i="1" dirty="0"/>
              <a:t>t</a:t>
            </a:r>
            <a:r>
              <a:rPr lang="ru-RU" sz="3000" i="1" baseline="-25000" dirty="0"/>
              <a:t>см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907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Тогда:</a:t>
            </a:r>
          </a:p>
          <a:p>
            <a:pPr marL="0" indent="447675" algn="ctr">
              <a:buNone/>
            </a:pPr>
            <a:r>
              <a:rPr lang="ru-RU" sz="2800" dirty="0" smtClean="0"/>
              <a:t>П </a:t>
            </a:r>
            <a:r>
              <a:rPr lang="ru-RU" sz="2800" dirty="0"/>
              <a:t>= [(</a:t>
            </a:r>
            <a:r>
              <a:rPr lang="en-US" sz="2800" i="1" dirty="0"/>
              <a:t>t</a:t>
            </a:r>
            <a:r>
              <a:rPr lang="ru-RU" sz="2800" i="1" baseline="-25000" dirty="0"/>
              <a:t>м</a:t>
            </a:r>
            <a:r>
              <a:rPr lang="ru-RU" sz="2800" dirty="0"/>
              <a:t> + </a:t>
            </a:r>
            <a:r>
              <a:rPr lang="en-US" sz="2800" i="1" dirty="0"/>
              <a:t>t</a:t>
            </a:r>
            <a:r>
              <a:rPr lang="ru-RU" sz="2800" i="1" baseline="-25000" dirty="0"/>
              <a:t>см</a:t>
            </a:r>
            <a:r>
              <a:rPr lang="ru-RU" sz="2800" dirty="0"/>
              <a:t>) + (</a:t>
            </a:r>
            <a:r>
              <a:rPr lang="en-US" sz="2800" i="1" dirty="0"/>
              <a:t>t</a:t>
            </a:r>
            <a:r>
              <a:rPr lang="ru-RU" sz="2800" i="1" baseline="-25000" dirty="0"/>
              <a:t>в + </a:t>
            </a:r>
            <a:r>
              <a:rPr lang="en-US" sz="2800" i="1" dirty="0"/>
              <a:t>t</a:t>
            </a:r>
            <a:r>
              <a:rPr lang="ru-RU" sz="2800" i="1" dirty="0"/>
              <a:t>’</a:t>
            </a:r>
            <a:r>
              <a:rPr lang="en-US" sz="2800" i="1" baseline="-25000" dirty="0"/>
              <a:t>o</a:t>
            </a:r>
            <a:r>
              <a:rPr lang="ru-RU" sz="2800" i="1" baseline="-25000" dirty="0"/>
              <a:t>6</a:t>
            </a:r>
            <a:r>
              <a:rPr lang="en-US" sz="2800" i="1" baseline="-25000" dirty="0"/>
              <a:t>c</a:t>
            </a:r>
            <a:r>
              <a:rPr lang="ru-RU" sz="2800" dirty="0"/>
              <a:t> + </a:t>
            </a:r>
            <a:r>
              <a:rPr lang="en-US" sz="2800" i="1" dirty="0"/>
              <a:t>t</a:t>
            </a:r>
            <a:r>
              <a:rPr lang="ru-RU" sz="2800" i="1" baseline="-25000" dirty="0" err="1"/>
              <a:t>отд</a:t>
            </a:r>
            <a:r>
              <a:rPr lang="ru-RU" sz="2800" dirty="0"/>
              <a:t> + </a:t>
            </a:r>
            <a:r>
              <a:rPr lang="ru-RU" sz="2800" i="1" dirty="0" err="1"/>
              <a:t>Т</a:t>
            </a:r>
            <a:r>
              <a:rPr lang="ru-RU" sz="2800" i="1" baseline="-25000" dirty="0" err="1"/>
              <a:t>п</a:t>
            </a:r>
            <a:r>
              <a:rPr lang="ru-RU" sz="2800" i="1" baseline="-25000" dirty="0"/>
              <a:t>.-з </a:t>
            </a:r>
            <a:r>
              <a:rPr lang="ru-RU" sz="2800" i="1" dirty="0"/>
              <a:t>/N</a:t>
            </a:r>
            <a:r>
              <a:rPr lang="ru-RU" sz="2800" dirty="0"/>
              <a:t>]</a:t>
            </a:r>
            <a:r>
              <a:rPr lang="ru-RU" sz="2800" baseline="30000" dirty="0"/>
              <a:t>-1</a:t>
            </a:r>
            <a:r>
              <a:rPr lang="ru-RU" sz="2800" dirty="0"/>
              <a:t> = [</a:t>
            </a:r>
            <a:r>
              <a:rPr lang="en-US" sz="2800" i="1" dirty="0"/>
              <a:t>t</a:t>
            </a:r>
            <a:r>
              <a:rPr lang="ru-RU" sz="2800" i="1" baseline="-25000" dirty="0"/>
              <a:t>шт.-</a:t>
            </a:r>
            <a:r>
              <a:rPr lang="ru-RU" sz="2800" i="1" baseline="-25000" dirty="0" err="1"/>
              <a:t>к.р</a:t>
            </a:r>
            <a:r>
              <a:rPr lang="ru-RU" sz="2800" i="1" baseline="-25000" dirty="0"/>
              <a:t>.</a:t>
            </a:r>
            <a:r>
              <a:rPr lang="ru-RU" sz="2800" i="1" dirty="0"/>
              <a:t> + </a:t>
            </a:r>
            <a:r>
              <a:rPr lang="en-US" sz="2800" i="1" dirty="0"/>
              <a:t>t</a:t>
            </a:r>
            <a:r>
              <a:rPr lang="ru-RU" sz="2800" i="1" baseline="-25000" dirty="0"/>
              <a:t>шт.-к.н</a:t>
            </a:r>
            <a:r>
              <a:rPr lang="ru-RU" sz="2800" i="1" baseline="-25000" dirty="0" smtClean="0"/>
              <a:t>.</a:t>
            </a:r>
            <a:r>
              <a:rPr lang="ru-RU" sz="2800" dirty="0" smtClean="0"/>
              <a:t>]</a:t>
            </a:r>
          </a:p>
          <a:p>
            <a:pPr marL="0" indent="0" algn="just">
              <a:buNone/>
            </a:pPr>
            <a:r>
              <a:rPr lang="ru-RU" sz="2800" dirty="0"/>
              <a:t>где </a:t>
            </a:r>
            <a:r>
              <a:rPr lang="en-US" sz="2800" i="1" dirty="0"/>
              <a:t>t</a:t>
            </a:r>
            <a:r>
              <a:rPr lang="ru-RU" sz="2800" i="1" baseline="-25000" dirty="0"/>
              <a:t>шт.-</a:t>
            </a:r>
            <a:r>
              <a:rPr lang="ru-RU" sz="2800" i="1" baseline="-25000" dirty="0" err="1"/>
              <a:t>к.р</a:t>
            </a:r>
            <a:r>
              <a:rPr lang="ru-RU" sz="2800" i="1" baseline="-25000" dirty="0"/>
              <a:t>.</a:t>
            </a:r>
            <a:r>
              <a:rPr lang="ru-RU" sz="2800" dirty="0"/>
              <a:t> и </a:t>
            </a:r>
            <a:r>
              <a:rPr lang="en-US" sz="2800" i="1" dirty="0"/>
              <a:t>t</a:t>
            </a:r>
            <a:r>
              <a:rPr lang="ru-RU" sz="2800" i="1" baseline="-25000" dirty="0"/>
              <a:t>шт.-</a:t>
            </a:r>
            <a:r>
              <a:rPr lang="ru-RU" sz="2800" i="1" baseline="-25000" dirty="0" err="1"/>
              <a:t>к.н</a:t>
            </a:r>
            <a:r>
              <a:rPr lang="ru-RU" sz="2800" dirty="0"/>
              <a:t> </a:t>
            </a:r>
            <a:r>
              <a:rPr lang="ru-RU" sz="2800" dirty="0" smtClean="0"/>
              <a:t>– часть </a:t>
            </a:r>
            <a:r>
              <a:rPr lang="ru-RU" sz="2800" dirty="0"/>
              <a:t>штучно-калькуляционного времени, со­ответственно зависящего и не зависящего от режимов резания.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Таким </a:t>
            </a:r>
            <a:r>
              <a:rPr lang="ru-RU" sz="2800" dirty="0"/>
              <a:t>образом, штучная производительность, зависящая от режимов резания, определяется только величиной</a:t>
            </a:r>
          </a:p>
          <a:p>
            <a:pPr marL="0" indent="0" algn="ctr">
              <a:buNone/>
            </a:pPr>
            <a:r>
              <a:rPr lang="en-US" sz="2800" i="1" dirty="0"/>
              <a:t>t</a:t>
            </a:r>
            <a:r>
              <a:rPr lang="ru-RU" sz="2800" i="1" baseline="-25000" dirty="0"/>
              <a:t>шт. р</a:t>
            </a:r>
            <a:r>
              <a:rPr lang="ru-RU" sz="2800" dirty="0"/>
              <a:t> = </a:t>
            </a:r>
            <a:r>
              <a:rPr lang="en-US" sz="2800" i="1" dirty="0"/>
              <a:t>t</a:t>
            </a:r>
            <a:r>
              <a:rPr lang="ru-RU" sz="2800" i="1" baseline="-25000" dirty="0"/>
              <a:t>м</a:t>
            </a:r>
            <a:r>
              <a:rPr lang="ru-RU" sz="2800" dirty="0"/>
              <a:t> + </a:t>
            </a:r>
            <a:r>
              <a:rPr lang="en-US" sz="2800" i="1" dirty="0"/>
              <a:t>t</a:t>
            </a:r>
            <a:r>
              <a:rPr lang="ru-RU" sz="2800" i="1" baseline="-25000" dirty="0" smtClean="0"/>
              <a:t>см</a:t>
            </a:r>
          </a:p>
          <a:p>
            <a:pPr marL="0" indent="447675">
              <a:buNone/>
            </a:pPr>
            <a:r>
              <a:rPr lang="ru-RU" sz="2800" dirty="0"/>
              <a:t>Машинное время в общем виде</a:t>
            </a:r>
          </a:p>
          <a:p>
            <a:pPr marL="0" indent="0" algn="ctr">
              <a:buNone/>
            </a:pPr>
            <a:r>
              <a:rPr lang="en-US" sz="2800" i="1" dirty="0"/>
              <a:t>t</a:t>
            </a:r>
            <a:r>
              <a:rPr lang="ru-RU" sz="2800" i="1" baseline="-25000" dirty="0"/>
              <a:t>м</a:t>
            </a:r>
            <a:r>
              <a:rPr lang="ru-RU" sz="2800" dirty="0"/>
              <a:t> =</a:t>
            </a:r>
            <a:r>
              <a:rPr lang="ru-RU" sz="2800" i="1" dirty="0"/>
              <a:t> </a:t>
            </a:r>
            <a:r>
              <a:rPr lang="en-US" sz="2800" i="1" dirty="0"/>
              <a:t>t</a:t>
            </a:r>
            <a:r>
              <a:rPr lang="ru-RU" sz="2800" i="1" baseline="-25000" dirty="0"/>
              <a:t>р</a:t>
            </a:r>
            <a:r>
              <a:rPr lang="ru-RU" sz="2800" dirty="0"/>
              <a:t> +</a:t>
            </a:r>
            <a:r>
              <a:rPr lang="ru-RU" sz="2800" i="1" dirty="0"/>
              <a:t>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x</a:t>
            </a:r>
            <a:r>
              <a:rPr lang="ru-RU" sz="2800" dirty="0"/>
              <a:t>,</a:t>
            </a:r>
          </a:p>
          <a:p>
            <a:pPr marL="0" indent="0" algn="just">
              <a:buNone/>
            </a:pPr>
            <a:r>
              <a:rPr lang="ru-RU" sz="2800" dirty="0"/>
              <a:t>где </a:t>
            </a:r>
            <a:r>
              <a:rPr lang="en-US" sz="2800" i="1" dirty="0"/>
              <a:t>t</a:t>
            </a:r>
            <a:r>
              <a:rPr lang="ru-RU" sz="2800" i="1" baseline="-25000" dirty="0"/>
              <a:t>р</a:t>
            </a:r>
            <a:r>
              <a:rPr lang="ru-RU" sz="2800" dirty="0"/>
              <a:t> </a:t>
            </a:r>
            <a:r>
              <a:rPr lang="ru-RU" sz="2800" i="1" dirty="0"/>
              <a:t>– </a:t>
            </a:r>
            <a:r>
              <a:rPr lang="ru-RU" sz="2800" dirty="0"/>
              <a:t>время резания, мин;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x</a:t>
            </a:r>
            <a:r>
              <a:rPr lang="ru-RU" sz="2800" i="1" dirty="0"/>
              <a:t> – </a:t>
            </a:r>
            <a:r>
              <a:rPr lang="ru-RU" sz="2800" dirty="0"/>
              <a:t>время холостого хода, мин.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1178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569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Тогда, если ввести коэффициент резания </a:t>
            </a:r>
            <a:r>
              <a:rPr lang="ru-RU" sz="2800" i="1" dirty="0"/>
              <a:t>λ=</a:t>
            </a:r>
            <a:r>
              <a:rPr lang="en-US" sz="2800" i="1" dirty="0"/>
              <a:t>L</a:t>
            </a:r>
            <a:r>
              <a:rPr lang="ru-RU" sz="2800" i="1" baseline="-25000" dirty="0"/>
              <a:t>Д</a:t>
            </a:r>
            <a:r>
              <a:rPr lang="ru-RU" sz="2800" i="1" dirty="0"/>
              <a:t>/</a:t>
            </a:r>
            <a:r>
              <a:rPr lang="en-US" sz="2800" i="1" dirty="0"/>
              <a:t>L</a:t>
            </a:r>
            <a:r>
              <a:rPr lang="ru-RU" sz="2800" i="1" dirty="0"/>
              <a:t>,</a:t>
            </a:r>
            <a:r>
              <a:rPr lang="ru-RU" sz="2800" dirty="0"/>
              <a:t> представляю­щий отношение длины детали </a:t>
            </a:r>
            <a:r>
              <a:rPr lang="en-US" sz="2800" i="1" dirty="0"/>
              <a:t>L</a:t>
            </a:r>
            <a:r>
              <a:rPr lang="ru-RU" sz="2800" i="1" baseline="-25000" dirty="0"/>
              <a:t>Д</a:t>
            </a:r>
            <a:r>
              <a:rPr lang="ru-RU" sz="2800" i="1" dirty="0"/>
              <a:t> к</a:t>
            </a:r>
            <a:r>
              <a:rPr lang="ru-RU" sz="2800" dirty="0"/>
              <a:t> длине рабочего хода </a:t>
            </a:r>
            <a:r>
              <a:rPr lang="en-US" sz="2800" i="1" dirty="0"/>
              <a:t>L</a:t>
            </a:r>
            <a:r>
              <a:rPr lang="ru-RU" sz="2800" i="1" dirty="0"/>
              <a:t>,</a:t>
            </a:r>
            <a:r>
              <a:rPr lang="ru-RU" sz="2800" dirty="0"/>
              <a:t> получим</a:t>
            </a:r>
          </a:p>
          <a:p>
            <a:pPr marL="0" indent="0" algn="ctr">
              <a:buNone/>
            </a:pPr>
            <a:r>
              <a:rPr lang="en-US" sz="2800" i="1" dirty="0"/>
              <a:t>t</a:t>
            </a:r>
            <a:r>
              <a:rPr lang="ru-RU" sz="2800" i="1" baseline="-25000" dirty="0"/>
              <a:t>м</a:t>
            </a:r>
            <a:r>
              <a:rPr lang="ru-RU" sz="2800" dirty="0"/>
              <a:t> = λ </a:t>
            </a:r>
            <a:r>
              <a:rPr lang="en-US" sz="2800" i="1" dirty="0"/>
              <a:t>t</a:t>
            </a:r>
            <a:r>
              <a:rPr lang="ru-RU" sz="2800" i="1" baseline="-25000" dirty="0" smtClean="0"/>
              <a:t>р</a:t>
            </a:r>
          </a:p>
          <a:p>
            <a:pPr marL="0" indent="447675" algn="just">
              <a:buNone/>
            </a:pPr>
            <a:r>
              <a:rPr lang="ru-RU" sz="2800" dirty="0"/>
              <a:t>Для наиболее распространенных методов обработки металлов резанием (точение, сверление, фрезерование) величина </a:t>
            </a:r>
            <a:r>
              <a:rPr lang="en-US" sz="2800" i="1" dirty="0"/>
              <a:t>t</a:t>
            </a:r>
            <a:r>
              <a:rPr lang="ru-RU" sz="2800" i="1" baseline="-25000" dirty="0"/>
              <a:t>р</a:t>
            </a:r>
            <a:r>
              <a:rPr lang="ru-RU" sz="2800" dirty="0"/>
              <a:t> может быть найдена по </a:t>
            </a:r>
            <a:r>
              <a:rPr lang="ru-RU" sz="2800" dirty="0" smtClean="0"/>
              <a:t>формуле</a:t>
            </a:r>
          </a:p>
          <a:p>
            <a:pPr marL="0" indent="447675" algn="just">
              <a:buNone/>
            </a:pPr>
            <a:endParaRPr lang="ru-RU" sz="2800" dirty="0"/>
          </a:p>
          <a:p>
            <a:pPr marL="0" indent="447675" algn="just">
              <a:buNone/>
            </a:pP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/>
              <a:t>где </a:t>
            </a:r>
            <a:r>
              <a:rPr lang="ru-RU" sz="2800" i="1" dirty="0"/>
              <a:t>n –</a:t>
            </a:r>
            <a:r>
              <a:rPr lang="ru-RU" sz="2800" dirty="0"/>
              <a:t> частота вращения заготовки, об/мин; </a:t>
            </a:r>
            <a:r>
              <a:rPr lang="en-US" sz="2800" i="1" dirty="0"/>
              <a:t>s</a:t>
            </a:r>
            <a:r>
              <a:rPr lang="ru-RU" sz="2800" dirty="0"/>
              <a:t> – подача, мм/об; </a:t>
            </a:r>
            <a:r>
              <a:rPr lang="en-US" sz="2800" i="1" dirty="0"/>
              <a:t>t</a:t>
            </a:r>
            <a:r>
              <a:rPr lang="ru-RU" sz="2800" dirty="0"/>
              <a:t> – глубина резания, мм; </a:t>
            </a:r>
            <a:r>
              <a:rPr lang="ru-RU" sz="2800" i="1" dirty="0"/>
              <a:t>L –</a:t>
            </a:r>
            <a:r>
              <a:rPr lang="ru-RU" sz="2800" dirty="0"/>
              <a:t> длина обрабатываемой поверхности, мм; </a:t>
            </a:r>
            <a:r>
              <a:rPr lang="en-US" sz="2800" i="1" dirty="0"/>
              <a:t>h</a:t>
            </a:r>
            <a:r>
              <a:rPr lang="ru-RU" sz="2800" i="1" dirty="0"/>
              <a:t>–</a:t>
            </a:r>
            <a:r>
              <a:rPr lang="ru-RU" sz="2800" dirty="0"/>
              <a:t>величина припусков, мм; </a:t>
            </a:r>
            <a:r>
              <a:rPr lang="en-US" sz="2800" i="1" dirty="0" err="1"/>
              <a:t>i</a:t>
            </a:r>
            <a:r>
              <a:rPr lang="ru-RU" sz="2800" dirty="0"/>
              <a:t>– число проходов.</a:t>
            </a:r>
          </a:p>
          <a:p>
            <a:pPr marL="0" indent="447675" algn="just">
              <a:buNone/>
            </a:pPr>
            <a:endParaRPr lang="ru-RU" sz="2800" dirty="0" smtClean="0"/>
          </a:p>
          <a:p>
            <a:pPr marL="0" indent="447675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73769"/>
              </p:ext>
            </p:extLst>
          </p:nvPr>
        </p:nvGraphicFramePr>
        <p:xfrm>
          <a:off x="3635896" y="3429000"/>
          <a:ext cx="191260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9" name="Equation" r:id="rId4" imgW="939392" imgH="393529" progId="Equation.DSMT4">
                  <p:embed/>
                </p:oleObj>
              </mc:Choice>
              <mc:Fallback>
                <p:oleObj name="Equation" r:id="rId4" imgW="93939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429000"/>
                        <a:ext cx="1912603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6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sz="2800" dirty="0"/>
              <a:t>При осуществлении технологических процессов изменяются качественные и количественные характеристики объектов производ­ства. В результате функция технологического процесса может быть описана отображением С</a:t>
            </a:r>
            <a:r>
              <a:rPr lang="ru-RU" sz="2800" baseline="-25000" dirty="0"/>
              <a:t>0</a:t>
            </a:r>
            <a:r>
              <a:rPr lang="ru-RU" sz="2800" dirty="0">
                <a:sym typeface="Symbol" panose="05050102010706020507" pitchFamily="18" charset="2"/>
              </a:rPr>
              <a:t></a:t>
            </a:r>
            <a:r>
              <a:rPr lang="ru-RU" sz="2800" dirty="0"/>
              <a:t>С</a:t>
            </a:r>
            <a:r>
              <a:rPr lang="en-US" sz="2800" baseline="-25000" dirty="0"/>
              <a:t>k</a:t>
            </a:r>
            <a:r>
              <a:rPr lang="ru-RU" sz="2800" dirty="0"/>
              <a:t>. В соответствии с разделением техно­логического процесса на операции общая функция расчленяется на ряд операционных функций </a:t>
            </a:r>
            <a:r>
              <a:rPr lang="ru-RU" sz="2800" dirty="0">
                <a:sym typeface="Symbol" panose="05050102010706020507" pitchFamily="18" charset="2"/>
              </a:rPr>
              <a:t></a:t>
            </a:r>
            <a:r>
              <a:rPr lang="en-US" sz="2800" baseline="-25000" dirty="0"/>
              <a:t>j</a:t>
            </a:r>
            <a:r>
              <a:rPr lang="ru-RU" sz="2800" dirty="0"/>
              <a:t>. Функция каждой </a:t>
            </a:r>
            <a:r>
              <a:rPr lang="ru-RU" sz="2800" dirty="0">
                <a:sym typeface="Symbol" panose="05050102010706020507" pitchFamily="18" charset="2"/>
              </a:rPr>
              <a:t></a:t>
            </a:r>
            <a:r>
              <a:rPr lang="en-US" sz="2800" baseline="-25000" dirty="0"/>
              <a:t>j</a:t>
            </a:r>
            <a:r>
              <a:rPr lang="ru-RU" sz="2800" dirty="0"/>
              <a:t>-операции характеризует промежуточное изменение качественного состояния заготовки С</a:t>
            </a:r>
            <a:r>
              <a:rPr lang="en-US" sz="2800" baseline="-25000" dirty="0"/>
              <a:t>j</a:t>
            </a:r>
            <a:r>
              <a:rPr lang="ru-RU" sz="2800" baseline="-25000" dirty="0"/>
              <a:t>-1</a:t>
            </a:r>
            <a:r>
              <a:rPr lang="ru-RU" sz="2800" dirty="0">
                <a:sym typeface="Symbol" panose="05050102010706020507" pitchFamily="18" charset="2"/>
              </a:rPr>
              <a:t></a:t>
            </a:r>
            <a:r>
              <a:rPr lang="ru-RU" sz="2800" dirty="0"/>
              <a:t>С</a:t>
            </a:r>
            <a:r>
              <a:rPr lang="en-US" sz="2800" baseline="-25000" dirty="0"/>
              <a:t>j</a:t>
            </a:r>
            <a:r>
              <a:rPr lang="ru-RU" sz="2800" i="1" dirty="0"/>
              <a:t>.</a:t>
            </a:r>
            <a:endParaRPr lang="ru-RU" sz="2800" dirty="0"/>
          </a:p>
          <a:p>
            <a:pPr algn="just"/>
            <a:r>
              <a:rPr lang="ru-RU" sz="2800" dirty="0"/>
              <a:t>Состояние заготовки С</a:t>
            </a:r>
            <a:r>
              <a:rPr lang="en-US" sz="2800" baseline="-25000" dirty="0"/>
              <a:t>j</a:t>
            </a:r>
            <a:r>
              <a:rPr lang="ru-RU" sz="2800" dirty="0"/>
              <a:t> характеризуется формой, межоперацион­ными размерами, их точностью, шероховатостью и физико-механи­ческими свойствами поверхностей, полученных в результате выпол­нения </a:t>
            </a:r>
            <a:r>
              <a:rPr lang="en-US" sz="2800" dirty="0"/>
              <a:t>j</a:t>
            </a:r>
            <a:r>
              <a:rPr lang="ru-RU" sz="2800" dirty="0"/>
              <a:t>-й операции.</a:t>
            </a:r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54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89039"/>
          </a:xfrm>
        </p:spPr>
        <p:txBody>
          <a:bodyPr/>
          <a:lstStyle/>
          <a:p>
            <a:pPr marL="0" indent="447675">
              <a:buNone/>
            </a:pPr>
            <a:r>
              <a:rPr lang="ru-RU" sz="2800" dirty="0"/>
              <a:t>Время смены и </a:t>
            </a:r>
            <a:r>
              <a:rPr lang="ru-RU" sz="2800" dirty="0" err="1"/>
              <a:t>подналадки</a:t>
            </a:r>
            <a:r>
              <a:rPr lang="ru-RU" sz="2800" dirty="0"/>
              <a:t> инструмента, приведенной к одной </a:t>
            </a:r>
            <a:r>
              <a:rPr lang="ru-RU" sz="2800" dirty="0" smtClean="0"/>
              <a:t>детали</a:t>
            </a:r>
          </a:p>
          <a:p>
            <a:pPr marL="0" indent="447675" algn="ctr">
              <a:buNone/>
            </a:pPr>
            <a:r>
              <a:rPr lang="en-US" sz="2800" i="1" dirty="0" smtClean="0"/>
              <a:t>t</a:t>
            </a:r>
            <a:r>
              <a:rPr lang="ru-RU" sz="2800" i="1" baseline="-25000" dirty="0"/>
              <a:t>см</a:t>
            </a:r>
            <a:r>
              <a:rPr lang="ru-RU" sz="2800" dirty="0"/>
              <a:t> = </a:t>
            </a:r>
            <a:r>
              <a:rPr lang="en-US" sz="2800" i="1" dirty="0"/>
              <a:t>T</a:t>
            </a:r>
            <a:r>
              <a:rPr lang="ru-RU" sz="2800" i="1" baseline="-25000" dirty="0"/>
              <a:t>см</a:t>
            </a:r>
            <a:r>
              <a:rPr lang="ru-RU" sz="2800" dirty="0"/>
              <a:t> </a:t>
            </a:r>
            <a:r>
              <a:rPr lang="en-US" sz="2800" i="1" dirty="0"/>
              <a:t>t</a:t>
            </a:r>
            <a:r>
              <a:rPr lang="ru-RU" sz="2800" i="1" baseline="-25000" dirty="0"/>
              <a:t>р</a:t>
            </a:r>
            <a:r>
              <a:rPr lang="ru-RU" sz="2800" dirty="0"/>
              <a:t> /</a:t>
            </a:r>
            <a:r>
              <a:rPr lang="ru-RU" sz="2800" i="1" dirty="0" smtClean="0"/>
              <a:t>Т</a:t>
            </a:r>
          </a:p>
          <a:p>
            <a:pPr marL="0" indent="0" algn="just">
              <a:buNone/>
            </a:pPr>
            <a:r>
              <a:rPr lang="ru-RU" sz="2800" dirty="0" smtClean="0"/>
              <a:t>где </a:t>
            </a:r>
            <a:r>
              <a:rPr lang="ru-RU" sz="2800" i="1" dirty="0" err="1"/>
              <a:t>Т</a:t>
            </a:r>
            <a:r>
              <a:rPr lang="ru-RU" sz="2800" i="1" baseline="-25000" dirty="0" err="1"/>
              <a:t>см</a:t>
            </a:r>
            <a:r>
              <a:rPr lang="ru-RU" sz="2800" i="1" dirty="0"/>
              <a:t> –</a:t>
            </a:r>
            <a:r>
              <a:rPr lang="ru-RU" sz="2800" dirty="0"/>
              <a:t> время, затрачиваемое на каждую смену инструмента, мин; </a:t>
            </a:r>
            <a:r>
              <a:rPr lang="ru-RU" sz="2800" i="1" dirty="0"/>
              <a:t>Т–</a:t>
            </a:r>
            <a:r>
              <a:rPr lang="ru-RU" sz="2800" dirty="0"/>
              <a:t>период стойкости инструмента, мин.</a:t>
            </a:r>
          </a:p>
          <a:p>
            <a:pPr marL="0" indent="447675" algn="just">
              <a:buNone/>
            </a:pP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Проведя некоторые преобразования предыдущих формул и </a:t>
            </a:r>
            <a:r>
              <a:rPr lang="ru-RU" sz="2800" dirty="0"/>
              <a:t>введя обозначение </a:t>
            </a:r>
            <a:r>
              <a:rPr lang="ru-RU" sz="2800" dirty="0" smtClean="0"/>
              <a:t>             </a:t>
            </a:r>
            <a:r>
              <a:rPr lang="ru-RU" sz="2800" dirty="0"/>
              <a:t>получим </a:t>
            </a:r>
          </a:p>
          <a:p>
            <a:pPr marL="0" indent="447675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74248"/>
              </p:ext>
            </p:extLst>
          </p:nvPr>
        </p:nvGraphicFramePr>
        <p:xfrm>
          <a:off x="4572000" y="3356992"/>
          <a:ext cx="101162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8"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6992"/>
                        <a:ext cx="1011625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5431"/>
              </p:ext>
            </p:extLst>
          </p:nvPr>
        </p:nvGraphicFramePr>
        <p:xfrm>
          <a:off x="3059832" y="4027115"/>
          <a:ext cx="2795365" cy="728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9" name="Equation" r:id="rId6" imgW="1574117" imgH="406224" progId="Equation.DSMT4">
                  <p:embed/>
                </p:oleObj>
              </mc:Choice>
              <mc:Fallback>
                <p:oleObj name="Equation" r:id="rId6" imgW="1574117" imgH="4062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027115"/>
                        <a:ext cx="2795365" cy="728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8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 формула не может в таком виде использоваться для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режимов резания, так как в нее входит переменная вели­чина – стойкость инструмента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зависящая от этих режимов сог­ласно известной формуле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скорости резания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47675" algn="just"/>
            <a:endParaRPr lang="ru-RU" sz="2800" dirty="0">
              <a:latin typeface="Times New Roman" panose="02020603050405020304" pitchFamily="18" charset="0"/>
            </a:endParaRPr>
          </a:p>
          <a:p>
            <a:pPr indent="447675" algn="just"/>
            <a:endParaRPr lang="ru-RU" sz="2800" dirty="0" smtClean="0">
              <a:latin typeface="Times New Roman" panose="02020603050405020304" pitchFamily="18" charset="0"/>
            </a:endParaRPr>
          </a:p>
          <a:p>
            <a:pPr indent="447675"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подстановки этой зависимости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формулу 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соответ­ствующих преобразований получим окончательное выражение для критерия оптимальности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минимальное штучное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</a:p>
          <a:p>
            <a:pPr indent="447675" algn="just"/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7675"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в наиболее общем виде этот критерий по отношению к оптимизируемым параметрам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υ,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нелинейным.</a:t>
            </a:r>
          </a:p>
          <a:p>
            <a:pPr indent="447675" algn="just"/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7675" algn="just"/>
            <a:endParaRPr lang="ru-RU" sz="28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99792" y="2296887"/>
            <a:ext cx="13825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977512"/>
              </p:ext>
            </p:extLst>
          </p:nvPr>
        </p:nvGraphicFramePr>
        <p:xfrm>
          <a:off x="3203848" y="2158169"/>
          <a:ext cx="2053248" cy="84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1" name="Equation" r:id="rId4" imgW="1002865" imgH="406224" progId="Equation.DSMT4">
                  <p:embed/>
                </p:oleObj>
              </mc:Choice>
              <mc:Fallback>
                <p:oleObj name="Equation" r:id="rId4" imgW="100286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158169"/>
                        <a:ext cx="2053248" cy="840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79711" y="5157191"/>
            <a:ext cx="10008296" cy="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44163"/>
              </p:ext>
            </p:extLst>
          </p:nvPr>
        </p:nvGraphicFramePr>
        <p:xfrm>
          <a:off x="2699792" y="4365104"/>
          <a:ext cx="382542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2" name="Equation" r:id="rId6" imgW="2425700" imgH="457200" progId="Equation.DSMT4">
                  <p:embed/>
                </p:oleObj>
              </mc:Choice>
              <mc:Fallback>
                <p:oleObj name="Equation" r:id="rId6" imgW="24257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365104"/>
                        <a:ext cx="3825425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3200" dirty="0">
                <a:latin typeface="+mn-lt"/>
              </a:rPr>
              <a:t>Показатель «минимальная себестоимость» охватывает широкий круг затрат общественного труда и наряду с затратами живого труда </a:t>
            </a:r>
            <a:r>
              <a:rPr lang="ru-RU" sz="3200" dirty="0" smtClean="0">
                <a:latin typeface="+mn-lt"/>
              </a:rPr>
              <a:t>учитывает </a:t>
            </a:r>
            <a:r>
              <a:rPr lang="ru-RU" sz="3200" dirty="0">
                <a:latin typeface="+mn-lt"/>
              </a:rPr>
              <a:t>затраты прошлого труда, овеществленного в средствах про­изводства (амортизация и ремонт оборудования, энергия, вспомо­гательные материалы, измерительный инструмент, помещения</a:t>
            </a:r>
            <a:r>
              <a:rPr lang="ru-RU" sz="3200" dirty="0" smtClean="0">
                <a:latin typeface="+mn-lt"/>
              </a:rPr>
              <a:t>).</a:t>
            </a:r>
          </a:p>
          <a:p>
            <a:pPr indent="447675" algn="just"/>
            <a:endParaRPr lang="ru-RU" sz="2800" dirty="0">
              <a:latin typeface="+mn-lt"/>
            </a:endParaRPr>
          </a:p>
          <a:p>
            <a:pPr indent="447675" algn="just"/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7675" algn="just"/>
            <a:endParaRPr lang="ru-RU" sz="28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99792" y="2296887"/>
            <a:ext cx="13825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79711" y="5157191"/>
            <a:ext cx="10008296" cy="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3200" dirty="0">
                <a:latin typeface="+mn-lt"/>
              </a:rPr>
              <a:t>Цеховая себестоимость технологической операции без учета затрат на заготовку определяется следующим образом:</a:t>
            </a:r>
          </a:p>
          <a:p>
            <a:pPr algn="ctr"/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оп</a:t>
            </a:r>
            <a:r>
              <a:rPr lang="ru-RU" sz="3200" i="1" dirty="0">
                <a:latin typeface="+mn-lt"/>
              </a:rPr>
              <a:t>=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з.с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а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рем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эн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в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пр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ин</a:t>
            </a:r>
            <a:r>
              <a:rPr lang="ru-RU" sz="3200" i="1" dirty="0" err="1">
                <a:latin typeface="+mn-lt"/>
              </a:rPr>
              <a:t>+С</a:t>
            </a:r>
            <a:r>
              <a:rPr lang="ru-RU" sz="3200" i="1" baseline="-25000" dirty="0" err="1">
                <a:latin typeface="+mn-lt"/>
              </a:rPr>
              <a:t>п</a:t>
            </a:r>
            <a:r>
              <a:rPr lang="ru-RU" sz="3200" i="1" dirty="0">
                <a:latin typeface="+mn-lt"/>
              </a:rPr>
              <a:t>,</a:t>
            </a:r>
            <a:endParaRPr lang="ru-RU" sz="3200" dirty="0">
              <a:latin typeface="+mn-lt"/>
            </a:endParaRPr>
          </a:p>
          <a:p>
            <a:pPr algn="just"/>
            <a:r>
              <a:rPr lang="ru-RU" sz="3200" dirty="0">
                <a:latin typeface="+mn-lt"/>
              </a:rPr>
              <a:t>где 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з.с</a:t>
            </a:r>
            <a:r>
              <a:rPr lang="ru-RU" sz="3200" dirty="0">
                <a:latin typeface="+mn-lt"/>
              </a:rPr>
              <a:t> – заработная плата станочников (с начислением в фонд социального страхования); </a:t>
            </a:r>
            <a:r>
              <a:rPr lang="ru-RU" sz="3200" dirty="0" smtClean="0">
                <a:latin typeface="+mn-lt"/>
              </a:rPr>
              <a:t>  </a:t>
            </a:r>
            <a:r>
              <a:rPr lang="ru-RU" sz="3200" i="1" dirty="0" err="1" smtClean="0">
                <a:latin typeface="+mn-lt"/>
              </a:rPr>
              <a:t>С</a:t>
            </a:r>
            <a:r>
              <a:rPr lang="ru-RU" sz="3200" i="1" baseline="-25000" dirty="0" err="1" smtClean="0">
                <a:latin typeface="+mn-lt"/>
              </a:rPr>
              <a:t>а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– амортизационные отчисления на замену станка; </a:t>
            </a:r>
            <a:r>
              <a:rPr lang="ru-RU" sz="3200" i="1" dirty="0">
                <a:latin typeface="+mn-lt"/>
              </a:rPr>
              <a:t>С</a:t>
            </a:r>
            <a:r>
              <a:rPr lang="ru-RU" sz="3200" i="1" baseline="-25000" dirty="0">
                <a:latin typeface="+mn-lt"/>
              </a:rPr>
              <a:t>рем</a:t>
            </a:r>
            <a:r>
              <a:rPr lang="ru-RU" sz="3200" i="1" dirty="0">
                <a:latin typeface="+mn-lt"/>
              </a:rPr>
              <a:t>, 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эн</a:t>
            </a:r>
            <a:r>
              <a:rPr lang="ru-RU" sz="3200" i="1" dirty="0">
                <a:latin typeface="+mn-lt"/>
              </a:rPr>
              <a:t>, 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в</a:t>
            </a:r>
            <a:r>
              <a:rPr lang="ru-RU" sz="3200" i="1" dirty="0">
                <a:latin typeface="+mn-lt"/>
              </a:rPr>
              <a:t>, 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пр</a:t>
            </a:r>
            <a:r>
              <a:rPr lang="ru-RU" sz="3200" i="1" dirty="0">
                <a:latin typeface="+mn-lt"/>
              </a:rPr>
              <a:t>, 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ин</a:t>
            </a:r>
            <a:r>
              <a:rPr lang="ru-RU" sz="3200" i="1" dirty="0">
                <a:latin typeface="+mn-lt"/>
              </a:rPr>
              <a:t>, </a:t>
            </a:r>
            <a:r>
              <a:rPr lang="ru-RU" sz="3200" i="1" dirty="0" err="1">
                <a:latin typeface="+mn-lt"/>
              </a:rPr>
              <a:t>С</a:t>
            </a:r>
            <a:r>
              <a:rPr lang="ru-RU" sz="3200" i="1" baseline="-25000" dirty="0" err="1">
                <a:latin typeface="+mn-lt"/>
              </a:rPr>
              <a:t>п</a:t>
            </a:r>
            <a:r>
              <a:rPr lang="ru-RU" sz="3200" baseline="-250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– затраты соответственно на ремонт станка, силовую электроэнергию, вспомогательные ма­териалы, амортизацию и ремонт универсальных приспособлений, амортизацию, ремонт и заточку универсальных режущих инстру­ментов, а также затраты, связанные с использованием помещения.</a:t>
            </a:r>
            <a:endParaRPr lang="ru-RU" sz="2800" i="1" dirty="0">
              <a:latin typeface="+mn-lt"/>
              <a:ea typeface="Times New Roman" panose="02020603050405020304" pitchFamily="18" charset="0"/>
            </a:endParaRPr>
          </a:p>
          <a:p>
            <a:pPr indent="447675" algn="just"/>
            <a:endParaRPr lang="ru-RU" sz="2800" dirty="0"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99792" y="2296887"/>
            <a:ext cx="13825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79711" y="5157191"/>
            <a:ext cx="10008296" cy="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8903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Процесс обработки заготовки резанием характеризуется двумя факторами: временем </a:t>
            </a:r>
            <a:r>
              <a:rPr lang="en-US" i="1" dirty="0"/>
              <a:t>t</a:t>
            </a:r>
            <a:r>
              <a:rPr lang="ru-RU" i="1" baseline="-25000" dirty="0" err="1"/>
              <a:t>шт</a:t>
            </a:r>
            <a:r>
              <a:rPr lang="ru-RU" i="1" baseline="-25000" dirty="0"/>
              <a:t>,</a:t>
            </a:r>
            <a:r>
              <a:rPr lang="ru-RU" dirty="0"/>
              <a:t> требуемым для обработки, и зависящей от него себестоимостью. </a:t>
            </a:r>
            <a:r>
              <a:rPr lang="ru-RU" dirty="0" smtClean="0"/>
              <a:t>С </a:t>
            </a:r>
            <a:r>
              <a:rPr lang="ru-RU" dirty="0"/>
              <a:t>изменением режимов обработки эти факторы изменяются, однако простой зависимости между ними не существует.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Это связано с тем, что изменение каждого фактора зависит от различных параметров, и в первую очередь от изна­шивания инструмента.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Характер влияния различных затрат на себестоимость опера­ции показан </a:t>
            </a:r>
            <a:r>
              <a:rPr lang="ru-RU" sz="2400" dirty="0" smtClean="0"/>
              <a:t>на рисунке. </a:t>
            </a:r>
            <a:r>
              <a:rPr lang="ru-RU" sz="2400" dirty="0"/>
              <a:t>Суммарная </a:t>
            </a:r>
            <a:r>
              <a:rPr lang="ru-RU" sz="2400" dirty="0" smtClean="0"/>
              <a:t>себестоимость обработки </a:t>
            </a:r>
            <a:r>
              <a:rPr lang="ru-RU" sz="2400" dirty="0"/>
              <a:t>(кривая </a:t>
            </a:r>
            <a:r>
              <a:rPr lang="ru-RU" sz="2400" i="1" dirty="0"/>
              <a:t>4)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включает </a:t>
            </a:r>
            <a:r>
              <a:rPr lang="ru-RU" sz="2400" dirty="0"/>
              <a:t>три вида затрат</a:t>
            </a:r>
            <a:r>
              <a:rPr lang="ru-RU" sz="2400" dirty="0" smtClean="0"/>
              <a:t>:</a:t>
            </a:r>
          </a:p>
          <a:p>
            <a:pPr marL="514350" indent="-514350" algn="just">
              <a:buAutoNum type="arabicParenR"/>
            </a:pPr>
            <a:r>
              <a:rPr lang="ru-RU" sz="2400" dirty="0" smtClean="0"/>
              <a:t>затраты</a:t>
            </a:r>
            <a:r>
              <a:rPr lang="ru-RU" sz="2400" dirty="0"/>
              <a:t>, не зависящие </a:t>
            </a:r>
            <a:r>
              <a:rPr lang="ru-RU" sz="2400" dirty="0" smtClean="0"/>
              <a:t>от режимов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резания </a:t>
            </a:r>
            <a:r>
              <a:rPr lang="ru-RU" sz="2400" dirty="0" smtClean="0"/>
              <a:t>(</a:t>
            </a:r>
            <a:r>
              <a:rPr lang="ru-RU" sz="2400" dirty="0"/>
              <a:t>затраты </a:t>
            </a:r>
            <a:r>
              <a:rPr lang="ru-RU" sz="2400" dirty="0" smtClean="0"/>
              <a:t>на вспомогательное </a:t>
            </a:r>
          </a:p>
          <a:p>
            <a:pPr marL="0" indent="0" algn="just">
              <a:buNone/>
            </a:pPr>
            <a:r>
              <a:rPr lang="ru-RU" sz="2400" dirty="0" smtClean="0"/>
              <a:t>время </a:t>
            </a:r>
            <a:r>
              <a:rPr lang="ru-RU" sz="2400" dirty="0"/>
              <a:t>и </a:t>
            </a:r>
            <a:r>
              <a:rPr lang="ru-RU" sz="2400" dirty="0" smtClean="0"/>
              <a:t>приходящаяся </a:t>
            </a:r>
            <a:r>
              <a:rPr lang="ru-RU" sz="2400" dirty="0"/>
              <a:t>на заготовку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часть под­готовительно-заключительного </a:t>
            </a:r>
          </a:p>
          <a:p>
            <a:pPr marL="0" indent="0" algn="just">
              <a:buNone/>
            </a:pPr>
            <a:r>
              <a:rPr lang="ru-RU" sz="2400" dirty="0" smtClean="0"/>
              <a:t>времени </a:t>
            </a:r>
            <a:r>
              <a:rPr lang="ru-RU" sz="2400" i="1" dirty="0" err="1"/>
              <a:t>Тп</a:t>
            </a:r>
            <a:r>
              <a:rPr lang="ru-RU" sz="2400" i="1" dirty="0"/>
              <a:t>.-з/N</a:t>
            </a:r>
            <a:r>
              <a:rPr lang="ru-RU" sz="2400" i="1" dirty="0" smtClean="0"/>
              <a:t>);</a:t>
            </a:r>
          </a:p>
          <a:p>
            <a:pPr marL="0" indent="0">
              <a:buNone/>
            </a:pPr>
            <a:r>
              <a:rPr lang="ru-RU" sz="2400" dirty="0"/>
              <a:t>2) затраты, пропорциональные времени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обработки</a:t>
            </a:r>
            <a:r>
              <a:rPr lang="ru-RU" sz="2400" dirty="0"/>
              <a:t>, которые уменьшаются с сокращением машинного времени (все затраты, которые снижаются с уменьшением </a:t>
            </a:r>
            <a:r>
              <a:rPr lang="en-US" sz="2400" i="1" dirty="0"/>
              <a:t>t</a:t>
            </a:r>
            <a:r>
              <a:rPr lang="ru-RU" sz="2400" i="1" baseline="-25000" dirty="0"/>
              <a:t>о</a:t>
            </a:r>
            <a:r>
              <a:rPr lang="ru-RU" sz="2400" dirty="0"/>
              <a:t>, за исключением затрат на инструмент);</a:t>
            </a:r>
          </a:p>
          <a:p>
            <a:pPr marL="0" indent="0">
              <a:buNone/>
            </a:pPr>
            <a:r>
              <a:rPr lang="ru-RU" sz="2400" dirty="0"/>
              <a:t>3) затраты, пропорциональные производительности обработки (инструментальные затраты, зависящие от скорости, подачи, глу­бины резания, а также инструментального и обрабатываемого материалов).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7"/>
          <a:stretch/>
        </p:blipFill>
        <p:spPr bwMode="auto">
          <a:xfrm>
            <a:off x="5580113" y="1176601"/>
            <a:ext cx="3528392" cy="27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2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Кривая суммарной себестоимости обработки имеет минимум, положение которого зависит от характера кривых </a:t>
            </a:r>
            <a:r>
              <a:rPr lang="ru-RU" sz="2800" i="1" dirty="0"/>
              <a:t>2</a:t>
            </a:r>
            <a:r>
              <a:rPr lang="ru-RU" sz="2800" dirty="0"/>
              <a:t> и </a:t>
            </a:r>
            <a:r>
              <a:rPr lang="ru-RU" sz="2800" i="1" dirty="0"/>
              <a:t>3.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боль­шинстве случаев эта кривая имеет характер гиперболы, зависящей от стоимости </a:t>
            </a:r>
            <a:r>
              <a:rPr lang="ru-RU" sz="2800" dirty="0" err="1"/>
              <a:t>станко</a:t>
            </a:r>
            <a:r>
              <a:rPr lang="ru-RU" sz="2800" dirty="0"/>
              <a:t>-минуты и стоимости амортизации рабочего места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dirty="0"/>
              <a:t>При определении технологической себестоимости операции могут использоваться бухгалтерский метод расчета, метод опре­деления себестоимости </a:t>
            </a:r>
            <a:r>
              <a:rPr lang="ru-RU" sz="2800" dirty="0" err="1"/>
              <a:t>станко</a:t>
            </a:r>
            <a:r>
              <a:rPr lang="ru-RU" sz="2800" dirty="0"/>
              <a:t>-часа и метод поэлементного расчета.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Последний </a:t>
            </a:r>
            <a:r>
              <a:rPr lang="ru-RU" sz="2800" dirty="0"/>
              <a:t>является наиболее точным методом и используется в дальнейших расчетах.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Элементы технологической себестоимости можно условно разделить на две группы, одна из которых не зависит (</a:t>
            </a:r>
            <a:r>
              <a:rPr lang="ru-RU" sz="2800" i="1" dirty="0"/>
              <a:t>С</a:t>
            </a:r>
            <a:r>
              <a:rPr lang="ru-RU" sz="2800" i="1" baseline="-25000" dirty="0"/>
              <a:t>рем</a:t>
            </a:r>
            <a:r>
              <a:rPr lang="ru-RU" sz="2800" i="1" dirty="0"/>
              <a:t>,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в</a:t>
            </a:r>
            <a:r>
              <a:rPr lang="ru-RU" sz="2800" dirty="0"/>
              <a:t>), а вторая зависит от режимов резания (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з.с</a:t>
            </a:r>
            <a:r>
              <a:rPr lang="ru-RU" sz="2800" dirty="0"/>
              <a:t>,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а</a:t>
            </a:r>
            <a:r>
              <a:rPr lang="ru-RU" sz="2800" i="1" dirty="0"/>
              <a:t>,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ин</a:t>
            </a:r>
            <a:r>
              <a:rPr lang="ru-RU" sz="2800" i="1" dirty="0"/>
              <a:t>,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ин</a:t>
            </a:r>
            <a:r>
              <a:rPr lang="ru-RU" sz="2800" i="1" dirty="0"/>
              <a:t>,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эн</a:t>
            </a:r>
            <a:r>
              <a:rPr lang="ru-RU" sz="2800" i="1" dirty="0"/>
              <a:t>,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п</a:t>
            </a:r>
            <a:r>
              <a:rPr lang="ru-RU" sz="2800" dirty="0"/>
              <a:t>). Вторая группа элементов себестоимости операции пропорциональна штучному времени, поэтому ее целесообразно привести к 1 мин работы оборудования </a:t>
            </a:r>
            <a:r>
              <a:rPr lang="ru-RU" sz="2800" i="1" dirty="0"/>
              <a:t>(</a:t>
            </a:r>
            <a:r>
              <a:rPr lang="ru-RU" sz="2800" i="1" dirty="0" err="1"/>
              <a:t>С’</a:t>
            </a:r>
            <a:r>
              <a:rPr lang="ru-RU" sz="2800" i="1" baseline="-25000" dirty="0" err="1"/>
              <a:t>з.с</a:t>
            </a:r>
            <a:r>
              <a:rPr lang="ru-RU" sz="2800" dirty="0"/>
              <a:t>, </a:t>
            </a:r>
            <a:r>
              <a:rPr lang="ru-RU" sz="2800" i="1" dirty="0" err="1"/>
              <a:t>С’</a:t>
            </a:r>
            <a:r>
              <a:rPr lang="ru-RU" sz="2800" i="1" baseline="-25000" dirty="0" err="1"/>
              <a:t>а</a:t>
            </a:r>
            <a:r>
              <a:rPr lang="ru-RU" sz="2800" i="1" dirty="0"/>
              <a:t>, </a:t>
            </a:r>
            <a:r>
              <a:rPr lang="ru-RU" sz="2800" i="1" dirty="0" err="1"/>
              <a:t>С’</a:t>
            </a:r>
            <a:r>
              <a:rPr lang="ru-RU" sz="2800" i="1" baseline="-25000" dirty="0" err="1"/>
              <a:t>пр</a:t>
            </a:r>
            <a:r>
              <a:rPr lang="ru-RU" sz="2800" i="1" dirty="0"/>
              <a:t>, </a:t>
            </a:r>
            <a:r>
              <a:rPr lang="ru-RU" sz="2800" i="1" dirty="0" err="1"/>
              <a:t>С’</a:t>
            </a:r>
            <a:r>
              <a:rPr lang="ru-RU" sz="2800" i="1" baseline="-25000" dirty="0" err="1"/>
              <a:t>эн</a:t>
            </a:r>
            <a:r>
              <a:rPr lang="ru-RU" sz="2800" i="1" dirty="0"/>
              <a:t>, </a:t>
            </a:r>
            <a:r>
              <a:rPr lang="ru-RU" sz="2800" i="1" dirty="0" err="1"/>
              <a:t>С’</a:t>
            </a:r>
            <a:r>
              <a:rPr lang="ru-RU" sz="2800" i="1" baseline="-25000" dirty="0" err="1"/>
              <a:t>п</a:t>
            </a:r>
            <a:r>
              <a:rPr lang="ru-RU" sz="2800" dirty="0" smtClean="0"/>
              <a:t>).</a:t>
            </a:r>
          </a:p>
          <a:p>
            <a:pPr marL="0" indent="447675">
              <a:buNone/>
            </a:pPr>
            <a:r>
              <a:rPr lang="ru-RU" sz="2800" dirty="0"/>
              <a:t>Так, затраты на заработную плату станочника</a:t>
            </a:r>
          </a:p>
          <a:p>
            <a:pPr marL="0" indent="0" algn="ctr">
              <a:buNone/>
            </a:pPr>
            <a:r>
              <a:rPr lang="ru-RU" sz="2800" i="1" dirty="0" err="1"/>
              <a:t>С</a:t>
            </a:r>
            <a:r>
              <a:rPr lang="ru-RU" sz="2800" i="1" baseline="-25000" dirty="0" err="1"/>
              <a:t>з.с</a:t>
            </a:r>
            <a:r>
              <a:rPr lang="ru-RU" sz="2800" dirty="0"/>
              <a:t> =</a:t>
            </a:r>
            <a:r>
              <a:rPr lang="ru-RU" sz="2800" i="1" dirty="0" err="1"/>
              <a:t>З</a:t>
            </a:r>
            <a:r>
              <a:rPr lang="ru-RU" sz="2800" i="1" baseline="-25000" dirty="0" err="1"/>
              <a:t>мин</a:t>
            </a:r>
            <a:r>
              <a:rPr lang="ru-RU" sz="2800" i="1" dirty="0" err="1"/>
              <a:t>К</a:t>
            </a:r>
            <a:r>
              <a:rPr lang="ru-RU" sz="2800" i="1" baseline="-25000" dirty="0" err="1"/>
              <a:t>Т</a:t>
            </a:r>
            <a:r>
              <a:rPr lang="en-US" sz="2800" i="1" dirty="0"/>
              <a:t>t</a:t>
            </a:r>
            <a:r>
              <a:rPr lang="ru-RU" sz="2800" i="1" baseline="-25000" dirty="0" err="1"/>
              <a:t>шт.р</a:t>
            </a:r>
            <a:r>
              <a:rPr lang="ru-RU" sz="2800" i="1" baseline="-25000" dirty="0"/>
              <a:t>.</a:t>
            </a:r>
            <a:r>
              <a:rPr lang="ru-RU" sz="2800" i="1" dirty="0"/>
              <a:t>,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где </a:t>
            </a:r>
            <a:r>
              <a:rPr lang="ru-RU" sz="2800" i="1" dirty="0" err="1"/>
              <a:t>З</a:t>
            </a:r>
            <a:r>
              <a:rPr lang="ru-RU" sz="2800" i="1" baseline="-25000" dirty="0" err="1"/>
              <a:t>мин</a:t>
            </a:r>
            <a:r>
              <a:rPr lang="ru-RU" sz="2800" i="1" dirty="0"/>
              <a:t> </a:t>
            </a:r>
            <a:r>
              <a:rPr lang="ru-RU" sz="2800" dirty="0"/>
              <a:t>– тарифная ставка 1-го разряда данной категории рабо­чих, коп/мин; </a:t>
            </a:r>
            <a:r>
              <a:rPr lang="ru-RU" sz="2800" i="1" dirty="0"/>
              <a:t>К</a:t>
            </a:r>
            <a:r>
              <a:rPr lang="ru-RU" sz="2800" i="1" baseline="-25000" dirty="0"/>
              <a:t>Т</a:t>
            </a:r>
            <a:r>
              <a:rPr lang="ru-RU" sz="2800" baseline="-25000" dirty="0"/>
              <a:t> </a:t>
            </a:r>
            <a:r>
              <a:rPr lang="ru-RU" sz="2800" dirty="0"/>
              <a:t>– тарифный коэффициент; </a:t>
            </a:r>
            <a:r>
              <a:rPr lang="en-US" sz="2800" i="1" dirty="0"/>
              <a:t>t</a:t>
            </a:r>
            <a:r>
              <a:rPr lang="ru-RU" sz="2800" i="1" baseline="-25000" dirty="0" err="1"/>
              <a:t>шт.р</a:t>
            </a:r>
            <a:r>
              <a:rPr lang="ru-RU" sz="2800" i="1" baseline="-25000" dirty="0"/>
              <a:t>.</a:t>
            </a:r>
            <a:r>
              <a:rPr lang="ru-RU" sz="2800" dirty="0"/>
              <a:t>– часть штучно-калькуляционного времени, зависящая от режимов резания, мин.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>
              <a:buNone/>
            </a:pPr>
            <a:r>
              <a:rPr lang="ru-RU" dirty="0"/>
              <a:t>Произведя замену в рассматриваемой формуле, можно получить</a:t>
            </a:r>
          </a:p>
          <a:p>
            <a:pPr marL="0" indent="0" algn="ctr">
              <a:buNone/>
            </a:pPr>
            <a:r>
              <a:rPr lang="ru-RU" i="1" dirty="0" err="1"/>
              <a:t>С</a:t>
            </a:r>
            <a:r>
              <a:rPr lang="ru-RU" i="1" baseline="-25000" dirty="0" err="1"/>
              <a:t>з.с</a:t>
            </a:r>
            <a:r>
              <a:rPr lang="ru-RU" i="1" dirty="0"/>
              <a:t>= </a:t>
            </a:r>
            <a:r>
              <a:rPr lang="ru-RU" i="1" dirty="0" err="1"/>
              <a:t>С’</a:t>
            </a:r>
            <a:r>
              <a:rPr lang="ru-RU" i="1" baseline="-25000" dirty="0" err="1"/>
              <a:t>з.с</a:t>
            </a:r>
            <a:r>
              <a:rPr lang="en-US" i="1" dirty="0"/>
              <a:t>t</a:t>
            </a:r>
            <a:r>
              <a:rPr lang="ru-RU" i="1" baseline="-25000" dirty="0" err="1"/>
              <a:t>шт.р</a:t>
            </a:r>
            <a:r>
              <a:rPr lang="ru-RU" i="1" baseline="-25000" dirty="0" smtClean="0"/>
              <a:t>.</a:t>
            </a:r>
          </a:p>
          <a:p>
            <a:pPr marL="0" indent="447675" algn="just">
              <a:buNone/>
            </a:pPr>
            <a:r>
              <a:rPr lang="ru-RU" dirty="0"/>
              <a:t>Аналогично могут быть найдены затраты, определяющие элементы себестоимости по амортизации станка </a:t>
            </a:r>
            <a:r>
              <a:rPr lang="ru-RU" i="1" dirty="0" err="1"/>
              <a:t>С</a:t>
            </a:r>
            <a:r>
              <a:rPr lang="ru-RU" i="1" baseline="-25000" dirty="0" err="1"/>
              <a:t>а</a:t>
            </a:r>
            <a:r>
              <a:rPr lang="ru-RU" dirty="0"/>
              <a:t>, эксплуатации приспо­соблений </a:t>
            </a:r>
            <a:r>
              <a:rPr lang="ru-RU" i="1" dirty="0" err="1"/>
              <a:t>С</a:t>
            </a:r>
            <a:r>
              <a:rPr lang="ru-RU" i="1" baseline="-25000" dirty="0" err="1"/>
              <a:t>пр</a:t>
            </a:r>
            <a:r>
              <a:rPr lang="ru-RU" dirty="0"/>
              <a:t>, амортизации помещений </a:t>
            </a:r>
            <a:r>
              <a:rPr lang="ru-RU" i="1" dirty="0" err="1"/>
              <a:t>С</a:t>
            </a:r>
            <a:r>
              <a:rPr lang="ru-RU" i="1" baseline="-25000" dirty="0" err="1"/>
              <a:t>п</a:t>
            </a:r>
            <a:r>
              <a:rPr lang="ru-RU" dirty="0"/>
              <a:t> и силовой электро­энергии </a:t>
            </a:r>
            <a:r>
              <a:rPr lang="ru-RU" i="1" dirty="0" err="1"/>
              <a:t>С</a:t>
            </a:r>
            <a:r>
              <a:rPr lang="ru-RU" i="1" baseline="-25000" dirty="0" err="1"/>
              <a:t>эн</a:t>
            </a:r>
            <a:r>
              <a:rPr lang="ru-RU" dirty="0"/>
              <a:t>, приведенных к 1 мин работы оборудования</a:t>
            </a:r>
            <a:r>
              <a:rPr lang="ru-RU" dirty="0" smtClean="0"/>
              <a:t>:</a:t>
            </a:r>
          </a:p>
          <a:p>
            <a:pPr marL="0" indent="447675" algn="just">
              <a:buNone/>
            </a:pPr>
            <a:r>
              <a:rPr lang="ru-RU" i="1" dirty="0" err="1"/>
              <a:t>С</a:t>
            </a:r>
            <a:r>
              <a:rPr lang="ru-RU" i="1" baseline="-25000" dirty="0" err="1"/>
              <a:t>а</a:t>
            </a:r>
            <a:r>
              <a:rPr lang="ru-RU" i="1" dirty="0"/>
              <a:t> = С’</a:t>
            </a:r>
            <a:r>
              <a:rPr lang="en-US" i="1" baseline="-25000" dirty="0"/>
              <a:t>a</a:t>
            </a:r>
            <a:r>
              <a:rPr lang="en-US" i="1" dirty="0"/>
              <a:t>t</a:t>
            </a:r>
            <a:r>
              <a:rPr lang="ru-RU" i="1" baseline="-25000" dirty="0" err="1" smtClean="0"/>
              <a:t>шт.р</a:t>
            </a:r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i="1" dirty="0"/>
              <a:t>	</a:t>
            </a:r>
            <a:r>
              <a:rPr lang="ru-RU" i="1" dirty="0" err="1"/>
              <a:t>С</a:t>
            </a:r>
            <a:r>
              <a:rPr lang="ru-RU" i="1" baseline="-25000" dirty="0" err="1"/>
              <a:t>пр</a:t>
            </a:r>
            <a:r>
              <a:rPr lang="ru-RU" i="1" dirty="0"/>
              <a:t> = </a:t>
            </a:r>
            <a:r>
              <a:rPr lang="ru-RU" i="1" dirty="0" err="1"/>
              <a:t>С’</a:t>
            </a:r>
            <a:r>
              <a:rPr lang="ru-RU" i="1" baseline="-25000" dirty="0" err="1"/>
              <a:t>пр</a:t>
            </a:r>
            <a:r>
              <a:rPr lang="en-US" i="1" dirty="0"/>
              <a:t>t</a:t>
            </a:r>
            <a:r>
              <a:rPr lang="ru-RU" i="1" baseline="-25000" dirty="0" err="1" smtClean="0"/>
              <a:t>шт.р</a:t>
            </a:r>
            <a:r>
              <a:rPr lang="ru-RU" i="1" dirty="0"/>
              <a:t>	 </a:t>
            </a:r>
            <a:r>
              <a:rPr lang="ru-RU" i="1" dirty="0" err="1"/>
              <a:t>С</a:t>
            </a:r>
            <a:r>
              <a:rPr lang="ru-RU" i="1" baseline="-25000" dirty="0" err="1"/>
              <a:t>п</a:t>
            </a:r>
            <a:r>
              <a:rPr lang="ru-RU" i="1" dirty="0"/>
              <a:t> = </a:t>
            </a:r>
            <a:r>
              <a:rPr lang="ru-RU" i="1" dirty="0" err="1"/>
              <a:t>С’</a:t>
            </a:r>
            <a:r>
              <a:rPr lang="ru-RU" i="1" baseline="-25000" dirty="0" err="1"/>
              <a:t>п</a:t>
            </a:r>
            <a:r>
              <a:rPr lang="en-US" i="1" dirty="0"/>
              <a:t>t</a:t>
            </a:r>
            <a:r>
              <a:rPr lang="ru-RU" i="1" baseline="-25000" dirty="0" err="1"/>
              <a:t>шт.р</a:t>
            </a:r>
            <a:r>
              <a:rPr lang="ru-RU" i="1" dirty="0"/>
              <a:t>;		 </a:t>
            </a:r>
            <a:r>
              <a:rPr lang="ru-RU" i="1" dirty="0" smtClean="0"/>
              <a:t>		</a:t>
            </a:r>
            <a:r>
              <a:rPr lang="ru-RU" i="1" dirty="0" err="1" smtClean="0"/>
              <a:t>С</a:t>
            </a:r>
            <a:r>
              <a:rPr lang="ru-RU" i="1" baseline="-25000" dirty="0" err="1" smtClean="0"/>
              <a:t>эн</a:t>
            </a:r>
            <a:r>
              <a:rPr lang="ru-RU" i="1" dirty="0" smtClean="0"/>
              <a:t>=</a:t>
            </a:r>
            <a:r>
              <a:rPr lang="ru-RU" i="1" dirty="0" err="1" smtClean="0"/>
              <a:t>С’</a:t>
            </a:r>
            <a:r>
              <a:rPr lang="ru-RU" i="1" baseline="-25000" dirty="0" err="1" smtClean="0"/>
              <a:t>эн</a:t>
            </a:r>
            <a:r>
              <a:rPr lang="en-US" i="1" dirty="0"/>
              <a:t>t</a:t>
            </a:r>
            <a:r>
              <a:rPr lang="ru-RU" i="1" baseline="-25000" dirty="0" err="1" smtClean="0"/>
              <a:t>шт.р</a:t>
            </a: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В этом случае себестоимость операции, зависящая от режимов резания, может быть определена по зависимости</a:t>
            </a:r>
          </a:p>
          <a:p>
            <a:pPr marL="0" indent="0" algn="ctr">
              <a:buNone/>
            </a:pPr>
            <a:r>
              <a:rPr lang="ru-RU" i="1" dirty="0" err="1"/>
              <a:t>С</a:t>
            </a:r>
            <a:r>
              <a:rPr lang="ru-RU" i="1" baseline="-25000" dirty="0" err="1"/>
              <a:t>оп.пер</a:t>
            </a:r>
            <a:r>
              <a:rPr lang="ru-RU" i="1" dirty="0"/>
              <a:t> = </a:t>
            </a:r>
            <a:r>
              <a:rPr lang="ru-RU" i="1" dirty="0" err="1"/>
              <a:t>С’</a:t>
            </a:r>
            <a:r>
              <a:rPr lang="ru-RU" i="1" baseline="-25000" dirty="0" err="1"/>
              <a:t>з.с</a:t>
            </a:r>
            <a:r>
              <a:rPr lang="en-US" i="1" dirty="0"/>
              <a:t>t</a:t>
            </a:r>
            <a:r>
              <a:rPr lang="ru-RU" i="1" baseline="-25000" dirty="0" err="1"/>
              <a:t>шт.р</a:t>
            </a:r>
            <a:r>
              <a:rPr lang="ru-RU" i="1" dirty="0"/>
              <a:t> + С’</a:t>
            </a:r>
            <a:r>
              <a:rPr lang="en-US" i="1" baseline="-25000" dirty="0"/>
              <a:t>a</a:t>
            </a:r>
            <a:r>
              <a:rPr lang="en-US" i="1" dirty="0"/>
              <a:t>t</a:t>
            </a:r>
            <a:r>
              <a:rPr lang="ru-RU" i="1" baseline="-25000" dirty="0" err="1"/>
              <a:t>шт.р</a:t>
            </a:r>
            <a:r>
              <a:rPr lang="ru-RU" i="1" dirty="0"/>
              <a:t> + </a:t>
            </a:r>
            <a:r>
              <a:rPr lang="ru-RU" i="1" dirty="0" err="1"/>
              <a:t>С’</a:t>
            </a:r>
            <a:r>
              <a:rPr lang="ru-RU" i="1" baseline="-25000" dirty="0" err="1"/>
              <a:t>пр</a:t>
            </a:r>
            <a:r>
              <a:rPr lang="en-US" i="1" dirty="0"/>
              <a:t>t</a:t>
            </a:r>
            <a:r>
              <a:rPr lang="ru-RU" i="1" baseline="-25000" dirty="0" err="1"/>
              <a:t>шт.р</a:t>
            </a:r>
            <a:r>
              <a:rPr lang="ru-RU" i="1" dirty="0"/>
              <a:t> + </a:t>
            </a:r>
            <a:r>
              <a:rPr lang="ru-RU" i="1" dirty="0" err="1"/>
              <a:t>С</a:t>
            </a:r>
            <a:r>
              <a:rPr lang="ru-RU" i="1" baseline="-25000" dirty="0" err="1"/>
              <a:t>шт.р</a:t>
            </a:r>
            <a:r>
              <a:rPr lang="ru-RU" i="1" baseline="-25000" dirty="0"/>
              <a:t> </a:t>
            </a:r>
            <a:r>
              <a:rPr lang="ru-RU" i="1" dirty="0"/>
              <a:t>+ </a:t>
            </a:r>
            <a:r>
              <a:rPr lang="ru-RU" i="1" dirty="0" err="1"/>
              <a:t>С’</a:t>
            </a:r>
            <a:r>
              <a:rPr lang="ru-RU" i="1" baseline="-25000" dirty="0" err="1"/>
              <a:t>п</a:t>
            </a:r>
            <a:r>
              <a:rPr lang="en-US" i="1" dirty="0"/>
              <a:t>t</a:t>
            </a:r>
            <a:r>
              <a:rPr lang="ru-RU" i="1" baseline="-25000" dirty="0" err="1"/>
              <a:t>шт.р</a:t>
            </a:r>
            <a:r>
              <a:rPr lang="ru-RU" i="1" dirty="0"/>
              <a:t> + </a:t>
            </a:r>
            <a:r>
              <a:rPr lang="ru-RU" i="1" dirty="0" err="1"/>
              <a:t>С</a:t>
            </a:r>
            <a:r>
              <a:rPr lang="ru-RU" i="1" baseline="-25000" dirty="0" err="1"/>
              <a:t>ин</a:t>
            </a:r>
            <a:r>
              <a:rPr lang="ru-RU" i="1" dirty="0"/>
              <a:t>,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где </a:t>
            </a:r>
            <a:r>
              <a:rPr lang="ru-RU" i="1" dirty="0" err="1"/>
              <a:t>С</a:t>
            </a:r>
            <a:r>
              <a:rPr lang="ru-RU" i="1" baseline="-25000" dirty="0" err="1"/>
              <a:t>ин</a:t>
            </a:r>
            <a:r>
              <a:rPr lang="ru-RU" i="1" dirty="0"/>
              <a:t> </a:t>
            </a:r>
            <a:r>
              <a:rPr lang="ru-RU" dirty="0"/>
              <a:t>– инструментальные расходы, приведенные к одной заго­товке.</a:t>
            </a:r>
          </a:p>
          <a:p>
            <a:pPr marL="0" indent="447675" algn="just">
              <a:buNone/>
            </a:pPr>
            <a:r>
              <a:rPr lang="ru-RU" dirty="0"/>
              <a:t>Введя обозначение </a:t>
            </a:r>
            <a:r>
              <a:rPr lang="en-US" i="1" dirty="0"/>
              <a:t>R </a:t>
            </a:r>
            <a:r>
              <a:rPr lang="ru-RU" i="1" dirty="0"/>
              <a:t>=</a:t>
            </a:r>
            <a:r>
              <a:rPr lang="ru-RU" dirty="0"/>
              <a:t> </a:t>
            </a:r>
            <a:r>
              <a:rPr lang="ru-RU" i="1" dirty="0" err="1"/>
              <a:t>С’</a:t>
            </a:r>
            <a:r>
              <a:rPr lang="ru-RU" i="1" baseline="-25000" dirty="0" err="1"/>
              <a:t>з.с</a:t>
            </a:r>
            <a:r>
              <a:rPr lang="ru-RU" i="1" dirty="0"/>
              <a:t>+ С’</a:t>
            </a:r>
            <a:r>
              <a:rPr lang="en-US" i="1" baseline="-25000" dirty="0"/>
              <a:t>a</a:t>
            </a:r>
            <a:r>
              <a:rPr lang="ru-RU" i="1" dirty="0"/>
              <a:t>+ </a:t>
            </a:r>
            <a:r>
              <a:rPr lang="ru-RU" i="1" dirty="0" err="1"/>
              <a:t>С’</a:t>
            </a:r>
            <a:r>
              <a:rPr lang="ru-RU" i="1" baseline="-25000" dirty="0" err="1"/>
              <a:t>пр</a:t>
            </a:r>
            <a:r>
              <a:rPr lang="ru-RU" i="1" dirty="0"/>
              <a:t>+ </a:t>
            </a:r>
            <a:r>
              <a:rPr lang="ru-RU" i="1" dirty="0" err="1"/>
              <a:t>С’</a:t>
            </a:r>
            <a:r>
              <a:rPr lang="ru-RU" i="1" baseline="-25000" dirty="0" err="1"/>
              <a:t>эн</a:t>
            </a:r>
            <a:r>
              <a:rPr lang="ru-RU" i="1" dirty="0"/>
              <a:t> </a:t>
            </a:r>
            <a:r>
              <a:rPr lang="ru-RU" dirty="0"/>
              <a:t>+ </a:t>
            </a:r>
            <a:r>
              <a:rPr lang="ru-RU" i="1" dirty="0" err="1"/>
              <a:t>С’</a:t>
            </a:r>
            <a:r>
              <a:rPr lang="ru-RU" i="1" baseline="-25000" dirty="0" err="1"/>
              <a:t>п</a:t>
            </a:r>
            <a:r>
              <a:rPr lang="ru-RU" i="1" dirty="0"/>
              <a:t>,</a:t>
            </a:r>
            <a:r>
              <a:rPr lang="ru-RU" dirty="0"/>
              <a:t> определим по­ложение минимума кривой штучной себестоимости </a:t>
            </a:r>
            <a:r>
              <a:rPr lang="ru-RU" i="1" dirty="0" err="1"/>
              <a:t>С</a:t>
            </a:r>
            <a:r>
              <a:rPr lang="ru-RU" i="1" baseline="-25000" dirty="0" err="1"/>
              <a:t>оп.пер</a:t>
            </a:r>
            <a:r>
              <a:rPr lang="ru-RU" i="1" dirty="0"/>
              <a:t> </a:t>
            </a:r>
            <a:r>
              <a:rPr lang="ru-RU" dirty="0" smtClean="0"/>
              <a:t>расчетным </a:t>
            </a:r>
            <a:r>
              <a:rPr lang="ru-RU" dirty="0"/>
              <a:t>путем, используя </a:t>
            </a:r>
            <a:r>
              <a:rPr lang="ru-RU" dirty="0" smtClean="0"/>
              <a:t>выражение</a:t>
            </a:r>
          </a:p>
          <a:p>
            <a:pPr marL="0" indent="447675" algn="ctr">
              <a:buNone/>
            </a:pPr>
            <a:r>
              <a:rPr lang="ru-RU" i="1" dirty="0" err="1"/>
              <a:t>С</a:t>
            </a:r>
            <a:r>
              <a:rPr lang="ru-RU" i="1" baseline="-25000" dirty="0" err="1"/>
              <a:t>оп.пер</a:t>
            </a:r>
            <a:r>
              <a:rPr lang="ru-RU" i="1" dirty="0"/>
              <a:t> = </a:t>
            </a:r>
            <a:r>
              <a:rPr lang="en-US" i="1" dirty="0" err="1"/>
              <a:t>Rt</a:t>
            </a:r>
            <a:r>
              <a:rPr lang="ru-RU" i="1" baseline="-25000" dirty="0" err="1"/>
              <a:t>шт.р</a:t>
            </a:r>
            <a:r>
              <a:rPr lang="ru-RU" i="1" dirty="0"/>
              <a:t>+ </a:t>
            </a:r>
            <a:r>
              <a:rPr lang="ru-RU" i="1" dirty="0" err="1"/>
              <a:t>С</a:t>
            </a:r>
            <a:r>
              <a:rPr lang="ru-RU" i="1" baseline="-25000" dirty="0" err="1"/>
              <a:t>ин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b="1" dirty="0"/>
              <a:t>Тема 1. ОСОБЕННОСТИ МЕТОДОЛОГИИ ТЕХНОЛОГИЧЕСКОГО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0727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sz="2800" dirty="0"/>
              <a:t>Для </a:t>
            </a:r>
            <a:r>
              <a:rPr lang="ru-RU" sz="2800" i="1" dirty="0"/>
              <a:t>дискретных объектов,</a:t>
            </a:r>
            <a:r>
              <a:rPr lang="ru-RU" sz="2800" dirty="0"/>
              <a:t> какими в технологии машиностроения являются маршрутный технологический процесс и структура опера­ции, задача синтеза состоит в определении структуры.</a:t>
            </a:r>
          </a:p>
          <a:p>
            <a:pPr algn="just"/>
            <a:r>
              <a:rPr lang="ru-RU" sz="2800" dirty="0"/>
              <a:t>Для </a:t>
            </a:r>
            <a:r>
              <a:rPr lang="ru-RU" sz="2800" i="1" dirty="0"/>
              <a:t>непрерывных объектов,</a:t>
            </a:r>
            <a:r>
              <a:rPr lang="ru-RU" sz="2800" dirty="0"/>
              <a:t> каким является процесс резания, решение задачи синтеза должно приводить к определению структуры и численных значений внутренних параметров проектируемого объек­та, например режимов резания.</a:t>
            </a:r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5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Инструментальные расходы на одну деталь можно определить по формуле</a:t>
            </a:r>
          </a:p>
          <a:p>
            <a:pPr marL="0" indent="447675" algn="ctr">
              <a:buNone/>
            </a:pPr>
            <a:r>
              <a:rPr lang="en-US" i="1" dirty="0"/>
              <a:t>C</a:t>
            </a:r>
            <a:r>
              <a:rPr lang="ru-RU" i="1" baseline="-25000" dirty="0"/>
              <a:t>ин</a:t>
            </a:r>
            <a:r>
              <a:rPr lang="ru-RU" i="1" dirty="0"/>
              <a:t>=</a:t>
            </a:r>
            <a:r>
              <a:rPr lang="en-US" i="1" dirty="0"/>
              <a:t>M</a:t>
            </a:r>
            <a:r>
              <a:rPr lang="ru-RU" i="1" dirty="0"/>
              <a:t>/</a:t>
            </a:r>
            <a:r>
              <a:rPr lang="en-US" i="1" dirty="0"/>
              <a:t>q</a:t>
            </a:r>
            <a:r>
              <a:rPr lang="ru-RU" i="1" dirty="0"/>
              <a:t>,</a:t>
            </a:r>
            <a:endParaRPr lang="ru-RU" dirty="0"/>
          </a:p>
          <a:p>
            <a:pPr marL="0" indent="447675" algn="just">
              <a:buNone/>
            </a:pPr>
            <a:r>
              <a:rPr lang="ru-RU" dirty="0"/>
              <a:t>где </a:t>
            </a:r>
            <a:r>
              <a:rPr lang="en-US" i="1" dirty="0"/>
              <a:t>M</a:t>
            </a:r>
            <a:r>
              <a:rPr lang="ru-RU" i="1" dirty="0"/>
              <a:t> –</a:t>
            </a:r>
            <a:r>
              <a:rPr lang="ru-RU" dirty="0"/>
              <a:t> инструментальные расходы, приведенные к одному периоду стойкости; </a:t>
            </a:r>
            <a:r>
              <a:rPr lang="en-US" i="1" dirty="0"/>
              <a:t>q</a:t>
            </a:r>
            <a:r>
              <a:rPr lang="ru-RU" i="1" dirty="0"/>
              <a:t> –</a:t>
            </a:r>
            <a:r>
              <a:rPr lang="ru-RU" dirty="0"/>
              <a:t> число деталей, обрабатываемых за период стойкости. При </a:t>
            </a:r>
            <a:r>
              <a:rPr lang="ru-RU" dirty="0" smtClean="0"/>
              <a:t>этом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где </a:t>
            </a:r>
            <a:r>
              <a:rPr lang="en-US" i="1" dirty="0"/>
              <a:t>t</a:t>
            </a:r>
            <a:r>
              <a:rPr lang="ru-RU" i="1" baseline="-25000" dirty="0"/>
              <a:t>р</a:t>
            </a:r>
            <a:r>
              <a:rPr lang="ru-RU" dirty="0"/>
              <a:t> – время резания инструментом каждой заготовки, мин.</a:t>
            </a:r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0" y="0"/>
          <a:ext cx="4476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4" name="Equation" r:id="rId4" imgW="444307" imgH="444307" progId="Equation.DSMT4">
                  <p:embed/>
                </p:oleObj>
              </mc:Choice>
              <mc:Fallback>
                <p:oleObj name="Equation" r:id="rId4" imgW="444307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476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856" y="3735682"/>
            <a:ext cx="176496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43767"/>
              </p:ext>
            </p:extLst>
          </p:nvPr>
        </p:nvGraphicFramePr>
        <p:xfrm>
          <a:off x="3275856" y="3735683"/>
          <a:ext cx="86409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5" name="Equation" r:id="rId6" imgW="444307" imgH="444307" progId="Equation.DSMT4">
                  <p:embed/>
                </p:oleObj>
              </mc:Choice>
              <mc:Fallback>
                <p:oleObj name="Equation" r:id="rId6" imgW="444307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735683"/>
                        <a:ext cx="864096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9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Инструментальные расходы, приведенные к одному периоду стойкости:</a:t>
            </a:r>
          </a:p>
          <a:p>
            <a:pPr marL="0" indent="0" algn="ctr">
              <a:buNone/>
            </a:pPr>
            <a:r>
              <a:rPr lang="en-US" i="1" dirty="0"/>
              <a:t>M</a:t>
            </a:r>
            <a:r>
              <a:rPr lang="ru-RU" i="1" dirty="0"/>
              <a:t>=</a:t>
            </a:r>
            <a:r>
              <a:rPr lang="en-US" i="1" dirty="0"/>
              <a:t>S</a:t>
            </a:r>
            <a:r>
              <a:rPr lang="ru-RU" i="1" baseline="-25000" dirty="0"/>
              <a:t>ин</a:t>
            </a:r>
            <a:r>
              <a:rPr lang="ru-RU" i="1" dirty="0"/>
              <a:t>/</a:t>
            </a:r>
            <a:r>
              <a:rPr lang="en-US" i="1" dirty="0"/>
              <a:t>n</a:t>
            </a:r>
            <a:r>
              <a:rPr lang="ru-RU" i="1" baseline="-25000" dirty="0"/>
              <a:t>Т</a:t>
            </a:r>
            <a:r>
              <a:rPr lang="ru-RU" i="1" dirty="0"/>
              <a:t>+</a:t>
            </a:r>
            <a:r>
              <a:rPr lang="en-US" i="1" dirty="0"/>
              <a:t>C</a:t>
            </a:r>
            <a:r>
              <a:rPr lang="ru-RU" i="1" dirty="0"/>
              <a:t>’</a:t>
            </a:r>
            <a:r>
              <a:rPr lang="ru-RU" i="1" baseline="-25000" dirty="0" err="1"/>
              <a:t>пер</a:t>
            </a:r>
            <a:r>
              <a:rPr lang="ru-RU" i="1" dirty="0" err="1"/>
              <a:t>+С’</a:t>
            </a:r>
            <a:r>
              <a:rPr lang="ru-RU" i="1" baseline="-25000" dirty="0" err="1"/>
              <a:t>зам.ин</a:t>
            </a:r>
            <a:r>
              <a:rPr lang="ru-RU" i="1" dirty="0"/>
              <a:t>,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где </a:t>
            </a:r>
            <a:r>
              <a:rPr lang="ru-RU" i="1" dirty="0" err="1"/>
              <a:t>S</a:t>
            </a:r>
            <a:r>
              <a:rPr lang="ru-RU" i="1" baseline="-25000" dirty="0" err="1"/>
              <a:t>ин</a:t>
            </a:r>
            <a:r>
              <a:rPr lang="ru-RU" i="1" dirty="0"/>
              <a:t> </a:t>
            </a:r>
            <a:r>
              <a:rPr lang="ru-RU" dirty="0"/>
              <a:t>– покупная (начальная) стоимость инструмента; </a:t>
            </a:r>
            <a:r>
              <a:rPr lang="ru-RU" i="1" dirty="0" err="1"/>
              <a:t>С’</a:t>
            </a:r>
            <a:r>
              <a:rPr lang="ru-RU" i="1" baseline="-25000" dirty="0" err="1"/>
              <a:t>пер</a:t>
            </a:r>
            <a:r>
              <a:rPr lang="ru-RU" i="1" dirty="0"/>
              <a:t> </a:t>
            </a:r>
            <a:r>
              <a:rPr lang="ru-RU" dirty="0"/>
              <a:t>– стоимость переточки инструмента, приведенная к одному периоду стойкости; </a:t>
            </a:r>
            <a:r>
              <a:rPr lang="ru-RU" i="1" dirty="0" err="1"/>
              <a:t>С’</a:t>
            </a:r>
            <a:r>
              <a:rPr lang="ru-RU" i="1" baseline="-25000" dirty="0" err="1"/>
              <a:t>зам.ин</a:t>
            </a:r>
            <a:r>
              <a:rPr lang="ru-RU" dirty="0"/>
              <a:t> – стоимость замены затупившегося инструмента, приведенная к одному периоду стойкости; </a:t>
            </a:r>
            <a:r>
              <a:rPr lang="ru-RU" i="1" dirty="0"/>
              <a:t>п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ru-RU" i="1" dirty="0"/>
              <a:t>– </a:t>
            </a:r>
            <a:r>
              <a:rPr lang="ru-RU" dirty="0"/>
              <a:t>число периодов стойкости</a:t>
            </a:r>
            <a:r>
              <a:rPr lang="ru-RU" dirty="0" smtClean="0"/>
              <a:t>.</a:t>
            </a:r>
          </a:p>
          <a:p>
            <a:pPr marL="0" indent="447675">
              <a:buNone/>
            </a:pPr>
            <a:r>
              <a:rPr lang="ru-RU" dirty="0"/>
              <a:t>После подстановки всех зависимостей</a:t>
            </a:r>
          </a:p>
          <a:p>
            <a:pPr marL="0" indent="0" algn="ctr">
              <a:buNone/>
            </a:pPr>
            <a:r>
              <a:rPr lang="ru-RU" i="1" dirty="0" err="1"/>
              <a:t>С</a:t>
            </a:r>
            <a:r>
              <a:rPr lang="ru-RU" i="1" baseline="-25000" dirty="0" err="1"/>
              <a:t>оп.пер</a:t>
            </a:r>
            <a:r>
              <a:rPr lang="ru-RU" i="1" dirty="0"/>
              <a:t>=</a:t>
            </a:r>
            <a:r>
              <a:rPr lang="en-US" i="1" dirty="0" err="1"/>
              <a:t>Rt</a:t>
            </a:r>
            <a:r>
              <a:rPr lang="ru-RU" i="1" baseline="-25000" dirty="0" err="1"/>
              <a:t>шт.р</a:t>
            </a:r>
            <a:r>
              <a:rPr lang="ru-RU" i="1" dirty="0" err="1"/>
              <a:t>+М</a:t>
            </a:r>
            <a:r>
              <a:rPr lang="en-US" i="1" dirty="0"/>
              <a:t>t</a:t>
            </a:r>
            <a:r>
              <a:rPr lang="ru-RU" i="1" baseline="-25000" dirty="0"/>
              <a:t>р</a:t>
            </a:r>
            <a:r>
              <a:rPr lang="ru-RU" i="1" dirty="0"/>
              <a:t>/</a:t>
            </a:r>
            <a:r>
              <a:rPr lang="en-US" i="1" dirty="0"/>
              <a:t>T</a:t>
            </a:r>
            <a:r>
              <a:rPr lang="ru-RU" i="1" dirty="0"/>
              <a:t>.	</a:t>
            </a: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Инструментальные расходы, приведенные к одному периоду стойкости:</a:t>
            </a:r>
          </a:p>
          <a:p>
            <a:pPr marL="0" indent="0" algn="ctr">
              <a:buNone/>
            </a:pPr>
            <a:r>
              <a:rPr lang="en-US" i="1" dirty="0"/>
              <a:t>M</a:t>
            </a:r>
            <a:r>
              <a:rPr lang="ru-RU" i="1" dirty="0"/>
              <a:t>=</a:t>
            </a:r>
            <a:r>
              <a:rPr lang="en-US" i="1" dirty="0"/>
              <a:t>S</a:t>
            </a:r>
            <a:r>
              <a:rPr lang="ru-RU" i="1" baseline="-25000" dirty="0"/>
              <a:t>ин</a:t>
            </a:r>
            <a:r>
              <a:rPr lang="ru-RU" i="1" dirty="0"/>
              <a:t>/</a:t>
            </a:r>
            <a:r>
              <a:rPr lang="en-US" i="1" dirty="0"/>
              <a:t>n</a:t>
            </a:r>
            <a:r>
              <a:rPr lang="ru-RU" i="1" baseline="-25000" dirty="0"/>
              <a:t>Т</a:t>
            </a:r>
            <a:r>
              <a:rPr lang="ru-RU" i="1" dirty="0"/>
              <a:t>+</a:t>
            </a:r>
            <a:r>
              <a:rPr lang="en-US" i="1" dirty="0"/>
              <a:t>C</a:t>
            </a:r>
            <a:r>
              <a:rPr lang="ru-RU" i="1" dirty="0"/>
              <a:t>’</a:t>
            </a:r>
            <a:r>
              <a:rPr lang="ru-RU" i="1" baseline="-25000" dirty="0" err="1"/>
              <a:t>пер</a:t>
            </a:r>
            <a:r>
              <a:rPr lang="ru-RU" i="1" dirty="0" err="1"/>
              <a:t>+С’</a:t>
            </a:r>
            <a:r>
              <a:rPr lang="ru-RU" i="1" baseline="-25000" dirty="0" err="1"/>
              <a:t>зам.ин</a:t>
            </a:r>
            <a:r>
              <a:rPr lang="ru-RU" i="1" dirty="0"/>
              <a:t>,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где </a:t>
            </a:r>
            <a:r>
              <a:rPr lang="ru-RU" i="1" dirty="0" err="1"/>
              <a:t>S</a:t>
            </a:r>
            <a:r>
              <a:rPr lang="ru-RU" i="1" baseline="-25000" dirty="0" err="1"/>
              <a:t>ин</a:t>
            </a:r>
            <a:r>
              <a:rPr lang="ru-RU" i="1" dirty="0"/>
              <a:t> </a:t>
            </a:r>
            <a:r>
              <a:rPr lang="ru-RU" dirty="0"/>
              <a:t>– покупная (начальная) стоимость инструмента; </a:t>
            </a:r>
            <a:r>
              <a:rPr lang="ru-RU" i="1" dirty="0" err="1"/>
              <a:t>С’</a:t>
            </a:r>
            <a:r>
              <a:rPr lang="ru-RU" i="1" baseline="-25000" dirty="0" err="1"/>
              <a:t>пер</a:t>
            </a:r>
            <a:r>
              <a:rPr lang="ru-RU" i="1" dirty="0"/>
              <a:t> </a:t>
            </a:r>
            <a:r>
              <a:rPr lang="ru-RU" dirty="0"/>
              <a:t>– стоимость переточки инструмента, приведенная к одному периоду стойкости; </a:t>
            </a:r>
            <a:r>
              <a:rPr lang="ru-RU" i="1" dirty="0" err="1"/>
              <a:t>С’</a:t>
            </a:r>
            <a:r>
              <a:rPr lang="ru-RU" i="1" baseline="-25000" dirty="0" err="1"/>
              <a:t>зам.ин</a:t>
            </a:r>
            <a:r>
              <a:rPr lang="ru-RU" dirty="0"/>
              <a:t> – стоимость замены затупившегося инструмента, приведенная к одному периоду стойкости; </a:t>
            </a:r>
            <a:r>
              <a:rPr lang="ru-RU" i="1" dirty="0"/>
              <a:t>п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ru-RU" i="1" dirty="0"/>
              <a:t>– </a:t>
            </a:r>
            <a:r>
              <a:rPr lang="ru-RU" dirty="0"/>
              <a:t>число периодов стойкости</a:t>
            </a:r>
            <a:r>
              <a:rPr lang="ru-RU" dirty="0" smtClean="0"/>
              <a:t>.</a:t>
            </a:r>
          </a:p>
          <a:p>
            <a:pPr marL="0" indent="447675">
              <a:buNone/>
            </a:pPr>
            <a:r>
              <a:rPr lang="ru-RU" dirty="0"/>
              <a:t>После подстановки всех зависимостей</a:t>
            </a:r>
          </a:p>
          <a:p>
            <a:pPr marL="0" indent="0" algn="ctr">
              <a:buNone/>
            </a:pPr>
            <a:r>
              <a:rPr lang="ru-RU" i="1" dirty="0" err="1"/>
              <a:t>С</a:t>
            </a:r>
            <a:r>
              <a:rPr lang="ru-RU" i="1" baseline="-25000" dirty="0" err="1"/>
              <a:t>оп.пер</a:t>
            </a:r>
            <a:r>
              <a:rPr lang="ru-RU" i="1" dirty="0"/>
              <a:t>=</a:t>
            </a:r>
            <a:r>
              <a:rPr lang="en-US" i="1" dirty="0" err="1"/>
              <a:t>Rt</a:t>
            </a:r>
            <a:r>
              <a:rPr lang="ru-RU" i="1" baseline="-25000" dirty="0" err="1"/>
              <a:t>шт.р</a:t>
            </a:r>
            <a:r>
              <a:rPr lang="ru-RU" i="1" dirty="0" err="1"/>
              <a:t>+М</a:t>
            </a:r>
            <a:r>
              <a:rPr lang="en-US" i="1" dirty="0"/>
              <a:t>t</a:t>
            </a:r>
            <a:r>
              <a:rPr lang="ru-RU" i="1" baseline="-25000" dirty="0"/>
              <a:t>р</a:t>
            </a:r>
            <a:r>
              <a:rPr lang="ru-RU" i="1" dirty="0"/>
              <a:t>/</a:t>
            </a:r>
            <a:r>
              <a:rPr lang="en-US" i="1" dirty="0"/>
              <a:t>T</a:t>
            </a:r>
            <a:r>
              <a:rPr lang="ru-RU" i="1" dirty="0"/>
              <a:t>.	</a:t>
            </a: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Как видно из </a:t>
            </a:r>
            <a:r>
              <a:rPr lang="ru-RU" sz="2800" dirty="0" smtClean="0"/>
              <a:t>формулы</a:t>
            </a:r>
            <a:r>
              <a:rPr lang="ru-RU" sz="2800" dirty="0"/>
              <a:t>, вид критерия оптимальности по па­раметрам </a:t>
            </a:r>
            <a:r>
              <a:rPr lang="ru-RU" sz="2800" i="1" dirty="0">
                <a:sym typeface="Symbol" panose="05050102010706020507" pitchFamily="18" charset="2"/>
              </a:rPr>
              <a:t></a:t>
            </a:r>
            <a:r>
              <a:rPr lang="ru-RU" sz="2800" i="1" dirty="0"/>
              <a:t>, </a:t>
            </a:r>
            <a:r>
              <a:rPr lang="en-US" sz="2800" i="1" dirty="0"/>
              <a:t>s</a:t>
            </a:r>
            <a:r>
              <a:rPr lang="ru-RU" sz="2800" dirty="0"/>
              <a:t> и</a:t>
            </a:r>
            <a:r>
              <a:rPr lang="ru-RU" sz="2800" i="1" dirty="0"/>
              <a:t> </a:t>
            </a:r>
            <a:r>
              <a:rPr lang="en-US" sz="2800" i="1" dirty="0"/>
              <a:t>t </a:t>
            </a:r>
            <a:r>
              <a:rPr lang="ru-RU" sz="2800" dirty="0"/>
              <a:t>является нелинейным.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обстоятельство затруд­няет разработку методов оптимизации, поэтому в частных случаях стремятся упростить вид критерия оптимальности, что, естественно, вносит определенные погрешности в получаемые результаты.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Таким </a:t>
            </a:r>
            <a:r>
              <a:rPr lang="ru-RU" sz="2800" dirty="0"/>
              <a:t>примером является широко используемый метод линейного программирования для расчета оптимальных режимов резания </a:t>
            </a:r>
            <a:r>
              <a:rPr lang="ru-RU" sz="2800" i="1" dirty="0"/>
              <a:t>υ</a:t>
            </a:r>
            <a:r>
              <a:rPr lang="ru-RU" sz="2800" dirty="0"/>
              <a:t> и </a:t>
            </a:r>
            <a:r>
              <a:rPr lang="en-US" sz="2800" dirty="0"/>
              <a:t>s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этом случае критерий «минимальная себестоимость» рассматривается в виде </a:t>
            </a:r>
            <a:r>
              <a:rPr lang="en-US" sz="2800" i="1" dirty="0"/>
              <a:t>C</a:t>
            </a:r>
            <a:r>
              <a:rPr lang="en-US" sz="2800" i="1" baseline="-25000" dirty="0"/>
              <a:t>on</a:t>
            </a:r>
            <a:r>
              <a:rPr lang="ru-RU" sz="2800" i="1" baseline="-25000" dirty="0"/>
              <a:t>.</a:t>
            </a:r>
            <a:r>
              <a:rPr lang="en-US" sz="2800" i="1" baseline="-25000" dirty="0"/>
              <a:t>nep</a:t>
            </a:r>
            <a:r>
              <a:rPr lang="ru-RU" sz="2800" i="1" dirty="0"/>
              <a:t>=</a:t>
            </a:r>
            <a:r>
              <a:rPr lang="en-US" sz="2800" i="1" dirty="0"/>
              <a:t>C</a:t>
            </a:r>
            <a:r>
              <a:rPr lang="ru-RU" sz="2800" i="1" baseline="-25000" dirty="0"/>
              <a:t>1</a:t>
            </a:r>
            <a:r>
              <a:rPr lang="ru-RU" sz="2800" i="1" dirty="0"/>
              <a:t>/</a:t>
            </a:r>
            <a:r>
              <a:rPr lang="en-US" sz="2800" i="1" dirty="0"/>
              <a:t>ns</a:t>
            </a:r>
            <a:r>
              <a:rPr lang="ru-RU" sz="2800" dirty="0"/>
              <a:t>, где </a:t>
            </a:r>
            <a:r>
              <a:rPr lang="en-US" sz="2800" i="1" dirty="0"/>
              <a:t>C</a:t>
            </a:r>
            <a:r>
              <a:rPr lang="ru-RU" sz="2800" i="1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– некоторая по­стоянная, характеризующая условие обработки.</a:t>
            </a:r>
          </a:p>
          <a:p>
            <a:pPr marL="0" indent="447675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4789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3805" y="5445224"/>
            <a:ext cx="76328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ctr">
              <a:buNone/>
            </a:pPr>
            <a:r>
              <a:rPr lang="ru-RU" sz="2800" b="1" i="1" dirty="0"/>
              <a:t>Построение обобщенных критериев </a:t>
            </a:r>
            <a:r>
              <a:rPr lang="ru-RU" sz="2800" b="1" i="1" dirty="0" smtClean="0"/>
              <a:t>оптимальности</a:t>
            </a:r>
          </a:p>
          <a:p>
            <a:pPr marL="0" indent="447675" algn="just">
              <a:buNone/>
            </a:pPr>
            <a:r>
              <a:rPr lang="ru-RU" sz="2400" b="1" i="1" dirty="0" smtClean="0"/>
              <a:t> </a:t>
            </a:r>
            <a:r>
              <a:rPr lang="ru-RU" sz="2600" dirty="0"/>
              <a:t>При решении задач оптимизации процессов механической обработки часто возни­кает необходимость одновременного достижения нескольких проти­воречащих друг другу целей. </a:t>
            </a:r>
            <a:endParaRPr lang="ru-RU" sz="2600" dirty="0" smtClean="0"/>
          </a:p>
          <a:p>
            <a:pPr marL="0" indent="447675" algn="just">
              <a:buNone/>
            </a:pPr>
            <a:r>
              <a:rPr lang="ru-RU" sz="2600" dirty="0" smtClean="0"/>
              <a:t>Принимая </a:t>
            </a:r>
            <a:r>
              <a:rPr lang="ru-RU" sz="2600" dirty="0"/>
              <a:t>решения, улучшающие оценки одного критерия, например минимальной себестоимости операции, мы ухудшаем тем самым оценки по другим критериям, например наибольшей производительности и др. </a:t>
            </a:r>
            <a:endParaRPr lang="ru-RU" sz="2600" dirty="0" smtClean="0"/>
          </a:p>
          <a:p>
            <a:pPr marL="0" indent="447675" algn="just">
              <a:buNone/>
            </a:pPr>
            <a:r>
              <a:rPr lang="ru-RU" sz="2600" dirty="0" smtClean="0"/>
              <a:t>В </a:t>
            </a:r>
            <a:r>
              <a:rPr lang="ru-RU" sz="2600" dirty="0"/>
              <a:t>таких случаях возникает задача оценки и сравнения различных проектных ре­шений при так называемом </a:t>
            </a:r>
            <a:r>
              <a:rPr lang="ru-RU" sz="2600" i="1" dirty="0"/>
              <a:t>векторном критерии эффективности. </a:t>
            </a:r>
            <a:endParaRPr lang="ru-RU" sz="2600" i="1" dirty="0" smtClean="0"/>
          </a:p>
          <a:p>
            <a:pPr marL="0" indent="447675" algn="just">
              <a:buNone/>
            </a:pPr>
            <a:r>
              <a:rPr lang="ru-RU" sz="2600" dirty="0" smtClean="0"/>
              <a:t>С </a:t>
            </a:r>
            <a:r>
              <a:rPr lang="ru-RU" sz="2600" dirty="0"/>
              <a:t>этой целью используют обобщенные критерии, которые явля­ются скалярными функциями частных критериев и учитывают степень достижения всех целей в совокупности, отражая относи­тельную значимость каждого критерия в отдельности.</a:t>
            </a:r>
          </a:p>
          <a:p>
            <a:pPr marL="0" indent="447675" algn="just">
              <a:buNone/>
            </a:pPr>
            <a:endParaRPr lang="ru-RU" b="1" i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4789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3805" y="5445224"/>
            <a:ext cx="76328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000" dirty="0"/>
              <a:t>Поскольку каждый из частных критериев является фактически функцией управляемых переменных, то и обобщенный критерий в свою очередь можно рассматривать как некоторую функцию управляемых переменных. </a:t>
            </a:r>
            <a:endParaRPr lang="ru-RU" sz="3000" dirty="0" smtClean="0"/>
          </a:p>
          <a:p>
            <a:pPr marL="0" indent="447675" algn="just">
              <a:buNone/>
            </a:pPr>
            <a:r>
              <a:rPr lang="ru-RU" sz="3000" dirty="0" smtClean="0"/>
              <a:t>Эту </a:t>
            </a:r>
            <a:r>
              <a:rPr lang="ru-RU" sz="3000" dirty="0"/>
              <a:t>функцию, как отмечалось выше, обычно называют </a:t>
            </a:r>
            <a:r>
              <a:rPr lang="ru-RU" sz="3000" i="1" dirty="0"/>
              <a:t>целевой.</a:t>
            </a:r>
            <a:r>
              <a:rPr lang="ru-RU" sz="3000" dirty="0"/>
              <a:t> При таком подходе, называемом </a:t>
            </a:r>
            <a:r>
              <a:rPr lang="ru-RU" sz="3000" i="1" dirty="0"/>
              <a:t>свер­тыванием векторного критерия,</a:t>
            </a:r>
            <a:r>
              <a:rPr lang="ru-RU" sz="3000" dirty="0"/>
              <a:t> задача сравнения решений по век­торному критерию фактически заменяется задачей выбора способа свертывания и определения значения коэффициентов, участвующих в этом свертывании. Существуют следующие виды обобщенных (свернутых) критериев.</a:t>
            </a:r>
          </a:p>
          <a:p>
            <a:pPr marL="0" indent="447675" algn="just">
              <a:buNone/>
            </a:pPr>
            <a:endParaRPr lang="ru-RU" b="1" i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4789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3805" y="5445224"/>
            <a:ext cx="76328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000" i="1" dirty="0"/>
              <a:t>Аддитивный критерий.</a:t>
            </a:r>
            <a:r>
              <a:rPr lang="ru-RU" sz="3000" dirty="0"/>
              <a:t> В этом случае в качестве обоб­щенного критерия берется «взвешенная» сумма частных </a:t>
            </a:r>
            <a:r>
              <a:rPr lang="ru-RU" sz="3000" dirty="0" smtClean="0"/>
              <a:t>критериев</a:t>
            </a:r>
          </a:p>
          <a:p>
            <a:pPr marL="0" indent="447675" algn="just">
              <a:buNone/>
            </a:pPr>
            <a:endParaRPr lang="ru-RU" sz="3000" dirty="0"/>
          </a:p>
          <a:p>
            <a:pPr marL="0" indent="447675" algn="just">
              <a:buNone/>
            </a:pPr>
            <a:endParaRPr lang="ru-RU" sz="3000" dirty="0" smtClean="0"/>
          </a:p>
          <a:p>
            <a:pPr marL="0" indent="447675" algn="just">
              <a:buNone/>
            </a:pPr>
            <a:r>
              <a:rPr lang="ru-RU" sz="3000" dirty="0" smtClean="0"/>
              <a:t>где </a:t>
            </a:r>
            <a:r>
              <a:rPr lang="ru-RU" sz="3000" i="1" dirty="0"/>
              <a:t>х – </a:t>
            </a:r>
            <a:r>
              <a:rPr lang="ru-RU" sz="3000" dirty="0"/>
              <a:t>управляемые переменные; </a:t>
            </a:r>
            <a:r>
              <a:rPr lang="ru-RU" sz="3000" i="1" dirty="0"/>
              <a:t>α</a:t>
            </a:r>
            <a:r>
              <a:rPr lang="en-US" sz="3000" i="1" baseline="-25000" dirty="0"/>
              <a:t>j</a:t>
            </a:r>
            <a:r>
              <a:rPr lang="ru-RU" sz="3000" dirty="0"/>
              <a:t> – неотрицательные коэф­фициенты, значения которых выбираются, исходя из степени важ­ности отдельных целей, и определяются на основании ранее решен­ных аналогичных задач или методом проб. В последнем случае «весовые» коэффициенты подбираются при анализе результатов, получаемых при различных значениях этих коэффициентов, </a:t>
            </a:r>
            <a:r>
              <a:rPr lang="ru-RU" sz="3000" i="1" dirty="0"/>
              <a:t>α</a:t>
            </a:r>
            <a:r>
              <a:rPr lang="en-US" sz="3000" i="1" baseline="-25000" dirty="0"/>
              <a:t>j </a:t>
            </a:r>
            <a:r>
              <a:rPr lang="ru-RU" sz="3000" dirty="0"/>
              <a:t>является неуправляемой переменной.</a:t>
            </a:r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b="1" i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4789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3805" y="5445224"/>
            <a:ext cx="76328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273387"/>
              </p:ext>
            </p:extLst>
          </p:nvPr>
        </p:nvGraphicFramePr>
        <p:xfrm>
          <a:off x="2843808" y="1381216"/>
          <a:ext cx="3537932" cy="124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1" name="Equation" r:id="rId4" imgW="1054100" imgH="368300" progId="Equation.DSMT4">
                  <p:embed/>
                </p:oleObj>
              </mc:Choice>
              <mc:Fallback>
                <p:oleObj name="Equation" r:id="rId4" imgW="1054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381216"/>
                        <a:ext cx="3537932" cy="1242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/>
              <a:t>Мультипликативный критерий.</a:t>
            </a:r>
            <a:r>
              <a:rPr lang="ru-RU" dirty="0"/>
              <a:t> В отличие от пре­дыдущего в данном случае в качестве обобщенного критерия берется «взвешенное» произведение частных </a:t>
            </a:r>
            <a:r>
              <a:rPr lang="ru-RU" dirty="0" smtClean="0"/>
              <a:t>критериев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i="1" dirty="0" smtClean="0"/>
          </a:p>
          <a:p>
            <a:pPr marL="0" indent="447675" algn="just">
              <a:buNone/>
            </a:pPr>
            <a:r>
              <a:rPr lang="ru-RU" i="1" dirty="0" smtClean="0"/>
              <a:t>Конъюнктивный </a:t>
            </a:r>
            <a:r>
              <a:rPr lang="ru-RU" i="1" dirty="0"/>
              <a:t>критерий.</a:t>
            </a:r>
            <a:r>
              <a:rPr lang="ru-RU" dirty="0"/>
              <a:t> По этому критерию оцени­вается каждое решение с точки зрения цели, степень достижения которой (с учетом «весового» коэффициента) в данном случае наименьшая:</a:t>
            </a:r>
          </a:p>
          <a:p>
            <a:pPr marL="0" indent="447675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297388"/>
              </p:ext>
            </p:extLst>
          </p:nvPr>
        </p:nvGraphicFramePr>
        <p:xfrm>
          <a:off x="3131840" y="2019114"/>
          <a:ext cx="3485592" cy="116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9" name="Equation" r:id="rId4" imgW="1104900" imgH="368300" progId="Equation.DSMT4">
                  <p:embed/>
                </p:oleObj>
              </mc:Choice>
              <mc:Fallback>
                <p:oleObj name="Equation" r:id="rId4" imgW="1104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019114"/>
                        <a:ext cx="3485592" cy="1161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154046"/>
              </p:ext>
            </p:extLst>
          </p:nvPr>
        </p:nvGraphicFramePr>
        <p:xfrm>
          <a:off x="2886119" y="5373426"/>
          <a:ext cx="3875818" cy="87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0" name="Equation" r:id="rId6" imgW="1167893" imgH="266584" progId="Equation.DSMT4">
                  <p:embed/>
                </p:oleObj>
              </mc:Choice>
              <mc:Fallback>
                <p:oleObj name="Equation" r:id="rId6" imgW="1167893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119" y="5373426"/>
                        <a:ext cx="3875818" cy="872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2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/>
              <a:t>Дизъюнктивный критерий.</a:t>
            </a:r>
            <a:r>
              <a:rPr lang="ru-RU" dirty="0"/>
              <a:t> Противоположен пре­дыдущему и оценивает решения с точки зрения цели, степень достижения которой (также с учетом «весового» коэффициента) в данном случае максимальна</a:t>
            </a:r>
            <a:r>
              <a:rPr lang="ru-RU" dirty="0" smtClean="0"/>
              <a:t>: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r>
              <a:rPr lang="ru-RU" dirty="0"/>
              <a:t>Кроме рассмотренных, могут использоваться и другие способы свертывания </a:t>
            </a:r>
            <a:r>
              <a:rPr lang="ru-RU" dirty="0" smtClean="0"/>
              <a:t>критериев. </a:t>
            </a:r>
          </a:p>
          <a:p>
            <a:pPr marL="0" indent="447675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42365"/>
              </p:ext>
            </p:extLst>
          </p:nvPr>
        </p:nvGraphicFramePr>
        <p:xfrm>
          <a:off x="2483768" y="2564904"/>
          <a:ext cx="3826724" cy="86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Equation" r:id="rId4" imgW="1167893" imgH="266584" progId="Equation.DSMT4">
                  <p:embed/>
                </p:oleObj>
              </mc:Choice>
              <mc:Fallback>
                <p:oleObj name="Equation" r:id="rId4" imgW="1167893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564904"/>
                        <a:ext cx="3826724" cy="866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8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 smtClean="0"/>
              <a:t>Способ </a:t>
            </a:r>
            <a:r>
              <a:rPr lang="ru-RU" i="1" dirty="0"/>
              <a:t>выделения наиболее важ­ного критерия</a:t>
            </a:r>
            <a:r>
              <a:rPr lang="ru-RU" dirty="0"/>
              <a:t> предусматривает определение из набора частных критериев оптимальности одного, который принимается за обоб­щенный как критерий допустимости.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Для </a:t>
            </a:r>
            <a:r>
              <a:rPr lang="ru-RU" dirty="0"/>
              <a:t>выбора наиболее важного критерия может быть рекомендован </a:t>
            </a:r>
            <a:r>
              <a:rPr lang="ru-RU" i="1" dirty="0"/>
              <a:t>метод последовательных уступок,</a:t>
            </a:r>
            <a:r>
              <a:rPr lang="ru-RU" dirty="0"/>
              <a:t> предусматривающий упорядочивание всех количественных целей в порядке убывания их значимости.</a:t>
            </a:r>
          </a:p>
          <a:p>
            <a:pPr marL="0" indent="447675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Цели автоматизации проектирования технологических процессов и средства их </a:t>
            </a:r>
            <a:r>
              <a:rPr lang="ru-RU" sz="2800" b="1" dirty="0" smtClean="0"/>
              <a:t>достижения</a:t>
            </a:r>
            <a:endParaRPr lang="en-US" sz="2800" b="1" dirty="0" smtClean="0"/>
          </a:p>
          <a:p>
            <a:pPr marL="0" indent="541338" algn="just">
              <a:buNone/>
            </a:pPr>
            <a:endParaRPr lang="en-US" sz="2800" dirty="0" smtClean="0"/>
          </a:p>
          <a:p>
            <a:pPr marL="0" indent="541338" algn="just">
              <a:buNone/>
            </a:pPr>
            <a:r>
              <a:rPr lang="ru-RU" sz="2800" i="1" dirty="0" smtClean="0"/>
              <a:t>Основные цели </a:t>
            </a:r>
            <a:r>
              <a:rPr lang="ru-RU" sz="2800" dirty="0"/>
              <a:t>создания САПР </a:t>
            </a:r>
            <a:r>
              <a:rPr lang="ru-RU" sz="2800" dirty="0" smtClean="0"/>
              <a:t>ТП:</a:t>
            </a:r>
          </a:p>
          <a:p>
            <a:pPr algn="just"/>
            <a:r>
              <a:rPr lang="ru-RU" sz="2800" dirty="0" smtClean="0"/>
              <a:t>экономия </a:t>
            </a:r>
            <a:r>
              <a:rPr lang="ru-RU" sz="2800" dirty="0"/>
              <a:t>труда </a:t>
            </a:r>
            <a:r>
              <a:rPr lang="ru-RU" sz="2800" dirty="0" smtClean="0"/>
              <a:t>технологов</a:t>
            </a:r>
          </a:p>
          <a:p>
            <a:pPr algn="just"/>
            <a:r>
              <a:rPr lang="ru-RU" sz="2800" dirty="0"/>
              <a:t>повышение качества проектных </a:t>
            </a:r>
            <a:r>
              <a:rPr lang="ru-RU" sz="2800" dirty="0" smtClean="0"/>
              <a:t>решений</a:t>
            </a:r>
          </a:p>
          <a:p>
            <a:pPr marL="0" indent="541338" algn="just">
              <a:buNone/>
            </a:pPr>
            <a:r>
              <a:rPr lang="ru-RU" sz="2800" i="1" dirty="0" smtClean="0"/>
              <a:t>Вспомогательные цели </a:t>
            </a:r>
            <a:r>
              <a:rPr lang="ru-RU" sz="2800" dirty="0"/>
              <a:t>создания САПР </a:t>
            </a:r>
            <a:r>
              <a:rPr lang="ru-RU" sz="2800" dirty="0" smtClean="0"/>
              <a:t>ТП:</a:t>
            </a:r>
          </a:p>
          <a:p>
            <a:pPr marL="0" indent="266700" algn="just"/>
            <a:r>
              <a:rPr lang="ru-RU" sz="2800" dirty="0"/>
              <a:t>уменьшение трудоемкости раз­работки программных средств, </a:t>
            </a:r>
            <a:endParaRPr lang="ru-RU" sz="2800" dirty="0" smtClean="0"/>
          </a:p>
          <a:p>
            <a:pPr marL="0" indent="266700" algn="just"/>
            <a:r>
              <a:rPr lang="ru-RU" sz="2800" dirty="0" smtClean="0"/>
              <a:t>адаптации </a:t>
            </a:r>
            <a:r>
              <a:rPr lang="ru-RU" sz="2800" dirty="0"/>
              <a:t>их к услови­ям эксплуатации при внедрении, а также их </a:t>
            </a:r>
            <a:r>
              <a:rPr lang="ru-RU" sz="2800" dirty="0" smtClean="0"/>
              <a:t>сопровож­дения</a:t>
            </a:r>
            <a:r>
              <a:rPr lang="ru-RU" sz="2800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49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ctr">
              <a:buNone/>
            </a:pPr>
            <a:r>
              <a:rPr lang="ru-RU" b="1" i="1" dirty="0"/>
              <a:t>Выбор технических </a:t>
            </a:r>
            <a:r>
              <a:rPr lang="ru-RU" b="1" i="1" dirty="0" smtClean="0"/>
              <a:t>ограничений</a:t>
            </a:r>
          </a:p>
          <a:p>
            <a:pPr marL="0" indent="447675" algn="just">
              <a:buNone/>
            </a:pPr>
            <a:r>
              <a:rPr lang="ru-RU" sz="3000" dirty="0"/>
              <a:t>Оптимизация технологических процессов зависит также от пра­вильного выбора технических ограничений, которые определяют об­ласть существования оптимальных решений. </a:t>
            </a:r>
            <a:endParaRPr lang="ru-RU" sz="3000" dirty="0" smtClean="0"/>
          </a:p>
          <a:p>
            <a:pPr marL="0" indent="447675" algn="just">
              <a:buNone/>
            </a:pPr>
            <a:r>
              <a:rPr lang="ru-RU" sz="3000" dirty="0" smtClean="0"/>
              <a:t>Следует </a:t>
            </a:r>
            <a:r>
              <a:rPr lang="ru-RU" sz="3000" dirty="0"/>
              <a:t>иметь в виду, что не может быть речи о каком-либо оптимальном ТП в общем смысле, поэтому поиск оптимального технологического процесса должен быть ограничен определенными технологическими условиями. </a:t>
            </a:r>
            <a:endParaRPr lang="ru-RU" sz="3000" dirty="0" smtClean="0"/>
          </a:p>
          <a:p>
            <a:pPr marL="0" indent="447675" algn="just">
              <a:buNone/>
            </a:pPr>
            <a:r>
              <a:rPr lang="ru-RU" sz="3000" dirty="0" smtClean="0"/>
              <a:t>Чем </a:t>
            </a:r>
            <a:r>
              <a:rPr lang="ru-RU" sz="3000" dirty="0"/>
              <a:t>точнее сформулированы ограничения, вытекающие из производственных условий, тем меньше вариантов процесса, рассматриваемого в качестве основы для выбора оптимального решения.</a:t>
            </a:r>
          </a:p>
          <a:p>
            <a:pPr marL="0" indent="447675" algn="just">
              <a:buNone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200" dirty="0" smtClean="0"/>
              <a:t>В общем виде все параметры (величины, характеризующие элементы про­цесса обработки), определяющие состояние объекта в произвольный момент времени, могут быть представлены в виде следующих век­торов:</a:t>
            </a:r>
          </a:p>
          <a:p>
            <a:pPr marL="0" indent="447675" algn="just">
              <a:buNone/>
            </a:pPr>
            <a:r>
              <a:rPr lang="ru-RU" sz="2200" dirty="0" smtClean="0"/>
              <a:t>1) </a:t>
            </a:r>
            <a:r>
              <a:rPr lang="ru-RU" sz="2200" i="1" dirty="0" smtClean="0"/>
              <a:t>вектора входных и возмущающих параметров V =(</a:t>
            </a:r>
            <a:r>
              <a:rPr lang="en-US" sz="2200" i="1" dirty="0" smtClean="0"/>
              <a:t>υ</a:t>
            </a:r>
            <a:r>
              <a:rPr lang="ru-RU" sz="2200" i="1" baseline="-25000" dirty="0" smtClean="0"/>
              <a:t>1</a:t>
            </a:r>
            <a:r>
              <a:rPr lang="ru-RU" sz="2200" i="1" dirty="0" smtClean="0"/>
              <a:t>, </a:t>
            </a:r>
            <a:r>
              <a:rPr lang="en-US" sz="2200" i="1" dirty="0" smtClean="0"/>
              <a:t>υ</a:t>
            </a:r>
            <a:r>
              <a:rPr lang="ru-RU" sz="2200" i="1" baseline="-25000" dirty="0" smtClean="0"/>
              <a:t>2 </a:t>
            </a:r>
            <a:r>
              <a:rPr lang="ru-RU" sz="2200" i="1" dirty="0" smtClean="0"/>
              <a:t>, …,</a:t>
            </a:r>
            <a:r>
              <a:rPr lang="ru-RU" sz="2200" i="1" baseline="-25000" dirty="0" smtClean="0"/>
              <a:t> </a:t>
            </a:r>
            <a:r>
              <a:rPr lang="en-US" sz="2200" i="1" dirty="0" err="1" smtClean="0"/>
              <a:t>υ</a:t>
            </a:r>
            <a:r>
              <a:rPr lang="en-US" sz="2200" i="1" baseline="-25000" dirty="0" err="1" smtClean="0"/>
              <a:t>p</a:t>
            </a:r>
            <a:r>
              <a:rPr lang="ru-RU" sz="2200" i="1" dirty="0" smtClean="0"/>
              <a:t>)</a:t>
            </a:r>
            <a:r>
              <a:rPr lang="ru-RU" sz="2200" dirty="0" smtClean="0"/>
              <a:t> К входным параметрам относятся неуправляемые перемен­ные, связанные с объектом обработки и состоянием оборудования.</a:t>
            </a:r>
          </a:p>
          <a:p>
            <a:pPr marL="0" indent="447675" algn="just">
              <a:buNone/>
            </a:pPr>
            <a:r>
              <a:rPr lang="ru-RU" sz="2200" dirty="0" smtClean="0"/>
              <a:t>Возмущающие параметры связаны с проявлением случайных величин, характеризуемых изменениями неконтролируемых характе­ристик заготовки или внешней среды;</a:t>
            </a:r>
          </a:p>
          <a:p>
            <a:pPr marL="0" indent="447675" algn="just">
              <a:buNone/>
            </a:pPr>
            <a:r>
              <a:rPr lang="ru-RU" sz="2200" dirty="0" smtClean="0"/>
              <a:t>2) </a:t>
            </a:r>
            <a:r>
              <a:rPr lang="ru-RU" sz="2200" i="1" dirty="0" smtClean="0"/>
              <a:t>вектора технологических параметров Х= (</a:t>
            </a:r>
            <a:r>
              <a:rPr lang="en-US" sz="2200" i="1" dirty="0" smtClean="0"/>
              <a:t>x</a:t>
            </a:r>
            <a:r>
              <a:rPr lang="ru-RU" sz="2200" i="1" baseline="-25000" dirty="0" smtClean="0"/>
              <a:t>1</a:t>
            </a:r>
            <a:r>
              <a:rPr lang="ru-RU" sz="2200" i="1" dirty="0" smtClean="0"/>
              <a:t>, </a:t>
            </a:r>
            <a:r>
              <a:rPr lang="en-US" sz="2200" i="1" dirty="0" smtClean="0"/>
              <a:t>x</a:t>
            </a:r>
            <a:r>
              <a:rPr lang="ru-RU" sz="2200" i="1" baseline="-25000" dirty="0" smtClean="0"/>
              <a:t>2</a:t>
            </a:r>
            <a:r>
              <a:rPr lang="ru-RU" sz="2200" i="1" dirty="0" smtClean="0"/>
              <a:t>, …, </a:t>
            </a:r>
            <a:r>
              <a:rPr lang="en-US" sz="2200" i="1" dirty="0" err="1" smtClean="0"/>
              <a:t>x</a:t>
            </a:r>
            <a:r>
              <a:rPr lang="en-US" sz="2200" i="1" baseline="-25000" dirty="0" err="1" smtClean="0"/>
              <a:t>n</a:t>
            </a:r>
            <a:r>
              <a:rPr lang="ru-RU" sz="2200" i="1" dirty="0" smtClean="0"/>
              <a:t>). </a:t>
            </a:r>
            <a:r>
              <a:rPr lang="ru-RU" sz="2200" dirty="0" smtClean="0"/>
              <a:t>Компоненты этого вектора являются управляемыми переменными, позволяющими выбирать необходимые условия обработки. Обя­зательным условием технологических параметров является возможность их управления и контроля;</a:t>
            </a:r>
          </a:p>
          <a:p>
            <a:pPr marL="0" indent="447675" algn="just">
              <a:buNone/>
            </a:pPr>
            <a:r>
              <a:rPr lang="ru-RU" sz="2200" dirty="0" smtClean="0"/>
              <a:t>3) </a:t>
            </a:r>
            <a:r>
              <a:rPr lang="ru-RU" sz="2200" i="1" dirty="0" smtClean="0"/>
              <a:t>вектора выходных параметров</a:t>
            </a:r>
            <a:r>
              <a:rPr lang="ru-RU" sz="2200" dirty="0" smtClean="0"/>
              <a:t> </a:t>
            </a:r>
            <a:r>
              <a:rPr lang="ru-RU" sz="2200" i="1" dirty="0" smtClean="0"/>
              <a:t>У= (у</a:t>
            </a:r>
            <a:r>
              <a:rPr lang="ru-RU" sz="2200" i="1" baseline="-25000" dirty="0" smtClean="0"/>
              <a:t>1</a:t>
            </a:r>
            <a:r>
              <a:rPr lang="ru-RU" sz="2200" i="1" dirty="0" smtClean="0"/>
              <a:t>, у</a:t>
            </a:r>
            <a:r>
              <a:rPr lang="ru-RU" sz="2200" i="1" baseline="-25000" dirty="0" smtClean="0"/>
              <a:t>2</a:t>
            </a:r>
            <a:r>
              <a:rPr lang="ru-RU" sz="2200" i="1" dirty="0" smtClean="0"/>
              <a:t>, …, у</a:t>
            </a:r>
            <a:r>
              <a:rPr lang="en-US" sz="2200" i="1" baseline="-25000" dirty="0" smtClean="0"/>
              <a:t>m</a:t>
            </a:r>
            <a:r>
              <a:rPr lang="ru-RU" sz="2200" i="1" dirty="0" smtClean="0"/>
              <a:t>).</a:t>
            </a:r>
            <a:r>
              <a:rPr lang="ru-RU" sz="2200" dirty="0" smtClean="0"/>
              <a:t> Выходные параметры, ранее названные производными переменными, определяют основные характеристики качества продукции и технико-экономические показатели, связанные с рассматриваемым процессом.</a:t>
            </a:r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Значение каждого из рассмотренных параметров находится в определенном интервале, задаваемом физической природой данного параметра или требованиями к технологическому процессу, поэтому группа ограничений, связанная с диапазоном варьирования </a:t>
            </a:r>
            <a:r>
              <a:rPr lang="ru-RU" sz="2800" dirty="0" smtClean="0"/>
              <a:t>параметров</a:t>
            </a:r>
            <a:r>
              <a:rPr lang="ru-RU" sz="2800" dirty="0"/>
              <a:t>, может быть представлена в виде следующей </a:t>
            </a:r>
            <a:r>
              <a:rPr lang="ru-RU" sz="2800" dirty="0" smtClean="0"/>
              <a:t>совокупности </a:t>
            </a:r>
            <a:r>
              <a:rPr lang="ru-RU" sz="2800" dirty="0"/>
              <a:t>неравенств</a:t>
            </a:r>
            <a:r>
              <a:rPr lang="ru-RU" sz="2800" dirty="0" smtClean="0"/>
              <a:t>:</a:t>
            </a:r>
          </a:p>
          <a:p>
            <a:pPr marL="0" indent="447675" algn="just">
              <a:buNone/>
            </a:pPr>
            <a:endParaRPr lang="ru-RU" sz="2800" dirty="0"/>
          </a:p>
          <a:p>
            <a:pPr marL="1527175" indent="0">
              <a:buNone/>
            </a:pPr>
            <a:r>
              <a:rPr lang="en-US" sz="2800" i="1" dirty="0" err="1"/>
              <a:t>υ</a:t>
            </a:r>
            <a:r>
              <a:rPr lang="en-US" sz="2800" i="1" baseline="-25000" dirty="0" err="1"/>
              <a:t>k</a:t>
            </a:r>
            <a:r>
              <a:rPr lang="en-US" sz="2800" i="1" baseline="-25000" dirty="0"/>
              <a:t> min</a:t>
            </a:r>
            <a:r>
              <a:rPr lang="ru-RU" sz="2800" i="1" dirty="0"/>
              <a:t>≤</a:t>
            </a:r>
            <a:r>
              <a:rPr lang="en-US" sz="2800" i="1" dirty="0" err="1"/>
              <a:t>υ</a:t>
            </a:r>
            <a:r>
              <a:rPr lang="en-US" sz="2800" i="1" baseline="-25000" dirty="0" err="1"/>
              <a:t>k</a:t>
            </a:r>
            <a:r>
              <a:rPr lang="ru-RU" sz="2800" i="1" dirty="0"/>
              <a:t>≤ </a:t>
            </a:r>
            <a:r>
              <a:rPr lang="en-US" sz="2800" i="1" dirty="0" err="1"/>
              <a:t>υ</a:t>
            </a:r>
            <a:r>
              <a:rPr lang="en-US" sz="2800" i="1" baseline="-25000" dirty="0" err="1"/>
              <a:t>k</a:t>
            </a:r>
            <a:r>
              <a:rPr lang="en-US" sz="2800" i="1" baseline="-25000" dirty="0"/>
              <a:t> max </a:t>
            </a:r>
            <a:r>
              <a:rPr lang="ru-RU" sz="2800" i="1" dirty="0" smtClean="0"/>
              <a:t>,</a:t>
            </a:r>
          </a:p>
          <a:p>
            <a:pPr marL="1527175" indent="0">
              <a:buNone/>
            </a:pPr>
            <a:endParaRPr lang="ru-RU" sz="2800" dirty="0"/>
          </a:p>
          <a:p>
            <a:pPr marL="1527175" indent="0">
              <a:buNone/>
            </a:pPr>
            <a:r>
              <a:rPr lang="en-US" sz="2800" i="1" dirty="0"/>
              <a:t>x</a:t>
            </a:r>
            <a:r>
              <a:rPr lang="en-US" sz="2800" i="1" baseline="-25000" dirty="0"/>
              <a:t>i min</a:t>
            </a:r>
            <a:r>
              <a:rPr lang="en-US" sz="2800" i="1" dirty="0"/>
              <a:t>≤ x</a:t>
            </a:r>
            <a:r>
              <a:rPr lang="en-US" sz="2800" i="1" baseline="-25000" dirty="0"/>
              <a:t>i </a:t>
            </a:r>
            <a:r>
              <a:rPr lang="en-US" sz="2800" i="1" dirty="0"/>
              <a:t>≤ x</a:t>
            </a:r>
            <a:r>
              <a:rPr lang="en-US" sz="2800" i="1" baseline="-25000" dirty="0"/>
              <a:t>i max </a:t>
            </a:r>
            <a:r>
              <a:rPr lang="en-US" sz="2800" i="1" dirty="0" smtClean="0"/>
              <a:t>,</a:t>
            </a:r>
            <a:endParaRPr lang="ru-RU" sz="2800" i="1" dirty="0" smtClean="0"/>
          </a:p>
          <a:p>
            <a:pPr marL="1527175" indent="0">
              <a:buNone/>
            </a:pPr>
            <a:endParaRPr lang="ru-RU" sz="2800" dirty="0"/>
          </a:p>
          <a:p>
            <a:pPr marL="1527175" indent="0">
              <a:buNone/>
            </a:pPr>
            <a:r>
              <a:rPr lang="ru-RU" sz="2800" i="1" dirty="0"/>
              <a:t>у</a:t>
            </a:r>
            <a:r>
              <a:rPr lang="en-US" sz="2800" i="1" baseline="-25000" dirty="0"/>
              <a:t>j min</a:t>
            </a:r>
            <a:r>
              <a:rPr lang="en-US" sz="2800" i="1" dirty="0"/>
              <a:t>≤ </a:t>
            </a:r>
            <a:r>
              <a:rPr lang="ru-RU" sz="2800" i="1" dirty="0"/>
              <a:t>у</a:t>
            </a:r>
            <a:r>
              <a:rPr lang="en-US" sz="2800" i="1" baseline="-25000" dirty="0"/>
              <a:t>j </a:t>
            </a:r>
            <a:r>
              <a:rPr lang="en-US" sz="2800" i="1" dirty="0"/>
              <a:t>≤ </a:t>
            </a:r>
            <a:r>
              <a:rPr lang="ru-RU" sz="2800" i="1" dirty="0"/>
              <a:t>у</a:t>
            </a:r>
            <a:r>
              <a:rPr lang="en-US" sz="2800" i="1" baseline="-25000" dirty="0"/>
              <a:t>j max </a:t>
            </a:r>
            <a:r>
              <a:rPr lang="en-US" sz="2800" i="1" dirty="0"/>
              <a:t>, </a:t>
            </a:r>
            <a:endParaRPr lang="ru-RU" sz="2400" dirty="0"/>
          </a:p>
          <a:p>
            <a:pPr marL="0" indent="447675" algn="just">
              <a:buNone/>
            </a:pPr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33310"/>
              </p:ext>
            </p:extLst>
          </p:nvPr>
        </p:nvGraphicFramePr>
        <p:xfrm>
          <a:off x="6673322" y="3591132"/>
          <a:ext cx="1106273" cy="5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2" name="Equation" r:id="rId4" imgW="495085" imgH="241195" progId="Equation.DSMT4">
                  <p:embed/>
                </p:oleObj>
              </mc:Choice>
              <mc:Fallback>
                <p:oleObj name="Equation" r:id="rId4" imgW="495085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322" y="3591132"/>
                        <a:ext cx="1106273" cy="5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82915"/>
              </p:ext>
            </p:extLst>
          </p:nvPr>
        </p:nvGraphicFramePr>
        <p:xfrm>
          <a:off x="6683898" y="4661335"/>
          <a:ext cx="957352" cy="5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3" name="Equation" r:id="rId6" imgW="431613" imgH="241195" progId="Equation.DSMT4">
                  <p:embed/>
                </p:oleObj>
              </mc:Choice>
              <mc:Fallback>
                <p:oleObj name="Equation" r:id="rId6" imgW="431613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898" y="4661335"/>
                        <a:ext cx="957352" cy="5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65981"/>
              </p:ext>
            </p:extLst>
          </p:nvPr>
        </p:nvGraphicFramePr>
        <p:xfrm>
          <a:off x="6587991" y="5661248"/>
          <a:ext cx="1127547" cy="5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4" name="Equation" r:id="rId8" imgW="508000" imgH="241300" progId="Equation.DSMT4">
                  <p:embed/>
                </p:oleObj>
              </mc:Choice>
              <mc:Fallback>
                <p:oleObj name="Equation" r:id="rId8" imgW="5080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991" y="5661248"/>
                        <a:ext cx="1127547" cy="5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Решение задач технологического проектирования связано с учетом большого числа факторов, определяющих выполнение ка­кого-либо процесса обработки.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Причем </a:t>
            </a:r>
            <a:r>
              <a:rPr lang="ru-RU" sz="2800" dirty="0"/>
              <a:t>в каждой задаче требуется учитывать определенную группу факторов, в наибольшей степени влияющую на принимаемые решения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dirty="0"/>
              <a:t>Анализ процессов механической обработки показывает, что в большинстве случаев требуется учитывать пять основных групп факторов.</a:t>
            </a:r>
          </a:p>
          <a:p>
            <a:pPr marL="0" indent="447675" algn="just">
              <a:buNone/>
            </a:pPr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i="1" dirty="0"/>
              <a:t>Первая группа факторов</a:t>
            </a:r>
            <a:r>
              <a:rPr lang="ru-RU" sz="2800" dirty="0"/>
              <a:t> характеризует объект </a:t>
            </a:r>
            <a:r>
              <a:rPr lang="ru-RU" sz="2800" dirty="0" smtClean="0"/>
              <a:t>обработки </a:t>
            </a:r>
            <a:r>
              <a:rPr lang="ru-RU" sz="2800" dirty="0"/>
              <a:t>(заготовку). Ее составляют:</a:t>
            </a:r>
          </a:p>
          <a:p>
            <a:pPr marL="0" lvl="0" indent="447675" algn="just"/>
            <a:r>
              <a:rPr lang="ru-RU" sz="2800" dirty="0"/>
              <a:t>вид материала, твердость и другие механические свойства, </a:t>
            </a:r>
          </a:p>
          <a:p>
            <a:pPr marL="0" lvl="0" indent="447675" algn="just"/>
            <a:r>
              <a:rPr lang="ru-RU" sz="2800" dirty="0"/>
              <a:t>способ получения заготовки, ее размеры, масса, </a:t>
            </a:r>
          </a:p>
          <a:p>
            <a:pPr marL="0" lvl="0" indent="447675" algn="just"/>
            <a:r>
              <a:rPr lang="ru-RU" sz="2800" dirty="0"/>
              <a:t>точность размеров, </a:t>
            </a:r>
          </a:p>
          <a:p>
            <a:pPr marL="0" lvl="0" indent="447675" algn="just"/>
            <a:r>
              <a:rPr lang="ru-RU" sz="2800" dirty="0"/>
              <a:t>шероховатость поверхности.</a:t>
            </a:r>
          </a:p>
          <a:p>
            <a:pPr marL="0" indent="447675" algn="just">
              <a:buNone/>
            </a:pPr>
            <a:r>
              <a:rPr lang="ru-RU" sz="2800" i="1" dirty="0"/>
              <a:t>Ко второй группе факторов</a:t>
            </a:r>
            <a:r>
              <a:rPr lang="ru-RU" sz="2800" dirty="0"/>
              <a:t> относятся основные </a:t>
            </a:r>
            <a:r>
              <a:rPr lang="ru-RU" sz="2800" dirty="0" smtClean="0"/>
              <a:t>параметры </a:t>
            </a:r>
            <a:r>
              <a:rPr lang="ru-RU" sz="2800" dirty="0"/>
              <a:t>орудий труда (станка, приспособления, инструмента): </a:t>
            </a:r>
          </a:p>
          <a:p>
            <a:pPr marL="0" lvl="0" indent="447675" algn="just"/>
            <a:r>
              <a:rPr lang="ru-RU" sz="2800" dirty="0"/>
              <a:t>вид, кинематика и динамика станка, </a:t>
            </a:r>
          </a:p>
          <a:p>
            <a:pPr marL="0" lvl="0" indent="447675" algn="just"/>
            <a:r>
              <a:rPr lang="ru-RU" sz="2800" dirty="0"/>
              <a:t>жесткость, прочность и точность отдельных элементов и системы в целом.</a:t>
            </a:r>
          </a:p>
          <a:p>
            <a:pPr marL="0" indent="447675" algn="just">
              <a:buNone/>
            </a:pPr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i="1" dirty="0"/>
              <a:t>Третью группу факторов</a:t>
            </a:r>
            <a:r>
              <a:rPr lang="ru-RU" dirty="0"/>
              <a:t> составляют выбираемые пара­метры инструмента для исследуемого процесса обработки: </a:t>
            </a:r>
          </a:p>
          <a:p>
            <a:pPr marL="0" lvl="0" indent="447675" algn="just"/>
            <a:r>
              <a:rPr lang="ru-RU" dirty="0"/>
              <a:t>физико-механические свойства материала режущей части инструмента, </a:t>
            </a:r>
          </a:p>
          <a:p>
            <a:pPr marL="0" lvl="0" indent="447675" algn="just"/>
            <a:r>
              <a:rPr lang="ru-RU" dirty="0"/>
              <a:t>геометрические параметры его заготовки, </a:t>
            </a:r>
          </a:p>
          <a:p>
            <a:pPr marL="0" lvl="0" indent="447675" algn="just"/>
            <a:r>
              <a:rPr lang="ru-RU" dirty="0"/>
              <a:t>размеры и точность, </a:t>
            </a:r>
          </a:p>
          <a:p>
            <a:pPr marL="0" lvl="0" indent="447675" algn="just"/>
            <a:r>
              <a:rPr lang="ru-RU" dirty="0"/>
              <a:t>степень изнашивания, </a:t>
            </a:r>
          </a:p>
          <a:p>
            <a:pPr marL="0" lvl="0" indent="447675" algn="just"/>
            <a:r>
              <a:rPr lang="ru-RU" dirty="0"/>
              <a:t>шероховатость поверхности, </a:t>
            </a:r>
          </a:p>
          <a:p>
            <a:pPr marL="0" lvl="0" indent="447675" algn="just"/>
            <a:r>
              <a:rPr lang="ru-RU" dirty="0"/>
              <a:t>зернистость и вид связки, </a:t>
            </a:r>
          </a:p>
          <a:p>
            <a:pPr marL="0" lvl="0" indent="447675" algn="just"/>
            <a:r>
              <a:rPr lang="ru-RU" dirty="0"/>
              <a:t>стойкость инструмента.</a:t>
            </a:r>
          </a:p>
          <a:p>
            <a:pPr marL="0" indent="447675" algn="just">
              <a:buNone/>
            </a:pPr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800" i="1" kern="0" dirty="0"/>
              <a:t>Четвертая группа факторов</a:t>
            </a:r>
            <a:r>
              <a:rPr lang="ru-RU" sz="2800" kern="0" dirty="0"/>
              <a:t> характеризует процесс ме­ханической обработки. Сюда относятся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время и глубина обра­ботки,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скорость,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подача,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число проходов,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усилие резания, </a:t>
            </a:r>
          </a:p>
          <a:p>
            <a:pPr marL="0" indent="447675" algn="just">
              <a:spcBef>
                <a:spcPts val="0"/>
              </a:spcBef>
            </a:pPr>
            <a:r>
              <a:rPr lang="ru-RU" sz="2800" kern="0" dirty="0"/>
              <a:t>давление, вид и способ подачи технологических сред</a:t>
            </a:r>
            <a:r>
              <a:rPr lang="ru-RU" sz="2800" kern="0" dirty="0" smtClean="0"/>
              <a:t>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800" i="1" kern="0" dirty="0"/>
              <a:t>Пятая группа факторов</a:t>
            </a:r>
            <a:r>
              <a:rPr lang="ru-RU" sz="2800" kern="0" dirty="0"/>
              <a:t> – это технико-экономические </a:t>
            </a:r>
            <a:r>
              <a:rPr lang="ru-RU" sz="2800" kern="0" dirty="0" smtClean="0"/>
              <a:t>показатели</a:t>
            </a:r>
            <a:r>
              <a:rPr lang="ru-RU" sz="2800" kern="0" dirty="0"/>
              <a:t>: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расход и износ инструмента и станка,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производитель­ность и себестоимость обработки,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качество изделия (точность, шероховатость поверхности и физико-химические свойства), </a:t>
            </a:r>
          </a:p>
          <a:p>
            <a:pPr marL="0" lvl="0" indent="447675" algn="just">
              <a:spcBef>
                <a:spcPts val="0"/>
              </a:spcBef>
            </a:pPr>
            <a:r>
              <a:rPr lang="ru-RU" sz="2800" kern="0" dirty="0"/>
              <a:t>вид и форма детали.</a:t>
            </a:r>
          </a:p>
          <a:p>
            <a:pPr marL="0" indent="447675" algn="just"/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Вектор входных параметров </a:t>
            </a:r>
            <a:r>
              <a:rPr lang="ru-RU" sz="2800" i="1" dirty="0"/>
              <a:t>V</a:t>
            </a:r>
            <a:r>
              <a:rPr lang="ru-RU" sz="2800" dirty="0"/>
              <a:t> объединяет первую и вторую группы векторов. Вектор технологических параметров </a:t>
            </a:r>
            <a:r>
              <a:rPr lang="ru-RU" sz="2800" i="1" dirty="0"/>
              <a:t>Х</a:t>
            </a:r>
            <a:r>
              <a:rPr lang="ru-RU" sz="2800" dirty="0"/>
              <a:t> </a:t>
            </a:r>
            <a:r>
              <a:rPr lang="ru-RU" sz="2800" dirty="0" smtClean="0"/>
              <a:t>формируется </a:t>
            </a:r>
            <a:r>
              <a:rPr lang="ru-RU" sz="2800" dirty="0"/>
              <a:t>из третьей и четвертой групп факторов, а вектор выходных параметров </a:t>
            </a:r>
            <a:r>
              <a:rPr lang="ru-RU" sz="2800" i="1" dirty="0"/>
              <a:t>У</a:t>
            </a:r>
            <a:r>
              <a:rPr lang="ru-RU" sz="2800" dirty="0"/>
              <a:t> включает пятую группу факторов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dirty="0"/>
              <a:t>Выбор необходимого числа параметров обработки связан с требуемой точностью описания математической модели процесса обработки и структурным уровнем отыскиваемых проектных ре­шений. </a:t>
            </a: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Так</a:t>
            </a:r>
            <a:r>
              <a:rPr lang="ru-RU" sz="2800" dirty="0"/>
              <a:t>, при проектировании маршрута обработки в качестве технических ограничений учитываются вид и материал заготовки, вид и форма детали, ее точность, шероховатость поверхности и физико-химические свойства, вид станка, традиционная форма обра­ботки на заводе, серийность и др.</a:t>
            </a:r>
          </a:p>
          <a:p>
            <a:pPr marL="0" indent="447675" algn="just"/>
            <a:endParaRPr lang="ru-RU" sz="2400" dirty="0"/>
          </a:p>
          <a:p>
            <a:pPr marL="0" indent="447675" algn="just"/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Наиболее полно описывается математическая модель процесса обработки при выборе оптимальных режимов резания, точность получения которых во многом зависит от числа и достоверности описания технических ограничений</a:t>
            </a:r>
            <a:r>
              <a:rPr lang="ru-RU" sz="2800" dirty="0" smtClean="0"/>
              <a:t>.</a:t>
            </a:r>
          </a:p>
          <a:p>
            <a:pPr marL="0" indent="447675" algn="just">
              <a:buNone/>
            </a:pPr>
            <a:r>
              <a:rPr lang="ru-RU" sz="2800" dirty="0"/>
              <a:t>Большим недостатком используемых в качестве технических ограничений </a:t>
            </a:r>
            <a:r>
              <a:rPr lang="ru-RU" sz="2800" dirty="0" err="1"/>
              <a:t>стойкостных</a:t>
            </a:r>
            <a:r>
              <a:rPr lang="ru-RU" sz="2800" dirty="0"/>
              <a:t> и силовых зависимостей для расчета режимов резания является недостаточно высокая точность. </a:t>
            </a:r>
            <a:endParaRPr lang="ru-RU" sz="2800" dirty="0" smtClean="0"/>
          </a:p>
          <a:p>
            <a:pPr marL="0" indent="447675" algn="just"/>
            <a:endParaRPr lang="ru-RU" sz="2400" dirty="0"/>
          </a:p>
          <a:p>
            <a:pPr marL="0" indent="447675" algn="just"/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В справочной литературе по резанию металлов отсутствуют данные по диапазонам, в которых эти зависимости справедливы. Хотя известно, например, что зависимости для определения стойкости инструмента и усилия резания применимы в довольно узком интервале скоростей резания. </a:t>
            </a: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Поэтому </a:t>
            </a:r>
            <a:r>
              <a:rPr lang="ru-RU" sz="2400" dirty="0"/>
              <a:t>в настоящее время необходимо проводить исследования и обобщать имеющийся материал по созданию точных функциональных зависимостей, отражающий во всей полноте процесс резания металлов. </a:t>
            </a: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Причем </a:t>
            </a:r>
            <a:r>
              <a:rPr lang="ru-RU" sz="2400" dirty="0"/>
              <a:t>в основу этих работ должны быть положены результаты современных теорети­ческих и экспериментальных исследований по изучению тепловых явлений и напряженного состояния в зоне резания. При этом вы­полняемые исследования закономерностей протекания различных видов ТП механической обработки должны быть направлены на установление количественных зависимостей, позволяющих обосно­ванно выбирать технические ограничения при создании матема­тических моделей оптимизации решения технологических задач.</a:t>
            </a:r>
          </a:p>
          <a:p>
            <a:pPr marL="0" indent="447675" algn="just"/>
            <a:endParaRPr lang="ru-RU" sz="2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600" y="47251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Системный подход к проектированию </a:t>
            </a:r>
            <a:r>
              <a:rPr lang="ru-RU" sz="2800" b="1" dirty="0" smtClean="0"/>
              <a:t>технологических процессов</a:t>
            </a:r>
          </a:p>
          <a:p>
            <a:pPr marL="0" indent="541338" algn="just">
              <a:buNone/>
            </a:pPr>
            <a:r>
              <a:rPr lang="ru-RU" sz="2800" dirty="0"/>
              <a:t>Для системного анализа технологических процессов в ма­шиностроении необходимо установить: номенклатуру </a:t>
            </a:r>
            <a:r>
              <a:rPr lang="ru-RU" sz="2800" dirty="0" smtClean="0"/>
              <a:t>эле­ментов, состав </a:t>
            </a:r>
            <a:r>
              <a:rPr lang="ru-RU" sz="2800" dirty="0"/>
              <a:t>элементов каждого </a:t>
            </a:r>
            <a:r>
              <a:rPr lang="ru-RU" sz="2800" dirty="0" smtClean="0"/>
              <a:t>типа, </a:t>
            </a:r>
            <a:r>
              <a:rPr lang="ru-RU" sz="2800" dirty="0"/>
              <a:t>набор свойств этих элементов</a:t>
            </a:r>
            <a:r>
              <a:rPr lang="ru-RU" sz="2800" dirty="0" smtClean="0"/>
              <a:t>.</a:t>
            </a:r>
          </a:p>
          <a:p>
            <a:pPr marL="0" indent="541338" algn="just">
              <a:buNone/>
            </a:pPr>
            <a:r>
              <a:rPr lang="ru-RU" sz="2800" dirty="0"/>
              <a:t>Можно предложить следующую иерархическую классификацию элементов технологических процессов: план обработки, этап обработки, операция, переход, ход.</a:t>
            </a:r>
          </a:p>
          <a:p>
            <a:pPr marL="0" indent="541338" algn="just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804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/>
              <a:t>Виды оптимизации технологических </a:t>
            </a:r>
            <a:r>
              <a:rPr lang="ru-RU" sz="2800" b="1" i="1" dirty="0" smtClean="0"/>
              <a:t>процессов</a:t>
            </a:r>
          </a:p>
          <a:p>
            <a:pPr marL="0" indent="447675" algn="just">
              <a:buNone/>
            </a:pPr>
            <a:r>
              <a:rPr lang="ru-RU" sz="2600" dirty="0"/>
              <a:t>Задача оптимизации ТП является комплексной и требует про­ведения анализа и выбора технологических решений на различ­ных уровнях проектирования. </a:t>
            </a:r>
            <a:endParaRPr lang="ru-RU" sz="2600" dirty="0" smtClean="0"/>
          </a:p>
          <a:p>
            <a:pPr marL="0" indent="447675" algn="just">
              <a:buNone/>
            </a:pPr>
            <a:r>
              <a:rPr lang="ru-RU" sz="2600" dirty="0" smtClean="0"/>
              <a:t>Она </a:t>
            </a:r>
            <a:r>
              <a:rPr lang="ru-RU" sz="2600" dirty="0"/>
              <a:t>обеспечивает минимальные зна­чения приведенных затрат с одновременным соблюдением ряда технических ограничений</a:t>
            </a:r>
            <a:r>
              <a:rPr lang="ru-RU" sz="2600" dirty="0" smtClean="0"/>
              <a:t>.</a:t>
            </a:r>
          </a:p>
          <a:p>
            <a:pPr marL="0" indent="447675" algn="just">
              <a:buNone/>
            </a:pPr>
            <a:r>
              <a:rPr lang="ru-RU" sz="2600" dirty="0"/>
              <a:t>При комплексном подходе следует различать два вида </a:t>
            </a:r>
            <a:r>
              <a:rPr lang="ru-RU" sz="2600" dirty="0" smtClean="0"/>
              <a:t>оптимизации </a:t>
            </a:r>
            <a:r>
              <a:rPr lang="ru-RU" sz="2600" dirty="0"/>
              <a:t>ТП, выполняемых на различных этапах технологического </a:t>
            </a:r>
            <a:r>
              <a:rPr lang="ru-RU" sz="2600" dirty="0" smtClean="0"/>
              <a:t>проектирования:</a:t>
            </a:r>
            <a:endParaRPr lang="ru-RU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47"/>
          <a:stretch/>
        </p:blipFill>
        <p:spPr>
          <a:xfrm>
            <a:off x="1017904" y="4293096"/>
            <a:ext cx="730271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52438" algn="just">
              <a:buNone/>
            </a:pPr>
            <a:r>
              <a:rPr lang="ru-RU" sz="2800" i="1" dirty="0" smtClean="0"/>
              <a:t>Структурная оптимизация</a:t>
            </a:r>
            <a:r>
              <a:rPr lang="ru-RU" sz="2800" dirty="0" smtClean="0"/>
              <a:t> </a:t>
            </a:r>
            <a:r>
              <a:rPr lang="ru-RU" sz="2800" dirty="0"/>
              <a:t>– выбор оптимального техно­логического маршрута, операции, перехода, вида и </a:t>
            </a:r>
            <a:r>
              <a:rPr lang="ru-RU" sz="2600" dirty="0"/>
              <a:t>методов изго­товления заготовки, способов базирования, оборудования, приспо­соблений, инструмента и т. д.;</a:t>
            </a:r>
          </a:p>
          <a:p>
            <a:pPr marL="0" indent="452438" algn="just">
              <a:buNone/>
            </a:pPr>
            <a:r>
              <a:rPr lang="ru-RU" sz="2600" i="1" dirty="0" smtClean="0"/>
              <a:t>Параметрическую </a:t>
            </a:r>
            <a:r>
              <a:rPr lang="ru-RU" sz="2600" i="1" dirty="0"/>
              <a:t>оптимизацию</a:t>
            </a:r>
            <a:r>
              <a:rPr lang="ru-RU" sz="2600" dirty="0"/>
              <a:t> – выбор оптимальных па­раметров: допусков на межоперационные размеры, припусков, ре­жимов резания, геометрических размеров режущего инструмента и др.</a:t>
            </a:r>
          </a:p>
          <a:p>
            <a:pPr marL="0" indent="452438" algn="just">
              <a:buNone/>
            </a:pPr>
            <a:r>
              <a:rPr lang="ru-RU" sz="2600" dirty="0"/>
              <a:t>Комплексный подход к оптимизации усложняет решение задачи. Так, при параметрической оптимизации необходимо иметь решение о выборе структуры соответствующего уровня. В то же время структурная оптимизация требует знания значений параметров, входящих в соответствующую структуру. Это противоречие может быть устранено при построении алгоритмов оптимизации техно­логических процессов за несколько итераций.</a:t>
            </a:r>
          </a:p>
          <a:p>
            <a:pPr marL="0" indent="452438" algn="just">
              <a:buNone/>
            </a:pPr>
            <a:endParaRPr lang="ru-RU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52438" algn="just">
              <a:buNone/>
            </a:pPr>
            <a:r>
              <a:rPr lang="ru-RU" sz="2800" dirty="0"/>
              <a:t>С точки зрения структурного описания уровней ТП различают этапы проектирования маршрута, операции и переходов. Здесь возможны два подхода к построению принципиальной схемы тех­нологического процесса:</a:t>
            </a:r>
          </a:p>
          <a:p>
            <a:pPr marL="0" indent="0" algn="ctr">
              <a:buNone/>
            </a:pPr>
            <a:r>
              <a:rPr lang="ru-RU" sz="2800" dirty="0"/>
              <a:t>1) </a:t>
            </a:r>
            <a:r>
              <a:rPr lang="ru-RU" sz="2800" dirty="0" err="1"/>
              <a:t>маршрут→операция→переход</a:t>
            </a:r>
            <a:r>
              <a:rPr lang="ru-RU" sz="2800" dirty="0"/>
              <a:t>;</a:t>
            </a:r>
          </a:p>
          <a:p>
            <a:pPr marL="0" indent="0" algn="ctr">
              <a:buNone/>
            </a:pPr>
            <a:r>
              <a:rPr lang="ru-RU" sz="2800" dirty="0"/>
              <a:t>2) </a:t>
            </a:r>
            <a:r>
              <a:rPr lang="ru-RU" sz="2800" dirty="0" err="1"/>
              <a:t>переход→операция→маршрут</a:t>
            </a:r>
            <a:r>
              <a:rPr lang="ru-RU" sz="2800" dirty="0" smtClean="0"/>
              <a:t>.</a:t>
            </a:r>
          </a:p>
          <a:p>
            <a:pPr marL="0" indent="452438" algn="just">
              <a:buNone/>
            </a:pPr>
            <a:r>
              <a:rPr lang="ru-RU" sz="2800" dirty="0"/>
              <a:t>В первом случае производится последовательный синтез сначала вариантов принципиальных схем обработки, а затем вариантов маршрута и операции. </a:t>
            </a:r>
            <a:endParaRPr lang="ru-RU" sz="2800" dirty="0" smtClean="0"/>
          </a:p>
          <a:p>
            <a:pPr marL="0" indent="452438" algn="just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каждом последующем этапе решения предыдущего этапа детализируются (как правило, в нескольких вариантах). Второй подход основан на анализе отдельных </a:t>
            </a:r>
            <a:r>
              <a:rPr lang="ru-RU" sz="2800" dirty="0" smtClean="0"/>
              <a:t>поверхностей </a:t>
            </a:r>
            <a:r>
              <a:rPr lang="ru-RU" sz="2800" dirty="0"/>
              <a:t>и проектировании переходов их обработки. Далее переходы упорядочиваются в операции, а операции упорядочиваются в маршрут обработки детали.</a:t>
            </a:r>
          </a:p>
          <a:p>
            <a:pPr marL="0" indent="452438" algn="just">
              <a:buNone/>
            </a:pPr>
            <a:endParaRPr lang="ru-RU" sz="2800" dirty="0"/>
          </a:p>
          <a:p>
            <a:pPr marL="0" indent="452438" algn="just">
              <a:buNone/>
            </a:pPr>
            <a:endParaRPr lang="ru-RU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52438" algn="just">
              <a:buNone/>
            </a:pPr>
            <a:r>
              <a:rPr lang="ru-RU" sz="3000" dirty="0"/>
              <a:t>Главной особенностью оптимизации технических решений в рассмотренных подходах является необходимость использования на всех уровнях различных критериев оптимальности. </a:t>
            </a:r>
            <a:endParaRPr lang="ru-RU" sz="3000" dirty="0" smtClean="0"/>
          </a:p>
          <a:p>
            <a:pPr marL="0" indent="452438" algn="just">
              <a:buNone/>
            </a:pPr>
            <a:r>
              <a:rPr lang="ru-RU" sz="3000" dirty="0" smtClean="0"/>
              <a:t>Анализ </a:t>
            </a:r>
            <a:r>
              <a:rPr lang="ru-RU" sz="3000" dirty="0"/>
              <a:t>этих критериев показывает, что с точки зрения согласования оптималь­ных решений разных уровней предпочтительнее разработка про­цессов от наиболее общих вопросов к их детализации, что больше свойственно первому подходу. </a:t>
            </a:r>
            <a:endParaRPr lang="ru-RU" sz="3000" dirty="0" smtClean="0"/>
          </a:p>
          <a:p>
            <a:pPr marL="0" indent="452438" algn="just">
              <a:buNone/>
            </a:pPr>
            <a:r>
              <a:rPr lang="ru-RU" sz="3000" dirty="0" smtClean="0"/>
              <a:t>При </a:t>
            </a:r>
            <a:r>
              <a:rPr lang="ru-RU" sz="3000" dirty="0"/>
              <a:t>этом возникает задача полу­чения оптимального решения при проектировании ТП в целом за счет оптимизации отдельных технологических решений на всех уровнях проектирования.</a:t>
            </a:r>
          </a:p>
          <a:p>
            <a:pPr marL="0" indent="452438" algn="just">
              <a:buNone/>
            </a:pPr>
            <a:endParaRPr lang="ru-RU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52438" algn="just">
              <a:buNone/>
              <a:tabLst>
                <a:tab pos="452438" algn="l"/>
              </a:tabLst>
            </a:pPr>
            <a:r>
              <a:rPr lang="ru-RU" sz="3000" dirty="0"/>
              <a:t>Для реализации рассматриваемого процесса проектирования в САПР ТП используется итерационный многоуровневый процесс оптимизации, содержанием которого является многократное повто­рение процедур анализа, синтеза и оценки. </a:t>
            </a:r>
            <a:endParaRPr lang="ru-RU" sz="3000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3000" dirty="0" smtClean="0"/>
              <a:t>Анализ </a:t>
            </a:r>
            <a:r>
              <a:rPr lang="ru-RU" sz="3000" dirty="0"/>
              <a:t>исходных дан­ных, условий и ограничений позволяет установить границы области возможных технологических решений. </a:t>
            </a:r>
            <a:endParaRPr lang="ru-RU" sz="3000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3000" dirty="0" smtClean="0"/>
              <a:t>С </a:t>
            </a:r>
            <a:r>
              <a:rPr lang="ru-RU" sz="3000" dirty="0"/>
              <a:t>помощью процедур син­теза получают технологические решения, допустимые по совокуп­ности граничных условий. </a:t>
            </a:r>
            <a:endParaRPr lang="ru-RU" sz="3000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3000" dirty="0" smtClean="0"/>
              <a:t>Лучшие </a:t>
            </a:r>
            <a:r>
              <a:rPr lang="ru-RU" sz="3000" dirty="0"/>
              <a:t>по некоторому критерию решения отбираются процедурами оценки.</a:t>
            </a:r>
          </a:p>
          <a:p>
            <a:pPr marL="0" indent="452438" algn="just">
              <a:buNone/>
            </a:pPr>
            <a:endParaRPr lang="ru-RU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671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123728" y="3307654"/>
            <a:ext cx="13042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</a:t>
            </a:r>
            <a:r>
              <a:rPr lang="en-US" b="1" dirty="0"/>
              <a:t>9</a:t>
            </a:r>
            <a:r>
              <a:rPr lang="ru-RU" b="1" dirty="0" smtClean="0"/>
              <a:t>. </a:t>
            </a:r>
            <a:r>
              <a:rPr lang="ru-RU" b="1" dirty="0"/>
              <a:t>СТРУКТУРНАЯ ОПТИМИЗАЦИЯ ТЕХНОЛОГИЧЕСКИХ ПРОЦЕССОВ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0873281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52438" algn="ctr">
              <a:buNone/>
              <a:tabLst>
                <a:tab pos="452438" algn="l"/>
              </a:tabLst>
            </a:pPr>
            <a:r>
              <a:rPr lang="ru-RU" sz="2800" b="1" i="1" dirty="0"/>
              <a:t>Особенности структурной оптимизации технологических </a:t>
            </a:r>
            <a:r>
              <a:rPr lang="ru-RU" sz="2800" b="1" i="1" dirty="0" smtClean="0"/>
              <a:t>процессов</a:t>
            </a:r>
            <a:endParaRPr lang="en-US" sz="2800" b="1" i="1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2800" dirty="0"/>
              <a:t>Наиболее распространенными в области оптимизации ТП являют­ся исследования, посвященные оптимизации параметров отдельных элементов. </a:t>
            </a:r>
            <a:endParaRPr lang="en-US" sz="2800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2800" dirty="0" smtClean="0"/>
              <a:t>При </a:t>
            </a:r>
            <a:r>
              <a:rPr lang="ru-RU" sz="2800" dirty="0"/>
              <a:t>этом считается, что структура технологического процесса, связи и функции отдельных элементов, входящих в него, выбраны заранее. </a:t>
            </a:r>
            <a:endParaRPr lang="en-US" sz="2800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2800" dirty="0" smtClean="0"/>
              <a:t>Такие </a:t>
            </a:r>
            <a:r>
              <a:rPr lang="ru-RU" sz="2800" dirty="0"/>
              <a:t>допущения вызваны крайней сложностью формализации задач выбора структуры ТП и </a:t>
            </a:r>
            <a:r>
              <a:rPr lang="ru-RU" sz="2800" dirty="0" err="1"/>
              <a:t>многовариантностью</a:t>
            </a:r>
            <a:r>
              <a:rPr lang="ru-RU" sz="2800" dirty="0"/>
              <a:t> решений (комбинации элементов по составу, последовательности, связям и функциям).</a:t>
            </a:r>
          </a:p>
          <a:p>
            <a:pPr marL="0" indent="452438" algn="just">
              <a:buNone/>
              <a:tabLst>
                <a:tab pos="452438" algn="l"/>
              </a:tabLst>
            </a:pPr>
            <a:endParaRPr lang="en-US" sz="2800" b="1" i="1" dirty="0" smtClean="0"/>
          </a:p>
          <a:p>
            <a:pPr marL="0" indent="452438" algn="just">
              <a:buNone/>
              <a:tabLst>
                <a:tab pos="452438" algn="l"/>
              </a:tabLst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237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-16718" y="1"/>
                <a:ext cx="9144000" cy="1556791"/>
              </a:xfrm>
            </p:spPr>
            <p:txBody>
              <a:bodyPr/>
              <a:lstStyle/>
              <a:p>
                <a:pPr marL="0" indent="452438" algn="just">
                  <a:buNone/>
                  <a:tabLst>
                    <a:tab pos="452438" algn="l"/>
                  </a:tabLst>
                </a:pPr>
                <a:r>
                  <a:rPr lang="ru-RU" sz="2500" dirty="0" smtClean="0"/>
                  <a:t>В наиболее общем виде задачу структурной оптимизации можно сформулировать как задачу выбора наилучшей структуры ТП, для чего нужно, во-первых, предъявить определенные требования к совокупности выполняемых операций, т. е. фиксировать некоторое подмножество </a:t>
                </a:r>
                <a:r>
                  <a:rPr lang="en-US" sz="2500" i="1" dirty="0"/>
                  <a:t>F</a:t>
                </a:r>
                <a:r>
                  <a:rPr lang="ru-RU" sz="2500" i="1" dirty="0"/>
                  <a:t>°={</a:t>
                </a:r>
                <a:r>
                  <a:rPr lang="en-US" sz="2500" i="1" dirty="0" smtClean="0"/>
                  <a:t>f</a:t>
                </a:r>
                <a:r>
                  <a:rPr lang="ru-RU" sz="2500" i="1" dirty="0" smtClean="0"/>
                  <a:t>}</a:t>
                </a:r>
                <a:r>
                  <a:rPr lang="ru-RU" sz="2500" dirty="0" smtClean="0"/>
                  <a:t> </a:t>
                </a:r>
                <a:r>
                  <a:rPr lang="ru-RU" sz="2500" dirty="0"/>
                  <a:t>множества </a:t>
                </a:r>
                <a:r>
                  <a:rPr lang="ru-RU" sz="2500" i="1" dirty="0"/>
                  <a:t>F,</a:t>
                </a:r>
                <a:r>
                  <a:rPr lang="ru-RU" sz="2500" dirty="0"/>
                  <a:t> и, </a:t>
                </a:r>
                <a:r>
                  <a:rPr lang="ru-RU" sz="2500" dirty="0" smtClean="0"/>
                  <a:t>во-вторых</a:t>
                </a:r>
                <a:r>
                  <a:rPr lang="ru-RU" sz="2500" dirty="0"/>
                  <a:t>, ввести некоторые критерии предпочтения одной структуры </a:t>
                </a:r>
                <a:r>
                  <a:rPr lang="ru-RU" sz="2500" i="1" dirty="0"/>
                  <a:t>(</a:t>
                </a:r>
                <a:r>
                  <a:rPr lang="en-US" sz="2500" i="1" dirty="0"/>
                  <a:t>S</a:t>
                </a:r>
                <a:r>
                  <a:rPr lang="ru-RU" sz="2500" i="1" dirty="0"/>
                  <a:t>')</a:t>
                </a:r>
                <a:r>
                  <a:rPr lang="ru-RU" sz="2500" dirty="0"/>
                  <a:t> другой </a:t>
                </a:r>
                <a:r>
                  <a:rPr lang="ru-RU" sz="2500" i="1" dirty="0"/>
                  <a:t>(</a:t>
                </a:r>
                <a:r>
                  <a:rPr lang="en-US" sz="2500" i="1" dirty="0"/>
                  <a:t>S</a:t>
                </a:r>
                <a:r>
                  <a:rPr lang="ru-RU" sz="2500" i="1" dirty="0" smtClean="0"/>
                  <a:t>").</a:t>
                </a:r>
                <a:endParaRPr lang="en-US" sz="2500" i="1" dirty="0" smtClean="0"/>
              </a:p>
              <a:p>
                <a:pPr marL="0" indent="452438" algn="just">
                  <a:buNone/>
                  <a:tabLst>
                    <a:tab pos="452438" algn="l"/>
                  </a:tabLst>
                </a:pPr>
                <a:r>
                  <a:rPr lang="ru-RU" sz="2500" dirty="0"/>
                  <a:t>Сле­довательно, по множеству </a:t>
                </a:r>
                <a:r>
                  <a:rPr lang="en-US" sz="2500" i="1" dirty="0"/>
                  <a:t>F</a:t>
                </a:r>
                <a:r>
                  <a:rPr lang="ru-RU" sz="2500" i="1" dirty="0"/>
                  <a:t>°</a:t>
                </a:r>
                <a:r>
                  <a:rPr lang="ru-RU" sz="2500" baseline="30000" dirty="0">
                    <a:sym typeface="Symbol" panose="05050102010706020507" pitchFamily="18" charset="2"/>
                  </a:rPr>
                  <a:t></a:t>
                </a:r>
                <a:r>
                  <a:rPr lang="ru-RU" sz="2500" i="1" dirty="0"/>
                  <a:t> </a:t>
                </a:r>
                <a:r>
                  <a:rPr lang="en-US" sz="2500" i="1" dirty="0"/>
                  <a:t>F</a:t>
                </a:r>
                <a:r>
                  <a:rPr lang="en-US" sz="2500" dirty="0"/>
                  <a:t> </a:t>
                </a:r>
                <a:r>
                  <a:rPr lang="ru-RU" sz="2500" dirty="0"/>
                  <a:t>операций, которые необходимо выполнить, нужно построить множество </a:t>
                </a:r>
                <a:r>
                  <a:rPr lang="en-US" sz="2500" i="1" dirty="0"/>
                  <a:t>S</a:t>
                </a:r>
                <a:r>
                  <a:rPr lang="ru-RU" sz="2500" i="1" dirty="0"/>
                  <a:t>(</a:t>
                </a:r>
                <a:r>
                  <a:rPr lang="en-US" sz="2500" i="1" dirty="0"/>
                  <a:t>F</a:t>
                </a:r>
                <a:r>
                  <a:rPr lang="ru-RU" sz="2500" i="1" dirty="0"/>
                  <a:t>°)</a:t>
                </a:r>
                <a:r>
                  <a:rPr lang="ru-RU" sz="2500" dirty="0"/>
                  <a:t> допустимых для </a:t>
                </a:r>
                <a:r>
                  <a:rPr lang="ru-RU" sz="2500" i="1" dirty="0"/>
                  <a:t>F</a:t>
                </a:r>
                <a:r>
                  <a:rPr lang="ru-RU" sz="2500" i="1" baseline="30000" dirty="0"/>
                  <a:t>0</a:t>
                </a:r>
                <a:r>
                  <a:rPr lang="ru-RU" sz="2500" dirty="0"/>
                  <a:t> структур, т. е. все возможные структуры </a:t>
                </a:r>
                <a:r>
                  <a:rPr lang="en-US" sz="2500" dirty="0"/>
                  <a:t>S</a:t>
                </a:r>
                <a:r>
                  <a:rPr lang="ru-RU" sz="2500" baseline="30000" dirty="0">
                    <a:sym typeface="Symbol" panose="05050102010706020507" pitchFamily="18" charset="2"/>
                  </a:rPr>
                  <a:t></a:t>
                </a:r>
                <a:r>
                  <a:rPr lang="ru-RU" sz="2500" dirty="0"/>
                  <a:t>, </a:t>
                </a:r>
                <a:r>
                  <a:rPr lang="en-US" sz="2500" i="1" dirty="0">
                    <a:sym typeface="Symbol" panose="05050102010706020507" pitchFamily="18" charset="2"/>
                  </a:rPr>
                  <a:t></a:t>
                </a:r>
                <a:r>
                  <a:rPr lang="ru-RU" sz="2500" i="1" dirty="0">
                    <a:sym typeface="Symbol" panose="05050102010706020507" pitchFamily="18" charset="2"/>
                  </a:rPr>
                  <a:t></a:t>
                </a:r>
                <a:r>
                  <a:rPr lang="en-US" sz="2500" i="1" dirty="0"/>
                  <a:t>A</a:t>
                </a:r>
                <a:r>
                  <a:rPr lang="ru-RU" sz="2500" i="1" dirty="0"/>
                  <a:t>,</a:t>
                </a:r>
                <a:r>
                  <a:rPr lang="ru-RU" sz="2500" dirty="0"/>
                  <a:t> каждая из которых может сопоставляться с совокупностью </a:t>
                </a:r>
                <a:r>
                  <a:rPr lang="ru-RU" sz="2500" dirty="0" smtClean="0"/>
                  <a:t>функций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p>
                          <m:sSup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2500" i="1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p>
                      </m:sup>
                    </m:sSup>
                    <m:r>
                      <a:rPr lang="en-US" sz="250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500" b="1" i="1" dirty="0" smtClean="0"/>
                  <a:t> </a:t>
                </a:r>
                <a:r>
                  <a:rPr lang="ru-RU" sz="2500" dirty="0"/>
                  <a:t>и из них выбрать наилучшую исходя из введенного критерия предпочтения</a:t>
                </a:r>
                <a:r>
                  <a:rPr lang="ru-RU" sz="2500" dirty="0" smtClean="0"/>
                  <a:t>.</a:t>
                </a:r>
                <a:endParaRPr lang="en-US" sz="2500" dirty="0" smtClean="0"/>
              </a:p>
              <a:p>
                <a:pPr marL="0" indent="452438" algn="just">
                  <a:buNone/>
                  <a:tabLst>
                    <a:tab pos="452438" algn="l"/>
                  </a:tabLst>
                </a:pPr>
                <a:r>
                  <a:rPr lang="ru-RU" sz="2500" dirty="0"/>
                  <a:t>Для вышеприведенных высказываний использованы обозначения понятий теории множеств: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 −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500" b="1" i="1" dirty="0" smtClean="0"/>
                  <a:t> </a:t>
                </a:r>
                <a:r>
                  <a:rPr lang="ru-RU" sz="2500" dirty="0"/>
                  <a:t>является под­множеством множества </a:t>
                </a:r>
                <a:r>
                  <a:rPr lang="ru-RU" sz="2500" i="1" dirty="0"/>
                  <a:t>F</a:t>
                </a:r>
                <a:r>
                  <a:rPr lang="ru-RU" sz="2500" dirty="0"/>
                  <a:t>; </a:t>
                </a:r>
                <a:r>
                  <a:rPr lang="ru-RU" sz="2500" i="1" dirty="0"/>
                  <a:t>(</a:t>
                </a:r>
                <a:r>
                  <a:rPr lang="ru-RU" sz="2500" i="1" dirty="0">
                    <a:sym typeface="Symbol" panose="05050102010706020507" pitchFamily="18" charset="2"/>
                  </a:rPr>
                  <a:t></a:t>
                </a:r>
                <a:r>
                  <a:rPr lang="en-US" sz="2500" i="1" dirty="0"/>
                  <a:t>A</a:t>
                </a:r>
                <a:r>
                  <a:rPr lang="ru-RU" sz="2500" i="1" dirty="0"/>
                  <a:t>)–</a:t>
                </a:r>
                <a:r>
                  <a:rPr lang="ru-RU" sz="2500" i="1" dirty="0">
                    <a:sym typeface="Symbol" panose="05050102010706020507" pitchFamily="18" charset="2"/>
                  </a:rPr>
                  <a:t></a:t>
                </a:r>
                <a:r>
                  <a:rPr lang="ru-RU" sz="2500" i="1" dirty="0"/>
                  <a:t> </a:t>
                </a:r>
                <a:r>
                  <a:rPr lang="ru-RU" sz="2500" dirty="0"/>
                  <a:t> является элементом </a:t>
                </a:r>
                <a:r>
                  <a:rPr lang="ru-RU" sz="2500" dirty="0" smtClean="0"/>
                  <a:t>множества </a:t>
                </a:r>
                <a:r>
                  <a:rPr lang="ru-RU" sz="2500" i="1" dirty="0"/>
                  <a:t>А.</a:t>
                </a:r>
                <a:endParaRPr lang="en-US" sz="2500" b="1" i="1" dirty="0" smtClean="0"/>
              </a:p>
              <a:p>
                <a:pPr marL="0" indent="452438" algn="just">
                  <a:buNone/>
                  <a:tabLst>
                    <a:tab pos="452438" algn="l"/>
                  </a:tabLst>
                </a:pPr>
                <a:endParaRPr lang="ru-RU" sz="2200" dirty="0"/>
              </a:p>
            </p:txBody>
          </p:sp>
        </mc:Choice>
        <mc:Fallback xmlns="">
          <p:sp>
            <p:nvSpPr>
              <p:cNvPr id="7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6718" y="1"/>
                <a:ext cx="9144000" cy="1556791"/>
              </a:xfrm>
              <a:blipFill rotWithShape="0">
                <a:blip r:embed="rId3"/>
                <a:stretch>
                  <a:fillRect l="-1067" t="-3137" r="-1133" b="-34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52438" algn="just">
              <a:buNone/>
              <a:tabLst>
                <a:tab pos="452438" algn="l"/>
              </a:tabLst>
            </a:pPr>
            <a:r>
              <a:rPr lang="ru-RU" sz="2400" dirty="0"/>
              <a:t>Критерий предпочтения является некоторым функционалом </a:t>
            </a:r>
            <a:r>
              <a:rPr lang="en-US" sz="2400" i="1" dirty="0"/>
              <a:t>L</a:t>
            </a:r>
            <a:r>
              <a:rPr lang="ru-RU" sz="2400" i="1" dirty="0"/>
              <a:t>(</a:t>
            </a:r>
            <a:r>
              <a:rPr lang="en-US" sz="2400" i="1" dirty="0"/>
              <a:t>S</a:t>
            </a:r>
            <a:r>
              <a:rPr lang="ru-RU" sz="2400" i="1" dirty="0"/>
              <a:t>)</a:t>
            </a:r>
            <a:r>
              <a:rPr lang="ru-RU" sz="2400" dirty="0"/>
              <a:t> от структуры, и </a:t>
            </a:r>
            <a:r>
              <a:rPr lang="en-US" sz="2400" i="1" dirty="0"/>
              <a:t>S</a:t>
            </a:r>
            <a:r>
              <a:rPr lang="ru-RU" sz="2400" i="1" dirty="0"/>
              <a:t>'</a:t>
            </a:r>
            <a:r>
              <a:rPr lang="ru-RU" sz="2400" i="1" dirty="0">
                <a:sym typeface="Symbol" panose="05050102010706020507" pitchFamily="18" charset="2"/>
              </a:rPr>
              <a:t></a:t>
            </a:r>
            <a:r>
              <a:rPr lang="en-US" sz="2400" i="1" dirty="0"/>
              <a:t>S</a:t>
            </a:r>
            <a:r>
              <a:rPr lang="ru-RU" sz="2400" i="1" dirty="0"/>
              <a:t>"</a:t>
            </a:r>
            <a:r>
              <a:rPr lang="ru-RU" sz="2400" dirty="0"/>
              <a:t> эквивалентно </a:t>
            </a:r>
            <a:r>
              <a:rPr lang="en-US" sz="2400" i="1" dirty="0" smtClean="0"/>
              <a:t>L(S</a:t>
            </a:r>
            <a:r>
              <a:rPr lang="ru-RU" sz="2400" i="1" dirty="0"/>
              <a:t>')</a:t>
            </a:r>
            <a:r>
              <a:rPr lang="ru-RU" sz="2400" dirty="0"/>
              <a:t>&lt;</a:t>
            </a:r>
            <a:r>
              <a:rPr lang="ru-RU" sz="2400" i="1" dirty="0"/>
              <a:t>L(S</a:t>
            </a:r>
            <a:r>
              <a:rPr lang="ru-RU" sz="2400" i="1" baseline="30000" dirty="0"/>
              <a:t>//</a:t>
            </a:r>
            <a:r>
              <a:rPr lang="ru-RU" sz="2400" i="1" dirty="0"/>
              <a:t>).</a:t>
            </a:r>
            <a:r>
              <a:rPr lang="ru-RU" sz="2400" dirty="0"/>
              <a:t> Этот функционал зависит от условий функционирования (технических ограничений), которые в свою очередь описываются некоторым вектором параметров </a:t>
            </a:r>
            <a:r>
              <a:rPr lang="en-US" sz="2400" i="1" dirty="0">
                <a:sym typeface="Symbol" panose="05050102010706020507" pitchFamily="18" charset="2"/>
              </a:rPr>
              <a:t></a:t>
            </a:r>
            <a:r>
              <a:rPr lang="ru-RU" sz="2400" dirty="0"/>
              <a:t> (предполагается постоянным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2400" dirty="0"/>
              <a:t>Тогда задача выбора оптимальной детерминированной струк­туры состоит в поиске структуры, которая наилучшим образом (в смысле выбранного критерия) выполняла бы некоторую за­данную совокупность функций </a:t>
            </a:r>
            <a:r>
              <a:rPr lang="en-US" sz="2400" i="1" dirty="0"/>
              <a:t>F</a:t>
            </a:r>
            <a:r>
              <a:rPr lang="ru-RU" sz="2400" i="1" dirty="0"/>
              <a:t>°</a:t>
            </a:r>
            <a:r>
              <a:rPr lang="ru-RU" sz="2400" i="1" dirty="0">
                <a:sym typeface="Symbol" panose="05050102010706020507" pitchFamily="18" charset="2"/>
              </a:rPr>
              <a:t></a:t>
            </a:r>
            <a:r>
              <a:rPr lang="en-US" sz="2400" i="1" dirty="0"/>
              <a:t>F</a:t>
            </a:r>
            <a:r>
              <a:rPr lang="ru-RU" sz="2400" dirty="0"/>
              <a:t> при заданных условиях функционирования </a:t>
            </a:r>
            <a:r>
              <a:rPr lang="en-US" sz="2400" i="1" dirty="0">
                <a:sym typeface="Symbol" panose="05050102010706020507" pitchFamily="18" charset="2"/>
              </a:rPr>
              <a:t></a:t>
            </a:r>
            <a:r>
              <a:rPr lang="ru-RU" sz="2400" i="1" dirty="0" smtClean="0"/>
              <a:t>:</a:t>
            </a:r>
            <a:endParaRPr lang="en-US" sz="2400" i="1" dirty="0" smtClean="0"/>
          </a:p>
          <a:p>
            <a:pPr marL="0" indent="452438" algn="just">
              <a:buNone/>
              <a:tabLst>
                <a:tab pos="452438" algn="l"/>
              </a:tabLst>
            </a:pPr>
            <a:endParaRPr lang="en-US" sz="2400" i="1" dirty="0"/>
          </a:p>
          <a:p>
            <a:pPr marL="0" indent="452438" algn="just">
              <a:buNone/>
              <a:tabLst>
                <a:tab pos="452438" algn="l"/>
              </a:tabLst>
            </a:pPr>
            <a:endParaRPr lang="en-US" sz="2400" i="1" dirty="0" smtClean="0"/>
          </a:p>
          <a:p>
            <a:pPr marL="0" indent="452438" algn="just">
              <a:buNone/>
              <a:tabLst>
                <a:tab pos="452438" algn="l"/>
              </a:tabLst>
            </a:pPr>
            <a:r>
              <a:rPr lang="ru-RU" sz="2400" dirty="0"/>
              <a:t>где </a:t>
            </a:r>
            <a:r>
              <a:rPr lang="en-US" sz="2400" i="1" dirty="0"/>
              <a:t>S</a:t>
            </a:r>
            <a:r>
              <a:rPr lang="ru-RU" sz="2400" i="1" dirty="0"/>
              <a:t>(</a:t>
            </a:r>
            <a:r>
              <a:rPr lang="en-US" sz="2400" i="1" dirty="0"/>
              <a:t>F</a:t>
            </a:r>
            <a:r>
              <a:rPr lang="ru-RU" sz="2400" i="1" dirty="0"/>
              <a:t>°) – </a:t>
            </a:r>
            <a:r>
              <a:rPr lang="ru-RU" sz="2400" dirty="0"/>
              <a:t>множество всех структур, отвечающих множеству </a:t>
            </a:r>
            <a:r>
              <a:rPr lang="en-US" sz="2400" i="1" dirty="0"/>
              <a:t>F</a:t>
            </a:r>
            <a:r>
              <a:rPr lang="ru-RU" sz="2400" i="1" dirty="0"/>
              <a:t>°</a:t>
            </a:r>
            <a:r>
              <a:rPr lang="ru-RU" sz="2400" dirty="0"/>
              <a:t>; 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ij</a:t>
            </a:r>
            <a:r>
              <a:rPr lang="en-US" sz="2400" i="1" dirty="0"/>
              <a:t> </a:t>
            </a:r>
            <a:r>
              <a:rPr lang="ru-RU" sz="2400" dirty="0"/>
              <a:t>– эффективность выполнения объектом </a:t>
            </a:r>
            <a:r>
              <a:rPr lang="en-US" sz="2400" i="1" dirty="0" err="1"/>
              <a:t>i</a:t>
            </a:r>
            <a:r>
              <a:rPr lang="ru-RU" sz="2400" dirty="0"/>
              <a:t> операции </a:t>
            </a:r>
            <a:r>
              <a:rPr lang="en-US" sz="2400" i="1" dirty="0"/>
              <a:t>j</a:t>
            </a:r>
            <a:r>
              <a:rPr lang="ru-RU" sz="2400" dirty="0"/>
              <a:t>; </a:t>
            </a:r>
            <a:r>
              <a:rPr lang="en-US" sz="2400" i="1" dirty="0"/>
              <a:t>C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ru-RU" sz="2400" i="1" dirty="0"/>
              <a:t>–  </a:t>
            </a:r>
            <a:r>
              <a:rPr lang="ru-RU" sz="2400" dirty="0"/>
              <a:t>затраты на </a:t>
            </a:r>
            <a:r>
              <a:rPr lang="en-US" sz="2400" i="1" dirty="0" err="1"/>
              <a:t>i</a:t>
            </a:r>
            <a:r>
              <a:rPr lang="ru-RU" sz="2400" dirty="0"/>
              <a:t>-й элемент.</a:t>
            </a:r>
            <a:endParaRPr lang="en-US" sz="2400" i="1" dirty="0" smtClean="0"/>
          </a:p>
          <a:p>
            <a:pPr marL="0" indent="452438" algn="just">
              <a:buNone/>
              <a:tabLst>
                <a:tab pos="452438" algn="l"/>
              </a:tabLst>
            </a:pPr>
            <a:endParaRPr lang="ru-RU" sz="2400" dirty="0"/>
          </a:p>
          <a:p>
            <a:pPr marL="0" indent="452438" algn="just">
              <a:buNone/>
              <a:tabLst>
                <a:tab pos="452438" algn="l"/>
              </a:tabLst>
            </a:pP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861048"/>
            <a:ext cx="410853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700" dirty="0"/>
              <a:t>Задача структурной оптимизации, заключающаяся в определении вида функционала </a:t>
            </a:r>
            <a:r>
              <a:rPr lang="ru-RU" sz="2700" i="1" dirty="0"/>
              <a:t>F,</a:t>
            </a:r>
            <a:r>
              <a:rPr lang="ru-RU" sz="2700" dirty="0"/>
              <a:t> обычно решается методом перебора. Приближен­ной аппроксимацией перебора, эффективной для подобных задач, является случайный поиск для нулевых переменных.</a:t>
            </a:r>
          </a:p>
          <a:p>
            <a:pPr marL="0" indent="447675" algn="just">
              <a:buNone/>
            </a:pPr>
            <a:r>
              <a:rPr lang="ru-RU" sz="2700" dirty="0"/>
              <a:t>Рассмотренный в общем виде математический подход к структур­ной оптимизации технологических процессов может быть применен при выборе вида заготовки и методов ее изготовления, стадий и эта­пов при проектировании маршрута обработки заготовки, структуры операции, оптимальной технологической операции, структуры </a:t>
            </a:r>
            <a:r>
              <a:rPr lang="ru-RU" sz="2700" dirty="0" smtClean="0"/>
              <a:t>перехода</a:t>
            </a:r>
            <a:r>
              <a:rPr lang="ru-RU" sz="2700" dirty="0"/>
              <a:t>, оборудования, системы станочных приспособлений, конструк­ции станочного приспособления, конструкции режущего инструмента, </a:t>
            </a:r>
            <a:r>
              <a:rPr lang="ru-RU" sz="2700" dirty="0" err="1"/>
              <a:t>многоинструментальной</a:t>
            </a:r>
            <a:r>
              <a:rPr lang="ru-RU" sz="2700" dirty="0"/>
              <a:t> наладки, измерительной системы и др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6870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sz="2800" dirty="0"/>
              <a:t>Этап обработки представляет собой последовательность операций, принадлежащих к одному технологическому методу и обеспечивающих одинаковое качество обработки. Пол­ный набор этапов, из которых складывается план обра­ботки, зависит от конкретных условий, однако при этом можно выделить следующую базовую совокупность: тер­мический 1 (улучшение, старение); обработка баз; черно­вой: получистовой; термический 2 (закалка или улучше­ние): чистовой; термический 3 (азотирование или старе­ние); отделочный; покрытий; доводочный (получение ше­роховатости до </a:t>
            </a:r>
            <a:r>
              <a:rPr lang="en-US" sz="2800" dirty="0"/>
              <a:t>R</a:t>
            </a:r>
            <a:r>
              <a:rPr lang="ru-RU" sz="2800" dirty="0" smtClean="0"/>
              <a:t>а=0,02</a:t>
            </a:r>
            <a:r>
              <a:rPr lang="ru-RU" sz="2800" dirty="0"/>
              <a:t>).</a:t>
            </a:r>
          </a:p>
          <a:p>
            <a:pPr marL="0" indent="541338" algn="just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744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ctr">
              <a:buNone/>
            </a:pPr>
            <a:r>
              <a:rPr lang="ru-RU" sz="2800" b="1" i="1" dirty="0"/>
              <a:t>Оптимизация выбора вида заготовки и методов ее </a:t>
            </a:r>
            <a:r>
              <a:rPr lang="ru-RU" sz="2800" b="1" i="1" dirty="0" smtClean="0"/>
              <a:t>изготовления</a:t>
            </a:r>
            <a:endParaRPr lang="en-US" sz="2800" b="1" i="1" dirty="0" smtClean="0"/>
          </a:p>
          <a:p>
            <a:pPr marL="0" indent="447675" algn="just">
              <a:buNone/>
            </a:pPr>
            <a:r>
              <a:rPr lang="ru-RU" sz="2800" dirty="0"/>
              <a:t>Выбор вида заготовки является важным этапом технологического проектирования и во многом определяет качество готовых изделий и себестоимость их изготовления. </a:t>
            </a:r>
            <a:endParaRPr lang="en-US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Под </a:t>
            </a:r>
            <a:r>
              <a:rPr lang="ru-RU" sz="2800" dirty="0"/>
              <a:t>заготовкой обычно понимается предмет производства, из которого изменением форм и размеров, шероховатости поверхностей и свойств материала изготавливают деталь или неразъемную сборочную единицу (узел).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35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В качестве исходных заготовок в машиностроении принимают: </a:t>
            </a:r>
          </a:p>
          <a:p>
            <a:pPr marL="0" lvl="0" indent="447675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2800" i="1" dirty="0"/>
              <a:t>отливки</a:t>
            </a:r>
            <a:r>
              <a:rPr lang="ru-RU" sz="2800" dirty="0"/>
              <a:t>, полученные литьем в песчаные либо металлические фор­мы или другими способами; </a:t>
            </a:r>
          </a:p>
          <a:p>
            <a:pPr marL="0" lvl="0" indent="447675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2800" dirty="0"/>
              <a:t>горячекатаный </a:t>
            </a:r>
            <a:r>
              <a:rPr lang="ru-RU" sz="2800" i="1" dirty="0"/>
              <a:t>прокат</a:t>
            </a:r>
            <a:r>
              <a:rPr lang="ru-RU" sz="2800" dirty="0"/>
              <a:t> обычной или повышенной точности, а также профильный фасонный либо другой тип проката, </a:t>
            </a:r>
          </a:p>
          <a:p>
            <a:pPr marL="0" lvl="0" indent="447675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2800" i="1" dirty="0"/>
              <a:t>поковки</a:t>
            </a:r>
            <a:r>
              <a:rPr lang="ru-RU" sz="2800" dirty="0"/>
              <a:t>, полученные методом свободной ковки, ковкой в подкладных кольцах и штампах; </a:t>
            </a:r>
          </a:p>
          <a:p>
            <a:pPr marL="0" lvl="0" indent="447675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2800" i="1" dirty="0"/>
              <a:t>штамповки</a:t>
            </a:r>
            <a:r>
              <a:rPr lang="ru-RU" sz="2800" dirty="0"/>
              <a:t> (поковки), полученные обработкой давлением – объемной горячей и холодной штамповкой; </a:t>
            </a:r>
          </a:p>
          <a:p>
            <a:pPr marL="0" lvl="0" indent="447675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2800" i="1" dirty="0"/>
              <a:t>сварные заготовки </a:t>
            </a:r>
            <a:r>
              <a:rPr lang="ru-RU" sz="2800" dirty="0"/>
              <a:t>из листового материала.</a:t>
            </a:r>
          </a:p>
          <a:p>
            <a:pPr marL="0" indent="447675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8319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Выбор вида заготовки представляет собой сложную много­вариантную задачу. </a:t>
            </a:r>
            <a:endParaRPr lang="en-US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этом необходимость решения этой задачи может возникнуть на различных этапах технической подготовки производства, а именно: при конструировании, технологическом проектировании. </a:t>
            </a:r>
            <a:endParaRPr lang="en-US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общем случае вид заготовки должен быть выбран при конструировании детали, а оптимальный метод ее изготовления уточнен при технологическом проектировании.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3167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180" dirty="0"/>
              <a:t>Способ выполнения этих работ определяется видом детали и основывается на одном из трех вариантов</a:t>
            </a:r>
            <a:r>
              <a:rPr lang="ru-RU" sz="2180" dirty="0" smtClean="0"/>
              <a:t>:</a:t>
            </a:r>
            <a:endParaRPr lang="en-US" sz="2180" dirty="0" smtClean="0"/>
          </a:p>
          <a:p>
            <a:pPr marL="0" indent="447675" algn="just">
              <a:buNone/>
            </a:pPr>
            <a:r>
              <a:rPr lang="ru-RU" sz="2180" dirty="0"/>
              <a:t>1) если деталь обрабатывается со всех сторон и не предъявляются особые требования к ее физико-механическим свойствам и </a:t>
            </a:r>
            <a:r>
              <a:rPr lang="ru-RU" sz="2180" dirty="0" smtClean="0"/>
              <a:t>макроструктуре </a:t>
            </a:r>
            <a:r>
              <a:rPr lang="ru-RU" sz="2180" dirty="0"/>
              <a:t>металла, то выбор заготовки производится только техноло­гом;</a:t>
            </a:r>
          </a:p>
          <a:p>
            <a:pPr marL="0" indent="447675" algn="just">
              <a:buNone/>
            </a:pPr>
            <a:r>
              <a:rPr lang="ru-RU" sz="2180" dirty="0"/>
              <a:t>2) если деталь обрабатывается со всех сторон, но к ней предъяв­ляются дополнительные требования, то конструктор, задавая эти требования (например, к расположению волокон металла), косвенно задает возможные методы получения заготовки; окончательное реше­ние о выборе заготовки принимает технолог;</a:t>
            </a:r>
          </a:p>
          <a:p>
            <a:pPr marL="0" indent="447675" algn="just">
              <a:buNone/>
            </a:pPr>
            <a:r>
              <a:rPr lang="ru-RU" sz="2180" dirty="0"/>
              <a:t>3) если деталь имеет необрабатываемые поверхности, то конструк­тор предварительно задается определенным типом заготовки, указы­вая штамповочные или литейные радиусы, уклоны и другие парамет­ры, а технолог определяет оптимальный метод получения заготовки. Решение о выборе заготовки в этом случае целесообразно принимать совместно конструктору и технологу. В настоящее время при выборе вида заготовки конструктор, так же как и технолог, практически не производит технико-экономических расчетов и принимает решение исходя только из своего опыта.</a:t>
            </a:r>
          </a:p>
          <a:p>
            <a:pPr marL="0" indent="447675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8221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Оптимизация выбора метода получения заготовки позволяет не только снизить затраты на ее изготовление, но и значительно сокра­щает трудоемкость и себестоимость механической обработки. </a:t>
            </a:r>
            <a:endParaRPr lang="en-US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Выбор </a:t>
            </a:r>
            <a:r>
              <a:rPr lang="ru-RU" sz="2400" dirty="0"/>
              <a:t>оптимальной заготовки должен проводиться по комплексным оцен­кам, которые учитывают затраты и трудоемкость выполнения всего ТП изготовления детали. </a:t>
            </a:r>
            <a:endParaRPr lang="en-US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нарушении этого условия может получиться так, что при незначительной себестоимости получения заготовки общая себестоимость изготовления детали окажется завышенной вследствие большой трудоемкости механической обра­ботки. </a:t>
            </a:r>
            <a:endParaRPr lang="en-US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то же время следует иметь в виду, что выбор исходной заготовки и методов ее изготовления выполняется на первых этапах разработки ТП и предшествует составлению маршрута и проектиро­ванию операций механической обработки. </a:t>
            </a:r>
            <a:endParaRPr lang="en-US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создает определенные трудности для проведения оптимизации выбора вида заготовки с учетом затрат на механическую обработку.</a:t>
            </a:r>
          </a:p>
          <a:p>
            <a:pPr marL="0" indent="447675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2766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700" dirty="0"/>
              <a:t>Анализ видов заготовок, используемых в машиностроении, показывает, что их выбор определяется рядом основных показателей (признаков): </a:t>
            </a:r>
            <a:endParaRPr lang="en-US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видом </a:t>
            </a:r>
            <a:r>
              <a:rPr lang="ru-RU" sz="2700" dirty="0"/>
              <a:t>материала, </a:t>
            </a:r>
            <a:endParaRPr lang="en-US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серийностью </a:t>
            </a:r>
            <a:r>
              <a:rPr lang="ru-RU" sz="2700" dirty="0"/>
              <a:t>выпуска, </a:t>
            </a:r>
            <a:endParaRPr lang="en-US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конструктив­ной </a:t>
            </a:r>
            <a:r>
              <a:rPr lang="ru-RU" sz="2700" dirty="0"/>
              <a:t>формой детали, </a:t>
            </a:r>
            <a:endParaRPr lang="en-US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массой </a:t>
            </a:r>
            <a:r>
              <a:rPr lang="ru-RU" sz="2700" dirty="0"/>
              <a:t>и размерами детали, </a:t>
            </a:r>
            <a:endParaRPr lang="en-US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требуемой </a:t>
            </a:r>
            <a:r>
              <a:rPr lang="ru-RU" sz="2700" dirty="0"/>
              <a:t>точностью заготовки, </a:t>
            </a:r>
            <a:endParaRPr lang="en-US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коэффициентом </a:t>
            </a:r>
            <a:r>
              <a:rPr lang="ru-RU" sz="2700" dirty="0"/>
              <a:t>использования металла и др</a:t>
            </a:r>
            <a:r>
              <a:rPr lang="ru-RU" sz="2700" dirty="0" smtClean="0"/>
              <a:t>.</a:t>
            </a:r>
            <a:endParaRPr lang="en-US" sz="2700" dirty="0" smtClean="0"/>
          </a:p>
          <a:p>
            <a:pPr marL="0" indent="447675" algn="just">
              <a:buNone/>
            </a:pPr>
            <a:r>
              <a:rPr lang="ru-RU" sz="2700" dirty="0"/>
              <a:t>Наиболее важными являются первые четыре признака. Однако учет даже всех перечисленных признаков в ряде случаев не дает однозначного решения по выбору метода получения заготовки и приходится дополнительно проводить технико-экономический ана­лиз. В основу этого анализа может быть положена оптимизация.</a:t>
            </a:r>
          </a:p>
          <a:p>
            <a:pPr marL="0" indent="447675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5687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650" dirty="0"/>
              <a:t>В качестве критерия оптимальности используется </a:t>
            </a:r>
            <a:r>
              <a:rPr lang="ru-RU" sz="2650" i="1" dirty="0"/>
              <a:t>минимальная себестоимость изготовления заготовки </a:t>
            </a:r>
            <a:r>
              <a:rPr lang="ru-RU" sz="2650" i="1" dirty="0" err="1"/>
              <a:t>С</a:t>
            </a:r>
            <a:r>
              <a:rPr lang="ru-RU" sz="2650" i="1" baseline="-25000" dirty="0" err="1"/>
              <a:t>з</a:t>
            </a:r>
            <a:r>
              <a:rPr lang="ru-RU" sz="2650" i="1" dirty="0"/>
              <a:t>,</a:t>
            </a:r>
            <a:r>
              <a:rPr lang="ru-RU" sz="2650" dirty="0"/>
              <a:t> которая определяется стоимостью материала, переменными затратами (заработная плата основных рабочих, затраты на амортизацию оборудования, оснастку, инструмент и т.д.) и постоянными годовыми расходами. </a:t>
            </a:r>
            <a:endParaRPr lang="en-US" sz="2650" dirty="0" smtClean="0"/>
          </a:p>
          <a:p>
            <a:pPr marL="0" indent="447675" algn="just">
              <a:buNone/>
            </a:pPr>
            <a:r>
              <a:rPr lang="ru-RU" sz="2650" dirty="0" smtClean="0"/>
              <a:t>Однако </a:t>
            </a:r>
            <a:r>
              <a:rPr lang="ru-RU" sz="2650" dirty="0"/>
              <a:t>выбор заготовки с минимальным значением </a:t>
            </a:r>
            <a:r>
              <a:rPr lang="ru-RU" sz="2650" i="1" dirty="0" err="1"/>
              <a:t>С</a:t>
            </a:r>
            <a:r>
              <a:rPr lang="ru-RU" sz="2650" i="1" baseline="-25000" dirty="0" err="1"/>
              <a:t>з</a:t>
            </a:r>
            <a:r>
              <a:rPr lang="ru-RU" sz="2650" dirty="0"/>
              <a:t> не всегда приводит к оптимальному варианту технологического процесса изготовления детали. </a:t>
            </a:r>
            <a:endParaRPr lang="en-US" sz="2650" dirty="0" smtClean="0"/>
          </a:p>
          <a:p>
            <a:pPr marL="0" indent="447675" algn="just">
              <a:buNone/>
            </a:pPr>
            <a:r>
              <a:rPr lang="ru-RU" sz="2650" dirty="0" smtClean="0"/>
              <a:t>Заготовки</a:t>
            </a:r>
            <a:r>
              <a:rPr lang="ru-RU" sz="2650" dirty="0"/>
              <a:t>, полученные различными методами, отличаются припусками, что оказывает влияние на черновую обработку, в част­ности на первые операции ТП механической обработки. </a:t>
            </a:r>
            <a:endParaRPr lang="en-US" sz="2650" dirty="0" smtClean="0"/>
          </a:p>
          <a:p>
            <a:pPr marL="0" indent="447675" algn="just">
              <a:buNone/>
            </a:pPr>
            <a:r>
              <a:rPr lang="ru-RU" sz="2650" dirty="0" smtClean="0"/>
              <a:t>Поэтому </a:t>
            </a:r>
            <a:r>
              <a:rPr lang="ru-RU" sz="2650" dirty="0"/>
              <a:t>при оптимизации выбора заготовки необходимо также учитывать затраты на выполнение черновых операций механической обработки </a:t>
            </a:r>
            <a:r>
              <a:rPr lang="ru-RU" sz="2650" i="1" dirty="0"/>
              <a:t>С</a:t>
            </a:r>
            <a:r>
              <a:rPr lang="ru-RU" sz="2650" i="1" baseline="-25000" dirty="0"/>
              <a:t>мех</a:t>
            </a:r>
            <a:r>
              <a:rPr lang="ru-RU" sz="265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При более точной оценке метода получения заготовки целесообразно принимать во внимание стоимость отходов металла </a:t>
            </a:r>
            <a:r>
              <a:rPr lang="ru-RU" sz="2400" i="1" dirty="0"/>
              <a:t>С</a:t>
            </a:r>
            <a:r>
              <a:rPr lang="ru-RU" sz="2400" i="1" baseline="-25000" dirty="0"/>
              <a:t>мех</a:t>
            </a:r>
            <a:r>
              <a:rPr lang="ru-RU" sz="2400" dirty="0"/>
              <a:t>, возникаю­щих при механической обработке заготовок с различными припуска­ми. </a:t>
            </a:r>
            <a:endParaRPr lang="en-US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Тогда </a:t>
            </a:r>
            <a:r>
              <a:rPr lang="ru-RU" sz="2400" dirty="0"/>
              <a:t>общий вид зависимости для критерия оптимальности выбо­ра метода получения заготовки может быть представлен следующим образом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marL="0" indent="447675" algn="ctr">
              <a:buNone/>
            </a:pPr>
            <a:r>
              <a:rPr lang="ru-RU" i="1" dirty="0"/>
              <a:t>С = </a:t>
            </a:r>
            <a:r>
              <a:rPr lang="en-US" i="1" dirty="0"/>
              <a:t>min</a:t>
            </a:r>
            <a:r>
              <a:rPr lang="ru-RU" i="1" dirty="0"/>
              <a:t> (</a:t>
            </a:r>
            <a:r>
              <a:rPr lang="ru-RU" i="1" dirty="0" err="1"/>
              <a:t>С</a:t>
            </a:r>
            <a:r>
              <a:rPr lang="ru-RU" i="1" baseline="-25000" dirty="0" err="1"/>
              <a:t>з</a:t>
            </a:r>
            <a:r>
              <a:rPr lang="ru-RU" i="1" dirty="0"/>
              <a:t> + С</a:t>
            </a:r>
            <a:r>
              <a:rPr lang="ru-RU" i="1" baseline="-25000" dirty="0"/>
              <a:t>мех </a:t>
            </a:r>
            <a:r>
              <a:rPr lang="ru-RU" i="1" dirty="0"/>
              <a:t>– </a:t>
            </a:r>
            <a:r>
              <a:rPr lang="ru-RU" i="1" dirty="0" err="1"/>
              <a:t>С</a:t>
            </a:r>
            <a:r>
              <a:rPr lang="ru-RU" i="1" baseline="-25000" dirty="0" err="1"/>
              <a:t>отх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  <a:endParaRPr lang="en-US" dirty="0"/>
          </a:p>
          <a:p>
            <a:pPr marL="0" indent="447675" algn="just">
              <a:buNone/>
            </a:pPr>
            <a:r>
              <a:rPr lang="ru-RU" sz="2400" dirty="0"/>
              <a:t>Однако выбор вида заготовки по предлагаемому критерию в конкрет­ных производственных условиях не всегда целесообразен. </a:t>
            </a:r>
            <a:endParaRPr lang="en-US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Имеют </a:t>
            </a:r>
            <a:r>
              <a:rPr lang="ru-RU" sz="2400" dirty="0"/>
              <a:t>мес­то случаи, когда лучше использовать заготовку, которая выбирается либо в соответствии с критерием минимальной себестоимости механи­ческой обработки </a:t>
            </a:r>
            <a:r>
              <a:rPr lang="en-US" sz="2400" i="1" dirty="0"/>
              <a:t>min</a:t>
            </a:r>
            <a:r>
              <a:rPr lang="en-US" sz="2400" dirty="0"/>
              <a:t> </a:t>
            </a:r>
            <a:r>
              <a:rPr lang="ru-RU" sz="2400" i="1" dirty="0"/>
              <a:t>С</a:t>
            </a:r>
            <a:r>
              <a:rPr lang="ru-RU" sz="2400" i="1" baseline="-25000" dirty="0"/>
              <a:t>мех</a:t>
            </a:r>
            <a:r>
              <a:rPr lang="ru-RU" sz="2400" dirty="0"/>
              <a:t>, либо из минимума затрат на материал </a:t>
            </a:r>
            <a:r>
              <a:rPr lang="en-US" sz="2400" i="1" dirty="0"/>
              <a:t>min</a:t>
            </a:r>
            <a:r>
              <a:rPr lang="ru-RU" sz="2400" i="1" dirty="0"/>
              <a:t> (С</a:t>
            </a:r>
            <a:r>
              <a:rPr lang="ru-RU" sz="2400" i="1" baseline="-25000" dirty="0"/>
              <a:t>м</a:t>
            </a:r>
            <a:r>
              <a:rPr lang="ru-RU" sz="2400" i="1" dirty="0"/>
              <a:t>–</a:t>
            </a:r>
            <a:r>
              <a:rPr lang="ru-RU" sz="2400" i="1" dirty="0" err="1"/>
              <a:t>С</a:t>
            </a:r>
            <a:r>
              <a:rPr lang="ru-RU" sz="2400" i="1" baseline="-25000" dirty="0" err="1"/>
              <a:t>отх</a:t>
            </a:r>
            <a:r>
              <a:rPr lang="ru-RU" sz="2400" i="1" dirty="0"/>
              <a:t>)</a:t>
            </a:r>
            <a:r>
              <a:rPr lang="ru-RU" sz="2400" dirty="0"/>
              <a:t>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650" dirty="0"/>
          </a:p>
        </p:txBody>
      </p:sp>
    </p:spTree>
    <p:extLst>
      <p:ext uri="{BB962C8B-B14F-4D97-AF65-F5344CB8AC3E}">
        <p14:creationId xmlns:p14="http://schemas.microsoft.com/office/powerpoint/2010/main" val="22891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Исходя из </a:t>
            </a:r>
            <a:r>
              <a:rPr lang="be-BY" sz="2400" dirty="0" smtClean="0"/>
              <a:t>вышесказанного</a:t>
            </a:r>
            <a:r>
              <a:rPr lang="ru-RU" sz="2400" dirty="0" smtClean="0"/>
              <a:t>, </a:t>
            </a:r>
            <a:r>
              <a:rPr lang="ru-RU" sz="2400" dirty="0"/>
              <a:t>при решении задачи выбора оптималь­ного метода получения заготовки выделяют следующие этапы:</a:t>
            </a:r>
          </a:p>
          <a:p>
            <a:pPr marL="0" indent="447675" algn="just">
              <a:buNone/>
            </a:pPr>
            <a:r>
              <a:rPr lang="ru-RU" sz="2400" dirty="0"/>
              <a:t>1) выбор возможных видов заготовки по материалу детали;</a:t>
            </a:r>
          </a:p>
          <a:p>
            <a:pPr marL="0" indent="447675" algn="just">
              <a:buNone/>
            </a:pPr>
            <a:r>
              <a:rPr lang="ru-RU" sz="2400" dirty="0"/>
              <a:t>2) выбор возможных методов изготовления заготовок исходя из серийности, конструктивной формы, массы и размеров детали;</a:t>
            </a:r>
          </a:p>
          <a:p>
            <a:pPr marL="0" indent="447675" algn="just">
              <a:buNone/>
            </a:pPr>
            <a:r>
              <a:rPr lang="ru-RU" sz="2400" dirty="0"/>
              <a:t>3) определение технических характеристик для выбранных видов заготовок (точности, коэффициента использования металла и др.);</a:t>
            </a:r>
          </a:p>
          <a:p>
            <a:pPr marL="0" indent="447675" algn="just">
              <a:buNone/>
            </a:pPr>
            <a:r>
              <a:rPr lang="ru-RU" sz="2400" dirty="0"/>
              <a:t>4) определение себестоимости заготовки </a:t>
            </a:r>
            <a:r>
              <a:rPr lang="ru-RU" sz="2400" i="1" dirty="0" err="1"/>
              <a:t>Сз</a:t>
            </a:r>
            <a:r>
              <a:rPr lang="ru-RU" sz="2400" dirty="0"/>
              <a:t> для выбранных мето­дов ее изготовления;</a:t>
            </a:r>
          </a:p>
          <a:p>
            <a:pPr marL="0" indent="447675" algn="just">
              <a:buNone/>
            </a:pPr>
            <a:r>
              <a:rPr lang="ru-RU" sz="2400" dirty="0"/>
              <a:t>5) определение стоимости затрат на механическую обработку </a:t>
            </a:r>
            <a:r>
              <a:rPr lang="ru-RU" sz="2400" i="1" dirty="0"/>
              <a:t>С</a:t>
            </a:r>
            <a:r>
              <a:rPr lang="ru-RU" sz="2400" i="1" baseline="-25000" dirty="0"/>
              <a:t>мех</a:t>
            </a:r>
            <a:r>
              <a:rPr lang="ru-RU" sz="2400" dirty="0"/>
              <a:t> для выбранных видов заготовок;</a:t>
            </a:r>
          </a:p>
          <a:p>
            <a:pPr marL="0" indent="447675" algn="just">
              <a:buNone/>
            </a:pPr>
            <a:r>
              <a:rPr lang="ru-RU" sz="2400" dirty="0"/>
              <a:t>6) определение стоимости отходов</a:t>
            </a:r>
            <a:r>
              <a:rPr lang="ru-RU" sz="2400" b="1" dirty="0"/>
              <a:t> </a:t>
            </a:r>
            <a:r>
              <a:rPr lang="ru-RU" sz="2400" dirty="0"/>
              <a:t>металла для</a:t>
            </a:r>
            <a:r>
              <a:rPr lang="ru-RU" sz="2400" b="1" dirty="0"/>
              <a:t> </a:t>
            </a:r>
            <a:r>
              <a:rPr lang="ru-RU" sz="2400" dirty="0"/>
              <a:t>выбранных видов</a:t>
            </a:r>
            <a:r>
              <a:rPr lang="ru-RU" sz="2400" b="1" dirty="0"/>
              <a:t> </a:t>
            </a:r>
            <a:r>
              <a:rPr lang="ru-RU" sz="2400" dirty="0"/>
              <a:t>заготовок </a:t>
            </a:r>
            <a:r>
              <a:rPr lang="ru-RU" sz="2400" i="1" dirty="0" err="1"/>
              <a:t>С</a:t>
            </a:r>
            <a:r>
              <a:rPr lang="ru-RU" sz="2400" i="1" baseline="-25000" dirty="0" err="1"/>
              <a:t>отх</a:t>
            </a:r>
            <a:r>
              <a:rPr lang="ru-RU" sz="2400" dirty="0"/>
              <a:t>;</a:t>
            </a:r>
          </a:p>
          <a:p>
            <a:pPr marL="0" indent="447675" algn="just">
              <a:buNone/>
            </a:pPr>
            <a:r>
              <a:rPr lang="ru-RU" sz="2400" dirty="0"/>
              <a:t>7) выбор оптимального метода изготовления заготовки для </a:t>
            </a:r>
            <a:r>
              <a:rPr lang="ru-RU" sz="2400" dirty="0" smtClean="0"/>
              <a:t>конкретных </a:t>
            </a:r>
            <a:r>
              <a:rPr lang="ru-RU" sz="2400" dirty="0"/>
              <a:t>условий производства.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650" dirty="0"/>
          </a:p>
        </p:txBody>
      </p:sp>
    </p:spTree>
    <p:extLst>
      <p:ext uri="{BB962C8B-B14F-4D97-AF65-F5344CB8AC3E}">
        <p14:creationId xmlns:p14="http://schemas.microsoft.com/office/powerpoint/2010/main" val="16918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Для формализации условий выбора вида заготовки и методов ее изготовления, а также построения на их основе алгоритмов решения рассматриваемой задачи первоначально проводится классификация всех признаков, определяющих выбор заготовок. </a:t>
            </a: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упрощения алгоритмов выбора заготовки и методов ее изготовления все признаки кодируются.</a:t>
            </a:r>
          </a:p>
          <a:p>
            <a:pPr marL="457200" indent="-457200" algn="ctr">
              <a:buAutoNum type="arabicPeriod"/>
            </a:pPr>
            <a:r>
              <a:rPr lang="ru-RU" sz="2400" i="1" u="sng" dirty="0" smtClean="0"/>
              <a:t>Вид </a:t>
            </a:r>
            <a:r>
              <a:rPr lang="ru-RU" sz="2400" i="1" u="sng" dirty="0"/>
              <a:t>материала (ВМ). </a:t>
            </a:r>
            <a:endParaRPr lang="ru-RU" sz="2400" i="1" u="sng" dirty="0" smtClean="0"/>
          </a:p>
          <a:p>
            <a:pPr marL="0" indent="447675" algn="just">
              <a:buNone/>
            </a:pPr>
            <a:r>
              <a:rPr lang="ru-RU" sz="2400" dirty="0" smtClean="0"/>
              <a:t>Предварительный </a:t>
            </a:r>
            <a:r>
              <a:rPr lang="ru-RU" sz="2400" dirty="0"/>
              <a:t>анализ этого признака показал целесообразность классификации всех материалов с использованием 3-уровневого кодирования. Структура кода имеет следующий вид: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65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6566729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41338" algn="just">
              <a:buNone/>
            </a:pPr>
            <a:r>
              <a:rPr lang="ru-RU" sz="2800" b="1" dirty="0"/>
              <a:t>Метод представления знаний структурного </a:t>
            </a:r>
            <a:r>
              <a:rPr lang="ru-RU" sz="2800" b="1" dirty="0" smtClean="0"/>
              <a:t>синтеза</a:t>
            </a:r>
            <a:endParaRPr lang="en-US" sz="2800" b="1" dirty="0" smtClean="0"/>
          </a:p>
          <a:p>
            <a:pPr algn="just"/>
            <a:endParaRPr lang="en-US" sz="2800" dirty="0"/>
          </a:p>
          <a:p>
            <a:pPr algn="just"/>
            <a:r>
              <a:rPr lang="ru-RU" sz="2800" dirty="0" smtClean="0"/>
              <a:t>При </a:t>
            </a:r>
            <a:r>
              <a:rPr lang="ru-RU" sz="2800" dirty="0"/>
              <a:t>проектировании структуры технологических процессов традиционно используются типовые и групповые ТП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/>
              <a:t>Типовые процессы применяются для деталей, обладаю­щих подобием в конструктивном и технологическом плане. </a:t>
            </a:r>
            <a:endParaRPr lang="en-US" sz="2800" dirty="0" smtClean="0"/>
          </a:p>
          <a:p>
            <a:r>
              <a:rPr lang="ru-RU" sz="2800" dirty="0" smtClean="0"/>
              <a:t>Групповые </a:t>
            </a:r>
            <a:r>
              <a:rPr lang="ru-RU" sz="2800" dirty="0"/>
              <a:t>процессы используются для деталей, различных в конст­руктивном отношении, но подобных в технологическом плане.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921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457200" indent="-457200" algn="ctr">
              <a:buAutoNum type="arabicPeriod"/>
            </a:pPr>
            <a:r>
              <a:rPr lang="ru-RU" sz="2400" i="1" u="sng" dirty="0" smtClean="0"/>
              <a:t>Вид </a:t>
            </a:r>
            <a:r>
              <a:rPr lang="ru-RU" sz="2400" i="1" u="sng" dirty="0"/>
              <a:t>материала (ВМ). </a:t>
            </a:r>
            <a:endParaRPr lang="ru-RU" sz="2400" i="1" u="sng" dirty="0" smtClean="0"/>
          </a:p>
          <a:p>
            <a:pPr marL="0" indent="447675" algn="just">
              <a:buNone/>
            </a:pPr>
            <a:r>
              <a:rPr lang="ru-RU" sz="2600" dirty="0"/>
              <a:t>Все материалы разделяются на 7 групп и соответственно коди­руются: стали углеродистые (литейные) – 1; чугуны – 2; литейные сплавы – 3; высоколегированные стали и сплавы – 4; низколеги­рованные стали – 5; легированные стали – 6; автоматные стали – 7. </a:t>
            </a:r>
            <a:endParaRPr lang="ru-RU" sz="2600" dirty="0" smtClean="0"/>
          </a:p>
          <a:p>
            <a:pPr marL="0" indent="447675" algn="just">
              <a:buNone/>
            </a:pPr>
            <a:r>
              <a:rPr lang="ru-RU" sz="2600" dirty="0"/>
              <a:t>Второй уровень классификации, описываемый кодами подгрупп, объединяет материалы, имеющие одинаковые или близкие технологические свойства. Коды подгрупп материалов учитываются при определении затрат на черновую механическую обработку. </a:t>
            </a:r>
            <a:endParaRPr lang="ru-RU" sz="2600" dirty="0" smtClean="0"/>
          </a:p>
          <a:p>
            <a:pPr marL="0" indent="447675" algn="just">
              <a:buNone/>
            </a:pPr>
            <a:r>
              <a:rPr lang="ru-RU" sz="2600" dirty="0" smtClean="0"/>
              <a:t>На </a:t>
            </a:r>
            <a:r>
              <a:rPr lang="ru-RU" sz="2600" dirty="0"/>
              <a:t>последнем уровне классификации кодируются конкретные материалы, и эта информация используется для уточненного определения оптовых цен за тонну заготовок и стоимости отходов металла.</a:t>
            </a:r>
            <a:endParaRPr lang="ru-RU" sz="2600" dirty="0" smtClean="0"/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650" dirty="0"/>
          </a:p>
        </p:txBody>
      </p:sp>
    </p:spTree>
    <p:extLst>
      <p:ext uri="{BB962C8B-B14F-4D97-AF65-F5344CB8AC3E}">
        <p14:creationId xmlns:p14="http://schemas.microsoft.com/office/powerpoint/2010/main" val="887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u="sng" dirty="0"/>
              <a:t>2. Конструктивная форма деталей (КФ)</a:t>
            </a:r>
          </a:p>
          <a:p>
            <a:pPr marL="0" indent="447675" algn="just">
              <a:buNone/>
            </a:pPr>
            <a:r>
              <a:rPr lang="ru-RU" sz="2150" dirty="0"/>
              <a:t>Класси­фикация конструктивной формы представлена 11 видами деталей и каждый вид – 5 группами сложности.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С </a:t>
            </a:r>
            <a:r>
              <a:rPr lang="ru-RU" sz="2150" dirty="0"/>
              <a:t>1-го по 4-й вид – детали цилиндрической формы с различными перепадами ступеней;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5-й вид-детали </a:t>
            </a:r>
            <a:r>
              <a:rPr lang="ru-RU" sz="2150" dirty="0"/>
              <a:t>типа втулок и дисков, имеющие сложную наружную и внутреннюю поверхности;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6-й </a:t>
            </a:r>
            <a:r>
              <a:rPr lang="ru-RU" sz="2150" dirty="0"/>
              <a:t>вид–детали типа валов сложной пространственной формы;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7-й </a:t>
            </a:r>
            <a:r>
              <a:rPr lang="ru-RU" sz="2150" dirty="0"/>
              <a:t>вид–детали типа рычагов, шатунов и др.;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8-й </a:t>
            </a:r>
            <a:r>
              <a:rPr lang="ru-RU" sz="2150" dirty="0"/>
              <a:t>вид– корпусные детали призматической формы и сочета­ния призматической, цилиндрической и других форм;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9-й </a:t>
            </a:r>
            <a:r>
              <a:rPr lang="ru-RU" sz="2150" dirty="0"/>
              <a:t>вид– кор­пусные детали фланцевого типа;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10-й </a:t>
            </a:r>
            <a:r>
              <a:rPr lang="ru-RU" sz="2150" dirty="0"/>
              <a:t>вид–корпусные детали коробчатой формы сложной конфигурации;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11-й </a:t>
            </a:r>
            <a:r>
              <a:rPr lang="ru-RU" sz="2150" dirty="0"/>
              <a:t>вид–корпусные детали простой конфигурации. </a:t>
            </a:r>
            <a:endParaRPr lang="ru-RU" sz="2150" dirty="0" smtClean="0"/>
          </a:p>
          <a:p>
            <a:pPr marL="0" indent="447675" algn="just">
              <a:buNone/>
            </a:pPr>
            <a:r>
              <a:rPr lang="ru-RU" sz="2150" dirty="0" smtClean="0"/>
              <a:t>Выбор </a:t>
            </a:r>
            <a:r>
              <a:rPr lang="ru-RU" sz="2150" dirty="0"/>
              <a:t>соответствующего кода произ­водится на основе сравнения конкретной детали с описанием типовой детали-представителя в специальной таблице.</a:t>
            </a:r>
          </a:p>
        </p:txBody>
      </p:sp>
    </p:spTree>
    <p:extLst>
      <p:ext uri="{BB962C8B-B14F-4D97-AF65-F5344CB8AC3E}">
        <p14:creationId xmlns:p14="http://schemas.microsoft.com/office/powerpoint/2010/main" val="798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u="sng" dirty="0"/>
              <a:t>3. Серийность производства (СП). </a:t>
            </a:r>
            <a:endParaRPr lang="ru-RU" sz="2800" i="1" u="sng" dirty="0" smtClean="0"/>
          </a:p>
          <a:p>
            <a:pPr marL="0" indent="447675" algn="just">
              <a:buNone/>
            </a:pPr>
            <a:r>
              <a:rPr lang="ru-RU" sz="2800" dirty="0"/>
              <a:t>Серийность про­изводства зависит от массы детали и годовой программы выпуска. В рассматриваемой подсистеме вид серийности производства коди­руется следующим образом: единичное– 1, серийное–2, крупно­серийное – 3, массовое – 4</a:t>
            </a:r>
            <a:r>
              <a:rPr lang="ru-RU" sz="2800" dirty="0" smtClean="0"/>
              <a:t>.</a:t>
            </a:r>
          </a:p>
          <a:p>
            <a:pPr marL="0" indent="447675" algn="ctr">
              <a:buNone/>
            </a:pPr>
            <a:r>
              <a:rPr lang="ru-RU" sz="2800" i="1" u="sng" dirty="0"/>
              <a:t>4. Масса детали (МД). </a:t>
            </a:r>
            <a:endParaRPr lang="ru-RU" sz="2800" i="1" u="sng" dirty="0" smtClean="0"/>
          </a:p>
          <a:p>
            <a:pPr marL="0" indent="447675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выбора вида заготовки важное значение имеет ее масса, которая в условиях рассматриваемой задачи определяется в зависимости от массы детали. Кодирование массы детали из отливок проводится по </a:t>
            </a:r>
            <a:r>
              <a:rPr lang="ru-RU" sz="2800" i="1" dirty="0"/>
              <a:t>шести диапазонам:</a:t>
            </a:r>
            <a:r>
              <a:rPr lang="ru-RU" sz="2800" dirty="0"/>
              <a:t> 1 – до 50 кг, 2 – от 50 до 100 кг, 3 – от 100 до 250 кг, 4 – от 250 до 3000 кг, 5 – от 3000 до 5000 кг и 6 – свыше 5000 кг, а из поковок, штампо­вок и проката по </a:t>
            </a:r>
            <a:r>
              <a:rPr lang="ru-RU" sz="2800" i="1" dirty="0"/>
              <a:t>двум диапазонам:</a:t>
            </a:r>
            <a:r>
              <a:rPr lang="ru-RU" sz="2800" dirty="0"/>
              <a:t> 1 – до 50 кг, 2 – свыше 50 кг.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150" dirty="0"/>
          </a:p>
        </p:txBody>
      </p:sp>
    </p:spTree>
    <p:extLst>
      <p:ext uri="{BB962C8B-B14F-4D97-AF65-F5344CB8AC3E}">
        <p14:creationId xmlns:p14="http://schemas.microsoft.com/office/powerpoint/2010/main" val="1011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Размер заготовки оказывает влияние только на выбор заготовок из проката: если диаметр заготовки больше 250 мм (код В), то в этом случае прокат обычно не используется; если диаметр меньше 250 мм (код А), то возможно его применение.</a:t>
            </a:r>
          </a:p>
          <a:p>
            <a:pPr marL="0" indent="447675" algn="just">
              <a:buNone/>
            </a:pPr>
            <a:r>
              <a:rPr lang="ru-RU" sz="2800" dirty="0"/>
              <a:t>В целях упрощения построения алгоритмов решения рассматри­ваемой задачи определяемые виды заготовок и методы их изготовле­ния также целесообразно кодировать: литье в песчаные формы – 1; центробежное литье – 2; литье под давлением – 3; литье в кокиль – 4; литье в оболочковые формы – 5; литье по выплавляемым моде­лям – 6; прокат – 7; штамповка – 8; поковка – 9; сварная заго­товка – 10.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150" dirty="0"/>
          </a:p>
        </p:txBody>
      </p:sp>
    </p:spTree>
    <p:extLst>
      <p:ext uri="{BB962C8B-B14F-4D97-AF65-F5344CB8AC3E}">
        <p14:creationId xmlns:p14="http://schemas.microsoft.com/office/powerpoint/2010/main" val="27290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550" dirty="0"/>
              <a:t>Алгоритм выбора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возможных </a:t>
            </a:r>
            <a:r>
              <a:rPr lang="ru-RU" sz="2550" dirty="0"/>
              <a:t>видов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заготовок </a:t>
            </a:r>
            <a:r>
              <a:rPr lang="ru-RU" sz="2550" dirty="0"/>
              <a:t>и </a:t>
            </a:r>
            <a:r>
              <a:rPr lang="ru-RU" sz="2550" dirty="0" smtClean="0"/>
              <a:t>методов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их </a:t>
            </a:r>
            <a:r>
              <a:rPr lang="ru-RU" sz="2550" dirty="0"/>
              <a:t>изго­товления </a:t>
            </a:r>
            <a:r>
              <a:rPr lang="ru-RU" sz="2550" dirty="0" smtClean="0"/>
              <a:t>может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быть </a:t>
            </a:r>
            <a:r>
              <a:rPr lang="ru-RU" sz="2550" dirty="0"/>
              <a:t>представлен в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виде </a:t>
            </a:r>
            <a:r>
              <a:rPr lang="ru-RU" sz="2550" dirty="0"/>
              <a:t>таблицы выбора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решений. 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550" dirty="0" smtClean="0"/>
              <a:t>Согласно </a:t>
            </a:r>
            <a:r>
              <a:rPr lang="ru-RU" sz="2550" dirty="0"/>
              <a:t>этой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таблице, </a:t>
            </a:r>
            <a:r>
              <a:rPr lang="ru-RU" sz="2550" dirty="0"/>
              <a:t>исходя из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конкретных </a:t>
            </a:r>
            <a:r>
              <a:rPr lang="ru-RU" sz="2550" dirty="0"/>
              <a:t>значений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ранее </a:t>
            </a:r>
            <a:r>
              <a:rPr lang="ru-RU" sz="2550" dirty="0"/>
              <a:t>рассмотренных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признаков </a:t>
            </a:r>
            <a:r>
              <a:rPr lang="ru-RU" sz="2550" dirty="0"/>
              <a:t>детали,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выбирается </a:t>
            </a:r>
            <a:r>
              <a:rPr lang="ru-RU" sz="2550" dirty="0"/>
              <a:t>один или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нес­колько </a:t>
            </a:r>
            <a:r>
              <a:rPr lang="ru-RU" sz="2550" dirty="0"/>
              <a:t>возможных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методов </a:t>
            </a:r>
            <a:r>
              <a:rPr lang="ru-RU" sz="2550" dirty="0"/>
              <a:t>получения </a:t>
            </a:r>
            <a:endParaRPr lang="ru-RU" sz="25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/>
              <a:t>заготовки.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1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9" b="2193"/>
          <a:stretch/>
        </p:blipFill>
        <p:spPr>
          <a:xfrm>
            <a:off x="3323287" y="-26640"/>
            <a:ext cx="5861132" cy="57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400" dirty="0"/>
              <a:t>Далее производится определение доплат за серийность, черновую механическую обработку, находятся оптовые цены за тонну заготовки и стоимость отходов металла, определяется точность заготовок и ко­эффициент использования металла</a:t>
            </a:r>
            <a:r>
              <a:rPr lang="ru-RU" sz="2400" dirty="0" smtClean="0"/>
              <a:t>.</a:t>
            </a:r>
          </a:p>
          <a:p>
            <a:pPr marL="0" indent="447675" algn="just">
              <a:buNone/>
            </a:pPr>
            <a:r>
              <a:rPr lang="ru-RU" sz="2400" dirty="0" smtClean="0"/>
              <a:t>После </a:t>
            </a:r>
            <a:r>
              <a:rPr lang="ru-RU" sz="2400" dirty="0"/>
              <a:t>определения стоимости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всех </a:t>
            </a:r>
            <a:r>
              <a:rPr lang="ru-RU" sz="2400" dirty="0"/>
              <a:t>выбранных ранее видов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заготовок</a:t>
            </a:r>
            <a:r>
              <a:rPr lang="ru-RU" sz="2400" dirty="0"/>
              <a:t>, стоимости отходов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металла </a:t>
            </a:r>
            <a:r>
              <a:rPr lang="ru-RU" sz="2400" dirty="0"/>
              <a:t>и стоимости черновой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обработки </a:t>
            </a:r>
            <a:r>
              <a:rPr lang="ru-RU" sz="2400" dirty="0"/>
              <a:t>проводится </a:t>
            </a:r>
            <a:r>
              <a:rPr lang="ru-RU" sz="2400" dirty="0" smtClean="0"/>
              <a:t>оптимизация</a:t>
            </a:r>
          </a:p>
          <a:p>
            <a:pPr marL="0" indent="0" algn="just">
              <a:buNone/>
            </a:pPr>
            <a:r>
              <a:rPr lang="ru-RU" sz="2400" dirty="0" smtClean="0"/>
              <a:t>выбора </a:t>
            </a:r>
            <a:r>
              <a:rPr lang="ru-RU" sz="2400" dirty="0"/>
              <a:t>метода изготовления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заготовки.</a:t>
            </a: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3050"/>
            <a:ext cx="4191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Результаты проектирования выводятся в виде технологической карты, где приводятся характеристики оптимального и всех возмож­ных методов получения заготовки (точность, коэффициент исполь­зования металла, себестоимость изготовления заготовки, стоимость черновой обработки и стоимость отходов металла).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57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ctr">
              <a:buNone/>
            </a:pPr>
            <a:r>
              <a:rPr lang="ru-RU" sz="2800" b="1" i="1" dirty="0"/>
              <a:t>Оптимизация выбора технологических </a:t>
            </a:r>
            <a:r>
              <a:rPr lang="ru-RU" sz="2800" b="1" i="1" dirty="0" smtClean="0"/>
              <a:t>операций</a:t>
            </a:r>
          </a:p>
          <a:p>
            <a:pPr marL="0" indent="447675" algn="just">
              <a:buNone/>
            </a:pPr>
            <a:r>
              <a:rPr lang="ru-RU" sz="2400" dirty="0"/>
              <a:t>Одним из наиболее важных этапов структурной оптимизации ТП является выбор технологических операций механической обработки. </a:t>
            </a: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Вид </a:t>
            </a:r>
            <a:r>
              <a:rPr lang="ru-RU" sz="2400" dirty="0"/>
              <a:t>операции и применяемое оборудование существенно влияют на трудоемкость обработки и связанную с ней технологическую себесто­имость. </a:t>
            </a: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Последний </a:t>
            </a:r>
            <a:r>
              <a:rPr lang="ru-RU" sz="2400" dirty="0"/>
              <a:t>показатель обычно используется в качестве критерия для выборов вариантов ТП изготовления изделия</a:t>
            </a:r>
            <a:r>
              <a:rPr lang="ru-RU" sz="2400" dirty="0" smtClean="0"/>
              <a:t>.</a:t>
            </a:r>
          </a:p>
          <a:p>
            <a:pPr marL="0" indent="447675" algn="just">
              <a:buNone/>
            </a:pPr>
            <a:r>
              <a:rPr lang="ru-RU" sz="2400" i="1" dirty="0"/>
              <a:t>Технологическая себестоимость</a:t>
            </a:r>
            <a:r>
              <a:rPr lang="ru-RU" sz="2400" dirty="0"/>
              <a:t> в рассматриваемой задаче опре­деляется способом, который базируется на расчете каждого элемента технологической себестоимости операции. Причем расчет элементов по каждому из сопоставляемых вариантов выполняется приближен­ным способом на основании укрупненных затрат, приходящихся на час работы оборудования и рабочих мест.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62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На стадии эскизного проектирования при выборе операции механической обработки технологическая себестоимость определяет­ся приближенным методом по следующей формуле:</a:t>
            </a:r>
          </a:p>
          <a:p>
            <a:pPr marL="0" indent="447675" algn="ctr">
              <a:buNone/>
            </a:pPr>
            <a:r>
              <a:rPr lang="ru-RU" sz="2400" i="1" dirty="0" err="1"/>
              <a:t>С</a:t>
            </a:r>
            <a:r>
              <a:rPr lang="ru-RU" sz="2400" i="1" baseline="-25000" dirty="0" err="1"/>
              <a:t>оп</a:t>
            </a:r>
            <a:r>
              <a:rPr lang="en-US" sz="2400" i="1" baseline="-25000" dirty="0" err="1"/>
              <a:t>i</a:t>
            </a:r>
            <a:r>
              <a:rPr lang="ru-RU" sz="2400" i="1" dirty="0"/>
              <a:t>=</a:t>
            </a:r>
            <a:r>
              <a:rPr lang="ru-RU" sz="2400" i="1" dirty="0" err="1"/>
              <a:t>С</a:t>
            </a:r>
            <a:r>
              <a:rPr lang="ru-RU" sz="2400" i="1" baseline="-25000" dirty="0" err="1"/>
              <a:t>ч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i="1" dirty="0"/>
              <a:t>t</a:t>
            </a:r>
            <a:r>
              <a:rPr lang="ru-RU" sz="2400" i="1" baseline="-25000" dirty="0"/>
              <a:t>шт.-к</a:t>
            </a:r>
            <a:r>
              <a:rPr lang="en-US" sz="2400" i="1" baseline="-25000" dirty="0" err="1"/>
              <a:t>i</a:t>
            </a:r>
            <a:r>
              <a:rPr lang="ru-RU" sz="2400" dirty="0" smtClean="0"/>
              <a:t>,</a:t>
            </a:r>
          </a:p>
          <a:p>
            <a:pPr marL="0" indent="447675" algn="just">
              <a:buNone/>
            </a:pPr>
            <a:r>
              <a:rPr lang="ru-RU" sz="2400" dirty="0"/>
              <a:t>где </a:t>
            </a:r>
            <a:r>
              <a:rPr lang="ru-RU" sz="2400" i="1" dirty="0" err="1"/>
              <a:t>С</a:t>
            </a:r>
            <a:r>
              <a:rPr lang="ru-RU" sz="2400" i="1" baseline="-25000" dirty="0" err="1"/>
              <a:t>ч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ru-RU" sz="2400" dirty="0"/>
              <a:t>– производственные затраты, приходящиеся на 1 ч работы оборудования, занятого при выполнении </a:t>
            </a:r>
            <a:r>
              <a:rPr lang="ru-RU" sz="2400" i="1" dirty="0"/>
              <a:t>i</a:t>
            </a:r>
            <a:r>
              <a:rPr lang="ru-RU" sz="2400" dirty="0"/>
              <a:t>-й операции; </a:t>
            </a:r>
            <a:r>
              <a:rPr lang="en-US" sz="2400" i="1" dirty="0"/>
              <a:t>t</a:t>
            </a:r>
            <a:r>
              <a:rPr lang="ru-RU" sz="2400" i="1" baseline="-25000" dirty="0"/>
              <a:t>шт.-к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ru-RU" sz="2400" dirty="0"/>
              <a:t>– норма штучно-калькуляционного времени на выполнение </a:t>
            </a:r>
            <a:r>
              <a:rPr lang="ru-RU" sz="2400" i="1" dirty="0"/>
              <a:t>i-</a:t>
            </a:r>
            <a:r>
              <a:rPr lang="ru-RU" sz="2400" dirty="0"/>
              <a:t>й операции.</a:t>
            </a:r>
          </a:p>
          <a:p>
            <a:pPr marL="0" indent="447675" algn="just">
              <a:buNone/>
            </a:pPr>
            <a:r>
              <a:rPr lang="ru-RU" sz="2400" dirty="0"/>
              <a:t>Как показывает анализ зависимости, ее минимизацию за счет одновременного уменьшения удельных производственных затрат на оборудование </a:t>
            </a:r>
            <a:r>
              <a:rPr lang="ru-RU" sz="2400" i="1" dirty="0" err="1"/>
              <a:t>С</a:t>
            </a:r>
            <a:r>
              <a:rPr lang="ru-RU" sz="2400" i="1" baseline="-25000" dirty="0" err="1"/>
              <a:t>ч</a:t>
            </a:r>
            <a:r>
              <a:rPr lang="en-US" sz="2400" i="1" baseline="-25000" dirty="0" err="1"/>
              <a:t>i</a:t>
            </a:r>
            <a:r>
              <a:rPr lang="ru-RU" sz="2400" dirty="0"/>
              <a:t> и штучно-калькуляционного времени обработки </a:t>
            </a:r>
            <a:r>
              <a:rPr lang="en-US" sz="2400" i="1" dirty="0"/>
              <a:t>t</a:t>
            </a:r>
            <a:r>
              <a:rPr lang="ru-RU" sz="2400" i="1" baseline="-25000" dirty="0"/>
              <a:t>шт.-к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ru-RU" sz="2400" dirty="0" smtClean="0"/>
              <a:t>осуществить</a:t>
            </a:r>
            <a:r>
              <a:rPr lang="ru-RU" sz="2400" dirty="0"/>
              <a:t>, как правило, невозможно, так как использование более высокопроизводительного оборудования приводит к уменьше­нию </a:t>
            </a:r>
            <a:r>
              <a:rPr lang="en-US" sz="2400" i="1" dirty="0"/>
              <a:t>t</a:t>
            </a:r>
            <a:r>
              <a:rPr lang="ru-RU" sz="2400" i="1" baseline="-25000" dirty="0"/>
              <a:t>шт. к</a:t>
            </a:r>
            <a:r>
              <a:rPr lang="en-US" sz="2400" i="1" baseline="-25000" dirty="0" err="1"/>
              <a:t>i</a:t>
            </a:r>
            <a:r>
              <a:rPr lang="ru-RU" sz="2400" dirty="0"/>
              <a:t> при одновременном росте удельных расходов на его содер­жание и эксплуатацию. </a:t>
            </a: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Очевидно</a:t>
            </a:r>
            <a:r>
              <a:rPr lang="ru-RU" sz="2400" dirty="0"/>
              <a:t>, из ряда сравниваемых вариантов обработки оптимальным является тот, при осуществлении которого рост производительности превысит рост удельных затрат.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15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Таким образом, задача определения технологической себестои­мости обработки сводится к решению двух взаимосвязанных под­задач:</a:t>
            </a:r>
          </a:p>
          <a:p>
            <a:pPr marL="0" indent="447675" algn="just">
              <a:buNone/>
            </a:pPr>
            <a:r>
              <a:rPr lang="ru-RU" sz="2800" dirty="0"/>
              <a:t>а) определение возможных для заданных условий операций обработки детали, соответствующих моделей станков и удельных затрат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ч</a:t>
            </a:r>
            <a:r>
              <a:rPr lang="en-US" sz="2800" i="1" baseline="-25000" dirty="0" err="1"/>
              <a:t>i</a:t>
            </a:r>
            <a:r>
              <a:rPr lang="ru-RU" sz="2800" dirty="0"/>
              <a:t>, на 1 ч их работы;</a:t>
            </a:r>
          </a:p>
          <a:p>
            <a:pPr marL="0" indent="447675" algn="just">
              <a:buNone/>
            </a:pPr>
            <a:r>
              <a:rPr lang="ru-RU" sz="2800" dirty="0"/>
              <a:t>б) определение трудоемкости обработки </a:t>
            </a:r>
            <a:r>
              <a:rPr lang="en-US" sz="2800" i="1" dirty="0"/>
              <a:t>t</a:t>
            </a:r>
            <a:r>
              <a:rPr lang="ru-RU" sz="2800" i="1" baseline="-25000" dirty="0"/>
              <a:t>шт. к</a:t>
            </a:r>
            <a:r>
              <a:rPr lang="en-US" sz="2800" i="1" baseline="-25000" dirty="0" err="1"/>
              <a:t>i</a:t>
            </a:r>
            <a:r>
              <a:rPr lang="ru-RU" sz="2800" dirty="0"/>
              <a:t>; применительно к выбранным видам технологических операций.</a:t>
            </a:r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04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39480"/>
            <a:ext cx="4152820" cy="477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структурного синтеза технологических процессов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233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/>
              <a:t>Выбор возможных для заданных условий операций обработки поверхностей детали производится на основе анализа ее конструктив­но-технологических признаков, к которым относятся:</a:t>
            </a:r>
          </a:p>
          <a:p>
            <a:pPr marL="0" indent="0" algn="just">
              <a:buNone/>
            </a:pPr>
            <a:r>
              <a:rPr lang="ru-RU" sz="2400" dirty="0"/>
              <a:t>1) тип поверхностей детали, подлежащей обработке;</a:t>
            </a:r>
          </a:p>
          <a:p>
            <a:pPr marL="0" indent="0" algn="just">
              <a:buNone/>
            </a:pPr>
            <a:r>
              <a:rPr lang="ru-RU" sz="2400" dirty="0"/>
              <a:t>2) стадии обработки (черновая, чистовая, тонкая, отделочная);</a:t>
            </a:r>
          </a:p>
          <a:p>
            <a:pPr marL="0" indent="0" algn="just">
              <a:buNone/>
            </a:pPr>
            <a:r>
              <a:rPr lang="ru-RU" sz="2400" dirty="0"/>
              <a:t>3) габаритные размеры детали;</a:t>
            </a:r>
          </a:p>
          <a:p>
            <a:pPr marL="0" indent="0" algn="just">
              <a:buNone/>
            </a:pPr>
            <a:r>
              <a:rPr lang="ru-RU" sz="2400" dirty="0"/>
              <a:t>4) точность и шероховатость поверхностей для рассматриваемой стадии обработки;</a:t>
            </a:r>
          </a:p>
          <a:p>
            <a:pPr marL="0" indent="0" algn="just">
              <a:buNone/>
            </a:pPr>
            <a:r>
              <a:rPr lang="ru-RU" sz="2400" dirty="0"/>
              <a:t>5) твердость поверхностей, обрабатываемых на рассматриваемой стадии;</a:t>
            </a:r>
          </a:p>
          <a:p>
            <a:pPr marL="0" indent="0" algn="just">
              <a:buNone/>
            </a:pPr>
            <a:r>
              <a:rPr lang="ru-RU" sz="2400" dirty="0"/>
              <a:t>6) конструктивная сложность поверхностей, обрабатываемых на соответствующей стадии;</a:t>
            </a:r>
          </a:p>
          <a:p>
            <a:pPr marL="0" indent="0" algn="just">
              <a:buNone/>
            </a:pPr>
            <a:r>
              <a:rPr lang="ru-RU" sz="2400" dirty="0"/>
              <a:t>7) годовая программа выпуска деталей.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  <a:p>
            <a:pPr marL="0" indent="447675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44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628650" algn="just">
              <a:buNone/>
            </a:pPr>
            <a:r>
              <a:rPr lang="ru-RU" sz="2400" dirty="0"/>
              <a:t>По общности методов, используемых при обработке, все поверх­ности, образующие конфигурацию деталей машин, разбивают на группы.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правило, на начальных этапах проектирования </a:t>
            </a:r>
            <a:r>
              <a:rPr lang="ru-RU" sz="2400" dirty="0" smtClean="0"/>
              <a:t>технологических </a:t>
            </a:r>
            <a:r>
              <a:rPr lang="ru-RU" sz="2400" dirty="0"/>
              <a:t>процессов решаются вопросы выбора рациональных спо­собов обработки групп однородных поверхностей–наружных поверхностей вращения, внутренних, плоских, зубчатых, резьбовых, шлицевых и т. д.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позволяет использовать единую методику укрупненной оценки эффективности различных методов обработки уже на ранних этапах проектирования, когда у технолога еще отсутствует вся необходимая информация для точной оценки трудо­емкости обработки.</a:t>
            </a:r>
          </a:p>
          <a:p>
            <a:pPr marL="0" indent="628650" algn="just">
              <a:buNone/>
            </a:pPr>
            <a:endParaRPr lang="ru-RU" sz="2400" dirty="0"/>
          </a:p>
          <a:p>
            <a:pPr marL="0" indent="62865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06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628650" algn="just">
              <a:buNone/>
            </a:pPr>
            <a:r>
              <a:rPr lang="ru-RU" sz="2400" dirty="0"/>
              <a:t>Рассмотрим выбор конструктивно-технологических признаков для определения возможных вариантов обработки на примере наружных и торцовых поверхностей вращения деталей класса «валы» с </a:t>
            </a:r>
            <a:r>
              <a:rPr lang="en-US" sz="2400" i="1" dirty="0"/>
              <a:t>L</a:t>
            </a:r>
            <a:r>
              <a:rPr lang="ru-RU" sz="2400" i="1" dirty="0"/>
              <a:t>&gt;2</a:t>
            </a:r>
            <a:r>
              <a:rPr lang="en-US" sz="2400" i="1" dirty="0"/>
              <a:t>D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marL="0" indent="628650" algn="just">
              <a:buNone/>
            </a:pPr>
            <a:r>
              <a:rPr lang="ru-RU" sz="2400" dirty="0" smtClean="0"/>
              <a:t>Конфигурация </a:t>
            </a:r>
            <a:r>
              <a:rPr lang="ru-RU" sz="2400" dirty="0"/>
              <a:t>этого класса деталей определяется сочетанием различного числа элементарных наружных поверхностей вращения.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зависимости от требований чертежа каждая поверхность должна пройти ряд </a:t>
            </a:r>
            <a:r>
              <a:rPr lang="ru-RU" sz="2400" i="1" dirty="0"/>
              <a:t>стадий обработки,</a:t>
            </a:r>
            <a:r>
              <a:rPr lang="ru-RU" sz="2400" dirty="0"/>
              <a:t> под которыми понимаются укрупнен­ные группы операций, включающие однородную по характеру, точ­ности и качеству обработку элементарных поверхностей.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Выбор </a:t>
            </a:r>
            <a:r>
              <a:rPr lang="ru-RU" sz="2400" dirty="0"/>
              <a:t>ста­дий обработки может производиться на основе алгоритма, представ­ленного в виде </a:t>
            </a:r>
            <a:r>
              <a:rPr lang="ru-RU" sz="2400" dirty="0" smtClean="0"/>
              <a:t>таблицы</a:t>
            </a:r>
            <a:endParaRPr lang="ru-RU" sz="2400" dirty="0"/>
          </a:p>
          <a:p>
            <a:pPr marL="0" indent="62865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8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628650" algn="just">
              <a:buNone/>
            </a:pPr>
            <a:r>
              <a:rPr lang="ru-RU" sz="2200" dirty="0"/>
              <a:t>Рассмотрим выбор конструктивно-технологических признаков для определения возможных вариантов обработки на примере наружных и торцовых поверхностей вращения деталей класса «валы» с </a:t>
            </a:r>
            <a:r>
              <a:rPr lang="en-US" sz="2200" i="1" dirty="0"/>
              <a:t>L</a:t>
            </a:r>
            <a:r>
              <a:rPr lang="ru-RU" sz="2200" i="1" dirty="0"/>
              <a:t>&gt;2</a:t>
            </a:r>
            <a:r>
              <a:rPr lang="en-US" sz="2200" i="1" dirty="0"/>
              <a:t>D</a:t>
            </a:r>
            <a:r>
              <a:rPr lang="ru-RU" sz="2200" i="1" dirty="0"/>
              <a:t>. </a:t>
            </a:r>
            <a:endParaRPr lang="ru-RU" sz="2200" i="1" dirty="0" smtClean="0"/>
          </a:p>
          <a:p>
            <a:pPr marL="0" indent="628650" algn="just">
              <a:buNone/>
            </a:pPr>
            <a:r>
              <a:rPr lang="ru-RU" sz="2200" dirty="0" smtClean="0"/>
              <a:t>Конфигурация </a:t>
            </a:r>
            <a:r>
              <a:rPr lang="ru-RU" sz="2200" dirty="0"/>
              <a:t>этого класса деталей определяется сочетанием различного числа элементарных наружных поверхностей вращения. </a:t>
            </a:r>
            <a:endParaRPr lang="ru-RU" sz="2200" dirty="0" smtClean="0"/>
          </a:p>
          <a:p>
            <a:pPr marL="0" indent="628650" algn="just">
              <a:buNone/>
            </a:pPr>
            <a:r>
              <a:rPr lang="ru-RU" sz="2200" dirty="0" smtClean="0"/>
              <a:t>В </a:t>
            </a:r>
            <a:r>
              <a:rPr lang="ru-RU" sz="2200" dirty="0"/>
              <a:t>зависимости от требований чертежа каждая поверхность должна пройти ряд </a:t>
            </a:r>
            <a:r>
              <a:rPr lang="ru-RU" sz="2200" i="1" dirty="0"/>
              <a:t>стадий обработки,</a:t>
            </a:r>
            <a:r>
              <a:rPr lang="ru-RU" sz="2200" dirty="0"/>
              <a:t> под которыми понимаются укрупнен­ные группы операций, включающие однородную по характеру, точ­ности и качеству обработку элементарных поверхностей. </a:t>
            </a:r>
            <a:endParaRPr lang="ru-RU" sz="2200" dirty="0" smtClean="0"/>
          </a:p>
          <a:p>
            <a:pPr marL="0" indent="628650" algn="just">
              <a:buNone/>
            </a:pPr>
            <a:r>
              <a:rPr lang="ru-RU" sz="2200" dirty="0" smtClean="0"/>
              <a:t>Выбор </a:t>
            </a:r>
            <a:r>
              <a:rPr lang="ru-RU" sz="2200" dirty="0"/>
              <a:t>ста­дий обработки может производиться на основе алгоритма, представ­ленного в виде </a:t>
            </a:r>
            <a:r>
              <a:rPr lang="ru-RU" sz="2200" dirty="0" smtClean="0"/>
              <a:t>таблицы.</a:t>
            </a:r>
            <a:endParaRPr lang="ru-RU" sz="2200" dirty="0"/>
          </a:p>
          <a:p>
            <a:pPr marL="0" indent="628650" algn="just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15" y="4221088"/>
            <a:ext cx="8907733" cy="23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Алгоритм выбора оптимальных технологических операций представляет собой последовательное выполнение следующих </a:t>
            </a:r>
            <a:r>
              <a:rPr lang="ru-RU" sz="2400" dirty="0" smtClean="0"/>
              <a:t>процедур</a:t>
            </a:r>
            <a:r>
              <a:rPr lang="ru-RU" sz="2400" dirty="0"/>
              <a:t>: ввод исходных данных, определение требуемого числа стадий обработки, выбор групп операций для каждой стадии обработки, выбор моделей станков, определение структуры операций, расчет штучного времени, определение себестоимости выполнения всех выбранных операций и выбор оптимальной технологической операции. Вывод результатов проектирования производится в виде техноло­гических карт.</a:t>
            </a:r>
          </a:p>
          <a:p>
            <a:pPr marL="0" indent="534988" algn="just">
              <a:buNone/>
            </a:pPr>
            <a:r>
              <a:rPr lang="ru-RU" sz="2400" dirty="0" smtClean="0"/>
              <a:t>Программа </a:t>
            </a:r>
            <a:r>
              <a:rPr lang="ru-RU" sz="2400" dirty="0"/>
              <a:t>автоматизации выбора оптимальных технологических операций для различных стадий может быть выполнена в диалоговом режиме, что позволит наряду с автоматизированным решением задачи провести окончательную оценку результатов проектирования проектиров­щиком.</a:t>
            </a:r>
          </a:p>
          <a:p>
            <a:pPr marL="0" indent="62865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99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16" y="105373"/>
            <a:ext cx="5467836" cy="67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628650" algn="ctr">
              <a:buNone/>
            </a:pPr>
            <a:r>
              <a:rPr lang="ru-RU" sz="2800" b="1" i="1" dirty="0"/>
              <a:t>Выбор рациональной системы станочных </a:t>
            </a:r>
            <a:r>
              <a:rPr lang="ru-RU" sz="2800" b="1" i="1" dirty="0" smtClean="0"/>
              <a:t>приспособлений</a:t>
            </a:r>
          </a:p>
          <a:p>
            <a:pPr marL="0" indent="628650" algn="just">
              <a:buNone/>
            </a:pPr>
            <a:r>
              <a:rPr lang="ru-RU" sz="2400" dirty="0"/>
              <a:t>Эффективность разрабатываемых технологических процессов зависит от правильного, технически и экономически обоснованного выбора различных видов оснастки.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настоящее время выбор режущих, вспомогательных, измерительных инструментов и станочных приспособлений в САПР ТП обычно выполняется на основе анализа таблиц выбора решений для конкретных видов технологической ос­настки.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составлении таблиц разработчики САПР стремятся </a:t>
            </a:r>
            <a:r>
              <a:rPr lang="ru-RU" sz="2400" dirty="0" smtClean="0"/>
              <a:t>заложить </a:t>
            </a:r>
            <a:r>
              <a:rPr lang="ru-RU" sz="2400" dirty="0"/>
              <a:t>в них наиболее рациональные решения, но эти таблицы, как пра­вило, для конкретных условий не могут дать оптимальных решений. </a:t>
            </a:r>
            <a:endParaRPr lang="ru-RU" sz="2400" dirty="0" smtClean="0"/>
          </a:p>
          <a:p>
            <a:pPr marL="0" indent="628650" algn="just">
              <a:buNone/>
            </a:pPr>
            <a:r>
              <a:rPr lang="ru-RU" sz="2400" dirty="0" smtClean="0"/>
              <a:t>Ниже </a:t>
            </a:r>
            <a:r>
              <a:rPr lang="ru-RU" sz="2400" dirty="0"/>
              <a:t>рассматривается один из методов структурной оптимизации ТП – выбор системы станочных приспособлений. От решения этой задачи в значительной степени зависят трудоемкость и себестоимость ТП механической обработки.</a:t>
            </a:r>
          </a:p>
          <a:p>
            <a:pPr marL="0" indent="62865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19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В машиностроении используется шесть основных систем станоч­ных приспособлений (ССП</a:t>
            </a:r>
            <a:r>
              <a:rPr lang="ru-RU" sz="2400" dirty="0" smtClean="0"/>
              <a:t>):</a:t>
            </a:r>
          </a:p>
          <a:p>
            <a:pPr lvl="0" algn="just"/>
            <a:r>
              <a:rPr lang="ru-RU" sz="2400" i="1" dirty="0" smtClean="0"/>
              <a:t>универсально-сборные</a:t>
            </a:r>
            <a:r>
              <a:rPr lang="ru-RU" sz="2400" dirty="0" smtClean="0"/>
              <a:t> </a:t>
            </a:r>
            <a:r>
              <a:rPr lang="ru-RU" sz="2400" dirty="0"/>
              <a:t>(УСП);</a:t>
            </a:r>
          </a:p>
          <a:p>
            <a:pPr lvl="0" algn="just"/>
            <a:r>
              <a:rPr lang="ru-RU" sz="2400" i="1" dirty="0"/>
              <a:t>универсально-</a:t>
            </a:r>
            <a:r>
              <a:rPr lang="ru-RU" sz="2400" i="1" dirty="0" err="1"/>
              <a:t>безналадочные</a:t>
            </a:r>
            <a:r>
              <a:rPr lang="ru-RU" sz="2400" dirty="0"/>
              <a:t> (УБП);</a:t>
            </a:r>
          </a:p>
          <a:p>
            <a:pPr lvl="0" algn="just"/>
            <a:r>
              <a:rPr lang="ru-RU" sz="2400" i="1" dirty="0"/>
              <a:t>сборно-разборные</a:t>
            </a:r>
            <a:r>
              <a:rPr lang="ru-RU" sz="2400" dirty="0"/>
              <a:t> (СРП);</a:t>
            </a:r>
          </a:p>
          <a:p>
            <a:pPr lvl="0" algn="just"/>
            <a:r>
              <a:rPr lang="ru-RU" sz="2400" i="1" dirty="0"/>
              <a:t>универсально-наладочные</a:t>
            </a:r>
            <a:r>
              <a:rPr lang="ru-RU" sz="2400" dirty="0"/>
              <a:t> (УНП);</a:t>
            </a:r>
          </a:p>
          <a:p>
            <a:pPr lvl="0" algn="just"/>
            <a:r>
              <a:rPr lang="ru-RU" sz="2400" i="1" dirty="0"/>
              <a:t>специализированные наладочные</a:t>
            </a:r>
            <a:r>
              <a:rPr lang="ru-RU" sz="2400" dirty="0"/>
              <a:t> (СНП);</a:t>
            </a:r>
          </a:p>
          <a:p>
            <a:pPr algn="just"/>
            <a:r>
              <a:rPr lang="ru-RU" sz="2400" i="1" dirty="0"/>
              <a:t>неразборные специальные </a:t>
            </a:r>
            <a:r>
              <a:rPr lang="ru-RU" sz="2400" dirty="0"/>
              <a:t>(НСП).</a:t>
            </a:r>
          </a:p>
        </p:txBody>
      </p:sp>
    </p:spTree>
    <p:extLst>
      <p:ext uri="{BB962C8B-B14F-4D97-AF65-F5344CB8AC3E}">
        <p14:creationId xmlns:p14="http://schemas.microsoft.com/office/powerpoint/2010/main" val="28744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Универсально-сборные</a:t>
            </a:r>
            <a:r>
              <a:rPr lang="ru-RU" sz="2800" dirty="0"/>
              <a:t> приспособления эффек­тивно применяются в условиях единичного и мелкосерийного </a:t>
            </a:r>
            <a:r>
              <a:rPr lang="ru-RU" sz="2800" dirty="0" smtClean="0"/>
              <a:t>производства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Их </a:t>
            </a:r>
            <a:r>
              <a:rPr lang="ru-RU" sz="2800" dirty="0"/>
              <a:t>собирают из заранее приготовленных деталей и сборочных единиц высокой прочности и точности без последующей доработки.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УСП </a:t>
            </a:r>
            <a:r>
              <a:rPr lang="ru-RU" sz="2800" dirty="0"/>
              <a:t>нецелесообразно использовать в условиях серийного и крупносерийного производства, так как при больших партиях деталей происходит нарушение стыковых соединений и снижается стабильность прочностных параметров.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Кроме </a:t>
            </a:r>
            <a:r>
              <a:rPr lang="ru-RU" sz="2800" dirty="0"/>
              <a:t>того, основные эле­менты УСП подвержены коррозии и не могут длительное время на­ходиться в эксплуатации.</a:t>
            </a:r>
          </a:p>
          <a:p>
            <a:pPr marL="0" indent="534988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85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600" i="1" dirty="0"/>
              <a:t>Универсальные </a:t>
            </a:r>
            <a:r>
              <a:rPr lang="ru-RU" sz="2600" i="1" dirty="0" err="1"/>
              <a:t>безналадочные</a:t>
            </a:r>
            <a:r>
              <a:rPr lang="ru-RU" sz="2600" i="1" dirty="0"/>
              <a:t> </a:t>
            </a:r>
            <a:r>
              <a:rPr lang="ru-RU" sz="2600" dirty="0"/>
              <a:t>приспособле­ния представляют собой законченные механизмы многократного использования и применяются в условиях единичного и мелкосерий­ного производства при оснащении операции с малым подготовитель­ным временем. </a:t>
            </a:r>
            <a:endParaRPr lang="ru-RU" sz="2600" dirty="0" smtClean="0"/>
          </a:p>
          <a:p>
            <a:pPr marL="0" indent="534988" algn="just">
              <a:buNone/>
            </a:pPr>
            <a:r>
              <a:rPr lang="ru-RU" sz="2600" dirty="0" smtClean="0"/>
              <a:t>Для </a:t>
            </a:r>
            <a:r>
              <a:rPr lang="ru-RU" sz="2600" dirty="0"/>
              <a:t>подготовки УБП к работе требуются меньшие затраты времени по сравнению с другими видами оснастки, кроме специальной. </a:t>
            </a:r>
            <a:endParaRPr lang="ru-RU" sz="2600" dirty="0" smtClean="0"/>
          </a:p>
          <a:p>
            <a:pPr marL="0" indent="534988" algn="just">
              <a:buNone/>
            </a:pPr>
            <a:r>
              <a:rPr lang="ru-RU" sz="2600" dirty="0" smtClean="0"/>
              <a:t>Однако </a:t>
            </a:r>
            <a:r>
              <a:rPr lang="ru-RU" sz="2600" dirty="0"/>
              <a:t>эти приспособления не имеют в составе ком­плекта стандартных установочных, направляющих и других </a:t>
            </a:r>
            <a:r>
              <a:rPr lang="ru-RU" sz="2600" dirty="0" smtClean="0"/>
              <a:t>элементов</a:t>
            </a:r>
            <a:r>
              <a:rPr lang="ru-RU" sz="2600" dirty="0"/>
              <a:t>. </a:t>
            </a:r>
            <a:endParaRPr lang="ru-RU" sz="2600" dirty="0" smtClean="0"/>
          </a:p>
          <a:p>
            <a:pPr marL="0" indent="534988" algn="just">
              <a:buNone/>
            </a:pPr>
            <a:r>
              <a:rPr lang="ru-RU" sz="2600" dirty="0" smtClean="0"/>
              <a:t>Это </a:t>
            </a:r>
            <a:r>
              <a:rPr lang="ru-RU" sz="2600" dirty="0"/>
              <a:t>ограничивает универсальность приспособлений, их техноло­гические возможности, получаемую точность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25417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Принципы организации САПР ТП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Применительно к задаче автоматиза­ции инженерной деятельности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проектирования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процесс составления описания, необходимого для создания в заданных условиях еще не существующего объекта или алгоритма его функционирования с возможной оптимизацией заданных характе­ристик объекта или алгоритма его функционирования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автоматизированного проектирова­ния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комплекс средств автоматизации проектирования, взаимо­связанных с необходимыми подразделениями проектной организации или коллективом специалистов (пользователей системы), выполняю­щих автоматизированное проектирование.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7723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Сборно-разборные</a:t>
            </a:r>
            <a:r>
              <a:rPr lang="ru-RU" sz="2800" dirty="0"/>
              <a:t> приспособления отличаются более высокой, чем УСП, жесткостью и надежностью и применяются в основном в мелкосерийном и серийном производствах.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СРП </a:t>
            </a:r>
            <a:r>
              <a:rPr lang="ru-RU" sz="2800" dirty="0"/>
              <a:t>имеют высокие оперативность сборки, уровень механизации, точность и производительность и эффективно применяются на станках с ЧПУ.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Однако </a:t>
            </a:r>
            <a:r>
              <a:rPr lang="ru-RU" sz="2800" dirty="0"/>
              <a:t>из-за отсутствия унификации с другими видами переналажи­ваемой оснастки для УСП необходимо проектировать специальные детали и переходные элементы, что увеличивает время подготовки приспособлений к работе.</a:t>
            </a:r>
          </a:p>
          <a:p>
            <a:pPr marL="0" indent="534988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14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Универсально-наладочны</a:t>
            </a:r>
            <a:r>
              <a:rPr lang="ru-RU" sz="2800" dirty="0"/>
              <a:t>е приспособления состоят из базовой единицы и наладочной части.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УНП </a:t>
            </a:r>
            <a:r>
              <a:rPr lang="ru-RU" sz="2800" dirty="0"/>
              <a:t>применяются в мелкосерийном, серийном и крупносерийном производствах для групповой обработки деталей</a:t>
            </a:r>
            <a:r>
              <a:rPr lang="ru-RU" sz="2800" dirty="0" smtClean="0"/>
              <a:t>.</a:t>
            </a:r>
          </a:p>
          <a:p>
            <a:pPr marL="0" indent="534988" algn="just">
              <a:buNone/>
            </a:pPr>
            <a:endParaRPr lang="ru-RU" sz="2800" dirty="0" smtClean="0"/>
          </a:p>
          <a:p>
            <a:pPr marL="0" indent="534988" algn="just">
              <a:buNone/>
            </a:pPr>
            <a:r>
              <a:rPr lang="ru-RU" sz="2800" i="1" dirty="0"/>
              <a:t>Неразборные специальные</a:t>
            </a:r>
            <a:r>
              <a:rPr lang="ru-RU" sz="2800" dirty="0"/>
              <a:t> приспособления представляют собой необратимые конструкции, не предназначенные для разборки с целью повторного использования.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НСП </a:t>
            </a:r>
            <a:r>
              <a:rPr lang="ru-RU" sz="2800" dirty="0"/>
              <a:t>применяют в основном в условиях крупносерийного и массового производства при редкой смене изделий.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26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Специализированные наладочные </a:t>
            </a:r>
            <a:r>
              <a:rPr lang="ru-RU" sz="2800" dirty="0"/>
              <a:t>приспо­собления состоят из специализированной, чаще всего </a:t>
            </a:r>
            <a:r>
              <a:rPr lang="ru-RU" sz="2800" dirty="0" smtClean="0"/>
              <a:t>механизированной</a:t>
            </a:r>
            <a:r>
              <a:rPr lang="ru-RU" sz="2800" dirty="0"/>
              <a:t>, базовой сборочной единицы и специальных сменных нала­док для установки близких по схемам базирования и закрепления обрабатываемых деталей.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СНП </a:t>
            </a:r>
            <a:r>
              <a:rPr lang="ru-RU" sz="2800" dirty="0"/>
              <a:t>применяются как в мелкосерийном, так и в крупносерийном производстве.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К </a:t>
            </a:r>
            <a:r>
              <a:rPr lang="ru-RU" sz="2800" dirty="0"/>
              <a:t>недостаткам УНП и СНП относится необходимость проектирования и изготовления специаль­ных сменных наладок или наладочных регулируемых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4697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Станочные приспособления предназначены для решения трех основных задач: </a:t>
            </a:r>
          </a:p>
          <a:p>
            <a:pPr marL="534988" indent="0" algn="just">
              <a:buNone/>
            </a:pPr>
            <a:r>
              <a:rPr lang="ru-RU" sz="2800" dirty="0"/>
              <a:t>1) обеспечения заданной точности обработки;</a:t>
            </a:r>
          </a:p>
          <a:p>
            <a:pPr marL="534988" indent="0" algn="just">
              <a:buNone/>
            </a:pPr>
            <a:r>
              <a:rPr lang="ru-RU" sz="2800" dirty="0"/>
              <a:t>2) повышения производительности;</a:t>
            </a:r>
          </a:p>
          <a:p>
            <a:pPr marL="534988" indent="0" algn="just">
              <a:buNone/>
            </a:pPr>
            <a:r>
              <a:rPr lang="ru-RU" sz="2800" dirty="0"/>
              <a:t>3) облегчения труда рабочих</a:t>
            </a:r>
            <a:r>
              <a:rPr lang="ru-RU" sz="2800" dirty="0" smtClean="0"/>
              <a:t>.</a:t>
            </a:r>
          </a:p>
          <a:p>
            <a:pPr marL="534988" indent="0" algn="just">
              <a:buNone/>
            </a:pP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/>
              <a:t>Для выполнения операции ТП могут быть использованы приспо­собления, равноценные по точности, но различные по сложности, себестоимости и производительности. Выбор систем оснащения для нового изделия зависит и от того, какими приспособлениями пользовался завод ранее и на какую серийность осваиваемых машин он может рассчитывать в дальнейшем.</a:t>
            </a:r>
          </a:p>
          <a:p>
            <a:pPr marL="534988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57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 настоящее время разработана методика выбора рациональных систем станочных приспособлений на основе оценки эффективности их применения в зависимости от загрузки, т.е. от коэффициента заг­рузки </a:t>
            </a:r>
            <a:r>
              <a:rPr lang="en-US" sz="2800" i="1" dirty="0"/>
              <a:t>k</a:t>
            </a:r>
            <a:r>
              <a:rPr lang="ru-RU" sz="2800" i="1" baseline="-25000" dirty="0"/>
              <a:t>з</a:t>
            </a:r>
            <a:r>
              <a:rPr lang="ru-RU" sz="2800" i="1" dirty="0"/>
              <a:t>,</a:t>
            </a:r>
            <a:r>
              <a:rPr lang="ru-RU" sz="2800" dirty="0"/>
              <a:t> и периода производства изделий </a:t>
            </a:r>
            <a:r>
              <a:rPr lang="en-US" sz="2800" i="1" dirty="0"/>
              <a:t>T</a:t>
            </a:r>
            <a:r>
              <a:rPr lang="ru-RU" sz="2800" i="1" baseline="-25000" dirty="0"/>
              <a:t>п</a:t>
            </a:r>
            <a:r>
              <a:rPr lang="ru-RU" sz="2800" dirty="0"/>
              <a:t>.</a:t>
            </a:r>
          </a:p>
          <a:p>
            <a:pPr marL="0" indent="534988" algn="just">
              <a:buNone/>
            </a:pPr>
            <a:r>
              <a:rPr lang="ru-RU" sz="2800" dirty="0"/>
              <a:t>Следующим важным ограничением применения конкретной сис­темы (УСП, СНП, УНП, СРП) является продолжительность выпус­ка оснащаемых деталей </a:t>
            </a:r>
            <a:r>
              <a:rPr lang="en-US" sz="2800" i="1" dirty="0"/>
              <a:t>T</a:t>
            </a:r>
            <a:r>
              <a:rPr lang="ru-RU" sz="2800" i="1" baseline="-25000" dirty="0"/>
              <a:t>в</a:t>
            </a:r>
            <a:r>
              <a:rPr lang="ru-RU" sz="2800" dirty="0"/>
              <a:t>. в сравнении с минимальным устанавли­ваемым сроком выпуска </a:t>
            </a:r>
            <a:r>
              <a:rPr lang="ru-RU" sz="2800" i="1" dirty="0"/>
              <a:t>Т</a:t>
            </a:r>
            <a:r>
              <a:rPr lang="en-US" sz="2800" i="1" baseline="-25000" dirty="0"/>
              <a:t>min</a:t>
            </a:r>
            <a:r>
              <a:rPr lang="ru-RU" sz="2800" dirty="0"/>
              <a:t>, для которого целесообразно создание специализированного оснащения. Кроме того, ограничением является стоимость оснащения </a:t>
            </a:r>
            <a:r>
              <a:rPr lang="en-US" sz="2800" i="1" dirty="0"/>
              <a:t>Cs</a:t>
            </a:r>
            <a:r>
              <a:rPr lang="ru-RU" sz="2800" dirty="0"/>
              <a:t> приспособлениями той или иной системы, рассчитываемая на основе данных справочного массива.</a:t>
            </a:r>
          </a:p>
        </p:txBody>
      </p:sp>
    </p:spTree>
    <p:extLst>
      <p:ext uri="{BB962C8B-B14F-4D97-AF65-F5344CB8AC3E}">
        <p14:creationId xmlns:p14="http://schemas.microsoft.com/office/powerpoint/2010/main" val="37744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Выбор типа ССП осуществляется на основе планово-организа­ционных, технологических и конструктивных данных об обрабатывае­мой детали. Эти данные сравниваются с имеющимися в массивах информации сведениями о возможностях и конструктивных особен­ностях различных ССП. После анализа всех условий выбираются системы станочных приспособлений, которые по своим параметрам могут обеспечить при обработке деталей выполнение заданных требований. В случае получения более одного возможного варианта проектировщик принимает решение о выборе конкретной ССП на основе производственного опыта. При наличии уточняющих сведений применительно к рассматриваемому производственному предприятию этот этап проектирования может быть полностью автоматизирован.</a:t>
            </a:r>
          </a:p>
        </p:txBody>
      </p:sp>
    </p:spTree>
    <p:extLst>
      <p:ext uri="{BB962C8B-B14F-4D97-AF65-F5344CB8AC3E}">
        <p14:creationId xmlns:p14="http://schemas.microsoft.com/office/powerpoint/2010/main" val="4808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361"/>
            <a:ext cx="2772023" cy="626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489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алгоритма выбора рацио­нальной системы станочного приспособ­ления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>Тема 10. </a:t>
            </a:r>
            <a:r>
              <a:rPr lang="ru-RU" sz="4000" b="1" dirty="0"/>
              <a:t>ПАРАМЕТРИЧЕСКАЯ ОПТИМИЗАЦИЯ ПРОЦЕССОВ МЕХАНИЧЕСКОЙ ОБРАБОТКИ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35518264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ctr">
              <a:buNone/>
            </a:pPr>
            <a:r>
              <a:rPr lang="ru-RU" sz="2800" b="1" i="1" dirty="0"/>
              <a:t>Особенности параметрической оптимизации технологических </a:t>
            </a:r>
            <a:r>
              <a:rPr lang="ru-RU" sz="2800" b="1" i="1" dirty="0" smtClean="0"/>
              <a:t>процессов</a:t>
            </a:r>
          </a:p>
          <a:p>
            <a:pPr marL="0" indent="534988" algn="just">
              <a:buNone/>
            </a:pPr>
            <a:r>
              <a:rPr lang="ru-RU" sz="2800" dirty="0"/>
              <a:t>В условиях многоуровневого выбора решений на различных эта­пах проектирования ТП первоначально решается вопрос структур­ной оптимизации.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После </a:t>
            </a:r>
            <a:r>
              <a:rPr lang="ru-RU" sz="2800" dirty="0"/>
              <a:t>выбора определенной структуры маршрута обработки, операции, позиции, переходов или различных видов технологической оснастки ставится задача их параметрической оптимизации.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Однако </a:t>
            </a:r>
            <a:r>
              <a:rPr lang="ru-RU" sz="2800" dirty="0"/>
              <a:t>в большинстве случаев это сделать трудно из-за отсутствия математических моделей, которые связывают структур­ные составляющие технологических процессов с некоторой группой параметров, определяющих технико-экономические показатели этих процессов.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73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628650" algn="just">
              <a:buNone/>
            </a:pPr>
            <a:r>
              <a:rPr lang="ru-RU" sz="2750" dirty="0"/>
              <a:t>Параметрическая оптимизация ТП обычно выполняется после выбора структуры перехода и выражается главным образом в опреде­лении оптимальных режимов резания (скорости </a:t>
            </a:r>
            <a:r>
              <a:rPr lang="ru-RU" sz="2750" i="1" dirty="0">
                <a:sym typeface="Symbol" panose="05050102010706020507" pitchFamily="18" charset="2"/>
              </a:rPr>
              <a:t></a:t>
            </a:r>
            <a:r>
              <a:rPr lang="ru-RU" sz="2750" dirty="0"/>
              <a:t>, подачи </a:t>
            </a:r>
            <a:r>
              <a:rPr lang="en-US" sz="2750" i="1" dirty="0"/>
              <a:t>s</a:t>
            </a:r>
            <a:r>
              <a:rPr lang="ru-RU" sz="2750" dirty="0"/>
              <a:t> и глуби­ны резания </a:t>
            </a:r>
            <a:r>
              <a:rPr lang="en-US" sz="2750" i="1" dirty="0"/>
              <a:t>t</a:t>
            </a:r>
            <a:r>
              <a:rPr lang="ru-RU" sz="2750" dirty="0"/>
              <a:t>) с позиций некоторого критерия.</a:t>
            </a:r>
          </a:p>
          <a:p>
            <a:pPr marL="0" indent="534988" algn="just">
              <a:buNone/>
            </a:pPr>
            <a:r>
              <a:rPr lang="ru-RU" sz="2750" dirty="0"/>
              <a:t>К параметрической оптимизации могут быть также отнесены расчеты: 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0" algn="l"/>
                <a:tab pos="442913" algn="l"/>
                <a:tab pos="628650" algn="l"/>
                <a:tab pos="895350" algn="l"/>
              </a:tabLst>
            </a:pPr>
            <a:r>
              <a:rPr lang="ru-RU" sz="2750" dirty="0"/>
              <a:t>по выбору оптимальной геометрии режущего инструмента (резцов, сверл, фрез и т.д.); 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0" algn="l"/>
                <a:tab pos="442913" algn="l"/>
                <a:tab pos="628650" algn="l"/>
                <a:tab pos="895350" algn="l"/>
              </a:tabLst>
            </a:pPr>
            <a:r>
              <a:rPr lang="ru-RU" sz="2750" dirty="0"/>
              <a:t>по выбору </a:t>
            </a:r>
            <a:r>
              <a:rPr lang="ru-RU" sz="2750" dirty="0" err="1"/>
              <a:t>точностных</a:t>
            </a:r>
            <a:r>
              <a:rPr lang="ru-RU" sz="2750" dirty="0"/>
              <a:t>, силовых и прочностных параметров станочных приспособлений; 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0" algn="l"/>
                <a:tab pos="442913" algn="l"/>
                <a:tab pos="628650" algn="l"/>
                <a:tab pos="895350" algn="l"/>
              </a:tabLst>
            </a:pPr>
            <a:r>
              <a:rPr lang="ru-RU" sz="2750" dirty="0"/>
              <a:t>по выбору физико-механических свойств режущих инструментов; 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0" algn="l"/>
                <a:tab pos="442913" algn="l"/>
                <a:tab pos="628650" algn="l"/>
                <a:tab pos="895350" algn="l"/>
              </a:tabLst>
            </a:pPr>
            <a:r>
              <a:rPr lang="ru-RU" sz="2750" dirty="0"/>
              <a:t>по определе­нию оптимальных значений припусков и допусков на выполняемые размеры.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24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автоматизиро­ванное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проектирование.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/>
            <a:r>
              <a:rPr lang="ru-RU" sz="2400" i="1" dirty="0"/>
              <a:t>Автоматизированным </a:t>
            </a:r>
            <a:r>
              <a:rPr lang="ru-RU" sz="2400" dirty="0"/>
              <a:t>называют проектирование, при котором все преобразования описаний объекта и алгоритма его функционирования, а также представление описаний на различных языках осуществляются взаимодействием человека и </a:t>
            </a:r>
            <a:r>
              <a:rPr lang="ru-RU" sz="2400" dirty="0" smtClean="0"/>
              <a:t>ПК. </a:t>
            </a:r>
          </a:p>
          <a:p>
            <a:pPr indent="449263" algn="just"/>
            <a:r>
              <a:rPr lang="ru-RU" sz="2400" i="1" dirty="0" smtClean="0"/>
              <a:t>Автоматическим</a:t>
            </a:r>
            <a:r>
              <a:rPr lang="ru-RU" sz="2400" dirty="0" smtClean="0"/>
              <a:t> </a:t>
            </a:r>
            <a:r>
              <a:rPr lang="ru-RU" sz="2400" dirty="0"/>
              <a:t>является проектирование, при котором все преобразования описаний объекта и алгоритма его функционирования, а также представление описания на различных языках осуществляются без участия человека.</a:t>
            </a:r>
          </a:p>
          <a:p>
            <a:pPr indent="449263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95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ctr">
              <a:buNone/>
            </a:pPr>
            <a:r>
              <a:rPr lang="ru-RU" sz="2800" b="1" i="1" dirty="0"/>
              <a:t>Постановка задачи расчета оптимальных режимов обработки материалов резанием</a:t>
            </a:r>
          </a:p>
          <a:p>
            <a:pPr marL="0" indent="534988" algn="just">
              <a:buNone/>
            </a:pPr>
            <a:r>
              <a:rPr lang="ru-RU" sz="2200" dirty="0"/>
              <a:t>Задача определения оптимальных режимов резания является од­ной из наиболее массовых и встречается при разработке различных видов ТП механической обработки заготовок. </a:t>
            </a:r>
            <a:endParaRPr lang="ru-RU" sz="2200" dirty="0" smtClean="0"/>
          </a:p>
          <a:p>
            <a:pPr marL="0" indent="534988" algn="just">
              <a:buNone/>
            </a:pPr>
            <a:r>
              <a:rPr lang="ru-RU" sz="2200" dirty="0" smtClean="0"/>
              <a:t>Из-за </a:t>
            </a:r>
            <a:r>
              <a:rPr lang="ru-RU" sz="2200" dirty="0"/>
              <a:t>различных конкретных условий обработки, целей и задач оптимизации процесса резания возникают разные варианты постановки этой задачи</a:t>
            </a:r>
            <a:r>
              <a:rPr lang="ru-RU" sz="2200" dirty="0" smtClean="0"/>
              <a:t>.</a:t>
            </a:r>
          </a:p>
          <a:p>
            <a:pPr marL="0" indent="534988" algn="just">
              <a:buNone/>
            </a:pPr>
            <a:r>
              <a:rPr lang="ru-RU" sz="2200" dirty="0"/>
              <a:t>При описании процесса обработки выделяют входные и выходные параметры, которые между собой связаны сложными функциональ­ными зависимостями. </a:t>
            </a:r>
            <a:endParaRPr lang="ru-RU" sz="2200" dirty="0" smtClean="0"/>
          </a:p>
          <a:p>
            <a:pPr marL="0" indent="534988" algn="just">
              <a:buNone/>
            </a:pPr>
            <a:r>
              <a:rPr lang="ru-RU" sz="2200" dirty="0" smtClean="0"/>
              <a:t>Совокупность </a:t>
            </a:r>
            <a:r>
              <a:rPr lang="ru-RU" sz="2200" dirty="0"/>
              <a:t>этих зависимостей принято рассматривать как математическую модель процесса обработки. </a:t>
            </a:r>
            <a:endParaRPr lang="ru-RU" sz="2200" dirty="0" smtClean="0"/>
          </a:p>
          <a:p>
            <a:pPr marL="0" indent="534988" algn="just">
              <a:buNone/>
            </a:pPr>
            <a:r>
              <a:rPr lang="ru-RU" sz="2200" dirty="0" smtClean="0"/>
              <a:t>В </a:t>
            </a:r>
            <a:r>
              <a:rPr lang="ru-RU" sz="2200" dirty="0"/>
              <a:t>общем случае процесс обработки носит вероятностный характер. </a:t>
            </a:r>
            <a:endParaRPr lang="ru-RU" sz="2200" dirty="0" smtClean="0"/>
          </a:p>
          <a:p>
            <a:pPr marL="0" indent="534988" algn="just">
              <a:buNone/>
            </a:pPr>
            <a:r>
              <a:rPr lang="ru-RU" sz="2200" dirty="0" smtClean="0"/>
              <a:t>Однако </a:t>
            </a:r>
            <a:r>
              <a:rPr lang="ru-RU" sz="2200" dirty="0"/>
              <a:t>из-за сложности построения зависимостей, учитывающих случайный характер изменения целого ряда параметров, в настоя­щее время преимущественно используются детерминированные мо­дели, построенные на основе усредненных характеристик процесса.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28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В задачах расчета режимов резания входные параметры разде­ляются на искомые (управляемые) и заданные (неуправляемые).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Задача </a:t>
            </a:r>
            <a:r>
              <a:rPr lang="ru-RU" sz="2400" dirty="0"/>
              <a:t>расчета оптимальных режимов заключается в определении таких значений, которые являются наилучшими (по некоторым показателям) по совокупности выходных параметров при заданных значениях неуправляемых параметров</a:t>
            </a:r>
            <a:r>
              <a:rPr lang="ru-RU" sz="2400" dirty="0" smtClean="0"/>
              <a:t>.</a:t>
            </a:r>
          </a:p>
          <a:p>
            <a:pPr marL="0" indent="534988" algn="just">
              <a:buNone/>
            </a:pPr>
            <a:r>
              <a:rPr lang="ru-RU" sz="2400" dirty="0"/>
              <a:t>В качестве искомых параметров при расчете оптимальных режи­мов обычно принимают скорость резания </a:t>
            </a:r>
            <a:r>
              <a:rPr lang="ru-RU" sz="2400" i="1" dirty="0">
                <a:sym typeface="Symbol" panose="05050102010706020507" pitchFamily="18" charset="2"/>
              </a:rPr>
              <a:t></a:t>
            </a:r>
            <a:r>
              <a:rPr lang="ru-RU" sz="2400" dirty="0"/>
              <a:t> и подачу </a:t>
            </a:r>
            <a:r>
              <a:rPr lang="en-US" sz="2400" i="1" dirty="0"/>
              <a:t>s</a:t>
            </a:r>
            <a:r>
              <a:rPr lang="ru-RU" sz="2400" i="1" dirty="0"/>
              <a:t>,</a:t>
            </a:r>
            <a:r>
              <a:rPr lang="ru-RU" sz="2400" dirty="0"/>
              <a:t> иногда используют глубину резания </a:t>
            </a:r>
            <a:r>
              <a:rPr lang="en-US" sz="2400" i="1" dirty="0"/>
              <a:t>t</a:t>
            </a:r>
            <a:r>
              <a:rPr lang="ru-RU" sz="2400" i="1" dirty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Целесообразно </a:t>
            </a:r>
            <a:r>
              <a:rPr lang="ru-RU" sz="2400" dirty="0"/>
              <a:t>также в разряд иско­мых параметров включать стойкость и геометрические параметры режущего инструмента, которыми можно управлять непосредственно в процессе обработки.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Степень </a:t>
            </a:r>
            <a:r>
              <a:rPr lang="ru-RU" sz="2400" dirty="0"/>
              <a:t>влияния отдельных управляемых переменных на основные показатели оптимизируемого процесса различна, поэтому при выборе и построении критериев оптимальности необходимо учитывать наиболее существенные параметры обработки.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51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 общем случае постановка задачи оптимизации режимов обра­ботки включает:</a:t>
            </a:r>
          </a:p>
          <a:p>
            <a:pPr lvl="0"/>
            <a:r>
              <a:rPr lang="ru-RU" sz="2800" dirty="0"/>
              <a:t>выбор искомых параметров;</a:t>
            </a:r>
          </a:p>
          <a:p>
            <a:pPr lvl="0"/>
            <a:r>
              <a:rPr lang="ru-RU" sz="2800" dirty="0"/>
              <a:t>определение множества их возможных значений;</a:t>
            </a:r>
          </a:p>
          <a:p>
            <a:pPr lvl="0"/>
            <a:r>
              <a:rPr lang="ru-RU" sz="2800" dirty="0"/>
              <a:t>выбор анализируемого набора выходных параметров процесса;</a:t>
            </a:r>
          </a:p>
          <a:p>
            <a:pPr lvl="0"/>
            <a:r>
              <a:rPr lang="ru-RU" sz="2800" dirty="0"/>
              <a:t>установление функциональных зависимостей между искомыми и выходными параметрами при фиксированных значениях неуправ­ляемых параметров;</a:t>
            </a:r>
          </a:p>
          <a:p>
            <a:pPr lvl="0"/>
            <a:r>
              <a:rPr lang="ru-RU" sz="2800" dirty="0"/>
              <a:t>выделение целевой функции;</a:t>
            </a:r>
          </a:p>
          <a:p>
            <a:pPr lvl="0"/>
            <a:r>
              <a:rPr lang="ru-RU" sz="2800" dirty="0"/>
              <a:t>назначение диапазонов возможных значений выходных па­раметров.</a:t>
            </a:r>
          </a:p>
          <a:p>
            <a:pPr marL="0" indent="534988" algn="just">
              <a:buNone/>
            </a:pPr>
            <a:endParaRPr lang="ru-RU" sz="2800" b="1" dirty="0"/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54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>
              <a:buNone/>
            </a:pPr>
            <a:r>
              <a:rPr lang="ru-RU" sz="2800" dirty="0"/>
              <a:t>Набор искомых параметров может быть представлен в виде неко­торого множества </a:t>
            </a:r>
            <a:r>
              <a:rPr lang="ru-RU" sz="2800" i="1" dirty="0"/>
              <a:t>Х={х</a:t>
            </a:r>
            <a:r>
              <a:rPr lang="ru-RU" sz="2800" i="1" baseline="-25000" dirty="0"/>
              <a:t>1</a:t>
            </a:r>
            <a:r>
              <a:rPr lang="ru-RU" sz="2800" i="1" dirty="0"/>
              <a:t>, х</a:t>
            </a:r>
            <a:r>
              <a:rPr lang="ru-RU" sz="2800" i="1" baseline="-25000" dirty="0"/>
              <a:t>2</a:t>
            </a:r>
            <a:r>
              <a:rPr lang="ru-RU" sz="2800" i="1" dirty="0"/>
              <a:t>, ... , </a:t>
            </a:r>
            <a:r>
              <a:rPr lang="en-US" sz="2800" i="1" dirty="0"/>
              <a:t>x</a:t>
            </a:r>
            <a:r>
              <a:rPr lang="ru-RU" sz="2800" i="1" baseline="-25000" dirty="0"/>
              <a:t>п</a:t>
            </a:r>
            <a:r>
              <a:rPr lang="ru-RU" sz="2800" i="1" dirty="0"/>
              <a:t>}.</a:t>
            </a:r>
            <a:endParaRPr lang="ru-RU" sz="2800" dirty="0"/>
          </a:p>
          <a:p>
            <a:pPr marL="0" indent="534988" algn="just">
              <a:buNone/>
            </a:pPr>
            <a:r>
              <a:rPr lang="ru-RU" sz="2800" dirty="0"/>
              <a:t>Тогда задача расчета оптимальных режимов резания сводится к следующей задаче математического программирования:</a:t>
            </a:r>
          </a:p>
          <a:p>
            <a:pPr marL="0" indent="0" algn="ctr">
              <a:buNone/>
            </a:pP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/>
              <a:t> min (max),</a:t>
            </a:r>
            <a:endParaRPr lang="ru-RU" sz="2800" dirty="0"/>
          </a:p>
          <a:p>
            <a:pPr marL="0" indent="0" algn="ctr">
              <a:buNone/>
            </a:pPr>
            <a:r>
              <a:rPr lang="en-US" sz="2800" i="1" dirty="0" err="1"/>
              <a:t>R</a:t>
            </a:r>
            <a:r>
              <a:rPr lang="en-US" sz="2800" i="1" baseline="-25000" dirty="0" err="1"/>
              <a:t>i</a:t>
            </a:r>
            <a:r>
              <a:rPr lang="en-US" sz="2800" i="1" dirty="0"/>
              <a:t>(x) </a:t>
            </a:r>
            <a:r>
              <a:rPr lang="en-US" sz="2800" i="1" dirty="0">
                <a:sym typeface="Symbol" panose="05050102010706020507" pitchFamily="18" charset="2"/>
              </a:rPr>
              <a:t></a:t>
            </a:r>
            <a:r>
              <a:rPr lang="en-US" sz="2800" i="1" dirty="0"/>
              <a:t>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i</a:t>
            </a:r>
            <a:r>
              <a:rPr lang="en-US" sz="2800" i="1" dirty="0"/>
              <a:t>, </a:t>
            </a:r>
            <a:r>
              <a:rPr lang="en-US" sz="2800" i="1" dirty="0" err="1"/>
              <a:t>i</a:t>
            </a:r>
            <a:r>
              <a:rPr lang="en-US" sz="2800" dirty="0"/>
              <a:t> = 1, 2, ... , </a:t>
            </a:r>
            <a:r>
              <a:rPr lang="en-US" sz="2800" i="1" dirty="0"/>
              <a:t>m</a:t>
            </a:r>
            <a:r>
              <a:rPr lang="en-US" sz="2800" dirty="0"/>
              <a:t>, 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i="1" dirty="0" smtClean="0"/>
              <a:t>x </a:t>
            </a:r>
            <a:r>
              <a:rPr lang="en-US" sz="2800" i="1" dirty="0">
                <a:sym typeface="Symbol" panose="05050102010706020507" pitchFamily="18" charset="2"/>
              </a:rPr>
              <a:t></a:t>
            </a:r>
            <a:r>
              <a:rPr lang="ru-RU" sz="2800" i="1" dirty="0"/>
              <a:t> {</a:t>
            </a:r>
            <a:r>
              <a:rPr lang="en-US" sz="2800" i="1" dirty="0"/>
              <a:t>X</a:t>
            </a:r>
            <a:r>
              <a:rPr lang="ru-RU" sz="2800" i="1" dirty="0"/>
              <a:t>}</a:t>
            </a:r>
            <a:r>
              <a:rPr lang="ru-RU" sz="2800" dirty="0"/>
              <a:t>,</a:t>
            </a:r>
          </a:p>
          <a:p>
            <a:pPr marL="0" indent="0" algn="just">
              <a:buNone/>
            </a:pPr>
            <a:r>
              <a:rPr lang="ru-RU" sz="2800" dirty="0"/>
              <a:t>где </a:t>
            </a:r>
            <a:r>
              <a:rPr lang="en-US" sz="2800" i="1" dirty="0"/>
              <a:t>F</a:t>
            </a:r>
            <a:r>
              <a:rPr lang="ru-RU" sz="2800" i="1" dirty="0"/>
              <a:t>(</a:t>
            </a:r>
            <a:r>
              <a:rPr lang="en-US" sz="2800" i="1" dirty="0"/>
              <a:t>x</a:t>
            </a:r>
            <a:r>
              <a:rPr lang="ru-RU" sz="2800" i="1" dirty="0"/>
              <a:t>) –</a:t>
            </a:r>
            <a:r>
              <a:rPr lang="ru-RU" sz="2800" dirty="0"/>
              <a:t> зависимость для принятого критерия оптимальности;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i</a:t>
            </a:r>
            <a:r>
              <a:rPr lang="ru-RU" sz="2800" i="1" dirty="0"/>
              <a:t>(</a:t>
            </a:r>
            <a:r>
              <a:rPr lang="en-US" sz="2800" i="1" dirty="0"/>
              <a:t>x</a:t>
            </a:r>
            <a:r>
              <a:rPr lang="ru-RU" sz="2800" i="1" dirty="0"/>
              <a:t>) –</a:t>
            </a:r>
            <a:r>
              <a:rPr lang="ru-RU" sz="2800" dirty="0"/>
              <a:t> значение </a:t>
            </a:r>
            <a:r>
              <a:rPr lang="en-US" sz="2800" i="1" dirty="0" err="1"/>
              <a:t>i</a:t>
            </a:r>
            <a:r>
              <a:rPr lang="ru-RU" sz="2800" i="1" dirty="0"/>
              <a:t>-</a:t>
            </a:r>
            <a:r>
              <a:rPr lang="ru-RU" sz="2800" dirty="0"/>
              <a:t>й характеристики процесса резания в зависи­мости от значений искомых параметров </a:t>
            </a:r>
            <a:r>
              <a:rPr lang="ru-RU" sz="2800" i="1" dirty="0"/>
              <a:t>х</a:t>
            </a:r>
            <a:r>
              <a:rPr lang="ru-RU" sz="2800" dirty="0"/>
              <a:t> из некоторого заданного множества </a:t>
            </a:r>
            <a:r>
              <a:rPr lang="ru-RU" sz="2800" i="1" dirty="0"/>
              <a:t>X</a:t>
            </a:r>
            <a:r>
              <a:rPr lang="ru-RU" sz="2800" dirty="0"/>
              <a:t>;</a:t>
            </a:r>
            <a:r>
              <a:rPr lang="ru-RU" sz="2800" i="1" dirty="0"/>
              <a:t>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i</a:t>
            </a:r>
            <a:r>
              <a:rPr lang="ru-RU" sz="2800" i="1" dirty="0"/>
              <a:t> –</a:t>
            </a:r>
            <a:r>
              <a:rPr lang="ru-RU" sz="2800" dirty="0"/>
              <a:t> заданное предельное значение </a:t>
            </a:r>
            <a:r>
              <a:rPr lang="en-US" sz="2800" i="1" dirty="0" err="1"/>
              <a:t>i</a:t>
            </a:r>
            <a:r>
              <a:rPr lang="ru-RU" sz="2800" i="1" dirty="0"/>
              <a:t>-</a:t>
            </a:r>
            <a:r>
              <a:rPr lang="ru-RU" sz="2800" dirty="0"/>
              <a:t>й характеристики процесса резания.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b="1" dirty="0"/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75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700" dirty="0"/>
              <a:t>В зависимости от вида и сложности представления функций </a:t>
            </a:r>
            <a:r>
              <a:rPr lang="en-US" sz="2700" i="1" dirty="0"/>
              <a:t>F</a:t>
            </a:r>
            <a:r>
              <a:rPr lang="ru-RU" sz="2700" i="1" dirty="0"/>
              <a:t>(</a:t>
            </a:r>
            <a:r>
              <a:rPr lang="en-US" sz="2700" i="1" dirty="0"/>
              <a:t>x</a:t>
            </a:r>
            <a:r>
              <a:rPr lang="ru-RU" sz="2700" i="1" dirty="0"/>
              <a:t>)</a:t>
            </a:r>
            <a:r>
              <a:rPr lang="ru-RU" sz="2700" dirty="0"/>
              <a:t> и </a:t>
            </a:r>
            <a:r>
              <a:rPr lang="en-US" sz="2700" i="1" dirty="0" err="1"/>
              <a:t>R</a:t>
            </a:r>
            <a:r>
              <a:rPr lang="en-US" sz="2700" i="1" baseline="-25000" dirty="0" err="1"/>
              <a:t>i</a:t>
            </a:r>
            <a:r>
              <a:rPr lang="ru-RU" sz="2700" i="1" dirty="0"/>
              <a:t>(</a:t>
            </a:r>
            <a:r>
              <a:rPr lang="en-US" sz="2700" i="1" dirty="0"/>
              <a:t>x</a:t>
            </a:r>
            <a:r>
              <a:rPr lang="ru-RU" sz="2700" i="1" dirty="0"/>
              <a:t>)</a:t>
            </a:r>
            <a:r>
              <a:rPr lang="ru-RU" sz="2700" dirty="0"/>
              <a:t> используют различные математические модели расчета режимов резания. Эти модели могут быть классифицированы по сле­дующим признакам:</a:t>
            </a:r>
          </a:p>
          <a:p>
            <a:pPr lvl="0" algn="just"/>
            <a:r>
              <a:rPr lang="ru-RU" sz="2700" dirty="0"/>
              <a:t>составу набора </a:t>
            </a:r>
            <a:r>
              <a:rPr lang="ru-RU" sz="2700" i="1" dirty="0"/>
              <a:t>х</a:t>
            </a:r>
            <a:r>
              <a:rPr lang="ru-RU" sz="2700" dirty="0"/>
              <a:t> оптимизируемых переменных;</a:t>
            </a:r>
          </a:p>
          <a:p>
            <a:pPr lvl="0" algn="just"/>
            <a:r>
              <a:rPr lang="ru-RU" sz="2700" dirty="0"/>
              <a:t>составу учитываемых показателей процесса;</a:t>
            </a:r>
          </a:p>
          <a:p>
            <a:pPr lvl="0" algn="just"/>
            <a:r>
              <a:rPr lang="ru-RU" sz="2700" dirty="0"/>
              <a:t>принятому критерию оптимальности;</a:t>
            </a:r>
          </a:p>
          <a:p>
            <a:pPr lvl="0" algn="just"/>
            <a:r>
              <a:rPr lang="ru-RU" sz="2700" dirty="0"/>
              <a:t>виду функций </a:t>
            </a:r>
            <a:r>
              <a:rPr lang="en-US" sz="2700" i="1" dirty="0"/>
              <a:t>F</a:t>
            </a:r>
            <a:r>
              <a:rPr lang="ru-RU" sz="2700" i="1" dirty="0"/>
              <a:t>(х)</a:t>
            </a:r>
            <a:r>
              <a:rPr lang="ru-RU" sz="2700" dirty="0"/>
              <a:t> и </a:t>
            </a:r>
            <a:r>
              <a:rPr lang="en-US" sz="2700" i="1" dirty="0" err="1"/>
              <a:t>R</a:t>
            </a:r>
            <a:r>
              <a:rPr lang="en-US" sz="2700" i="1" baseline="-25000" dirty="0" err="1"/>
              <a:t>i</a:t>
            </a:r>
            <a:r>
              <a:rPr lang="ru-RU" sz="2700" i="1" dirty="0"/>
              <a:t>(</a:t>
            </a:r>
            <a:r>
              <a:rPr lang="en-US" sz="2700" i="1" dirty="0"/>
              <a:t>x</a:t>
            </a:r>
            <a:r>
              <a:rPr lang="ru-RU" sz="2700" i="1" dirty="0"/>
              <a:t>),</a:t>
            </a:r>
            <a:r>
              <a:rPr lang="ru-RU" sz="2700" dirty="0"/>
              <a:t> аппроксимирующих</a:t>
            </a:r>
            <a:r>
              <a:rPr lang="ru-RU" sz="2700" b="1" dirty="0"/>
              <a:t> </a:t>
            </a:r>
            <a:r>
              <a:rPr lang="ru-RU" sz="2700" dirty="0"/>
              <a:t>основные зако­номерности процесса.</a:t>
            </a:r>
          </a:p>
          <a:p>
            <a:pPr marL="0" indent="534988" algn="just">
              <a:buNone/>
            </a:pPr>
            <a:r>
              <a:rPr lang="ru-RU" sz="2700" dirty="0"/>
              <a:t>Использование различных математических моделей приводит к необходимости разработки разнообразных методов и алгоритмов решения рассматриваемой задачи. Ниже описан подход к решению ряда наиболее важных задач определения оптимальных режимов резания.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b="1" dirty="0"/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4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ctr">
              <a:buNone/>
            </a:pPr>
            <a:r>
              <a:rPr lang="ru-RU" sz="2800" b="1" i="1" dirty="0"/>
              <a:t>Расчет оптимальных режимов резания методом линейного программирования</a:t>
            </a:r>
          </a:p>
          <a:p>
            <a:pPr marL="0" indent="534988" algn="just">
              <a:buNone/>
            </a:pPr>
            <a:r>
              <a:rPr lang="ru-RU" sz="2800" dirty="0"/>
              <a:t>В основе оптимизации режимов резания методом линейного программирования лежит построение математической модели, кото­рая включает совокупность технических ограничений, приведенных к линейному виду логарифмированием, и упрощенный вид целевой функции.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решения этой задачи на </a:t>
            </a:r>
            <a:r>
              <a:rPr lang="ru-RU" sz="2800" dirty="0" smtClean="0"/>
              <a:t>ПК </a:t>
            </a:r>
            <a:r>
              <a:rPr lang="ru-RU" sz="2800" dirty="0"/>
              <a:t>могут быть использованы различные численные методы (метод перебора, симплекс-метод и др.), а также графический метод, наглядно представляющий мате­матическую модель процесса резания.</a:t>
            </a:r>
          </a:p>
          <a:p>
            <a:pPr marL="0" indent="534988" algn="just">
              <a:buNone/>
            </a:pPr>
            <a:endParaRPr lang="ru-RU" sz="2800" b="1" dirty="0"/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86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700" dirty="0"/>
              <a:t>Следует отметить, что качество математической модели процесса резания металлов, и в первую очередь ее достоверность, зависит от выбора технических ограничений, которые в наибольшей степени определяют описываемый процесс. </a:t>
            </a:r>
            <a:endParaRPr lang="ru-RU" sz="2700" dirty="0" smtClean="0"/>
          </a:p>
          <a:p>
            <a:pPr marL="0" indent="534988" algn="just">
              <a:buNone/>
            </a:pPr>
            <a:r>
              <a:rPr lang="ru-RU" sz="2700" dirty="0" smtClean="0"/>
              <a:t>Наиболее </a:t>
            </a:r>
            <a:r>
              <a:rPr lang="ru-RU" sz="2700" dirty="0"/>
              <a:t>важными ограниче­ниями являются следующие: </a:t>
            </a:r>
          </a:p>
          <a:p>
            <a:pPr lvl="0" algn="just"/>
            <a:r>
              <a:rPr lang="ru-RU" sz="2700" dirty="0"/>
              <a:t>режущие возможности инструмента; </a:t>
            </a:r>
          </a:p>
          <a:p>
            <a:pPr lvl="0" algn="just"/>
            <a:r>
              <a:rPr lang="ru-RU" sz="2700" dirty="0"/>
              <a:t>мощность электродвигателя привода главного движения; </a:t>
            </a:r>
          </a:p>
          <a:p>
            <a:pPr lvl="0" algn="just"/>
            <a:r>
              <a:rPr lang="ru-RU" sz="2700" dirty="0"/>
              <a:t>заданная производительность станка; </a:t>
            </a:r>
          </a:p>
          <a:p>
            <a:pPr lvl="0" algn="just"/>
            <a:r>
              <a:rPr lang="ru-RU" sz="2700" dirty="0"/>
              <a:t>наименьшая и наибольшая скорости резания и подача, допускаемые кинематикой станка; </a:t>
            </a:r>
          </a:p>
          <a:p>
            <a:pPr lvl="0" algn="just"/>
            <a:r>
              <a:rPr lang="ru-RU" sz="2700" dirty="0"/>
              <a:t>прочность и жесткость режущего инструмента; </a:t>
            </a:r>
          </a:p>
          <a:p>
            <a:pPr lvl="0" algn="just"/>
            <a:r>
              <a:rPr lang="ru-RU" sz="2700" dirty="0"/>
              <a:t>точность обработки; </a:t>
            </a:r>
          </a:p>
          <a:p>
            <a:pPr lvl="0" algn="just"/>
            <a:r>
              <a:rPr lang="ru-RU" sz="2700" dirty="0"/>
              <a:t>шерохо­ватость обработанной поверхности.</a:t>
            </a:r>
          </a:p>
          <a:p>
            <a:pPr marL="0" indent="534988" algn="just">
              <a:buNone/>
            </a:pPr>
            <a:endParaRPr lang="ru-RU" sz="2700" dirty="0"/>
          </a:p>
          <a:p>
            <a:pPr marL="0" indent="534988" algn="just">
              <a:buNone/>
            </a:pPr>
            <a:endParaRPr lang="ru-RU" sz="2700" b="1" dirty="0"/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766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Рассмотрим особенности построения технических ограничений для наиболее распространенных методов обработки – продольного наружного точения и фрезерования торцовыми и цилиндрическими фрезами</a:t>
            </a:r>
            <a:r>
              <a:rPr lang="ru-RU" sz="2800" dirty="0" smtClean="0"/>
              <a:t>.</a:t>
            </a:r>
          </a:p>
          <a:p>
            <a:pPr marL="0" indent="534988" algn="just">
              <a:buNone/>
            </a:pPr>
            <a:r>
              <a:rPr lang="ru-RU" sz="2800" i="1" dirty="0"/>
              <a:t>Ограничение 1. Режущие возможности инструмента.</a:t>
            </a:r>
            <a:r>
              <a:rPr lang="ru-RU" sz="2800" dirty="0"/>
              <a:t> Это огра­ничение устанавливает связь между скоростью резания, определяе­мой принятой стойкостью инструмента, его геометрией, глубиной резания, подачей и механическими свойствами обрабатываемого материала, с одной стороны, и скоростью резания, определяемой кинематикой станка, с другой.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3962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000" dirty="0"/>
              <a:t>Скорость резания для различных видов обработки определяется по </a:t>
            </a:r>
            <a:r>
              <a:rPr lang="ru-RU" sz="2000" dirty="0" smtClean="0"/>
              <a:t>формуле</a:t>
            </a:r>
          </a:p>
          <a:p>
            <a:pPr marL="0" indent="534988" algn="just">
              <a:buNone/>
            </a:pPr>
            <a:endParaRPr lang="en-US" sz="2800" dirty="0" smtClean="0"/>
          </a:p>
          <a:p>
            <a:pPr marL="0" indent="534988" algn="just">
              <a:buNone/>
            </a:pPr>
            <a:endParaRPr lang="en-US" sz="2800" dirty="0"/>
          </a:p>
          <a:p>
            <a:pPr marL="0" indent="534988" algn="just">
              <a:buNone/>
            </a:pPr>
            <a:r>
              <a:rPr lang="ru-RU" sz="2000" dirty="0" smtClean="0"/>
              <a:t>где </a:t>
            </a:r>
            <a:r>
              <a:rPr lang="ru-RU" sz="2000" i="1" dirty="0"/>
              <a:t>С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dirty="0"/>
              <a:t> – постоянный коэффициент, характеризующий нормативные условия обработки;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en-US" sz="2000" i="1" dirty="0" smtClean="0"/>
              <a:t>D</a:t>
            </a:r>
            <a:r>
              <a:rPr lang="ru-RU" sz="2000" i="1" dirty="0" smtClean="0"/>
              <a:t> </a:t>
            </a:r>
            <a:r>
              <a:rPr lang="ru-RU" sz="2000" i="1" dirty="0"/>
              <a:t>–</a:t>
            </a:r>
            <a:r>
              <a:rPr lang="ru-RU" sz="2000" dirty="0"/>
              <a:t> диаметр обрабатываемой детали (или инструмента), мм;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en-US" sz="2000" i="1" dirty="0" smtClean="0"/>
              <a:t>k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i="1" dirty="0"/>
              <a:t>–</a:t>
            </a:r>
            <a:r>
              <a:rPr lang="ru-RU" sz="2000" dirty="0"/>
              <a:t>поправочный коэффициент, учитывающий качество обрабатываемого материала, состояние поверхности заго­товки, характеристику режущего инструмента;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ru-RU" sz="2000" i="1" dirty="0" smtClean="0"/>
              <a:t>Т </a:t>
            </a:r>
            <a:r>
              <a:rPr lang="ru-RU" sz="2000" i="1" dirty="0"/>
              <a:t>–</a:t>
            </a:r>
            <a:r>
              <a:rPr lang="ru-RU" sz="2000" dirty="0"/>
              <a:t> принятая стой­кость инструмента, мин;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ru-RU" sz="2000" i="1" dirty="0" smtClean="0"/>
              <a:t>m </a:t>
            </a:r>
            <a:r>
              <a:rPr lang="ru-RU" sz="2000" dirty="0"/>
              <a:t>– показатель относительной стойкости;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en-US" sz="2000" i="1" dirty="0" smtClean="0"/>
              <a:t>t </a:t>
            </a:r>
            <a:r>
              <a:rPr lang="ru-RU" sz="2000" dirty="0"/>
              <a:t>– глубина резания, мм;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en-US" sz="2000" i="1" dirty="0" smtClean="0"/>
              <a:t>s</a:t>
            </a:r>
            <a:r>
              <a:rPr lang="ru-RU" sz="2000" dirty="0" smtClean="0"/>
              <a:t> </a:t>
            </a:r>
            <a:r>
              <a:rPr lang="ru-RU" sz="2000" dirty="0"/>
              <a:t>– подача, мм/об, мм/мин; </a:t>
            </a:r>
            <a:endParaRPr lang="ru-RU" sz="2000" dirty="0" smtClean="0"/>
          </a:p>
          <a:p>
            <a:pPr marL="0" indent="534988" algn="just">
              <a:buNone/>
            </a:pPr>
            <a:r>
              <a:rPr lang="en-US" sz="2000" i="1" dirty="0" smtClean="0"/>
              <a:t>Z </a:t>
            </a:r>
            <a:r>
              <a:rPr lang="ru-RU" sz="2000" i="1" dirty="0" smtClean="0"/>
              <a:t>–</a:t>
            </a:r>
            <a:r>
              <a:rPr lang="ru-RU" sz="2000" dirty="0" smtClean="0"/>
              <a:t>число </a:t>
            </a:r>
            <a:r>
              <a:rPr lang="ru-RU" sz="2000" dirty="0"/>
              <a:t>зубьев режущего инструмента; </a:t>
            </a:r>
            <a:endParaRPr lang="en-US" sz="2000" dirty="0" smtClean="0"/>
          </a:p>
          <a:p>
            <a:pPr marL="0" indent="534988" algn="just">
              <a:buNone/>
            </a:pPr>
            <a:r>
              <a:rPr lang="ru-RU" sz="2000" i="1" dirty="0" err="1" smtClean="0"/>
              <a:t>В</a:t>
            </a:r>
            <a:r>
              <a:rPr lang="ru-RU" sz="2000" i="1" baseline="-25000" dirty="0" err="1" smtClean="0"/>
              <a:t>ф</a:t>
            </a:r>
            <a:r>
              <a:rPr lang="ru-RU" sz="2000" i="1" baseline="-25000" dirty="0" smtClean="0"/>
              <a:t> </a:t>
            </a:r>
            <a:r>
              <a:rPr lang="ru-RU" sz="2000" i="1" dirty="0"/>
              <a:t>–</a:t>
            </a:r>
            <a:r>
              <a:rPr lang="ru-RU" sz="2000" dirty="0"/>
              <a:t> ширина фрезерования, мм; </a:t>
            </a:r>
            <a:endParaRPr lang="en-US" sz="2000" dirty="0" smtClean="0"/>
          </a:p>
          <a:p>
            <a:pPr marL="0" indent="534988" algn="just">
              <a:buNone/>
            </a:pPr>
            <a:r>
              <a:rPr lang="ru-RU" sz="2000" i="1" dirty="0" smtClean="0"/>
              <a:t>х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i="1" dirty="0"/>
              <a:t>, у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i="1" dirty="0"/>
              <a:t>, </a:t>
            </a:r>
            <a:r>
              <a:rPr lang="en-US" sz="2000" i="1" dirty="0"/>
              <a:t>u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i="1" dirty="0"/>
              <a:t>, </a:t>
            </a:r>
            <a:r>
              <a:rPr lang="en-US" sz="2000" i="1" dirty="0"/>
              <a:t>z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i="1" dirty="0"/>
              <a:t>, </a:t>
            </a:r>
            <a:r>
              <a:rPr lang="en-US" sz="2000" i="1" dirty="0"/>
              <a:t>r</a:t>
            </a:r>
            <a:r>
              <a:rPr lang="ru-RU" sz="2000" i="1" baseline="-25000" dirty="0">
                <a:sym typeface="Symbol" panose="05050102010706020507" pitchFamily="18" charset="2"/>
              </a:rPr>
              <a:t></a:t>
            </a:r>
            <a:r>
              <a:rPr lang="ru-RU" sz="2000" i="1" dirty="0"/>
              <a:t> –</a:t>
            </a:r>
            <a:r>
              <a:rPr lang="ru-RU" sz="2000" dirty="0"/>
              <a:t> показатели степеней или переменных в формуле скорости резания.</a:t>
            </a:r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396" y="548680"/>
            <a:ext cx="2662918" cy="8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С другой стороны, скорость резания определяется кинематикой станка согласно зависимости</a:t>
            </a:r>
            <a:endParaRPr lang="ru-RU" sz="2800" dirty="0"/>
          </a:p>
          <a:p>
            <a:pPr algn="ctr">
              <a:buFont typeface="Symbol" panose="05050102010706020507" pitchFamily="18" charset="2"/>
              <a:buChar char="u"/>
            </a:pPr>
            <a:r>
              <a:rPr lang="ru-RU" sz="2800" i="1" dirty="0" smtClean="0">
                <a:solidFill>
                  <a:srgbClr val="000000"/>
                </a:solidFill>
              </a:rPr>
              <a:t>= 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</a:t>
            </a:r>
            <a:r>
              <a:rPr lang="en-US" sz="2800" i="1" dirty="0" err="1">
                <a:solidFill>
                  <a:srgbClr val="000000"/>
                </a:solidFill>
              </a:rPr>
              <a:t>Dn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</a:t>
            </a:r>
            <a:r>
              <a:rPr lang="ru-RU" sz="2800" i="1" dirty="0" smtClean="0">
                <a:solidFill>
                  <a:srgbClr val="000000"/>
                </a:solidFill>
              </a:rPr>
              <a:t>10</a:t>
            </a:r>
            <a:r>
              <a:rPr lang="ru-RU" sz="2800" i="1" baseline="30000" dirty="0" smtClean="0">
                <a:solidFill>
                  <a:srgbClr val="000000"/>
                </a:solidFill>
              </a:rPr>
              <a:t>3</a:t>
            </a:r>
            <a:endParaRPr lang="en-US" sz="2800" i="1" baseline="30000" dirty="0" smtClean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r>
              <a:rPr lang="ru-RU" sz="2400" dirty="0"/>
              <a:t>Приравнивая правильности формул </a:t>
            </a:r>
            <a:r>
              <a:rPr lang="ru-RU" sz="2400" dirty="0" smtClean="0"/>
              <a:t>и </a:t>
            </a:r>
            <a:r>
              <a:rPr lang="ru-RU" sz="2400" dirty="0"/>
              <a:t>сделав </a:t>
            </a:r>
            <a:r>
              <a:rPr lang="ru-RU" sz="2400" dirty="0" smtClean="0"/>
              <a:t>преобразования</a:t>
            </a:r>
            <a:r>
              <a:rPr lang="ru-RU" sz="2400" dirty="0"/>
              <a:t>, получают выражение первого технического ограни­чения в виде </a:t>
            </a:r>
            <a:r>
              <a:rPr lang="ru-RU" sz="2400" dirty="0" smtClean="0"/>
              <a:t>неравенства</a:t>
            </a:r>
            <a:endParaRPr lang="en-US" sz="2400" dirty="0" smtClean="0"/>
          </a:p>
          <a:p>
            <a:pPr marL="0" indent="534988" algn="just">
              <a:buNone/>
            </a:pPr>
            <a:endParaRPr lang="en-US" sz="2800" dirty="0"/>
          </a:p>
          <a:p>
            <a:pPr marL="0" indent="534988" algn="just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техническое ограничение достаточно просто приводится к виду, описывающему конкретный вид обработки. Так, для продольного наружного точения можно получить, имея в виду значения коэф­фициентов </a:t>
            </a:r>
            <a:r>
              <a:rPr lang="en-US" sz="2400" i="1" dirty="0"/>
              <a:t>z</a:t>
            </a:r>
            <a:r>
              <a:rPr lang="ru-RU" sz="2400" i="1" baseline="-250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 = 0, </a:t>
            </a:r>
            <a:r>
              <a:rPr lang="ru-RU" sz="2400" i="1" dirty="0"/>
              <a:t>u</a:t>
            </a:r>
            <a:r>
              <a:rPr lang="ru-RU" sz="2400" i="1" baseline="-250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 = 0, </a:t>
            </a:r>
            <a:r>
              <a:rPr lang="ru-RU" sz="2400" i="1" dirty="0"/>
              <a:t>r</a:t>
            </a:r>
            <a:r>
              <a:rPr lang="ru-RU" sz="2400" i="1" baseline="-250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 = 0, следующее неравенство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marL="0" indent="534988" algn="just">
              <a:buNone/>
            </a:pPr>
            <a:endParaRPr lang="en-US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en-US" sz="2800" i="1" baseline="30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3367" y="2204864"/>
            <a:ext cx="2710472" cy="868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901875"/>
            <a:ext cx="20852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автоматизиро­ванное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проектирование.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/>
            <a:r>
              <a:rPr lang="ru-RU" sz="2400" i="1" dirty="0"/>
              <a:t>Автоматизированным </a:t>
            </a:r>
            <a:r>
              <a:rPr lang="ru-RU" sz="2400" dirty="0"/>
              <a:t>называют проектирование, при котором все преобразования описаний объекта и алгоритма его функционирования, а также представление описаний на различных языках осуществляются взаимодействием человека и </a:t>
            </a:r>
            <a:r>
              <a:rPr lang="ru-RU" sz="2400" dirty="0" smtClean="0"/>
              <a:t>ПК. </a:t>
            </a:r>
          </a:p>
          <a:p>
            <a:pPr indent="449263" algn="just"/>
            <a:r>
              <a:rPr lang="ru-RU" sz="2400" i="1" dirty="0" smtClean="0"/>
              <a:t>Автоматическим</a:t>
            </a:r>
            <a:r>
              <a:rPr lang="ru-RU" sz="2400" dirty="0" smtClean="0"/>
              <a:t> </a:t>
            </a:r>
            <a:r>
              <a:rPr lang="ru-RU" sz="2400" dirty="0"/>
              <a:t>является проектирование, при котором все преобразования описаний объекта и алгоритма его функционирования, а также представление описания на различных языках осуществляются без участия человека.</a:t>
            </a:r>
          </a:p>
          <a:p>
            <a:pPr indent="449263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2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000" i="1" dirty="0"/>
              <a:t>Ограничение 2. Мощность электродвигателя главного движения станка.</a:t>
            </a:r>
            <a:r>
              <a:rPr lang="ru-RU" sz="2000" dirty="0"/>
              <a:t> Этим ограничением устанавливается взаимосвязь между эффективной мощностью, затрачиваемой на процесс резания, и мощ­ностью электропривода главного движения станка. Эффективная мощность, затрачиваемая на процесс резания при различных видах обработки, определяется по </a:t>
            </a:r>
            <a:r>
              <a:rPr lang="ru-RU" sz="2000" dirty="0" smtClean="0"/>
              <a:t>формуле</a:t>
            </a:r>
            <a:endParaRPr lang="en-US" sz="2000" dirty="0" smtClean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en-US" sz="2400" dirty="0" smtClean="0"/>
          </a:p>
          <a:p>
            <a:pPr marL="0" indent="534988" algn="just">
              <a:buNone/>
            </a:pPr>
            <a:r>
              <a:rPr lang="ru-RU" sz="2000" dirty="0" smtClean="0"/>
              <a:t>где </a:t>
            </a:r>
            <a:r>
              <a:rPr lang="ru-RU" sz="2000" i="1" dirty="0"/>
              <a:t>С</a:t>
            </a:r>
            <a:r>
              <a:rPr lang="en-US" sz="2000" i="1" baseline="-25000" dirty="0"/>
              <a:t>z</a:t>
            </a:r>
            <a:r>
              <a:rPr lang="ru-RU" sz="2000" i="1" dirty="0"/>
              <a:t> –</a:t>
            </a:r>
            <a:r>
              <a:rPr lang="ru-RU" sz="2000" dirty="0"/>
              <a:t> постоянный коэффициент, характеризующий условия обра­ботки; </a:t>
            </a:r>
            <a:endParaRPr lang="en-US" sz="2000" dirty="0" smtClean="0"/>
          </a:p>
          <a:p>
            <a:pPr marL="0" indent="534988" algn="just">
              <a:buNone/>
            </a:pPr>
            <a:r>
              <a:rPr lang="en-US" sz="2000" i="1" dirty="0" smtClean="0"/>
              <a:t>k</a:t>
            </a:r>
            <a:r>
              <a:rPr lang="en-US" sz="1400" i="1" dirty="0" smtClean="0"/>
              <a:t>c</a:t>
            </a:r>
            <a:r>
              <a:rPr lang="en-US" sz="1050" i="1" dirty="0" smtClean="0"/>
              <a:t>z</a:t>
            </a:r>
            <a:r>
              <a:rPr lang="ru-RU" sz="2000" i="1" dirty="0" smtClean="0"/>
              <a:t> </a:t>
            </a:r>
            <a:r>
              <a:rPr lang="ru-RU" sz="2000" i="1" dirty="0"/>
              <a:t>–</a:t>
            </a:r>
            <a:r>
              <a:rPr lang="ru-RU" sz="2000" dirty="0"/>
              <a:t> общий поправочный коэффициент на мощность, учиты­вающий изменение условий обработки против нормативных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0" indent="534988" algn="just">
              <a:buNone/>
            </a:pPr>
            <a:r>
              <a:rPr lang="en-US" sz="2000" i="1" dirty="0" err="1"/>
              <a:t>x</a:t>
            </a:r>
            <a:r>
              <a:rPr lang="en-US" sz="2000" i="1" baseline="-25000" dirty="0" err="1"/>
              <a:t>z</a:t>
            </a:r>
            <a:r>
              <a:rPr lang="ru-RU" sz="2000" b="1" i="1" dirty="0"/>
              <a:t>,</a:t>
            </a:r>
            <a:r>
              <a:rPr lang="ru-RU" sz="2000" dirty="0"/>
              <a:t> </a:t>
            </a:r>
            <a:r>
              <a:rPr lang="en-US" sz="2000" i="1" dirty="0" err="1"/>
              <a:t>z</a:t>
            </a:r>
            <a:r>
              <a:rPr lang="en-US" sz="2000" i="1" baseline="-25000" dirty="0" err="1"/>
              <a:t>z</a:t>
            </a:r>
            <a:r>
              <a:rPr lang="ru-RU" sz="2000" dirty="0"/>
              <a:t>, </a:t>
            </a:r>
            <a:r>
              <a:rPr lang="ru-RU" sz="2000" i="1" dirty="0"/>
              <a:t>п</a:t>
            </a:r>
            <a:r>
              <a:rPr lang="en-US" sz="2000" i="1" baseline="-25000" dirty="0"/>
              <a:t>z</a:t>
            </a:r>
            <a:r>
              <a:rPr lang="ru-RU" sz="2000" baseline="-25000" dirty="0"/>
              <a:t>, </a:t>
            </a:r>
            <a:r>
              <a:rPr lang="ru-RU" sz="2000" i="1" dirty="0"/>
              <a:t>у</a:t>
            </a:r>
            <a:r>
              <a:rPr lang="en-US" sz="2000" i="1" baseline="-25000" dirty="0"/>
              <a:t>z</a:t>
            </a:r>
            <a:r>
              <a:rPr lang="ru-RU" sz="2000" i="1" baseline="-25000" dirty="0"/>
              <a:t>, </a:t>
            </a:r>
            <a:r>
              <a:rPr lang="en-US" sz="2000" i="1" dirty="0" err="1"/>
              <a:t>u</a:t>
            </a:r>
            <a:r>
              <a:rPr lang="en-US" sz="2000" i="1" baseline="-25000" dirty="0" err="1"/>
              <a:t>z</a:t>
            </a:r>
            <a:r>
              <a:rPr lang="ru-RU" sz="2000" i="1" dirty="0"/>
              <a:t>,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z</a:t>
            </a:r>
            <a:r>
              <a:rPr lang="ru-RU" sz="2000" i="1" dirty="0"/>
              <a:t> –</a:t>
            </a:r>
            <a:r>
              <a:rPr lang="ru-RU" sz="2000" dirty="0"/>
              <a:t> показатели 0 степени при </a:t>
            </a:r>
            <a:r>
              <a:rPr lang="en-US" sz="2000" i="1" dirty="0"/>
              <a:t>t</a:t>
            </a:r>
            <a:r>
              <a:rPr lang="ru-RU" sz="2000" i="1" dirty="0"/>
              <a:t>, </a:t>
            </a:r>
            <a:r>
              <a:rPr lang="en-US" sz="2000" i="1" dirty="0"/>
              <a:t>D</a:t>
            </a:r>
            <a:r>
              <a:rPr lang="ru-RU" sz="2000" i="1" dirty="0"/>
              <a:t>, </a:t>
            </a:r>
            <a:r>
              <a:rPr lang="en-US" sz="2000" i="1" dirty="0"/>
              <a:t>n</a:t>
            </a:r>
            <a:r>
              <a:rPr lang="ru-RU" sz="2000" i="1" dirty="0"/>
              <a:t>, </a:t>
            </a:r>
            <a:r>
              <a:rPr lang="en-US" sz="2000" i="1" dirty="0"/>
              <a:t>s</a:t>
            </a:r>
            <a:r>
              <a:rPr lang="ru-RU" sz="2000" i="1" dirty="0"/>
              <a:t>, </a:t>
            </a:r>
            <a:r>
              <a:rPr lang="en-US" sz="2000" i="1" dirty="0"/>
              <a:t>z</a:t>
            </a:r>
            <a:r>
              <a:rPr lang="ru-RU" sz="2000" dirty="0"/>
              <a:t> и </a:t>
            </a:r>
            <a:r>
              <a:rPr lang="ru-RU" sz="2000" i="1" dirty="0" err="1"/>
              <a:t>В</a:t>
            </a:r>
            <a:r>
              <a:rPr lang="ru-RU" sz="2000" i="1" baseline="-25000" dirty="0" err="1"/>
              <a:t>ф</a:t>
            </a:r>
            <a:r>
              <a:rPr lang="ru-RU" sz="2000" i="1" dirty="0" smtClean="0"/>
              <a:t>.</a:t>
            </a:r>
            <a:endParaRPr lang="en-US" sz="2000" i="1" dirty="0" smtClean="0"/>
          </a:p>
          <a:p>
            <a:pPr marL="0" indent="534988" algn="just">
              <a:buNone/>
            </a:pPr>
            <a:endParaRPr lang="en-US" sz="2000" dirty="0" smtClean="0"/>
          </a:p>
          <a:p>
            <a:pPr marL="0" indent="534988" algn="just">
              <a:buNone/>
            </a:pPr>
            <a:r>
              <a:rPr lang="ru-RU" sz="1800" dirty="0"/>
              <a:t>Учитывая необходимое условие протекания процесса резания, можно получить следующее неравенство:</a:t>
            </a:r>
          </a:p>
          <a:p>
            <a:pPr marL="0" indent="534988" algn="ctr">
              <a:buNone/>
            </a:pP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ru-RU" sz="2400" i="1" baseline="-25000" dirty="0">
                <a:solidFill>
                  <a:srgbClr val="000000"/>
                </a:solidFill>
              </a:rPr>
              <a:t>эф</a:t>
            </a:r>
            <a:r>
              <a:rPr lang="ru-RU" sz="2400" baseline="-25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i="1" baseline="-25000" dirty="0">
                <a:solidFill>
                  <a:srgbClr val="000000"/>
                </a:solidFill>
              </a:rPr>
              <a:t>n</a:t>
            </a:r>
            <a:r>
              <a:rPr lang="en-US" sz="2400" i="1" dirty="0">
                <a:solidFill>
                  <a:srgbClr val="000000"/>
                </a:solidFill>
                <a:sym typeface="Symbol" panose="05050102010706020507" pitchFamily="18" charset="2"/>
              </a:rPr>
              <a:t>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r>
              <a:rPr lang="ru-RU" sz="1800" dirty="0"/>
              <a:t>где </a:t>
            </a:r>
            <a:r>
              <a:rPr lang="en-US" sz="1800" i="1" dirty="0" smtClean="0"/>
              <a:t>N</a:t>
            </a:r>
            <a:r>
              <a:rPr lang="en-US" sz="1800" i="1" baseline="-25000" dirty="0" smtClean="0"/>
              <a:t>n</a:t>
            </a:r>
            <a:r>
              <a:rPr lang="ru-RU" sz="1800" i="1" dirty="0" smtClean="0"/>
              <a:t> </a:t>
            </a:r>
            <a:r>
              <a:rPr lang="ru-RU" sz="1800" dirty="0"/>
              <a:t>– мощность электродвигателя главного привода станка, кВт; </a:t>
            </a:r>
            <a:endParaRPr lang="en-US" sz="1800" dirty="0" smtClean="0"/>
          </a:p>
          <a:p>
            <a:pPr marL="0" indent="534988" algn="just">
              <a:buNone/>
            </a:pPr>
            <a:r>
              <a:rPr lang="ru-RU" sz="1800" dirty="0" smtClean="0">
                <a:sym typeface="Symbol" panose="05050102010706020507" pitchFamily="18" charset="2"/>
              </a:rPr>
              <a:t></a:t>
            </a:r>
            <a:r>
              <a:rPr lang="ru-RU" sz="1800" dirty="0" smtClean="0"/>
              <a:t> </a:t>
            </a:r>
            <a:r>
              <a:rPr lang="ru-RU" sz="1800" dirty="0"/>
              <a:t>– КПД механизма передачи от электродвигателя к инстру­менту.</a:t>
            </a:r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556792"/>
            <a:ext cx="3523550" cy="8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Приравнивая правые части </a:t>
            </a:r>
            <a:r>
              <a:rPr lang="ru-RU" sz="2800" dirty="0" smtClean="0"/>
              <a:t>выражений, </a:t>
            </a:r>
            <a:r>
              <a:rPr lang="ru-RU" sz="2800" dirty="0"/>
              <a:t>полу­чаем второе техническое ограничение в виде </a:t>
            </a:r>
            <a:r>
              <a:rPr lang="ru-RU" sz="2800" dirty="0" smtClean="0"/>
              <a:t>неравенства</a:t>
            </a:r>
            <a:endParaRPr lang="en-US" sz="2800" dirty="0" smtClean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111597"/>
            <a:ext cx="2967963" cy="8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Ограничение 3. Заданная производительность станка.</a:t>
            </a:r>
            <a:r>
              <a:rPr lang="ru-RU" sz="2800" dirty="0"/>
              <a:t> Этим огра­ничением устанавливается связь расчетных скорости резания и по­дачи с заданной производительностью станка. Исходя из соотно­шения продолжительности цикла работы станка </a:t>
            </a:r>
            <a:r>
              <a:rPr lang="ru-RU" sz="2800" i="1" dirty="0" err="1"/>
              <a:t>Т</a:t>
            </a:r>
            <a:r>
              <a:rPr lang="ru-RU" sz="2800" i="1" baseline="-25000" dirty="0" err="1"/>
              <a:t>ц</a:t>
            </a:r>
            <a:r>
              <a:rPr lang="ru-RU" sz="2800" dirty="0"/>
              <a:t>, основного техно­логического </a:t>
            </a:r>
            <a:r>
              <a:rPr lang="en-US" sz="2800" i="1" dirty="0"/>
              <a:t>t</a:t>
            </a:r>
            <a:r>
              <a:rPr lang="en-US" sz="2800" i="1" baseline="-25000" dirty="0"/>
              <a:t>o</a:t>
            </a:r>
            <a:r>
              <a:rPr lang="ru-RU" sz="2800" dirty="0"/>
              <a:t> и вспомогательного непрерывного </a:t>
            </a:r>
            <a:r>
              <a:rPr lang="en-US" sz="2800" i="1" dirty="0"/>
              <a:t>t</a:t>
            </a:r>
            <a:r>
              <a:rPr lang="ru-RU" sz="2800" i="1" baseline="-25000" dirty="0" err="1"/>
              <a:t>в.н</a:t>
            </a:r>
            <a:r>
              <a:rPr lang="ru-RU" sz="2800" dirty="0"/>
              <a:t> времени, можно получить выражение для третьего технического </a:t>
            </a:r>
            <a:r>
              <a:rPr lang="ru-RU" sz="2800" dirty="0" smtClean="0"/>
              <a:t>ограничения</a:t>
            </a:r>
            <a:endParaRPr lang="en-US" sz="2800" dirty="0" smtClean="0"/>
          </a:p>
          <a:p>
            <a:pPr marL="0" indent="534988" algn="just">
              <a:buNone/>
            </a:pPr>
            <a:endParaRPr lang="en-US" sz="2800" dirty="0"/>
          </a:p>
          <a:p>
            <a:pPr marL="0" indent="534988" algn="just">
              <a:buNone/>
            </a:pPr>
            <a:r>
              <a:rPr lang="ru-RU" sz="2800" dirty="0"/>
              <a:t>где </a:t>
            </a:r>
            <a:r>
              <a:rPr lang="en-US" sz="2800" i="1" dirty="0"/>
              <a:t>R</a:t>
            </a:r>
            <a:r>
              <a:rPr lang="ru-RU" sz="2800" i="1" dirty="0"/>
              <a:t> –</a:t>
            </a:r>
            <a:r>
              <a:rPr lang="ru-RU" sz="2800" dirty="0"/>
              <a:t> заданная производительность станка, </a:t>
            </a:r>
            <a:r>
              <a:rPr lang="ru-RU" sz="2800" dirty="0" err="1"/>
              <a:t>шт</a:t>
            </a:r>
            <a:r>
              <a:rPr lang="ru-RU" sz="2800" dirty="0"/>
              <a:t>/мин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ru-RU" sz="2800" i="1" dirty="0" err="1" smtClean="0"/>
              <a:t>К</a:t>
            </a:r>
            <a:r>
              <a:rPr lang="ru-RU" sz="2800" i="1" baseline="-25000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/>
              <a:t>–</a:t>
            </a:r>
            <a:r>
              <a:rPr lang="ru-RU" sz="2800" dirty="0"/>
              <a:t> коэф­фициент загрузки станка; 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R</a:t>
            </a:r>
            <a:r>
              <a:rPr lang="ru-RU" sz="2800" i="1" dirty="0" smtClean="0"/>
              <a:t> </a:t>
            </a:r>
            <a:r>
              <a:rPr lang="ru-RU" sz="2800" i="1" dirty="0"/>
              <a:t>–</a:t>
            </a:r>
            <a:r>
              <a:rPr lang="ru-RU" sz="2800" dirty="0"/>
              <a:t>число деталей, обрабатываемых одновременно на одной позиции; 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en-US" sz="2800" i="1" dirty="0" smtClean="0"/>
              <a:t>L</a:t>
            </a:r>
            <a:r>
              <a:rPr lang="ru-RU" sz="2800" i="1" dirty="0" smtClean="0"/>
              <a:t> </a:t>
            </a:r>
            <a:r>
              <a:rPr lang="ru-RU" sz="2800" i="1" dirty="0"/>
              <a:t>–</a:t>
            </a:r>
            <a:r>
              <a:rPr lang="ru-RU" sz="2800" dirty="0"/>
              <a:t> длина рабочего хода инстру­мента, мм.</a:t>
            </a:r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284984"/>
            <a:ext cx="22956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700" i="1" dirty="0"/>
              <a:t>Ограничения 4 и 5. Наименьшая и наибольшая допустимые ско­рости резания.</a:t>
            </a:r>
            <a:r>
              <a:rPr lang="ru-RU" sz="2700" dirty="0"/>
              <a:t> Эти ограничения устанавливают взаимосвязь расчет­ной скорости резания с кинематикой станка по минимуму и макси­муму. Они записываются в следующем виде:</a:t>
            </a:r>
          </a:p>
          <a:p>
            <a:pPr marL="0" indent="0" algn="ctr">
              <a:buNone/>
            </a:pPr>
            <a:r>
              <a:rPr lang="en-US" sz="2700" i="1" dirty="0"/>
              <a:t>n </a:t>
            </a:r>
            <a:r>
              <a:rPr lang="en-US" sz="2700" i="1" dirty="0">
                <a:sym typeface="Symbol" panose="05050102010706020507" pitchFamily="18" charset="2"/>
              </a:rPr>
              <a:t></a:t>
            </a:r>
            <a:r>
              <a:rPr lang="en-US" sz="2700" i="1" dirty="0"/>
              <a:t> n</a:t>
            </a:r>
            <a:r>
              <a:rPr lang="ru-RU" sz="2700" i="1" baseline="-25000" dirty="0" err="1"/>
              <a:t>ст</a:t>
            </a:r>
            <a:r>
              <a:rPr lang="ru-RU" sz="2700" i="1" baseline="-25000" dirty="0"/>
              <a:t> </a:t>
            </a:r>
            <a:r>
              <a:rPr lang="en-US" sz="2700" i="1" baseline="-25000" dirty="0"/>
              <a:t>min</a:t>
            </a:r>
            <a:r>
              <a:rPr lang="ru-RU" sz="2700" dirty="0" smtClean="0"/>
              <a:t>;</a:t>
            </a:r>
            <a:endParaRPr lang="en-US" sz="2700" b="1" dirty="0"/>
          </a:p>
          <a:p>
            <a:pPr marL="0" indent="0" algn="ctr">
              <a:buNone/>
            </a:pPr>
            <a:r>
              <a:rPr lang="en-US" sz="2700" i="1" dirty="0" smtClean="0"/>
              <a:t>n</a:t>
            </a:r>
            <a:r>
              <a:rPr lang="en-US" sz="2700" dirty="0" smtClean="0"/>
              <a:t> </a:t>
            </a:r>
            <a:r>
              <a:rPr lang="en-US" sz="2700" dirty="0">
                <a:sym typeface="Symbol" panose="05050102010706020507" pitchFamily="18" charset="2"/>
              </a:rPr>
              <a:t></a:t>
            </a:r>
            <a:r>
              <a:rPr lang="en-US" sz="2700" dirty="0"/>
              <a:t> </a:t>
            </a:r>
            <a:r>
              <a:rPr lang="en-US" sz="2700" i="1" dirty="0"/>
              <a:t>n</a:t>
            </a:r>
            <a:r>
              <a:rPr lang="ru-RU" sz="2700" i="1" baseline="-25000" dirty="0" err="1"/>
              <a:t>ст</a:t>
            </a:r>
            <a:r>
              <a:rPr lang="ru-RU" sz="2700" dirty="0"/>
              <a:t> </a:t>
            </a:r>
            <a:r>
              <a:rPr lang="en-US" sz="2700" i="1" baseline="-25000" dirty="0"/>
              <a:t>max</a:t>
            </a:r>
            <a:r>
              <a:rPr lang="ru-RU" sz="2700" dirty="0" smtClean="0"/>
              <a:t>.</a:t>
            </a:r>
            <a:endParaRPr lang="en-US" sz="2700" dirty="0" smtClean="0"/>
          </a:p>
          <a:p>
            <a:pPr marL="0" indent="534988" algn="just">
              <a:buNone/>
            </a:pPr>
            <a:endParaRPr lang="en-US" sz="1800" i="1" dirty="0" smtClean="0"/>
          </a:p>
          <a:p>
            <a:pPr marL="0" indent="534988" algn="just">
              <a:buNone/>
            </a:pPr>
            <a:r>
              <a:rPr lang="ru-RU" sz="2700" i="1" dirty="0" smtClean="0"/>
              <a:t>Ограничения </a:t>
            </a:r>
            <a:r>
              <a:rPr lang="ru-RU" sz="2700" i="1" dirty="0"/>
              <a:t>6 и 7. Наименьшая и наибольшая допустимые по­дачи.</a:t>
            </a:r>
            <a:r>
              <a:rPr lang="ru-RU" sz="2700" dirty="0"/>
              <a:t> Эти ограничения аналогично двум предыдущим устанавливают взаимосвязь расчетной подачи с подачей, допустимой кинематикой станка по </a:t>
            </a:r>
            <a:r>
              <a:rPr lang="ru-RU" sz="2700" dirty="0" smtClean="0"/>
              <a:t>минимуму</a:t>
            </a:r>
            <a:r>
              <a:rPr lang="en-US" sz="2700" dirty="0" smtClean="0"/>
              <a:t> </a:t>
            </a:r>
          </a:p>
          <a:p>
            <a:pPr marL="0" indent="534988" algn="ctr">
              <a:buNone/>
            </a:pPr>
            <a:r>
              <a:rPr lang="en-US" sz="2700" i="1" dirty="0"/>
              <a:t>s </a:t>
            </a:r>
            <a:r>
              <a:rPr lang="en-US" sz="2700" i="1" dirty="0">
                <a:sym typeface="Symbol" panose="05050102010706020507" pitchFamily="18" charset="2"/>
              </a:rPr>
              <a:t></a:t>
            </a:r>
            <a:r>
              <a:rPr lang="en-US" sz="2700" i="1" dirty="0"/>
              <a:t> s</a:t>
            </a:r>
            <a:r>
              <a:rPr lang="ru-RU" sz="2700" i="1" baseline="-25000" dirty="0" err="1"/>
              <a:t>ст</a:t>
            </a:r>
            <a:r>
              <a:rPr lang="ru-RU" sz="2700" i="1" baseline="-25000" dirty="0"/>
              <a:t> </a:t>
            </a:r>
            <a:r>
              <a:rPr lang="en-US" sz="2700" i="1" baseline="-25000" dirty="0"/>
              <a:t>min</a:t>
            </a:r>
            <a:r>
              <a:rPr lang="en-US" sz="2700" b="1" dirty="0"/>
              <a:t> </a:t>
            </a:r>
          </a:p>
          <a:p>
            <a:pPr marL="0" indent="534988" algn="just">
              <a:buNone/>
            </a:pPr>
            <a:r>
              <a:rPr lang="ru-RU" sz="2700" dirty="0"/>
              <a:t>и </a:t>
            </a:r>
            <a:r>
              <a:rPr lang="ru-RU" sz="2700" dirty="0" smtClean="0"/>
              <a:t>максимуму</a:t>
            </a:r>
            <a:r>
              <a:rPr lang="en-US" sz="2700" dirty="0" smtClean="0"/>
              <a:t> </a:t>
            </a:r>
          </a:p>
          <a:p>
            <a:pPr marL="0" indent="534988" algn="ctr">
              <a:buNone/>
            </a:pPr>
            <a:r>
              <a:rPr lang="en-US" sz="2700" i="1" dirty="0"/>
              <a:t>s</a:t>
            </a:r>
            <a:r>
              <a:rPr lang="en-US" sz="2700" dirty="0"/>
              <a:t> </a:t>
            </a:r>
            <a:r>
              <a:rPr lang="en-US" sz="2700" dirty="0">
                <a:sym typeface="Symbol" panose="05050102010706020507" pitchFamily="18" charset="2"/>
              </a:rPr>
              <a:t></a:t>
            </a:r>
            <a:r>
              <a:rPr lang="en-US" sz="2700" dirty="0"/>
              <a:t> </a:t>
            </a:r>
            <a:r>
              <a:rPr lang="en-US" sz="2700" i="1" dirty="0"/>
              <a:t>s</a:t>
            </a:r>
            <a:r>
              <a:rPr lang="ru-RU" sz="2700" i="1" baseline="-25000" dirty="0" err="1"/>
              <a:t>ст</a:t>
            </a:r>
            <a:r>
              <a:rPr lang="ru-RU" sz="2700" dirty="0"/>
              <a:t> </a:t>
            </a:r>
            <a:r>
              <a:rPr lang="en-US" sz="2700" i="1" baseline="-25000" dirty="0"/>
              <a:t>max</a:t>
            </a:r>
            <a:endParaRPr lang="ru-RU" sz="2700" dirty="0"/>
          </a:p>
          <a:p>
            <a:pPr marL="0" indent="0" algn="ctr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5234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i="1" dirty="0"/>
              <a:t>Ограничение 8. Прочность режущего инструмента.</a:t>
            </a:r>
            <a:r>
              <a:rPr lang="ru-RU" sz="2400" dirty="0"/>
              <a:t> Это ограни­чение устанавливает взаимосвязь между расчетными значениями скорости резания и подачи и допустимыми по прочности режущего инструмента. </a:t>
            </a:r>
            <a:endParaRPr lang="en-US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основу построения этого ограничения закладывают условия </a:t>
            </a:r>
            <a:r>
              <a:rPr lang="ru-RU" sz="2400" dirty="0" err="1"/>
              <a:t>нагружения</a:t>
            </a:r>
            <a:r>
              <a:rPr lang="ru-RU" sz="2400" dirty="0"/>
              <a:t> режущего инструмента, например резца, как консольной балки с приложением на ее конце усилия, равного окруж­ной составляющей силы резания </a:t>
            </a:r>
            <a:r>
              <a:rPr lang="ru-RU" sz="2400" i="1" dirty="0"/>
              <a:t>Р</a:t>
            </a:r>
            <a:r>
              <a:rPr lang="en-US" sz="2400" i="1" baseline="-25000" dirty="0"/>
              <a:t>z</a:t>
            </a:r>
            <a:r>
              <a:rPr lang="ru-RU" sz="2400" i="1" dirty="0"/>
              <a:t>.</a:t>
            </a:r>
            <a:r>
              <a:rPr lang="ru-RU" sz="2400" dirty="0"/>
              <a:t> В этом случае предел прочности материала державки резца при изгибе определяется </a:t>
            </a:r>
            <a:r>
              <a:rPr lang="ru-RU" sz="2400" dirty="0" smtClean="0"/>
              <a:t>зависимостью</a:t>
            </a:r>
            <a:endParaRPr lang="en-US" sz="2400" dirty="0" smtClean="0"/>
          </a:p>
          <a:p>
            <a:pPr marL="0" indent="534988" algn="ctr">
              <a:buNone/>
            </a:pPr>
            <a:r>
              <a:rPr lang="ru-RU" sz="2800" i="1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sz="2800" i="1" baseline="-25000" dirty="0">
                <a:solidFill>
                  <a:srgbClr val="000000"/>
                </a:solidFill>
              </a:rPr>
              <a:t>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</a:t>
            </a:r>
            <a:r>
              <a:rPr lang="ru-RU" sz="2800" i="1" dirty="0">
                <a:solidFill>
                  <a:srgbClr val="000000"/>
                </a:solidFill>
              </a:rPr>
              <a:t> </a:t>
            </a:r>
            <a:r>
              <a:rPr lang="ru-RU" sz="2800" i="1" dirty="0" err="1">
                <a:solidFill>
                  <a:srgbClr val="000000"/>
                </a:solidFill>
              </a:rPr>
              <a:t>М</a:t>
            </a:r>
            <a:r>
              <a:rPr lang="ru-RU" sz="2800" i="1" baseline="-25000" dirty="0" err="1">
                <a:solidFill>
                  <a:srgbClr val="000000"/>
                </a:solidFill>
              </a:rPr>
              <a:t>изг</a:t>
            </a:r>
            <a:r>
              <a:rPr lang="en-US" sz="2800" i="1" dirty="0">
                <a:solidFill>
                  <a:srgbClr val="000000"/>
                </a:solidFill>
              </a:rPr>
              <a:t>k</a:t>
            </a:r>
            <a:r>
              <a:rPr lang="ru-RU" sz="2800" i="1" baseline="-25000" dirty="0" err="1">
                <a:solidFill>
                  <a:srgbClr val="000000"/>
                </a:solidFill>
              </a:rPr>
              <a:t>з.п</a:t>
            </a:r>
            <a:r>
              <a:rPr lang="ru-RU" sz="2800" i="1" dirty="0">
                <a:solidFill>
                  <a:srgbClr val="000000"/>
                </a:solidFill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</a:rPr>
              <a:t>W</a:t>
            </a:r>
          </a:p>
          <a:p>
            <a:pPr marL="0" indent="534988" algn="just">
              <a:buNone/>
            </a:pPr>
            <a:r>
              <a:rPr lang="ru-RU" sz="2400" dirty="0"/>
              <a:t>где </a:t>
            </a:r>
            <a:r>
              <a:rPr lang="ru-RU" sz="2400" i="1" dirty="0" err="1">
                <a:solidFill>
                  <a:srgbClr val="000000"/>
                </a:solidFill>
              </a:rPr>
              <a:t>М</a:t>
            </a:r>
            <a:r>
              <a:rPr lang="ru-RU" sz="2400" i="1" baseline="-25000" dirty="0" err="1">
                <a:solidFill>
                  <a:srgbClr val="000000"/>
                </a:solidFill>
              </a:rPr>
              <a:t>изг</a:t>
            </a:r>
            <a:r>
              <a:rPr lang="ru-RU" sz="2400" i="1" dirty="0">
                <a:solidFill>
                  <a:srgbClr val="000000"/>
                </a:solidFill>
              </a:rPr>
              <a:t>=Р</a:t>
            </a:r>
            <a:r>
              <a:rPr lang="en-US" sz="2400" i="1" baseline="-25000" dirty="0">
                <a:solidFill>
                  <a:srgbClr val="000000"/>
                </a:solidFill>
              </a:rPr>
              <a:t>z </a:t>
            </a:r>
            <a:r>
              <a:rPr lang="en-US" sz="2400" i="1" dirty="0">
                <a:solidFill>
                  <a:srgbClr val="000000"/>
                </a:solidFill>
              </a:rPr>
              <a:t>l</a:t>
            </a:r>
            <a:r>
              <a:rPr lang="ru-RU" sz="2400" i="1" baseline="-25000" dirty="0" err="1">
                <a:solidFill>
                  <a:srgbClr val="000000"/>
                </a:solidFill>
              </a:rPr>
              <a:t>в.р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/>
              <a:t>– </a:t>
            </a:r>
            <a:r>
              <a:rPr lang="ru-RU" sz="2400" dirty="0"/>
              <a:t>изгибающий момент в месте закрепления дер­жавки резца на расстоянии </a:t>
            </a:r>
            <a:r>
              <a:rPr lang="en-US" sz="2400" i="1" dirty="0"/>
              <a:t>l</a:t>
            </a:r>
            <a:r>
              <a:rPr lang="ru-RU" sz="2400" i="1" baseline="-25000" dirty="0" err="1"/>
              <a:t>в.р</a:t>
            </a:r>
            <a:r>
              <a:rPr lang="ru-RU" sz="2400" dirty="0"/>
              <a:t> вылета резца от точки приложения окружной силы, кг/мм</a:t>
            </a:r>
            <a:r>
              <a:rPr lang="ru-RU" sz="2400" baseline="30000" dirty="0"/>
              <a:t>2</a:t>
            </a:r>
            <a:r>
              <a:rPr lang="ru-RU" sz="2400" dirty="0"/>
              <a:t>; </a:t>
            </a:r>
            <a:endParaRPr lang="en-US" sz="2400" dirty="0" smtClean="0"/>
          </a:p>
          <a:p>
            <a:pPr marL="0" indent="534988" algn="just">
              <a:buNone/>
            </a:pPr>
            <a:r>
              <a:rPr lang="en-US" sz="2400" i="1" dirty="0" smtClean="0"/>
              <a:t>k</a:t>
            </a:r>
            <a:r>
              <a:rPr lang="ru-RU" sz="2400" i="1" baseline="-25000" dirty="0" err="1"/>
              <a:t>з.п</a:t>
            </a:r>
            <a:r>
              <a:rPr lang="ru-RU" sz="2400" i="1" dirty="0"/>
              <a:t> –</a:t>
            </a:r>
            <a:r>
              <a:rPr lang="ru-RU" sz="2400" dirty="0"/>
              <a:t> коэффициент запаса прочности; </a:t>
            </a:r>
            <a:endParaRPr lang="en-US" sz="2400" dirty="0" smtClean="0"/>
          </a:p>
          <a:p>
            <a:pPr marL="0" indent="534988" algn="just">
              <a:buNone/>
            </a:pPr>
            <a:r>
              <a:rPr lang="ru-RU" sz="2400" i="1" dirty="0" smtClean="0"/>
              <a:t>W </a:t>
            </a:r>
            <a:r>
              <a:rPr lang="ru-RU" sz="2400" i="1" dirty="0"/>
              <a:t>–</a:t>
            </a:r>
            <a:r>
              <a:rPr lang="ru-RU" sz="2400" dirty="0"/>
              <a:t> момент сопротивления сечения державки резца, мм</a:t>
            </a:r>
            <a:r>
              <a:rPr lang="ru-RU" sz="2400" baseline="30000" dirty="0"/>
              <a:t>2</a:t>
            </a:r>
            <a:r>
              <a:rPr lang="ru-RU" sz="2400" dirty="0"/>
              <a:t>.</a:t>
            </a:r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302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Выражая окружную силу резания в зависимости от элементов режимов резания, а также учитывая форму державки (для прямо­угольного сечения шириной </a:t>
            </a:r>
            <a:r>
              <a:rPr lang="ru-RU" sz="2800" i="1" dirty="0"/>
              <a:t>В</a:t>
            </a:r>
            <a:r>
              <a:rPr lang="ru-RU" sz="2800" dirty="0"/>
              <a:t> и высотой </a:t>
            </a:r>
            <a:r>
              <a:rPr lang="ru-RU" sz="2800" i="1" dirty="0"/>
              <a:t>H</a:t>
            </a:r>
            <a:r>
              <a:rPr lang="ru-RU" sz="2800" dirty="0"/>
              <a:t> момент сопротивления </a:t>
            </a:r>
            <a:r>
              <a:rPr lang="ru-RU" sz="2800" dirty="0" smtClean="0"/>
              <a:t>равен</a:t>
            </a:r>
            <a:r>
              <a:rPr lang="en-US" sz="2800" dirty="0" smtClean="0"/>
              <a:t>              </a:t>
            </a:r>
            <a:r>
              <a:rPr lang="ru-RU" sz="2800" dirty="0"/>
              <a:t>и значение предела прочности для незакаленной углеродистой конструктивной стали </a:t>
            </a:r>
            <a:r>
              <a:rPr lang="ru-RU" sz="2800" i="1" dirty="0">
                <a:sym typeface="Symbol" panose="05050102010706020507" pitchFamily="18" charset="2"/>
              </a:rPr>
              <a:t></a:t>
            </a:r>
            <a:r>
              <a:rPr lang="ru-RU" sz="2800" dirty="0"/>
              <a:t> = 20–24 кг/мм</a:t>
            </a:r>
            <a:r>
              <a:rPr lang="ru-RU" sz="2800" baseline="30000" dirty="0"/>
              <a:t>2</a:t>
            </a:r>
            <a:r>
              <a:rPr lang="ru-RU" sz="2800" dirty="0"/>
              <a:t>, можно получить после некоторых преобразований следующее ограни­чение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1"/>
          <a:stretch/>
        </p:blipFill>
        <p:spPr>
          <a:xfrm>
            <a:off x="7020272" y="1241038"/>
            <a:ext cx="1033484" cy="751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645024"/>
            <a:ext cx="372855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Ограничение 9. Жесткость режущего инструмента.</a:t>
            </a:r>
            <a:r>
              <a:rPr lang="ru-RU" sz="2800" dirty="0"/>
              <a:t> Это ограни­чение устанавливает взаимосвязь между расчетными значениями скорости резания и подачи и допустимыми по жесткости режущего инструмента. Известно, что максимальная нагрузка, допускаемая жесткостью резца </a:t>
            </a:r>
            <a:r>
              <a:rPr lang="ru-RU" sz="2800" i="1" dirty="0"/>
              <a:t>Р</a:t>
            </a:r>
            <a:r>
              <a:rPr lang="ru-RU" sz="2800" i="1" baseline="-25000" dirty="0"/>
              <a:t>ж.доп</a:t>
            </a:r>
            <a:r>
              <a:rPr lang="ru-RU" sz="2800" dirty="0"/>
              <a:t>, определяется по </a:t>
            </a:r>
            <a:r>
              <a:rPr lang="ru-RU" sz="2800" dirty="0" smtClean="0"/>
              <a:t>формуле</a:t>
            </a:r>
            <a:r>
              <a:rPr lang="en-US" sz="2800" dirty="0" smtClean="0"/>
              <a:t> </a:t>
            </a:r>
          </a:p>
          <a:p>
            <a:pPr marL="0" indent="534988" algn="ctr">
              <a:buNone/>
            </a:pP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ru-RU" sz="2800" i="1" baseline="-25000" dirty="0" err="1">
                <a:solidFill>
                  <a:srgbClr val="000000"/>
                </a:solidFill>
              </a:rPr>
              <a:t>ж.доп</a:t>
            </a:r>
            <a:r>
              <a:rPr lang="ru-RU" sz="2800" i="1" dirty="0">
                <a:solidFill>
                  <a:srgbClr val="000000"/>
                </a:solidFill>
              </a:rPr>
              <a:t> = 3</a:t>
            </a:r>
            <a:r>
              <a:rPr lang="en-US" sz="2800" i="1" dirty="0" err="1">
                <a:solidFill>
                  <a:srgbClr val="000000"/>
                </a:solidFill>
              </a:rPr>
              <a:t>fEI</a:t>
            </a:r>
            <a:r>
              <a:rPr lang="ru-RU" sz="2800" i="1" dirty="0">
                <a:solidFill>
                  <a:srgbClr val="000000"/>
                </a:solidFill>
              </a:rPr>
              <a:t>/</a:t>
            </a:r>
            <a:r>
              <a:rPr lang="en-US" sz="2800" i="1" dirty="0">
                <a:solidFill>
                  <a:srgbClr val="000000"/>
                </a:solidFill>
              </a:rPr>
              <a:t>l</a:t>
            </a:r>
            <a:r>
              <a:rPr lang="ru-RU" sz="2800" i="1" baseline="30000" dirty="0">
                <a:solidFill>
                  <a:srgbClr val="000000"/>
                </a:solidFill>
              </a:rPr>
              <a:t>3</a:t>
            </a:r>
            <a:r>
              <a:rPr lang="ru-RU" sz="2800" i="1" baseline="-25000" dirty="0">
                <a:solidFill>
                  <a:srgbClr val="000000"/>
                </a:solidFill>
              </a:rPr>
              <a:t>в.р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r>
              <a:rPr lang="ru-RU" sz="2800" dirty="0"/>
              <a:t>где </a:t>
            </a:r>
            <a:r>
              <a:rPr lang="en-US" sz="2800" i="1" dirty="0"/>
              <a:t>f</a:t>
            </a:r>
            <a:r>
              <a:rPr lang="ru-RU" sz="2800" i="1" dirty="0"/>
              <a:t> – </a:t>
            </a:r>
            <a:r>
              <a:rPr lang="ru-RU" sz="2800" dirty="0"/>
              <a:t>допустимая стрела прогиба резца, мм; 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ru-RU" sz="2800" i="1" dirty="0" smtClean="0"/>
              <a:t>Е </a:t>
            </a:r>
            <a:r>
              <a:rPr lang="ru-RU" sz="2800" i="1" dirty="0"/>
              <a:t>– </a:t>
            </a:r>
            <a:r>
              <a:rPr lang="ru-RU" sz="2800" dirty="0"/>
              <a:t>модуль уп­ругости материала резца (для конструктивной стали </a:t>
            </a:r>
            <a:r>
              <a:rPr lang="ru-RU" sz="2800" i="1" dirty="0"/>
              <a:t>Е = </a:t>
            </a:r>
            <a:r>
              <a:rPr lang="ru-RU" sz="2800" dirty="0"/>
              <a:t>(2–2,5)·10</a:t>
            </a:r>
            <a:r>
              <a:rPr lang="ru-RU" sz="2800" baseline="30000" dirty="0"/>
              <a:t>4</a:t>
            </a:r>
            <a:r>
              <a:rPr lang="ru-RU" sz="2800" dirty="0"/>
              <a:t> кг/мм</a:t>
            </a:r>
            <a:r>
              <a:rPr lang="ru-RU" sz="2800" baseline="30000" dirty="0"/>
              <a:t>2</a:t>
            </a:r>
            <a:r>
              <a:rPr lang="ru-RU" sz="2800" dirty="0"/>
              <a:t>); 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en-US" sz="2800" i="1" dirty="0" smtClean="0"/>
              <a:t>I</a:t>
            </a:r>
            <a:r>
              <a:rPr lang="en-US" sz="2800" dirty="0" smtClean="0"/>
              <a:t> </a:t>
            </a:r>
            <a:r>
              <a:rPr lang="ru-RU" sz="2800" dirty="0"/>
              <a:t>– момент инерции державки рез­ца, мм</a:t>
            </a:r>
            <a:r>
              <a:rPr lang="ru-RU" sz="2800" baseline="30000" dirty="0"/>
              <a:t>4</a:t>
            </a:r>
            <a:r>
              <a:rPr lang="ru-RU" sz="2800" dirty="0"/>
              <a:t>.</a:t>
            </a:r>
            <a:endParaRPr lang="en-US" sz="2800" dirty="0" smtClean="0"/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660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600" dirty="0"/>
              <a:t>Величина допустимого прогиба резца </a:t>
            </a:r>
            <a:r>
              <a:rPr lang="ru-RU" sz="2600" i="1" dirty="0"/>
              <a:t>f</a:t>
            </a:r>
            <a:r>
              <a:rPr lang="ru-RU" sz="2600" dirty="0"/>
              <a:t> зависит от требуемой точности обработки и может быть принята для чернового и полу­чистового точения равной 0,1 мм, а для чистового – 0,05 мм. </a:t>
            </a:r>
            <a:endParaRPr lang="en-US" sz="2600" dirty="0" smtClean="0"/>
          </a:p>
          <a:p>
            <a:pPr marL="0" indent="534988" algn="just">
              <a:buNone/>
            </a:pPr>
            <a:r>
              <a:rPr lang="ru-RU" sz="2600" dirty="0" smtClean="0"/>
              <a:t>Момент </a:t>
            </a:r>
            <a:r>
              <a:rPr lang="ru-RU" sz="2600" dirty="0"/>
              <a:t>инерции державки резца зависит от ее формы. Для прямоугольного сечения с шириной </a:t>
            </a:r>
            <a:r>
              <a:rPr lang="ru-RU" sz="2600" i="1" dirty="0"/>
              <a:t>В</a:t>
            </a:r>
            <a:r>
              <a:rPr lang="ru-RU" sz="2600" dirty="0"/>
              <a:t> и высотой </a:t>
            </a:r>
            <a:r>
              <a:rPr lang="en-US" sz="2600" i="1" dirty="0"/>
              <a:t>H</a:t>
            </a:r>
            <a:r>
              <a:rPr lang="ru-RU" sz="2600" dirty="0"/>
              <a:t> он определяется по формуле </a:t>
            </a:r>
            <a:r>
              <a:rPr lang="en-US" sz="2600" dirty="0"/>
              <a:t>I</a:t>
            </a:r>
            <a:r>
              <a:rPr lang="ru-RU" sz="2600" dirty="0"/>
              <a:t> = </a:t>
            </a:r>
            <a:r>
              <a:rPr lang="en-US" sz="2600" dirty="0"/>
              <a:t>BH</a:t>
            </a:r>
            <a:r>
              <a:rPr lang="ru-RU" sz="2600" baseline="30000" dirty="0"/>
              <a:t>3</a:t>
            </a:r>
            <a:r>
              <a:rPr lang="ru-RU" sz="2600" dirty="0"/>
              <a:t>/12. </a:t>
            </a:r>
            <a:endParaRPr lang="en-US" sz="2600" dirty="0" smtClean="0"/>
          </a:p>
          <a:p>
            <a:pPr marL="0" indent="534988" algn="just">
              <a:buNone/>
            </a:pPr>
            <a:r>
              <a:rPr lang="ru-RU" sz="2600" dirty="0" smtClean="0"/>
              <a:t>Из </a:t>
            </a:r>
            <a:r>
              <a:rPr lang="ru-RU" sz="2600" dirty="0"/>
              <a:t>условия соотношений окружной составляющей </a:t>
            </a:r>
            <a:r>
              <a:rPr lang="ru-RU" sz="2600" i="1" dirty="0"/>
              <a:t>Р</a:t>
            </a:r>
            <a:r>
              <a:rPr lang="en-US" sz="2600" i="1" baseline="-25000" dirty="0"/>
              <a:t>z</a:t>
            </a:r>
            <a:r>
              <a:rPr lang="en-US" sz="2600" i="1" dirty="0"/>
              <a:t> </a:t>
            </a:r>
            <a:r>
              <a:rPr lang="ru-RU" sz="2600" dirty="0"/>
              <a:t>и максимальной нагрузки, допускаемой жесткостью резца, и после соответствующего представления </a:t>
            </a:r>
            <a:r>
              <a:rPr lang="ru-RU" sz="2600" i="1" dirty="0"/>
              <a:t>Р</a:t>
            </a:r>
            <a:r>
              <a:rPr lang="en-US" sz="2600" i="1" baseline="-25000" dirty="0"/>
              <a:t>z</a:t>
            </a:r>
            <a:r>
              <a:rPr lang="ru-RU" sz="2600" dirty="0"/>
              <a:t> через элементы режима резания получают девятое ограничение в виде неравенства </a:t>
            </a:r>
            <a:r>
              <a:rPr lang="ru-RU" sz="2600" i="1" dirty="0"/>
              <a:t>Р</a:t>
            </a:r>
            <a:r>
              <a:rPr lang="en-US" sz="2600" i="1" baseline="-25000" dirty="0"/>
              <a:t>z </a:t>
            </a:r>
            <a:r>
              <a:rPr lang="ru-RU" sz="2600" i="1" dirty="0">
                <a:sym typeface="Symbol" panose="05050102010706020507" pitchFamily="18" charset="2"/>
              </a:rPr>
              <a:t></a:t>
            </a:r>
            <a:r>
              <a:rPr lang="ru-RU" sz="2600" i="1" dirty="0"/>
              <a:t> Р</a:t>
            </a:r>
            <a:r>
              <a:rPr lang="ru-RU" sz="2600" i="1" baseline="-25000" dirty="0"/>
              <a:t>ж.доп</a:t>
            </a:r>
            <a:r>
              <a:rPr lang="ru-RU" sz="2600" dirty="0"/>
              <a:t>, а после подстановки </a:t>
            </a:r>
            <a:r>
              <a:rPr lang="ru-RU" sz="2600" dirty="0" smtClean="0"/>
              <a:t>значений</a:t>
            </a:r>
            <a:endParaRPr lang="en-US" sz="2600" dirty="0" smtClean="0"/>
          </a:p>
          <a:p>
            <a:pPr marL="0" indent="534988" algn="just">
              <a:buNone/>
            </a:pPr>
            <a:endParaRPr lang="ru-RU" sz="2600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538" y="5301208"/>
            <a:ext cx="30514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i="1" dirty="0"/>
              <a:t>Ограничение 10. Жесткость заготовки.</a:t>
            </a:r>
            <a:r>
              <a:rPr lang="ru-RU" sz="2800" dirty="0"/>
              <a:t> Это ограничение устанав­ливает взаимосвязь расчетных значений скорости резания и подачи с допустимыми. 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Из-за </a:t>
            </a:r>
            <a:r>
              <a:rPr lang="ru-RU" sz="2800" dirty="0"/>
              <a:t>многообразия форм заготовок невозможно получить общие зависимости для описания рассматриваемого вида технического ограничения. </a:t>
            </a:r>
            <a:endParaRPr lang="en-US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Поэтому </a:t>
            </a:r>
            <a:r>
              <a:rPr lang="ru-RU" sz="2800" dirty="0"/>
              <a:t>остановимся на его построении для точения цилиндрической гладкой заготовки и закрепления ее в центрах.</a:t>
            </a:r>
          </a:p>
          <a:p>
            <a:pPr marL="0" indent="534988" algn="just">
              <a:buNone/>
            </a:pPr>
            <a:r>
              <a:rPr lang="ru-RU" sz="2800" dirty="0"/>
              <a:t>В основу этого ограничения положено условие, при котором величина прогиба </a:t>
            </a:r>
            <a:r>
              <a:rPr lang="ru-RU" sz="2800" i="1" dirty="0"/>
              <a:t>у</a:t>
            </a:r>
            <a:r>
              <a:rPr lang="ru-RU" sz="2800" i="1" baseline="-25000" dirty="0"/>
              <a:t>с</a:t>
            </a:r>
            <a:r>
              <a:rPr lang="ru-RU" sz="2800" dirty="0"/>
              <a:t> заготовки под действием радиальной состав­ляющей силы резания </a:t>
            </a:r>
            <a:r>
              <a:rPr lang="ru-RU" sz="2800" i="1" dirty="0" err="1"/>
              <a:t>Р</a:t>
            </a:r>
            <a:r>
              <a:rPr lang="ru-RU" sz="2800" i="1" baseline="-25000" dirty="0" err="1"/>
              <a:t>у</a:t>
            </a:r>
            <a:r>
              <a:rPr lang="ru-RU" sz="2800" dirty="0"/>
              <a:t> должна быть меньше или равна допустимому прогибу т.е.</a:t>
            </a:r>
            <a:r>
              <a:rPr lang="ru-RU" sz="2800" b="1" dirty="0"/>
              <a:t> </a:t>
            </a:r>
            <a:r>
              <a:rPr lang="ru-RU" sz="2800" i="1" dirty="0"/>
              <a:t>у</a:t>
            </a:r>
            <a:r>
              <a:rPr lang="ru-RU" sz="2800" i="1" baseline="-25000" dirty="0"/>
              <a:t>с </a:t>
            </a:r>
            <a:r>
              <a:rPr lang="ru-RU" sz="2800" dirty="0">
                <a:sym typeface="Symbol" panose="05050102010706020507" pitchFamily="18" charset="2"/>
              </a:rPr>
              <a:t></a:t>
            </a:r>
            <a:r>
              <a:rPr lang="ru-RU" sz="2800" i="1" dirty="0"/>
              <a:t> </a:t>
            </a:r>
            <a:r>
              <a:rPr lang="ru-RU" sz="2800" i="1" dirty="0" err="1"/>
              <a:t>у</a:t>
            </a:r>
            <a:r>
              <a:rPr lang="ru-RU" sz="2800" i="1" baseline="-25000" dirty="0" err="1"/>
              <a:t>доп</a:t>
            </a:r>
            <a:r>
              <a:rPr lang="ru-RU" sz="2800" b="1" i="1" dirty="0"/>
              <a:t>.</a:t>
            </a:r>
            <a:endParaRPr lang="ru-RU" sz="2800" dirty="0"/>
          </a:p>
          <a:p>
            <a:pPr marL="0" indent="534988" algn="just">
              <a:buNone/>
            </a:pPr>
            <a:endParaRPr lang="ru-RU" sz="2600" dirty="0"/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6015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16718" y="1"/>
            <a:ext cx="9144000" cy="1556791"/>
          </a:xfrm>
        </p:spPr>
        <p:txBody>
          <a:bodyPr/>
          <a:lstStyle/>
          <a:p>
            <a:pPr marL="0" indent="534988" algn="just">
              <a:buNone/>
            </a:pPr>
            <a:endParaRPr lang="ru-RU" sz="2600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095833" cy="21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5494" y="2553871"/>
            <a:ext cx="9202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рисунка видно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допустимый прогиб должен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меньше величины допуска на размер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 algn="ctr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ru-RU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0,5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где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допуск на раз­мер, мм.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прогиба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</a:p>
          <a:p>
            <a:pPr indent="457200" algn="ctr">
              <a:lnSpc>
                <a:spcPts val="1800"/>
              </a:lnSpc>
              <a:spcAft>
                <a:spcPts val="0"/>
              </a:spcAft>
            </a:pPr>
            <a:r>
              <a:rPr lang="ru-RU" sz="2000" i="1" dirty="0"/>
              <a:t>У</a:t>
            </a:r>
            <a:r>
              <a:rPr lang="ru-RU" sz="2000" i="1" baseline="-25000" dirty="0"/>
              <a:t>с </a:t>
            </a:r>
            <a:r>
              <a:rPr lang="ru-RU" sz="2000" i="1" dirty="0"/>
              <a:t>= Р</a:t>
            </a:r>
            <a:r>
              <a:rPr lang="ru-RU" sz="2000" i="1" baseline="-25000" dirty="0"/>
              <a:t>у</a:t>
            </a:r>
            <a:r>
              <a:rPr lang="ru-RU" sz="2000" i="1" dirty="0"/>
              <a:t>х</a:t>
            </a:r>
            <a:r>
              <a:rPr lang="ru-RU" sz="2000" i="1" baseline="30000" dirty="0"/>
              <a:t>2</a:t>
            </a:r>
            <a:r>
              <a:rPr lang="ru-RU" sz="2000" i="1" baseline="-25000" dirty="0"/>
              <a:t>р</a:t>
            </a:r>
            <a:r>
              <a:rPr lang="ru-RU" sz="2000" dirty="0"/>
              <a:t>(</a:t>
            </a:r>
            <a:r>
              <a:rPr lang="en-US" sz="2000" i="1" dirty="0"/>
              <a:t>L</a:t>
            </a:r>
            <a:r>
              <a:rPr lang="ru-RU" sz="2000" i="1" baseline="-25000" dirty="0"/>
              <a:t>з</a:t>
            </a:r>
            <a:r>
              <a:rPr lang="ru-RU" sz="2000" i="1" dirty="0"/>
              <a:t>-х</a:t>
            </a:r>
            <a:r>
              <a:rPr lang="en-US" sz="2000" i="1" baseline="-25000" dirty="0"/>
              <a:t>p</a:t>
            </a:r>
            <a:r>
              <a:rPr lang="ru-RU" sz="2000" dirty="0"/>
              <a:t>)</a:t>
            </a:r>
            <a:r>
              <a:rPr lang="ru-RU" sz="2000" baseline="30000" dirty="0"/>
              <a:t>2</a:t>
            </a:r>
            <a:r>
              <a:rPr lang="ru-RU" sz="2000" i="1" dirty="0"/>
              <a:t>/ЗЕ</a:t>
            </a:r>
            <a:r>
              <a:rPr lang="en-US" sz="2000" i="1" dirty="0"/>
              <a:t>IL</a:t>
            </a:r>
            <a:r>
              <a:rPr lang="ru-RU" sz="2000" i="1" baseline="-25000" dirty="0" smtClean="0"/>
              <a:t>3</a:t>
            </a: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latin typeface="+mn-lt"/>
              </a:rPr>
              <a:t>где </a:t>
            </a:r>
            <a:r>
              <a:rPr lang="en-US" sz="2000" i="1" dirty="0">
                <a:latin typeface="+mn-lt"/>
              </a:rPr>
              <a:t>L</a:t>
            </a:r>
            <a:r>
              <a:rPr lang="en-US" sz="2000" i="1" baseline="-25000" dirty="0">
                <a:latin typeface="+mn-lt"/>
              </a:rPr>
              <a:t>s</a:t>
            </a:r>
            <a:r>
              <a:rPr lang="ru-RU" sz="2000" i="1" dirty="0">
                <a:latin typeface="+mn-lt"/>
              </a:rPr>
              <a:t> –</a:t>
            </a:r>
            <a:r>
              <a:rPr lang="ru-RU" sz="2000" dirty="0">
                <a:latin typeface="+mn-lt"/>
              </a:rPr>
              <a:t> длина заготовки, мм; </a:t>
            </a:r>
            <a:endParaRPr lang="ru-RU" sz="2000" dirty="0" smtClean="0">
              <a:latin typeface="+mn-lt"/>
            </a:endParaRP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en-US" sz="2000" i="1" dirty="0" smtClean="0">
                <a:latin typeface="+mn-lt"/>
              </a:rPr>
              <a:t>x</a:t>
            </a:r>
            <a:r>
              <a:rPr lang="ru-RU" sz="2000" i="1" baseline="-25000" dirty="0">
                <a:latin typeface="+mn-lt"/>
              </a:rPr>
              <a:t>р</a:t>
            </a:r>
            <a:r>
              <a:rPr lang="ru-RU" sz="2000" i="1" dirty="0">
                <a:latin typeface="+mn-lt"/>
              </a:rPr>
              <a:t> –</a:t>
            </a:r>
            <a:r>
              <a:rPr lang="ru-RU" sz="2000" dirty="0">
                <a:latin typeface="+mn-lt"/>
              </a:rPr>
              <a:t> расстояние от правого торца до места приложения силы (до резца), мм; </a:t>
            </a:r>
            <a:endParaRPr lang="ru-RU" sz="2000" dirty="0" smtClean="0">
              <a:latin typeface="+mn-lt"/>
            </a:endParaRP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en-US" sz="2000" i="1" dirty="0" smtClean="0">
                <a:latin typeface="+mn-lt"/>
              </a:rPr>
              <a:t>I</a:t>
            </a:r>
            <a:r>
              <a:rPr lang="ru-RU" sz="2000" i="1" dirty="0" smtClean="0">
                <a:latin typeface="+mn-lt"/>
              </a:rPr>
              <a:t> </a:t>
            </a:r>
            <a:r>
              <a:rPr lang="ru-RU" sz="2000" i="1" dirty="0">
                <a:latin typeface="+mn-lt"/>
              </a:rPr>
              <a:t>= </a:t>
            </a:r>
            <a:r>
              <a:rPr lang="en-US" sz="2000" i="1" dirty="0">
                <a:latin typeface="+mn-lt"/>
                <a:sym typeface="Symbol" panose="05050102010706020507" pitchFamily="18" charset="2"/>
              </a:rPr>
              <a:t></a:t>
            </a:r>
            <a:r>
              <a:rPr lang="en-US" sz="2000" i="1" dirty="0">
                <a:latin typeface="+mn-lt"/>
              </a:rPr>
              <a:t>D</a:t>
            </a:r>
            <a:r>
              <a:rPr lang="ru-RU" sz="2000" i="1" baseline="30000" dirty="0">
                <a:latin typeface="+mn-lt"/>
              </a:rPr>
              <a:t>4</a:t>
            </a:r>
            <a:r>
              <a:rPr lang="en-US" sz="2000" i="1" baseline="-25000" dirty="0">
                <a:latin typeface="+mn-lt"/>
              </a:rPr>
              <a:t>np</a:t>
            </a:r>
            <a:r>
              <a:rPr lang="ru-RU" sz="2000" dirty="0">
                <a:latin typeface="+mn-lt"/>
              </a:rPr>
              <a:t>/64 – момент инерции сечения заготовки в месте искомого прогиба, мм</a:t>
            </a:r>
            <a:r>
              <a:rPr lang="ru-RU" sz="2000" baseline="30000" dirty="0">
                <a:latin typeface="+mn-lt"/>
              </a:rPr>
              <a:t>4</a:t>
            </a:r>
            <a:r>
              <a:rPr lang="ru-RU" sz="2000" dirty="0">
                <a:latin typeface="+mn-lt"/>
              </a:rPr>
              <a:t>; </a:t>
            </a:r>
            <a:endParaRPr lang="ru-RU" sz="2000" dirty="0" smtClean="0">
              <a:latin typeface="+mn-lt"/>
            </a:endParaRP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en-US" sz="2000" i="1" dirty="0" err="1" smtClean="0">
                <a:latin typeface="+mn-lt"/>
              </a:rPr>
              <a:t>D</a:t>
            </a:r>
            <a:r>
              <a:rPr lang="en-US" sz="2000" i="1" baseline="-25000" dirty="0" err="1" smtClean="0">
                <a:latin typeface="+mn-lt"/>
              </a:rPr>
              <a:t>np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приведенный диаметр ступенчатого вала, мм.</a:t>
            </a: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000" i="1" dirty="0"/>
              <a:t>Основой САПР ТП</a:t>
            </a:r>
            <a:r>
              <a:rPr lang="ru-RU" sz="2000" dirty="0"/>
              <a:t> является совокупность различных видов обеспе­чения автоматизированного (автоматического) проектирования, необходимых для решения проектных задач</a:t>
            </a:r>
            <a:r>
              <a:rPr lang="ru-RU" sz="2000" dirty="0" smtClean="0"/>
              <a:t>.</a:t>
            </a:r>
          </a:p>
          <a:p>
            <a:pPr indent="541338" algn="just"/>
            <a:endParaRPr lang="ru-RU" sz="2000" dirty="0"/>
          </a:p>
          <a:p>
            <a:pPr indent="541338" algn="just"/>
            <a:r>
              <a:rPr lang="ru-RU" sz="2000" i="1" dirty="0"/>
              <a:t>Техническое обеспечение</a:t>
            </a:r>
            <a:r>
              <a:rPr lang="ru-RU" sz="2000" dirty="0"/>
              <a:t> – совокупность взаимосвя­занных и взаимодействующих технических средств, предназначенных для выполнения автоматизированного проектирования. </a:t>
            </a:r>
            <a:endParaRPr lang="ru-RU" sz="2000" dirty="0" smtClean="0"/>
          </a:p>
          <a:p>
            <a:pPr indent="541338" algn="just"/>
            <a:endParaRPr lang="ru-RU" sz="2000" dirty="0"/>
          </a:p>
          <a:p>
            <a:pPr indent="541338" algn="just"/>
            <a:r>
              <a:rPr lang="ru-RU" sz="2000" i="1" dirty="0"/>
              <a:t>Математическое обеспечение</a:t>
            </a:r>
            <a:r>
              <a:rPr lang="ru-RU" sz="2000" dirty="0"/>
              <a:t> – совокупность мате­матических методов, математических моделей и алгоритмов проектирования, необходимых для выполнения автоматизированного проектирования. </a:t>
            </a:r>
            <a:endParaRPr lang="ru-RU" sz="2000" dirty="0" smtClean="0"/>
          </a:p>
          <a:p>
            <a:pPr indent="541338" algn="just"/>
            <a:endParaRPr lang="ru-RU" sz="2000" dirty="0"/>
          </a:p>
          <a:p>
            <a:pPr indent="541338" algn="just"/>
            <a:r>
              <a:rPr lang="ru-RU" sz="2000" i="1" dirty="0"/>
              <a:t>Программное обеспечение</a:t>
            </a:r>
            <a:r>
              <a:rPr lang="ru-RU" sz="2000" dirty="0"/>
              <a:t> – совокупность машин­ных программ, необходимых для выполнения автоматизированного проектирования и представленных в заданной форме. Это обеспече­ние включает комплексы программ специального и общего назначе­ния.</a:t>
            </a:r>
          </a:p>
          <a:p>
            <a:pPr indent="449263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0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2656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i="1" dirty="0"/>
              <a:t>Ограничение 11. Прочность механизма подач станка.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ограни­чение устанавливает взаимосвязь расчетных скоростей резания и подачи с допустимыми по прочности механизма подач станка. </a:t>
            </a:r>
            <a:r>
              <a:rPr lang="ru-RU" sz="2400" dirty="0" smtClean="0"/>
              <a:t>Имеет </a:t>
            </a:r>
            <a:r>
              <a:rPr lang="ru-RU" sz="2400" dirty="0"/>
              <a:t>место обобщенная зависимость определения силы для различ­ных видов </a:t>
            </a:r>
            <a:r>
              <a:rPr lang="ru-RU" sz="2400" dirty="0" smtClean="0"/>
              <a:t>обработки</a:t>
            </a:r>
          </a:p>
          <a:p>
            <a:pPr marL="0" indent="534988" algn="just">
              <a:buNone/>
            </a:pPr>
            <a:endParaRPr lang="be-BY" sz="2400" dirty="0"/>
          </a:p>
          <a:p>
            <a:pPr marL="0" indent="534988" algn="just">
              <a:buNone/>
            </a:pPr>
            <a:r>
              <a:rPr lang="ru-RU" sz="2400" dirty="0"/>
              <a:t>При продольном наружном точении коэффициенты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s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i="1" baseline="-25000" dirty="0"/>
              <a:t>s</a:t>
            </a:r>
            <a:r>
              <a:rPr lang="ru-RU" sz="2400" i="1" dirty="0"/>
              <a:t>,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s</a:t>
            </a:r>
            <a:r>
              <a:rPr lang="ru-RU" sz="2400" dirty="0"/>
              <a:t> равны нулю, а при фрезеровании коэффициент </a:t>
            </a:r>
            <a:r>
              <a:rPr lang="en-US" sz="2400" i="1" dirty="0"/>
              <a:t>n</a:t>
            </a:r>
            <a:r>
              <a:rPr lang="en-US" sz="2400" i="1" baseline="-25000" dirty="0"/>
              <a:t>s</a:t>
            </a:r>
            <a:r>
              <a:rPr lang="ru-RU" sz="2400" dirty="0"/>
              <a:t> = 0. В общем виде огра­ничение имеет вид </a:t>
            </a:r>
            <a:r>
              <a:rPr lang="en-US" sz="2400" i="1" dirty="0"/>
              <a:t>P</a:t>
            </a:r>
            <a:r>
              <a:rPr lang="en-US" sz="2400" i="1" baseline="-25000" dirty="0"/>
              <a:t>s</a:t>
            </a:r>
            <a:r>
              <a:rPr lang="en-US" sz="2400" i="1" dirty="0"/>
              <a:t>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i="1" baseline="-25000" dirty="0"/>
              <a:t>s</a:t>
            </a:r>
            <a:r>
              <a:rPr lang="ru-RU" sz="2400" i="1" baseline="-25000" dirty="0"/>
              <a:t> доп</a:t>
            </a:r>
            <a:r>
              <a:rPr lang="ru-RU" sz="2400" i="1" dirty="0"/>
              <a:t>.</a:t>
            </a:r>
            <a:r>
              <a:rPr lang="ru-RU" sz="2400" dirty="0"/>
              <a:t> Значение </a:t>
            </a:r>
            <a:r>
              <a:rPr lang="en-US" sz="2400" i="1" dirty="0"/>
              <a:t>P</a:t>
            </a:r>
            <a:r>
              <a:rPr lang="en-US" sz="2400" i="1" baseline="-25000" dirty="0"/>
              <a:t>s</a:t>
            </a:r>
            <a:r>
              <a:rPr lang="ru-RU" sz="2400" i="1" baseline="-25000" dirty="0"/>
              <a:t> </a:t>
            </a:r>
            <a:r>
              <a:rPr lang="ru-RU" sz="2400" i="1" baseline="-25000" dirty="0" err="1"/>
              <a:t>доп</a:t>
            </a:r>
            <a:r>
              <a:rPr lang="ru-RU" sz="2400" dirty="0"/>
              <a:t> находят в паспортных данных металлорежущего станка. Подставив в это неравенство выражение для </a:t>
            </a:r>
            <a:r>
              <a:rPr lang="ru-RU" sz="2400" i="1" dirty="0"/>
              <a:t>Р</a:t>
            </a:r>
            <a:r>
              <a:rPr lang="en-US" sz="2400" i="1" baseline="-25000" dirty="0"/>
              <a:t>s</a:t>
            </a:r>
            <a:r>
              <a:rPr lang="ru-RU" sz="2400" dirty="0"/>
              <a:t> получим техническое ограничение по прочности механизма подач станка</a:t>
            </a:r>
          </a:p>
          <a:p>
            <a:pPr marL="0" indent="534988" algn="just">
              <a:buNone/>
            </a:pPr>
            <a:endParaRPr lang="ru-RU" sz="2600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916832"/>
            <a:ext cx="4680520" cy="5760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797152"/>
            <a:ext cx="2865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2656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i="1" dirty="0"/>
              <a:t>Ограничение 12. Требуемая шероховатость поверхности.</a:t>
            </a:r>
            <a:r>
              <a:rPr lang="ru-RU" sz="2400" dirty="0"/>
              <a:t> </a:t>
            </a:r>
            <a:r>
              <a:rPr lang="ru-RU" sz="2400" dirty="0" smtClean="0"/>
              <a:t>Это </a:t>
            </a:r>
            <a:r>
              <a:rPr lang="ru-RU" sz="2400" dirty="0"/>
              <a:t>огра­ничение устанавливает взаимосвязь расчетных скорости резания и подачи с допустимыми по требуемой высоте или форме шерохо­ватости.</a:t>
            </a:r>
          </a:p>
          <a:p>
            <a:pPr marL="0" indent="534988" algn="just">
              <a:buNone/>
            </a:pPr>
            <a:r>
              <a:rPr lang="ru-RU" sz="2400" dirty="0"/>
              <a:t>Известно, что выбор скорости резания и особенно подачи при получистовой и чистовой обработке очень часто определяется тре­буемой шероховатостью поверхности. В основу этого ограничения могут быть положены многочисленные экспериментальные зависи­мости для различных характеристик шероховатости поверхности </a:t>
            </a:r>
            <a:r>
              <a:rPr lang="en-US" sz="2400" i="1" dirty="0"/>
              <a:t>R</a:t>
            </a:r>
            <a:r>
              <a:rPr lang="ru-RU" sz="2400" i="1" dirty="0"/>
              <a:t> (</a:t>
            </a:r>
            <a:r>
              <a:rPr lang="en-US" sz="2400" i="1" dirty="0"/>
              <a:t>Ra</a:t>
            </a:r>
            <a:r>
              <a:rPr lang="ru-RU" sz="2400" i="1" dirty="0"/>
              <a:t>, </a:t>
            </a:r>
            <a:r>
              <a:rPr lang="en-US" sz="2400" i="1" dirty="0" err="1"/>
              <a:t>Rz</a:t>
            </a:r>
            <a:r>
              <a:rPr lang="ru-RU" sz="2400" i="1" dirty="0"/>
              <a:t>, </a:t>
            </a:r>
            <a:r>
              <a:rPr lang="en-US" sz="2400" i="1" dirty="0" err="1"/>
              <a:t>Rmax</a:t>
            </a:r>
            <a:r>
              <a:rPr lang="ru-RU" sz="2400" i="1" dirty="0"/>
              <a:t>),</a:t>
            </a:r>
            <a:r>
              <a:rPr lang="ru-RU" sz="2400" dirty="0"/>
              <a:t> шага микронеровности </a:t>
            </a:r>
            <a:r>
              <a:rPr lang="en-US" sz="2400" i="1" dirty="0"/>
              <a:t>Sm</a:t>
            </a:r>
            <a:r>
              <a:rPr lang="ru-RU" sz="2400" i="1" dirty="0"/>
              <a:t>,</a:t>
            </a:r>
            <a:r>
              <a:rPr lang="ru-RU" sz="2400" dirty="0"/>
              <a:t> величины опорной по­верхности </a:t>
            </a:r>
            <a:r>
              <a:rPr lang="en-US" sz="2400" i="1" dirty="0" err="1"/>
              <a:t>tp</a:t>
            </a:r>
            <a:r>
              <a:rPr lang="ru-RU" sz="2400" i="1" dirty="0"/>
              <a:t>,</a:t>
            </a:r>
            <a:r>
              <a:rPr lang="ru-RU" sz="2400" dirty="0"/>
              <a:t> которые представляются в виде следующих выражений мультипликативного типа</a:t>
            </a:r>
            <a:r>
              <a:rPr lang="ru-RU" sz="2400" dirty="0" smtClean="0"/>
              <a:t>:</a:t>
            </a:r>
          </a:p>
          <a:p>
            <a:pPr marL="0" indent="534988" algn="just">
              <a:buNone/>
            </a:pPr>
            <a:endParaRPr lang="be-BY" sz="2400" dirty="0"/>
          </a:p>
          <a:p>
            <a:pPr marL="0" indent="534988" algn="just">
              <a:buNone/>
            </a:pPr>
            <a:r>
              <a:rPr lang="ru-RU" sz="2400" dirty="0"/>
              <a:t>где </a:t>
            </a:r>
            <a:r>
              <a:rPr lang="en-US" sz="2400" i="1" dirty="0">
                <a:sym typeface="Symbol" panose="05050102010706020507" pitchFamily="18" charset="2"/>
              </a:rPr>
              <a:t></a:t>
            </a:r>
            <a:r>
              <a:rPr lang="ru-RU" sz="2400" i="1" baseline="-25000" dirty="0"/>
              <a:t>1</a:t>
            </a:r>
            <a:r>
              <a:rPr lang="ru-RU" sz="2400" i="1" dirty="0"/>
              <a:t>, </a:t>
            </a:r>
            <a:r>
              <a:rPr lang="en-US" sz="2400" i="1" dirty="0">
                <a:sym typeface="Symbol" panose="05050102010706020507" pitchFamily="18" charset="2"/>
              </a:rPr>
              <a:t></a:t>
            </a:r>
            <a:r>
              <a:rPr lang="ru-RU" sz="2400" i="1" dirty="0"/>
              <a:t>, </a:t>
            </a:r>
            <a:r>
              <a:rPr lang="en-US" sz="2400" i="1" dirty="0"/>
              <a:t>r </a:t>
            </a:r>
            <a:r>
              <a:rPr lang="ru-RU" sz="2400" dirty="0"/>
              <a:t>– параметры геометрии режущей части инструмента</a:t>
            </a:r>
            <a:r>
              <a:rPr lang="ru-RU" sz="2400" dirty="0" smtClean="0"/>
              <a:t>;</a:t>
            </a:r>
          </a:p>
          <a:p>
            <a:pPr marL="0" indent="534988" algn="just">
              <a:buNone/>
            </a:pPr>
            <a:r>
              <a:rPr lang="ru-RU" sz="2400" dirty="0" smtClean="0"/>
              <a:t> </a:t>
            </a:r>
            <a:r>
              <a:rPr lang="en-US" sz="2400" i="1" dirty="0"/>
              <a:t>k</a:t>
            </a:r>
            <a:r>
              <a:rPr lang="ru-RU" sz="2400" i="1" baseline="-25000" dirty="0"/>
              <a:t>1</a:t>
            </a:r>
            <a:r>
              <a:rPr lang="ru-RU" sz="2400" i="1" dirty="0"/>
              <a:t>, </a:t>
            </a:r>
            <a:r>
              <a:rPr lang="en-US" sz="2400" i="1" dirty="0"/>
              <a:t>k</a:t>
            </a:r>
            <a:r>
              <a:rPr lang="ru-RU" sz="2400" i="1" baseline="-25000" dirty="0"/>
              <a:t>2</a:t>
            </a:r>
            <a:r>
              <a:rPr lang="ru-RU" sz="2400" i="1" dirty="0"/>
              <a:t>, </a:t>
            </a:r>
            <a:r>
              <a:rPr lang="en-US" sz="2400" i="1" dirty="0"/>
              <a:t>k</a:t>
            </a:r>
            <a:r>
              <a:rPr lang="ru-RU" sz="2400" i="1" baseline="-25000" dirty="0"/>
              <a:t>3</a:t>
            </a:r>
            <a:r>
              <a:rPr lang="ru-RU" sz="2400" i="1" dirty="0"/>
              <a:t>, ..., </a:t>
            </a:r>
            <a:r>
              <a:rPr lang="en-US" sz="2400" i="1" dirty="0"/>
              <a:t>k</a:t>
            </a:r>
            <a:r>
              <a:rPr lang="ru-RU" sz="2400" i="1" baseline="-25000" dirty="0"/>
              <a:t>7</a:t>
            </a:r>
            <a:r>
              <a:rPr lang="ru-RU" sz="2400" i="1" dirty="0"/>
              <a:t> –</a:t>
            </a:r>
            <a:r>
              <a:rPr lang="ru-RU" sz="2400" dirty="0"/>
              <a:t> экспериментально установленные коэффициенты.</a:t>
            </a:r>
          </a:p>
          <a:p>
            <a:pPr marL="0" indent="534988" algn="just">
              <a:buNone/>
            </a:pPr>
            <a:endParaRPr lang="ru-RU" sz="2600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509120"/>
            <a:ext cx="286125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После преобразования с учетом обеспечения требуемого значения шероховатости получают техническое ограничение также в виде </a:t>
            </a:r>
            <a:r>
              <a:rPr lang="ru-RU" sz="2800" dirty="0" smtClean="0"/>
              <a:t>неравенства</a:t>
            </a:r>
          </a:p>
          <a:p>
            <a:pPr marL="0" indent="534988" algn="just">
              <a:buNone/>
            </a:pPr>
            <a:endParaRPr lang="be-BY" sz="2800" dirty="0"/>
          </a:p>
          <a:p>
            <a:pPr marL="0" indent="534988" algn="just">
              <a:buNone/>
            </a:pP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Знак </a:t>
            </a:r>
            <a:r>
              <a:rPr lang="ru-RU" sz="2800" dirty="0"/>
              <a:t>неравенства </a:t>
            </a:r>
            <a:r>
              <a:rPr lang="ru-RU" sz="2800" dirty="0" smtClean="0"/>
              <a:t>определяется </a:t>
            </a:r>
            <a:r>
              <a:rPr lang="ru-RU" sz="2800" dirty="0"/>
              <a:t>видом характеристики шеро­ховатости. </a:t>
            </a:r>
            <a:r>
              <a:rPr lang="ru-RU" sz="2800" dirty="0"/>
              <a:t>В тех случаях, когда требуется одновременно обеспечить несколько характеристик шероховатости, рассматриваемое техни­ческое ограничение представляется в виде нескольких неравенств.</a:t>
            </a:r>
            <a:endParaRPr lang="ru-RU" sz="2800" dirty="0" smtClean="0"/>
          </a:p>
          <a:p>
            <a:pPr marL="0" indent="534988" algn="just">
              <a:buNone/>
            </a:pPr>
            <a:endParaRPr lang="ru-RU" sz="2600" u="sng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3" y="1400770"/>
            <a:ext cx="2324083" cy="7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Выбранные и описанные выше технические ограничения, отра­жающие с определенной степенью точности физический процесс резания в совокупности с критерием оптимальности, образуют мате­матическую модель процесса резания.</a:t>
            </a:r>
          </a:p>
          <a:p>
            <a:pPr marL="0" indent="534988" algn="just">
              <a:buNone/>
            </a:pPr>
            <a:r>
              <a:rPr lang="ru-RU" sz="2800" dirty="0"/>
              <a:t>При определении режимов резания широкое применение для двух элементов </a:t>
            </a:r>
            <a:r>
              <a:rPr lang="en-US" sz="2800" i="1" dirty="0"/>
              <a:t>n</a:t>
            </a:r>
            <a:r>
              <a:rPr lang="ru-RU" sz="2800" i="1" dirty="0"/>
              <a:t> и s</a:t>
            </a:r>
            <a:r>
              <a:rPr lang="ru-RU" sz="2800" dirty="0"/>
              <a:t> имеет метод линейного программи­рования, общая задача которого состоит в определении неотри­цательных значений переменных, удовлетворяющих системе огра­ничений в виде линейных равенств и неравенств и обеспечивающих наибольшее или наименьшее значение некоторой линейной функ­ции – критерия оптимальности.</a:t>
            </a:r>
          </a:p>
          <a:p>
            <a:pPr marL="0" indent="534988" algn="just">
              <a:buNone/>
            </a:pPr>
            <a:endParaRPr lang="ru-RU" sz="2600" u="sng" dirty="0"/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219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550" dirty="0"/>
              <a:t>Анализ ранее рассмотренных видов и критериев оптимальности показывает, что при оптимизации по двум элементам режимов реза­ния лих без изменения глубины резания, стойкости инструмента и других технических факторов эти оценочные функции при введении ряда упрощений выражаются через </a:t>
            </a:r>
            <a:r>
              <a:rPr lang="en-US" sz="2550" i="1" dirty="0"/>
              <a:t>n</a:t>
            </a:r>
            <a:r>
              <a:rPr lang="ru-RU" sz="2550" dirty="0"/>
              <a:t> и </a:t>
            </a:r>
            <a:r>
              <a:rPr lang="ru-RU" sz="2550" i="1" dirty="0"/>
              <a:t>s</a:t>
            </a:r>
            <a:r>
              <a:rPr lang="ru-RU" sz="2550" dirty="0"/>
              <a:t> достаточно просто. </a:t>
            </a:r>
            <a:endParaRPr lang="en-US" sz="2550" dirty="0" smtClean="0"/>
          </a:p>
          <a:p>
            <a:pPr marL="0" indent="534988" algn="just">
              <a:buNone/>
            </a:pPr>
            <a:r>
              <a:rPr lang="ru-RU" sz="2550" dirty="0" smtClean="0"/>
              <a:t>Так</a:t>
            </a:r>
            <a:r>
              <a:rPr lang="ru-RU" sz="2550" dirty="0"/>
              <a:t>, для минимальной себестоимости операции можно записать </a:t>
            </a:r>
            <a:endParaRPr lang="en-US" sz="2550" dirty="0" smtClean="0"/>
          </a:p>
          <a:p>
            <a:pPr marL="0" indent="534988" algn="ctr">
              <a:buNone/>
            </a:pPr>
            <a:r>
              <a:rPr lang="ru-RU" sz="2550" i="1" dirty="0" err="1" smtClean="0">
                <a:solidFill>
                  <a:srgbClr val="000000"/>
                </a:solidFill>
              </a:rPr>
              <a:t>С</a:t>
            </a:r>
            <a:r>
              <a:rPr lang="ru-RU" sz="2550" i="1" baseline="-25000" dirty="0" err="1" smtClean="0">
                <a:solidFill>
                  <a:srgbClr val="000000"/>
                </a:solidFill>
              </a:rPr>
              <a:t>оп</a:t>
            </a:r>
            <a:r>
              <a:rPr lang="ru-RU" sz="2550" dirty="0" smtClean="0">
                <a:solidFill>
                  <a:srgbClr val="000000"/>
                </a:solidFill>
              </a:rPr>
              <a:t>=</a:t>
            </a:r>
            <a:r>
              <a:rPr lang="en-US" sz="2550" i="1" dirty="0">
                <a:solidFill>
                  <a:srgbClr val="000000"/>
                </a:solidFill>
              </a:rPr>
              <a:t>c</a:t>
            </a:r>
            <a:r>
              <a:rPr lang="ru-RU" sz="2550" i="1" dirty="0">
                <a:solidFill>
                  <a:srgbClr val="000000"/>
                </a:solidFill>
              </a:rPr>
              <a:t>/</a:t>
            </a:r>
            <a:r>
              <a:rPr lang="ru-RU" sz="2550" dirty="0">
                <a:solidFill>
                  <a:srgbClr val="000000"/>
                </a:solidFill>
              </a:rPr>
              <a:t>(</a:t>
            </a:r>
            <a:r>
              <a:rPr lang="en-US" sz="2550" i="1" dirty="0">
                <a:solidFill>
                  <a:srgbClr val="000000"/>
                </a:solidFill>
              </a:rPr>
              <a:t>ns</a:t>
            </a:r>
            <a:r>
              <a:rPr lang="ru-RU" sz="2550" dirty="0">
                <a:solidFill>
                  <a:srgbClr val="000000"/>
                </a:solidFill>
              </a:rPr>
              <a:t>)</a:t>
            </a:r>
            <a:r>
              <a:rPr lang="ru-RU" sz="2550" i="1" dirty="0">
                <a:solidFill>
                  <a:srgbClr val="000000"/>
                </a:solidFill>
              </a:rPr>
              <a:t>, </a:t>
            </a:r>
            <a:endParaRPr lang="en-US" sz="2550" i="1" dirty="0" smtClean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r>
              <a:rPr lang="ru-RU" sz="2550" i="1" dirty="0" smtClean="0"/>
              <a:t>где </a:t>
            </a:r>
            <a:r>
              <a:rPr lang="en-US" sz="2550" i="1" dirty="0"/>
              <a:t>c</a:t>
            </a:r>
            <a:r>
              <a:rPr lang="ru-RU" sz="2550" i="1" baseline="-25000" dirty="0"/>
              <a:t>1</a:t>
            </a:r>
            <a:r>
              <a:rPr lang="ru-RU" sz="2550" i="1" dirty="0"/>
              <a:t> –</a:t>
            </a:r>
            <a:r>
              <a:rPr lang="ru-RU" sz="2550" dirty="0"/>
              <a:t> </a:t>
            </a:r>
            <a:r>
              <a:rPr lang="ru-RU" sz="2550" dirty="0" smtClean="0"/>
              <a:t>постоянная </a:t>
            </a:r>
            <a:r>
              <a:rPr lang="ru-RU" sz="2550" dirty="0"/>
              <a:t>величина, не зависящая от режимов резания </a:t>
            </a:r>
            <a:r>
              <a:rPr lang="ru-RU" sz="2550" i="1" dirty="0"/>
              <a:t>n</a:t>
            </a:r>
            <a:r>
              <a:rPr lang="ru-RU" sz="2550" dirty="0"/>
              <a:t> и </a:t>
            </a:r>
            <a:r>
              <a:rPr lang="ru-RU" sz="2550" i="1" dirty="0"/>
              <a:t>s</a:t>
            </a:r>
            <a:r>
              <a:rPr lang="ru-RU" sz="2550" dirty="0"/>
              <a:t>.</a:t>
            </a:r>
          </a:p>
          <a:p>
            <a:pPr marL="0" indent="534988" algn="just">
              <a:buNone/>
            </a:pPr>
            <a:r>
              <a:rPr lang="ru-RU" sz="2550" dirty="0"/>
              <a:t>Из этого выражения видно, что значение оценочной функции является наименьшим, когда произведение </a:t>
            </a:r>
            <a:r>
              <a:rPr lang="en-US" sz="2550" i="1" dirty="0"/>
              <a:t>ns</a:t>
            </a:r>
            <a:r>
              <a:rPr lang="ru-RU" sz="2550" dirty="0"/>
              <a:t> максимальное. В этом случае при приведении оценочной функции к линейному виду можно получить</a:t>
            </a:r>
          </a:p>
          <a:p>
            <a:pPr marL="0" indent="534988" algn="ctr">
              <a:buNone/>
            </a:pPr>
            <a:r>
              <a:rPr lang="en-US" sz="2550" i="1" dirty="0">
                <a:solidFill>
                  <a:srgbClr val="000000"/>
                </a:solidFill>
              </a:rPr>
              <a:t>f</a:t>
            </a:r>
            <a:r>
              <a:rPr lang="ru-RU" sz="2550" i="1" baseline="-25000" dirty="0">
                <a:solidFill>
                  <a:srgbClr val="000000"/>
                </a:solidFill>
              </a:rPr>
              <a:t>0 </a:t>
            </a:r>
            <a:r>
              <a:rPr lang="ru-RU" sz="2550" i="1" dirty="0">
                <a:solidFill>
                  <a:srgbClr val="000000"/>
                </a:solidFill>
              </a:rPr>
              <a:t> </a:t>
            </a:r>
            <a:r>
              <a:rPr lang="ru-RU" sz="2550" dirty="0">
                <a:solidFill>
                  <a:srgbClr val="000000"/>
                </a:solidFill>
              </a:rPr>
              <a:t>= (</a:t>
            </a:r>
            <a:r>
              <a:rPr lang="en-US" sz="2550" i="1" dirty="0">
                <a:solidFill>
                  <a:srgbClr val="000000"/>
                </a:solidFill>
              </a:rPr>
              <a:t>x</a:t>
            </a:r>
            <a:r>
              <a:rPr lang="ru-RU" sz="2550" i="1" baseline="-25000" dirty="0">
                <a:solidFill>
                  <a:srgbClr val="000000"/>
                </a:solidFill>
              </a:rPr>
              <a:t>1</a:t>
            </a:r>
            <a:r>
              <a:rPr lang="ru-RU" sz="2550" i="1" dirty="0">
                <a:solidFill>
                  <a:srgbClr val="000000"/>
                </a:solidFill>
              </a:rPr>
              <a:t> </a:t>
            </a:r>
            <a:r>
              <a:rPr lang="ru-RU" sz="2550" dirty="0">
                <a:solidFill>
                  <a:srgbClr val="000000"/>
                </a:solidFill>
              </a:rPr>
              <a:t>+ </a:t>
            </a:r>
            <a:r>
              <a:rPr lang="ru-RU" sz="2550" i="1" dirty="0">
                <a:solidFill>
                  <a:srgbClr val="000000"/>
                </a:solidFill>
              </a:rPr>
              <a:t>х</a:t>
            </a:r>
            <a:r>
              <a:rPr lang="ru-RU" sz="2550" i="1" baseline="-25000" dirty="0">
                <a:solidFill>
                  <a:srgbClr val="000000"/>
                </a:solidFill>
              </a:rPr>
              <a:t>2</a:t>
            </a:r>
            <a:r>
              <a:rPr lang="ru-RU" sz="2550" dirty="0">
                <a:solidFill>
                  <a:srgbClr val="000000"/>
                </a:solidFill>
              </a:rPr>
              <a:t>) </a:t>
            </a:r>
            <a:r>
              <a:rPr lang="ru-RU" sz="2550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ru-RU" sz="2550" dirty="0">
                <a:solidFill>
                  <a:srgbClr val="000000"/>
                </a:solidFill>
              </a:rPr>
              <a:t> </a:t>
            </a:r>
            <a:r>
              <a:rPr lang="en-US" sz="2550" dirty="0">
                <a:solidFill>
                  <a:srgbClr val="000000"/>
                </a:solidFill>
              </a:rPr>
              <a:t>max</a:t>
            </a:r>
            <a:endParaRPr lang="ru-RU" sz="2550" u="sng" dirty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924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Преобразование технических ограничений к линейному виду и представление их в виде системы неравенств в совокупности с оце­ночной функцией дает математическую модель процесса резания </a:t>
            </a:r>
            <a:r>
              <a:rPr lang="ru-RU" sz="2800" dirty="0" smtClean="0"/>
              <a:t>металлов.</a:t>
            </a:r>
          </a:p>
          <a:p>
            <a:pPr marL="0" indent="0" algn="just">
              <a:buNone/>
            </a:pPr>
            <a:r>
              <a:rPr lang="ru-RU" sz="2800" dirty="0"/>
              <a:t>Применительно к математической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модели зада­ча </a:t>
            </a:r>
            <a:r>
              <a:rPr lang="ru-RU" sz="2800" dirty="0"/>
              <a:t>определения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оптимального </a:t>
            </a:r>
            <a:r>
              <a:rPr lang="ru-RU" sz="2800" dirty="0"/>
              <a:t>режима резания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сводится </a:t>
            </a:r>
            <a:r>
              <a:rPr lang="ru-RU" sz="2800" dirty="0"/>
              <a:t>к отысканию среди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всевозможных </a:t>
            </a:r>
            <a:r>
              <a:rPr lang="ru-RU" sz="2800" dirty="0"/>
              <a:t>неотрицательных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значений </a:t>
            </a:r>
            <a:r>
              <a:rPr lang="ru-RU" sz="2800" i="1" dirty="0"/>
              <a:t>х</a:t>
            </a:r>
            <a:r>
              <a:rPr lang="ru-RU" sz="2800" i="1" baseline="-25000" dirty="0"/>
              <a:t>1</a:t>
            </a:r>
            <a:r>
              <a:rPr lang="ru-RU" sz="2800" dirty="0"/>
              <a:t> и </a:t>
            </a:r>
            <a:r>
              <a:rPr lang="ru-RU" sz="2800" i="1" dirty="0"/>
              <a:t>х</a:t>
            </a:r>
            <a:r>
              <a:rPr lang="ru-RU" sz="2800" i="1" baseline="-25000" dirty="0"/>
              <a:t>2</a:t>
            </a:r>
            <a:r>
              <a:rPr lang="ru-RU" sz="2800" dirty="0"/>
              <a:t> системы таких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значений </a:t>
            </a:r>
            <a:r>
              <a:rPr lang="en-US" sz="2800" i="1" dirty="0"/>
              <a:t>x</a:t>
            </a:r>
            <a:r>
              <a:rPr lang="ru-RU" sz="2800" i="1" baseline="-25000" dirty="0"/>
              <a:t>1опт</a:t>
            </a:r>
            <a:r>
              <a:rPr lang="ru-RU" sz="2800" dirty="0"/>
              <a:t> и </a:t>
            </a:r>
            <a:r>
              <a:rPr lang="ru-RU" sz="2800" i="1" dirty="0"/>
              <a:t>х</a:t>
            </a:r>
            <a:r>
              <a:rPr lang="ru-RU" sz="2800" i="1" baseline="-25000" dirty="0"/>
              <a:t>2опт</a:t>
            </a:r>
            <a:r>
              <a:rPr lang="ru-RU" sz="2800" dirty="0"/>
              <a:t>, при которых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линейная </a:t>
            </a:r>
            <a:r>
              <a:rPr lang="ru-RU" sz="2800" dirty="0"/>
              <a:t>функция принимает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максимальное </a:t>
            </a:r>
            <a:r>
              <a:rPr lang="ru-RU" sz="2800" dirty="0"/>
              <a:t>значение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o</a:t>
            </a:r>
            <a:r>
              <a:rPr lang="en-US" sz="2800" i="1" baseline="-25000" dirty="0"/>
              <a:t> max</a:t>
            </a:r>
            <a:r>
              <a:rPr lang="ru-RU" sz="2800" dirty="0"/>
              <a:t>.</a:t>
            </a:r>
          </a:p>
          <a:p>
            <a:pPr marL="0" indent="534988" algn="just">
              <a:buNone/>
            </a:pPr>
            <a:endParaRPr lang="en-US" sz="2800" dirty="0" smtClean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39" y="1700808"/>
            <a:ext cx="204622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Математическая модель процесса резания может быть изобра­жена в графическом виде. В этом случае каждое техническое огра­ничение представляется граничной прямой, которая определяет полуплоскость, где возможно существование решений системы неравенств. Граничные прямые, пересекаясь, образуют многоуголь­ник </a:t>
            </a:r>
            <a:r>
              <a:rPr lang="en-US" sz="2800" i="1" dirty="0"/>
              <a:t>ABCDEF</a:t>
            </a:r>
            <a:r>
              <a:rPr lang="ru-RU" sz="2800" i="1" dirty="0"/>
              <a:t>,</a:t>
            </a:r>
            <a:r>
              <a:rPr lang="ru-RU" sz="2800" dirty="0"/>
              <a:t> внутри которого любая точка удовлетворяет всем без исключения неравенствам. Поэтому этот многоугольник принято называть </a:t>
            </a:r>
            <a:r>
              <a:rPr lang="ru-RU" sz="2800" i="1" dirty="0"/>
              <a:t>многоугольником решений</a:t>
            </a:r>
            <a:endParaRPr lang="en-US" sz="2800" dirty="0" smtClean="0"/>
          </a:p>
          <a:p>
            <a:pPr marL="0" indent="534988" algn="just">
              <a:buNone/>
            </a:pPr>
            <a:endParaRPr lang="ru-RU" sz="2800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75" y="3945059"/>
            <a:ext cx="438172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Графическое изображение математической модели процесса резания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9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750" dirty="0"/>
              <a:t>Теория линейного программирования показывает, что экстре­мальное значение оценочной функции (при выпуклом многоуголь­нике решений) обеспечивается для </a:t>
            </a:r>
            <a:r>
              <a:rPr lang="ru-RU" sz="2750" i="1" dirty="0"/>
              <a:t>х</a:t>
            </a:r>
            <a:r>
              <a:rPr lang="ru-RU" sz="2750" i="1" baseline="-25000" dirty="0"/>
              <a:t>1</a:t>
            </a:r>
            <a:r>
              <a:rPr lang="ru-RU" sz="2750" dirty="0"/>
              <a:t> и </a:t>
            </a:r>
            <a:r>
              <a:rPr lang="ru-RU" sz="2750" i="1" dirty="0"/>
              <a:t>х</a:t>
            </a:r>
            <a:r>
              <a:rPr lang="ru-RU" sz="2750" i="1" baseline="-25000" dirty="0"/>
              <a:t>2</a:t>
            </a:r>
            <a:r>
              <a:rPr lang="ru-RU" sz="2750" i="1" dirty="0"/>
              <a:t>,</a:t>
            </a:r>
            <a:r>
              <a:rPr lang="ru-RU" sz="2750" dirty="0"/>
              <a:t> находящихся в точке, лежащей на одной из граничных прямых или их пересечении.</a:t>
            </a:r>
          </a:p>
          <a:p>
            <a:pPr marL="0" indent="534988" algn="just">
              <a:buNone/>
            </a:pPr>
            <a:r>
              <a:rPr lang="ru-RU" sz="2750" dirty="0"/>
              <a:t>Поэтому задача отыскания оптимальных значений </a:t>
            </a:r>
            <a:r>
              <a:rPr lang="en-US" sz="2750" i="1" dirty="0"/>
              <a:t>x</a:t>
            </a:r>
            <a:r>
              <a:rPr lang="ru-RU" sz="2750" i="1" baseline="-25000" dirty="0"/>
              <a:t>1опт</a:t>
            </a:r>
            <a:r>
              <a:rPr lang="ru-RU" sz="2750" dirty="0"/>
              <a:t> и </a:t>
            </a:r>
            <a:r>
              <a:rPr lang="en-US" sz="2750" i="1" dirty="0"/>
              <a:t>x</a:t>
            </a:r>
            <a:r>
              <a:rPr lang="ru-RU" sz="2750" i="1" baseline="-25000" dirty="0"/>
              <a:t>2опт</a:t>
            </a:r>
            <a:r>
              <a:rPr lang="ru-RU" sz="2750" dirty="0"/>
              <a:t> сводится к последовательному вычислению координат всех возмож­ных точек пересечения граничных прямых и затем определению для них наибольшей </a:t>
            </a:r>
            <a:r>
              <a:rPr lang="ru-RU" sz="2750" dirty="0" smtClean="0"/>
              <a:t>суммы</a:t>
            </a:r>
          </a:p>
          <a:p>
            <a:pPr marL="0" indent="534988" algn="ctr">
              <a:buNone/>
            </a:pPr>
            <a:r>
              <a:rPr lang="ru-RU" sz="2750" i="1" dirty="0">
                <a:solidFill>
                  <a:srgbClr val="000000"/>
                </a:solidFill>
              </a:rPr>
              <a:t>f</a:t>
            </a:r>
            <a:r>
              <a:rPr lang="ru-RU" sz="2750" i="1" baseline="-25000" dirty="0">
                <a:solidFill>
                  <a:srgbClr val="000000"/>
                </a:solidFill>
              </a:rPr>
              <a:t>0 </a:t>
            </a:r>
            <a:r>
              <a:rPr lang="ru-RU" sz="2750" dirty="0">
                <a:solidFill>
                  <a:srgbClr val="000000"/>
                </a:solidFill>
              </a:rPr>
              <a:t>= (</a:t>
            </a:r>
            <a:r>
              <a:rPr lang="ru-RU" sz="2750" i="1" dirty="0">
                <a:solidFill>
                  <a:srgbClr val="000000"/>
                </a:solidFill>
              </a:rPr>
              <a:t>x</a:t>
            </a:r>
            <a:r>
              <a:rPr lang="ru-RU" sz="2750" i="1" baseline="-25000" dirty="0">
                <a:solidFill>
                  <a:srgbClr val="000000"/>
                </a:solidFill>
              </a:rPr>
              <a:t>1</a:t>
            </a:r>
            <a:r>
              <a:rPr lang="ru-RU" sz="2750" i="1" dirty="0">
                <a:solidFill>
                  <a:srgbClr val="000000"/>
                </a:solidFill>
              </a:rPr>
              <a:t>+х</a:t>
            </a:r>
            <a:r>
              <a:rPr lang="ru-RU" sz="2750" i="1" baseline="-25000" dirty="0">
                <a:solidFill>
                  <a:srgbClr val="000000"/>
                </a:solidFill>
              </a:rPr>
              <a:t>2</a:t>
            </a:r>
            <a:r>
              <a:rPr lang="ru-RU" sz="2750" dirty="0">
                <a:solidFill>
                  <a:srgbClr val="000000"/>
                </a:solidFill>
              </a:rPr>
              <a:t>) </a:t>
            </a:r>
            <a:r>
              <a:rPr lang="ru-RU" sz="2750" baseline="-25000" dirty="0" err="1" smtClean="0">
                <a:solidFill>
                  <a:srgbClr val="000000"/>
                </a:solidFill>
              </a:rPr>
              <a:t>max</a:t>
            </a:r>
            <a:endParaRPr lang="ru-RU" sz="2750" baseline="-25000" dirty="0" smtClean="0">
              <a:solidFill>
                <a:srgbClr val="000000"/>
              </a:solidFill>
            </a:endParaRPr>
          </a:p>
          <a:p>
            <a:pPr marL="0" indent="534988">
              <a:buNone/>
            </a:pPr>
            <a:r>
              <a:rPr lang="ru-RU" sz="2750" dirty="0"/>
              <a:t>После определения координат </a:t>
            </a:r>
            <a:r>
              <a:rPr lang="en-US" sz="2750" i="1" dirty="0"/>
              <a:t>x</a:t>
            </a:r>
            <a:r>
              <a:rPr lang="ru-RU" sz="2750" i="1" baseline="-25000" dirty="0"/>
              <a:t>1опт</a:t>
            </a:r>
            <a:r>
              <a:rPr lang="ru-RU" sz="2750" dirty="0"/>
              <a:t> и </a:t>
            </a:r>
            <a:r>
              <a:rPr lang="en-US" sz="2750" i="1" dirty="0"/>
              <a:t>x</a:t>
            </a:r>
            <a:r>
              <a:rPr lang="ru-RU" sz="2750" i="1" baseline="-25000" dirty="0"/>
              <a:t>2опт</a:t>
            </a:r>
            <a:r>
              <a:rPr lang="ru-RU" sz="2750" dirty="0"/>
              <a:t> вычисляют оптималь­ные значения элементов режима резания по формулам:</a:t>
            </a:r>
          </a:p>
          <a:p>
            <a:pPr marL="0" indent="0" algn="ctr">
              <a:buNone/>
            </a:pPr>
            <a:r>
              <a:rPr lang="en-US" sz="2750" i="1" dirty="0">
                <a:solidFill>
                  <a:srgbClr val="000000"/>
                </a:solidFill>
              </a:rPr>
              <a:t>n</a:t>
            </a:r>
            <a:r>
              <a:rPr lang="ru-RU" sz="2750" i="1" baseline="-25000" dirty="0">
                <a:solidFill>
                  <a:srgbClr val="000000"/>
                </a:solidFill>
              </a:rPr>
              <a:t>опт </a:t>
            </a:r>
            <a:r>
              <a:rPr lang="ru-RU" sz="2750" i="1" dirty="0">
                <a:solidFill>
                  <a:srgbClr val="000000"/>
                </a:solidFill>
              </a:rPr>
              <a:t>=</a:t>
            </a:r>
            <a:r>
              <a:rPr lang="ru-RU" sz="2750" dirty="0">
                <a:solidFill>
                  <a:srgbClr val="000000"/>
                </a:solidFill>
              </a:rPr>
              <a:t> </a:t>
            </a:r>
            <a:r>
              <a:rPr lang="en-US" sz="2750" i="1" dirty="0" err="1">
                <a:solidFill>
                  <a:srgbClr val="000000"/>
                </a:solidFill>
              </a:rPr>
              <a:t>exp</a:t>
            </a:r>
            <a:r>
              <a:rPr lang="ru-RU" sz="2750" dirty="0">
                <a:solidFill>
                  <a:srgbClr val="000000"/>
                </a:solidFill>
              </a:rPr>
              <a:t> (</a:t>
            </a:r>
            <a:r>
              <a:rPr lang="en-US" sz="2750" i="1" dirty="0">
                <a:solidFill>
                  <a:srgbClr val="000000"/>
                </a:solidFill>
              </a:rPr>
              <a:t>x</a:t>
            </a:r>
            <a:r>
              <a:rPr lang="ru-RU" sz="2750" i="1" baseline="-25000" dirty="0">
                <a:solidFill>
                  <a:srgbClr val="000000"/>
                </a:solidFill>
              </a:rPr>
              <a:t>1опт</a:t>
            </a:r>
            <a:r>
              <a:rPr lang="ru-RU" sz="2750" dirty="0">
                <a:solidFill>
                  <a:srgbClr val="000000"/>
                </a:solidFill>
              </a:rPr>
              <a:t>); </a:t>
            </a:r>
          </a:p>
          <a:p>
            <a:pPr marL="0" indent="0" algn="ctr">
              <a:buNone/>
            </a:pPr>
            <a:r>
              <a:rPr lang="en-US" sz="2750" i="1" dirty="0">
                <a:solidFill>
                  <a:srgbClr val="000000"/>
                </a:solidFill>
              </a:rPr>
              <a:t>s</a:t>
            </a:r>
            <a:r>
              <a:rPr lang="ru-RU" sz="2750" i="1" baseline="-25000" dirty="0">
                <a:solidFill>
                  <a:srgbClr val="000000"/>
                </a:solidFill>
              </a:rPr>
              <a:t>опт</a:t>
            </a:r>
            <a:r>
              <a:rPr lang="ru-RU" sz="2750" dirty="0">
                <a:solidFill>
                  <a:srgbClr val="000000"/>
                </a:solidFill>
              </a:rPr>
              <a:t> </a:t>
            </a:r>
            <a:r>
              <a:rPr lang="ru-RU" sz="2750" i="1" baseline="-25000" dirty="0">
                <a:solidFill>
                  <a:srgbClr val="000000"/>
                </a:solidFill>
              </a:rPr>
              <a:t> </a:t>
            </a:r>
            <a:r>
              <a:rPr lang="ru-RU" sz="2750" i="1" dirty="0">
                <a:solidFill>
                  <a:srgbClr val="000000"/>
                </a:solidFill>
              </a:rPr>
              <a:t>=</a:t>
            </a:r>
            <a:r>
              <a:rPr lang="ru-RU" sz="2750" dirty="0">
                <a:solidFill>
                  <a:srgbClr val="000000"/>
                </a:solidFill>
              </a:rPr>
              <a:t> </a:t>
            </a:r>
            <a:r>
              <a:rPr lang="en-US" sz="2750" i="1" dirty="0" err="1">
                <a:solidFill>
                  <a:srgbClr val="000000"/>
                </a:solidFill>
              </a:rPr>
              <a:t>exp</a:t>
            </a:r>
            <a:r>
              <a:rPr lang="ru-RU" sz="2750" dirty="0">
                <a:solidFill>
                  <a:srgbClr val="000000"/>
                </a:solidFill>
              </a:rPr>
              <a:t> (</a:t>
            </a:r>
            <a:r>
              <a:rPr lang="en-US" sz="2750" i="1" dirty="0">
                <a:solidFill>
                  <a:srgbClr val="000000"/>
                </a:solidFill>
              </a:rPr>
              <a:t>x</a:t>
            </a:r>
            <a:r>
              <a:rPr lang="ru-RU" sz="2750" i="1" baseline="-25000" dirty="0">
                <a:solidFill>
                  <a:srgbClr val="000000"/>
                </a:solidFill>
              </a:rPr>
              <a:t>2опт</a:t>
            </a:r>
            <a:r>
              <a:rPr lang="ru-RU" sz="2750" dirty="0">
                <a:solidFill>
                  <a:srgbClr val="000000"/>
                </a:solidFill>
              </a:rPr>
              <a:t>) / 100</a:t>
            </a:r>
            <a:r>
              <a:rPr lang="ru-RU" sz="2750" b="1" dirty="0">
                <a:solidFill>
                  <a:srgbClr val="000000"/>
                </a:solidFill>
              </a:rPr>
              <a:t>.</a:t>
            </a:r>
            <a:endParaRPr lang="ru-RU" sz="2750" dirty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89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Для определения оптимального решения задачи, заданной систе­мой линейных уравнений и неравенств, обычно используется метод полного перебора точек, образующих выпуклый многоугольник возможных решений.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Определяются </a:t>
            </a:r>
            <a:r>
              <a:rPr lang="ru-RU" sz="2800" dirty="0"/>
              <a:t>попарно точки пересечения прямых и подставляются координаты этих точек в неравенства системы.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Точка</a:t>
            </a:r>
            <a:r>
              <a:rPr lang="ru-RU" sz="2800" dirty="0"/>
              <a:t>, координаты которой удовлетворяют всем без исклю­чения прямым (проверка на совместимость системы уравнений) и одновременно сумма координат которой (</a:t>
            </a:r>
            <a:r>
              <a:rPr lang="ru-RU" sz="2800" i="1" dirty="0"/>
              <a:t>x</a:t>
            </a:r>
            <a:r>
              <a:rPr lang="ru-RU" sz="2800" i="1" baseline="-25000" dirty="0"/>
              <a:t>1</a:t>
            </a:r>
            <a:r>
              <a:rPr lang="ru-RU" sz="2800" i="1" dirty="0"/>
              <a:t>+х</a:t>
            </a:r>
            <a:r>
              <a:rPr lang="ru-RU" sz="2800" i="1" baseline="-25000" dirty="0"/>
              <a:t>2</a:t>
            </a:r>
            <a:r>
              <a:rPr lang="ru-RU" sz="2800" dirty="0"/>
              <a:t>) является наиболь­шей, и будет точкой оптимума.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8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Последовательность решения задачи </a:t>
            </a:r>
            <a:r>
              <a:rPr lang="ru-RU" sz="2400" dirty="0" smtClean="0"/>
              <a:t>следующая</a:t>
            </a:r>
            <a:endParaRPr lang="ru-RU" sz="2400" dirty="0"/>
          </a:p>
          <a:p>
            <a:pPr marL="0" indent="534988" algn="just">
              <a:buNone/>
            </a:pPr>
            <a:r>
              <a:rPr lang="ru-RU" sz="2400" dirty="0"/>
              <a:t>1. Рассматривается пара прямых и производится их проверка на параллельность.</a:t>
            </a:r>
          </a:p>
          <a:p>
            <a:pPr marL="0" indent="534988" algn="just">
              <a:buNone/>
            </a:pPr>
            <a:r>
              <a:rPr lang="ru-RU" sz="2400" dirty="0"/>
              <a:t>2. Если прямые параллельны, то рассматривается следующая пара, а если нет, то определяются координаты </a:t>
            </a:r>
            <a:r>
              <a:rPr lang="ru-RU" sz="2400" i="1" dirty="0"/>
              <a:t>x</a:t>
            </a:r>
            <a:r>
              <a:rPr lang="ru-RU" sz="2400" i="1" baseline="-25000" dirty="0"/>
              <a:t>1</a:t>
            </a:r>
            <a:r>
              <a:rPr lang="ru-RU" sz="2400" dirty="0"/>
              <a:t> и</a:t>
            </a:r>
            <a:r>
              <a:rPr lang="ru-RU" sz="2400" i="1" dirty="0"/>
              <a:t> х</a:t>
            </a:r>
            <a:r>
              <a:rPr lang="ru-RU" sz="2400" i="1" baseline="-25000" dirty="0"/>
              <a:t>2 </a:t>
            </a:r>
            <a:r>
              <a:rPr lang="ru-RU" sz="2400" dirty="0"/>
              <a:t>точки их пере­сечения.</a:t>
            </a:r>
          </a:p>
          <a:p>
            <a:pPr marL="0" indent="534988" algn="just">
              <a:buNone/>
            </a:pPr>
            <a:r>
              <a:rPr lang="ru-RU" sz="2400" dirty="0"/>
              <a:t>3. Проверяются знаки координат. Если координаты положи­тельны, то путем подстановки в каждое из неравенств найденных значений </a:t>
            </a:r>
            <a:r>
              <a:rPr lang="ru-RU" sz="2400" i="1" dirty="0"/>
              <a:t>x</a:t>
            </a:r>
            <a:r>
              <a:rPr lang="ru-RU" sz="2400" i="1" baseline="-25000" dirty="0"/>
              <a:t>1</a:t>
            </a:r>
            <a:r>
              <a:rPr lang="ru-RU" sz="2400" dirty="0"/>
              <a:t> и </a:t>
            </a:r>
            <a:r>
              <a:rPr lang="ru-RU" sz="2400" i="1" dirty="0"/>
              <a:t>х</a:t>
            </a:r>
            <a:r>
              <a:rPr lang="ru-RU" sz="2400" i="1" baseline="-25000" dirty="0"/>
              <a:t>2</a:t>
            </a:r>
            <a:r>
              <a:rPr lang="ru-RU" sz="2400" dirty="0"/>
              <a:t> определяют, находится ли точка в области возмож­ных решений. Если хотя бы одно из неравенств не удовлетворяется, то эта точка отбрасывается и проводится такой же анализ следую­щей пары.</a:t>
            </a:r>
          </a:p>
          <a:p>
            <a:pPr marL="0" indent="534988">
              <a:buNone/>
            </a:pPr>
            <a:r>
              <a:rPr lang="ru-RU" sz="2400" dirty="0" smtClean="0"/>
              <a:t>4. Если </a:t>
            </a:r>
            <a:r>
              <a:rPr lang="ru-RU" sz="2400" i="1" dirty="0"/>
              <a:t>x</a:t>
            </a:r>
            <a:r>
              <a:rPr lang="ru-RU" sz="2400" i="1" baseline="-25000" dirty="0"/>
              <a:t>1</a:t>
            </a:r>
            <a:r>
              <a:rPr lang="ru-RU" sz="2400" dirty="0"/>
              <a:t> и </a:t>
            </a:r>
            <a:r>
              <a:rPr lang="ru-RU" sz="2400" i="1" dirty="0"/>
              <a:t>х</a:t>
            </a:r>
            <a:r>
              <a:rPr lang="ru-RU" sz="2400" i="1" baseline="-25000" dirty="0"/>
              <a:t>2</a:t>
            </a:r>
            <a:r>
              <a:rPr lang="ru-RU" sz="2400" dirty="0"/>
              <a:t> положительны и удовлетворяют всем без исклю­чения неравенствам, то определяется сумма координат </a:t>
            </a:r>
            <a:r>
              <a:rPr lang="en-US" sz="2400" i="1" dirty="0"/>
              <a:t>t</a:t>
            </a:r>
            <a:r>
              <a:rPr lang="ru-RU" sz="2400" i="1" baseline="-25000" dirty="0"/>
              <a:t>о</a:t>
            </a:r>
            <a:r>
              <a:rPr lang="ru-RU" sz="2400" i="1" dirty="0"/>
              <a:t>=</a:t>
            </a:r>
            <a:r>
              <a:rPr lang="ru-RU" sz="2400" dirty="0"/>
              <a:t> </a:t>
            </a:r>
            <a:r>
              <a:rPr lang="ru-RU" sz="2400" i="1" dirty="0"/>
              <a:t>x</a:t>
            </a:r>
            <a:r>
              <a:rPr lang="ru-RU" sz="2400" i="1" baseline="-25000" dirty="0"/>
              <a:t>1</a:t>
            </a:r>
            <a:r>
              <a:rPr lang="ru-RU" sz="2400" i="1" dirty="0"/>
              <a:t>+х</a:t>
            </a:r>
            <a:r>
              <a:rPr lang="ru-RU" sz="2400" i="1" baseline="-25000" dirty="0"/>
              <a:t>2</a:t>
            </a:r>
            <a:r>
              <a:rPr lang="ru-RU" sz="2400" i="1" dirty="0"/>
              <a:t> </a:t>
            </a:r>
            <a:r>
              <a:rPr lang="ru-RU" sz="2400" dirty="0"/>
              <a:t>и запоминается в виде некоторого значения </a:t>
            </a:r>
            <a:r>
              <a:rPr lang="ru-RU" sz="2400" i="1" dirty="0"/>
              <a:t>А.</a:t>
            </a:r>
            <a:r>
              <a:rPr lang="ru-RU" sz="2400" dirty="0"/>
              <a:t> Все вышеописанные действия производятся до тех пор, пока не будут рассмотрены все пары прямых.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03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latin typeface="+mn-lt"/>
              </a:rPr>
              <a:t>1.1. Роль технологической подготовки производства в машиностроении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71463" algn="just">
              <a:buNone/>
            </a:pPr>
            <a:r>
              <a:rPr lang="ru-RU" dirty="0"/>
              <a:t>Технологическая подготовка производства является основной частью технической подготовки производства, и в общем цикле технической подготовки она составляет (по трудоемкости) для серийного производства 40–50%, крупносерийного и массового – 60–70%.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i="1" dirty="0"/>
              <a:t>Специальное программное обеспечение</a:t>
            </a:r>
            <a:r>
              <a:rPr lang="ru-RU" sz="2400" dirty="0"/>
              <a:t> представляется в виде текстов прикладных программ, ориентированных на решение специальных задач (решение задач динамики, прочности; проекти­рование маршрутных и операционных технологических процессов, техническое нормирование; проектирование стандартных деталей и оснастки и т. п.).</a:t>
            </a:r>
          </a:p>
          <a:p>
            <a:pPr indent="541338" algn="just"/>
            <a:r>
              <a:rPr lang="ru-RU" sz="2400" i="1" dirty="0"/>
              <a:t>Общее программное обеспечение</a:t>
            </a:r>
            <a:r>
              <a:rPr lang="ru-RU" sz="2400" dirty="0"/>
              <a:t> предназначено для управления вычислительным процессом в САПР и подготовки программ из ППП к исполнению на </a:t>
            </a:r>
            <a:r>
              <a:rPr lang="ru-RU" sz="2400" dirty="0" smtClean="0"/>
              <a:t>ПК.</a:t>
            </a:r>
            <a:endParaRPr lang="ru-RU" sz="2400" dirty="0"/>
          </a:p>
          <a:p>
            <a:pPr indent="541338" algn="just"/>
            <a:r>
              <a:rPr lang="ru-RU" sz="2400" i="1" dirty="0"/>
              <a:t>Информационное обеспечение</a:t>
            </a:r>
            <a:r>
              <a:rPr lang="ru-RU" sz="2400" dirty="0"/>
              <a:t> – совокупность све­дений, необходимых для выполнения автоматизированного проектирования и представленных в заданной форме. Основную часть информационного обеспечения составляет </a:t>
            </a:r>
            <a:r>
              <a:rPr lang="ru-RU" sz="2400" i="1" dirty="0"/>
              <a:t>база данных –</a:t>
            </a:r>
            <a:r>
              <a:rPr lang="ru-RU" sz="2400" dirty="0"/>
              <a:t> информа­ционные массивы, используемые более чем в одной программе проек­тирования.</a:t>
            </a:r>
          </a:p>
          <a:p>
            <a:pPr indent="449263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96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5. В случае противоречивости исходных данных может оказаться, что области возможных решений нет. Признаком несовместности системы является равенство нулю величины </a:t>
            </a:r>
            <a:r>
              <a:rPr lang="ru-RU" sz="2800" i="1" dirty="0"/>
              <a:t>А</a:t>
            </a:r>
            <a:r>
              <a:rPr lang="ru-RU" sz="2800" dirty="0"/>
              <a:t>, которая в противном случае равна сумме координат </a:t>
            </a:r>
            <a:r>
              <a:rPr lang="ru-RU" sz="2800" i="1" dirty="0"/>
              <a:t>x</a:t>
            </a:r>
            <a:r>
              <a:rPr lang="ru-RU" sz="2800" i="1" baseline="-25000" dirty="0"/>
              <a:t>1</a:t>
            </a:r>
            <a:r>
              <a:rPr lang="ru-RU" sz="2800" i="1" dirty="0"/>
              <a:t>+х</a:t>
            </a:r>
            <a:r>
              <a:rPr lang="ru-RU" sz="2800" i="1" baseline="-25000" dirty="0"/>
              <a:t>2</a:t>
            </a:r>
            <a:r>
              <a:rPr lang="ru-RU" sz="2800" dirty="0"/>
              <a:t>, являющихся решением задачи</a:t>
            </a:r>
            <a:r>
              <a:rPr lang="ru-RU" sz="2800" dirty="0" smtClean="0"/>
              <a:t>.</a:t>
            </a:r>
          </a:p>
          <a:p>
            <a:pPr marL="0" indent="534988" algn="just">
              <a:buNone/>
            </a:pPr>
            <a:r>
              <a:rPr lang="ru-RU" sz="2800" dirty="0"/>
              <a:t>6. Если решение находится на прямой, параллельной прямой оценочной функции, то в качестве решения принимаются координаты той точки, у которой больше координата </a:t>
            </a:r>
            <a:r>
              <a:rPr lang="ru-RU" sz="2800" i="1" dirty="0"/>
              <a:t>х</a:t>
            </a:r>
            <a:r>
              <a:rPr lang="ru-RU" sz="2800" i="1" baseline="-25000" dirty="0"/>
              <a:t>2</a:t>
            </a:r>
            <a:r>
              <a:rPr lang="ru-RU" sz="2800" dirty="0"/>
              <a:t> (т. е. при большем зна­чении подачи</a:t>
            </a:r>
            <a:r>
              <a:rPr lang="ru-RU" sz="2800" dirty="0" smtClean="0"/>
              <a:t>).</a:t>
            </a:r>
          </a:p>
          <a:p>
            <a:pPr marL="0" indent="534988" algn="just">
              <a:buNone/>
            </a:pPr>
            <a:r>
              <a:rPr lang="ru-RU" sz="2800" dirty="0"/>
              <a:t>7. Если система неравенств совместна и найдена точка, сумма координат которой </a:t>
            </a:r>
            <a:r>
              <a:rPr lang="ru-RU" sz="2800" i="1" dirty="0"/>
              <a:t>x</a:t>
            </a:r>
            <a:r>
              <a:rPr lang="ru-RU" sz="2800" i="1" baseline="-25000" dirty="0"/>
              <a:t>1</a:t>
            </a:r>
            <a:r>
              <a:rPr lang="ru-RU" sz="2800" i="1" dirty="0"/>
              <a:t>+х</a:t>
            </a:r>
            <a:r>
              <a:rPr lang="ru-RU" sz="2800" i="1" baseline="-25000" dirty="0"/>
              <a:t>2</a:t>
            </a:r>
            <a:r>
              <a:rPr lang="ru-RU" sz="2800" dirty="0"/>
              <a:t> является наибольшей, то опти­мальная частота </a:t>
            </a:r>
            <a:r>
              <a:rPr lang="ru-RU" sz="2800" dirty="0" smtClean="0"/>
              <a:t>вращения         и </a:t>
            </a:r>
            <a:r>
              <a:rPr lang="ru-RU" sz="2800" dirty="0"/>
              <a:t>оптимальная подача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923827"/>
            <a:ext cx="742950" cy="41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316458"/>
            <a:ext cx="13049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Эта же задача может решаться графически.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Оценочная </a:t>
            </a:r>
            <a:r>
              <a:rPr lang="ru-RU" sz="2800" dirty="0"/>
              <a:t>функция </a:t>
            </a:r>
            <a:r>
              <a:rPr lang="ru-RU" sz="2800" i="1" dirty="0"/>
              <a:t>f</a:t>
            </a:r>
            <a:r>
              <a:rPr lang="ru-RU" sz="2800" i="1" baseline="-25000" dirty="0"/>
              <a:t>0 </a:t>
            </a:r>
            <a:r>
              <a:rPr lang="ru-RU" sz="2800" dirty="0"/>
              <a:t>= </a:t>
            </a:r>
            <a:r>
              <a:rPr lang="ru-RU" sz="2800" i="1" dirty="0"/>
              <a:t>x</a:t>
            </a:r>
            <a:r>
              <a:rPr lang="ru-RU" sz="2800" i="1" baseline="-25000" dirty="0"/>
              <a:t>1</a:t>
            </a:r>
            <a:r>
              <a:rPr lang="ru-RU" sz="2800" i="1" dirty="0"/>
              <a:t>+х</a:t>
            </a:r>
            <a:r>
              <a:rPr lang="ru-RU" sz="2800" i="1" baseline="-25000" dirty="0"/>
              <a:t>2</a:t>
            </a:r>
            <a:r>
              <a:rPr lang="ru-RU" sz="2800" dirty="0"/>
              <a:t> изображается прямой, перпендикулярной к вектору максимизации </a:t>
            </a:r>
            <a:r>
              <a:rPr lang="en-US" sz="2800" i="1" dirty="0" smtClean="0"/>
              <a:t>M</a:t>
            </a:r>
            <a:r>
              <a:rPr lang="ru-RU" sz="2800" dirty="0" smtClean="0"/>
              <a:t>. </a:t>
            </a:r>
          </a:p>
          <a:p>
            <a:pPr marL="0" indent="534988" algn="just">
              <a:buNone/>
            </a:pPr>
            <a:r>
              <a:rPr lang="ru-RU" sz="2800" dirty="0" smtClean="0"/>
              <a:t>Так </a:t>
            </a:r>
            <a:r>
              <a:rPr lang="ru-RU" sz="2800" dirty="0"/>
              <a:t>как направление вектора </a:t>
            </a:r>
            <a:r>
              <a:rPr lang="en-US" sz="2800" i="1" dirty="0"/>
              <a:t>M</a:t>
            </a:r>
            <a:r>
              <a:rPr lang="ru-RU" sz="2800" dirty="0"/>
              <a:t> есть на­правление возрастания линейной функции </a:t>
            </a:r>
            <a:r>
              <a:rPr lang="ru-RU" sz="2800" i="1" dirty="0"/>
              <a:t>f</a:t>
            </a:r>
            <a:r>
              <a:rPr lang="ru-RU" sz="2800" i="1" baseline="-25000" dirty="0"/>
              <a:t>0</a:t>
            </a:r>
            <a:r>
              <a:rPr lang="ru-RU" sz="2800" dirty="0"/>
              <a:t>, то следует ожидать, что в первой точке касания </a:t>
            </a:r>
            <a:r>
              <a:rPr lang="ru-RU" sz="2800" i="1" dirty="0"/>
              <a:t>F</a:t>
            </a:r>
            <a:r>
              <a:rPr lang="ru-RU" sz="2800" dirty="0"/>
              <a:t> с многоугольником решения она примет минимальное значение </a:t>
            </a:r>
            <a:r>
              <a:rPr lang="ru-RU" sz="2800" i="1" dirty="0"/>
              <a:t>f</a:t>
            </a:r>
            <a:r>
              <a:rPr lang="ru-RU" sz="2800" i="1" baseline="-25000" dirty="0"/>
              <a:t>0</a:t>
            </a:r>
            <a:r>
              <a:rPr lang="en-US" sz="2800" i="1" baseline="-25000" dirty="0"/>
              <a:t>min</a:t>
            </a:r>
            <a:r>
              <a:rPr lang="ru-RU" sz="2800" i="1" dirty="0"/>
              <a:t>,</a:t>
            </a:r>
            <a:r>
              <a:rPr lang="ru-RU" sz="2800" dirty="0"/>
              <a:t> а в последней точке </a:t>
            </a:r>
            <a:r>
              <a:rPr lang="ru-RU" sz="2800" i="1" dirty="0"/>
              <a:t>С </a:t>
            </a:r>
            <a:r>
              <a:rPr lang="ru-RU" sz="2800" dirty="0"/>
              <a:t>– максимальное значение </a:t>
            </a:r>
            <a:r>
              <a:rPr lang="en-US" sz="2800" i="1" dirty="0"/>
              <a:t>f</a:t>
            </a:r>
            <a:r>
              <a:rPr lang="ru-RU" sz="2800" i="1" baseline="-25000" dirty="0"/>
              <a:t>0</a:t>
            </a:r>
            <a:r>
              <a:rPr lang="en-US" sz="2800" i="1" baseline="-25000" dirty="0"/>
              <a:t>max</a:t>
            </a:r>
            <a:r>
              <a:rPr lang="ru-RU" sz="2800" i="1" dirty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Следовательно</a:t>
            </a:r>
            <a:r>
              <a:rPr lang="ru-RU" sz="2800" dirty="0"/>
              <a:t>, вершина многоугольника решений </a:t>
            </a:r>
            <a:r>
              <a:rPr lang="ru-RU" sz="2800" i="1" dirty="0"/>
              <a:t>С</a:t>
            </a:r>
            <a:r>
              <a:rPr lang="ru-RU" sz="2800" dirty="0"/>
              <a:t> является точкой оптимума, а ее координаты </a:t>
            </a:r>
            <a:r>
              <a:rPr lang="ru-RU" sz="2800" i="1" dirty="0"/>
              <a:t>Х</a:t>
            </a:r>
            <a:r>
              <a:rPr lang="ru-RU" sz="2800" i="1" baseline="-25000" dirty="0"/>
              <a:t>1с</a:t>
            </a:r>
            <a:r>
              <a:rPr lang="ru-RU" sz="2800" dirty="0"/>
              <a:t> и </a:t>
            </a:r>
            <a:r>
              <a:rPr lang="ru-RU" sz="2800" i="1" dirty="0"/>
              <a:t>Х</a:t>
            </a:r>
            <a:r>
              <a:rPr lang="ru-RU" sz="2800" i="1" baseline="-25000" dirty="0"/>
              <a:t>2с</a:t>
            </a:r>
            <a:r>
              <a:rPr lang="ru-RU" sz="2800" dirty="0"/>
              <a:t> – оптималь­ным решением системы.</a:t>
            </a:r>
          </a:p>
          <a:p>
            <a:pPr marL="0" indent="534988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35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ctr">
              <a:buNone/>
            </a:pPr>
            <a:r>
              <a:rPr lang="ru-RU" sz="2800" b="1" i="1" dirty="0"/>
              <a:t>Оптимизация режимов механической обработки для </a:t>
            </a:r>
            <a:r>
              <a:rPr lang="ru-RU" sz="2800" b="1" i="1" dirty="0" smtClean="0"/>
              <a:t>дискретных </a:t>
            </a:r>
            <a:r>
              <a:rPr lang="ru-RU" sz="2800" b="1" i="1" dirty="0"/>
              <a:t>значений параметров </a:t>
            </a:r>
            <a:r>
              <a:rPr lang="en-US" sz="2800" b="1" i="1" dirty="0"/>
              <a:t>v</a:t>
            </a:r>
            <a:r>
              <a:rPr lang="ru-RU" sz="2800" b="1" i="1" dirty="0"/>
              <a:t> и </a:t>
            </a:r>
            <a:r>
              <a:rPr lang="ru-RU" sz="2800" b="1" i="1" dirty="0" smtClean="0"/>
              <a:t>s</a:t>
            </a:r>
          </a:p>
          <a:p>
            <a:pPr marL="0" indent="534988" algn="just">
              <a:buNone/>
            </a:pP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Особенностью </a:t>
            </a:r>
            <a:r>
              <a:rPr lang="ru-RU" sz="2800" dirty="0"/>
              <a:t>оптимизации режимов резания для большинства видов обработки на металлорежущих станках является необходи­мость определения дискретных значений параметров </a:t>
            </a:r>
            <a:r>
              <a:rPr lang="en-US" sz="2800" i="1" dirty="0"/>
              <a:t>v </a:t>
            </a:r>
            <a:r>
              <a:rPr lang="ru-RU" sz="2800" dirty="0"/>
              <a:t>и</a:t>
            </a:r>
            <a:r>
              <a:rPr lang="ru-RU" sz="2800" i="1" dirty="0"/>
              <a:t> s,</a:t>
            </a:r>
            <a:r>
              <a:rPr lang="ru-RU" sz="2800" dirty="0"/>
              <a:t> которые могут принимать конкретные значения из диапазона, определяемого кинематикой станка.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построения математической модели про­цесса резания в этом случае используются ранее установленные зависимости для технических </a:t>
            </a:r>
            <a:r>
              <a:rPr lang="ru-RU" sz="2800" dirty="0" smtClean="0"/>
              <a:t>ограничений.</a:t>
            </a:r>
          </a:p>
        </p:txBody>
      </p:sp>
    </p:spTree>
    <p:extLst>
      <p:ext uri="{BB962C8B-B14F-4D97-AF65-F5344CB8AC3E}">
        <p14:creationId xmlns:p14="http://schemas.microsoft.com/office/powerpoint/2010/main" val="36291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Однако, учитывая, что оценочные функции для частных критериев – максимальной </a:t>
            </a:r>
            <a:r>
              <a:rPr lang="ru-RU" sz="2800" dirty="0" smtClean="0"/>
              <a:t>производительности, </a:t>
            </a:r>
            <a:r>
              <a:rPr lang="ru-RU" sz="2800" dirty="0"/>
              <a:t>минимальной себестоимости </a:t>
            </a:r>
            <a:r>
              <a:rPr lang="ru-RU" sz="2800" dirty="0" smtClean="0"/>
              <a:t>и </a:t>
            </a:r>
            <a:r>
              <a:rPr lang="ru-RU" sz="2800" dirty="0"/>
              <a:t>компромиссного </a:t>
            </a:r>
            <a:r>
              <a:rPr lang="ru-RU" sz="2800" dirty="0" smtClean="0"/>
              <a:t>критерия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где 							          - весовые коэффициенты, </a:t>
            </a:r>
            <a:r>
              <a:rPr lang="ru-RU" sz="2800" dirty="0"/>
              <a:t>устанавливаемые на основе экспертных оценок</a:t>
            </a:r>
            <a:r>
              <a:rPr lang="ru-RU" sz="2800" dirty="0" smtClean="0"/>
              <a:t>;</a:t>
            </a:r>
          </a:p>
          <a:p>
            <a:pPr marL="0" indent="0" algn="just">
              <a:buNone/>
            </a:pPr>
            <a:r>
              <a:rPr lang="ru-RU" sz="2800" dirty="0" smtClean="0"/>
              <a:t>			   </a:t>
            </a:r>
            <a:r>
              <a:rPr lang="ru-RU" sz="2800" dirty="0"/>
              <a:t>представляются в виде выражения </a:t>
            </a:r>
            <a:r>
              <a:rPr lang="en-US" sz="2800" i="1" dirty="0"/>
              <a:t>F</a:t>
            </a:r>
            <a:r>
              <a:rPr lang="ru-RU" sz="2800" i="1" dirty="0"/>
              <a:t>=</a:t>
            </a:r>
            <a:r>
              <a:rPr lang="en-US" sz="2800" i="1" dirty="0"/>
              <a:t>F</a:t>
            </a:r>
            <a:r>
              <a:rPr lang="ru-RU" sz="2800" i="1" dirty="0"/>
              <a:t>(</a:t>
            </a:r>
            <a:r>
              <a:rPr lang="en-US" sz="2800" i="1" dirty="0"/>
              <a:t>v</a:t>
            </a:r>
            <a:r>
              <a:rPr lang="ru-RU" sz="2800" i="1" dirty="0"/>
              <a:t>, </a:t>
            </a:r>
            <a:r>
              <a:rPr lang="en-US" sz="2800" i="1" dirty="0"/>
              <a:t>s</a:t>
            </a:r>
            <a:r>
              <a:rPr lang="ru-RU" sz="2800" i="1" dirty="0"/>
              <a:t>),</a:t>
            </a:r>
            <a:r>
              <a:rPr lang="ru-RU" sz="2800" dirty="0"/>
              <a:t> все технические ограничения  должны выражаться также через значения скорости резания </a:t>
            </a:r>
            <a:r>
              <a:rPr lang="en-US" sz="2800" i="1" dirty="0"/>
              <a:t>v</a:t>
            </a:r>
            <a:r>
              <a:rPr lang="ru-RU" sz="2800" dirty="0"/>
              <a:t> и подачу </a:t>
            </a:r>
            <a:r>
              <a:rPr lang="ru-RU" sz="2800" i="1" dirty="0"/>
              <a:t>s</a:t>
            </a:r>
            <a:r>
              <a:rPr lang="ru-RU" sz="2800" dirty="0"/>
              <a:t>.</a:t>
            </a: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376772"/>
            <a:ext cx="2451872" cy="648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276872"/>
            <a:ext cx="6527938" cy="72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693666"/>
            <a:ext cx="3020205" cy="5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Исключая технические ограничения по кинематике станка, можно получить следующие </a:t>
            </a:r>
            <a:r>
              <a:rPr lang="ru-RU" sz="2400" dirty="0" smtClean="0"/>
              <a:t>выражения: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ограничения </a:t>
            </a:r>
            <a:r>
              <a:rPr lang="ru-RU" sz="2400" dirty="0"/>
              <a:t>по стойкости режущего </a:t>
            </a:r>
            <a:r>
              <a:rPr lang="ru-RU" sz="2400" dirty="0" smtClean="0"/>
              <a:t>инструмента</a:t>
            </a:r>
          </a:p>
          <a:p>
            <a:pPr marL="457200" indent="-457200" algn="just">
              <a:buAutoNum type="arabicParenR"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2</a:t>
            </a:r>
            <a:r>
              <a:rPr lang="ru-RU" sz="2400" dirty="0"/>
              <a:t>) ограничения по мощности электродвигателя главного дви­жения </a:t>
            </a:r>
            <a:r>
              <a:rPr lang="ru-RU" sz="2400" dirty="0" smtClean="0"/>
              <a:t>станка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3) ограничения по заданной производительности </a:t>
            </a:r>
            <a:r>
              <a:rPr lang="ru-RU" sz="2400" dirty="0" smtClean="0"/>
              <a:t>станка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4) ограничения по прочности режущего </a:t>
            </a:r>
            <a:r>
              <a:rPr lang="ru-RU" sz="2400" dirty="0" smtClean="0"/>
              <a:t>инструмента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5) ограничения по жесткости режущего </a:t>
            </a:r>
            <a:r>
              <a:rPr lang="ru-RU" sz="2400" dirty="0" smtClean="0"/>
              <a:t>инструмента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6) ограничения по жесткости </a:t>
            </a:r>
            <a:r>
              <a:rPr lang="ru-RU" sz="2400" dirty="0" smtClean="0"/>
              <a:t>заготовки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0583" y="1205310"/>
            <a:ext cx="1638300" cy="600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99"/>
          <a:stretch/>
        </p:blipFill>
        <p:spPr>
          <a:xfrm>
            <a:off x="3707904" y="2306753"/>
            <a:ext cx="2562225" cy="604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9967" y="3315002"/>
            <a:ext cx="2143125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9317" y="4221088"/>
            <a:ext cx="2009775" cy="619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1879" y="5064166"/>
            <a:ext cx="2019300" cy="638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113" y="5931831"/>
            <a:ext cx="23526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7) ограничения по прочности механизма станка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8) ограничения по требуемой шероховатости </a:t>
            </a:r>
            <a:r>
              <a:rPr lang="ru-RU" sz="2400" dirty="0" smtClean="0"/>
              <a:t>поверхности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Обозначим </a:t>
            </a:r>
            <a:r>
              <a:rPr lang="ru-RU" sz="2400" dirty="0"/>
              <a:t>правые части неравенства </a:t>
            </a:r>
            <a:r>
              <a:rPr lang="ru-RU" sz="2400" dirty="0" smtClean="0"/>
              <a:t>соответственно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/>
              <a:t>В качестве компромиссной целевой функции </a:t>
            </a:r>
            <a:r>
              <a:rPr lang="ru-RU" sz="2400" dirty="0" smtClean="0"/>
              <a:t>принимаем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где</a:t>
            </a:r>
            <a:r>
              <a:rPr lang="en-US" sz="2400" dirty="0" smtClean="0"/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dirty="0" smtClean="0"/>
              <a:t> - </a:t>
            </a:r>
            <a:r>
              <a:rPr lang="ru-RU" sz="2400" dirty="0"/>
              <a:t>весовой коэффициент, определяющий долю влияния в функ­ции </a:t>
            </a:r>
            <a:r>
              <a:rPr lang="ru-RU" sz="2400" i="1" dirty="0"/>
              <a:t>F</a:t>
            </a:r>
            <a:r>
              <a:rPr lang="ru-RU" sz="2400" dirty="0"/>
              <a:t> критерия оптимальности </a:t>
            </a:r>
            <a:r>
              <a:rPr lang="en-US" sz="2400" i="1" dirty="0"/>
              <a:t>t</a:t>
            </a:r>
            <a:r>
              <a:rPr lang="ru-RU" sz="2400" i="1" baseline="-25000" dirty="0" err="1"/>
              <a:t>шт.р</a:t>
            </a:r>
            <a:r>
              <a:rPr lang="ru-RU" sz="2400" baseline="-25000" dirty="0"/>
              <a:t> </a:t>
            </a:r>
            <a:r>
              <a:rPr lang="ru-RU" sz="2400" dirty="0"/>
              <a:t>и изменяющийся от 0 до </a:t>
            </a:r>
            <a:r>
              <a:rPr lang="ru-RU" sz="2400" dirty="0" smtClean="0"/>
              <a:t>1.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cp</a:t>
            </a:r>
            <a:r>
              <a:rPr lang="ru-RU" sz="2400" i="1" dirty="0"/>
              <a:t>,</a:t>
            </a:r>
            <a:r>
              <a:rPr lang="ru-RU" sz="2400" dirty="0"/>
              <a:t> </a:t>
            </a:r>
            <a:r>
              <a:rPr lang="en-US" sz="2400" i="1" dirty="0"/>
              <a:t>C</a:t>
            </a:r>
            <a:r>
              <a:rPr lang="en-US" sz="2400" i="1" baseline="-25000" dirty="0"/>
              <a:t>on</a:t>
            </a:r>
            <a:r>
              <a:rPr lang="ru-RU" sz="2400" i="1" baseline="-25000" dirty="0"/>
              <a:t>.</a:t>
            </a:r>
            <a:r>
              <a:rPr lang="en-US" sz="2400" i="1" baseline="-25000" dirty="0" err="1"/>
              <a:t>cp</a:t>
            </a:r>
            <a:r>
              <a:rPr lang="en-US" sz="2400" baseline="-25000" dirty="0"/>
              <a:t> </a:t>
            </a:r>
            <a:r>
              <a:rPr lang="ru-RU" sz="2400" dirty="0"/>
              <a:t>– средние арифметические значения </a:t>
            </a:r>
            <a:r>
              <a:rPr lang="en-US" sz="2400" i="1" dirty="0"/>
              <a:t>t</a:t>
            </a:r>
            <a:r>
              <a:rPr lang="ru-RU" sz="2400" i="1" baseline="-25000" dirty="0" err="1"/>
              <a:t>шт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en-US" sz="2400" i="1" dirty="0"/>
              <a:t>C</a:t>
            </a:r>
            <a:r>
              <a:rPr lang="en-US" sz="2400" i="1" baseline="-25000" dirty="0"/>
              <a:t>on</a:t>
            </a:r>
            <a:r>
              <a:rPr lang="ru-RU" sz="2400" dirty="0"/>
              <a:t> на множестве значений пар (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ru-RU" sz="2400" dirty="0"/>
              <a:t>, </a:t>
            </a:r>
            <a:r>
              <a:rPr lang="ru-RU" sz="2400" i="1" dirty="0"/>
              <a:t>s</a:t>
            </a:r>
            <a:r>
              <a:rPr lang="en-US" sz="2400" i="1" baseline="-25000" dirty="0"/>
              <a:t>j</a:t>
            </a:r>
            <a:r>
              <a:rPr lang="ru-RU" sz="2400" dirty="0"/>
              <a:t>).</a:t>
            </a: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061" y="404664"/>
            <a:ext cx="2295525" cy="590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987" y="1399878"/>
            <a:ext cx="2486025" cy="619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1" b="527"/>
          <a:stretch/>
        </p:blipFill>
        <p:spPr>
          <a:xfrm>
            <a:off x="7164288" y="2276872"/>
            <a:ext cx="1296143" cy="432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057" y="2969889"/>
            <a:ext cx="2486025" cy="7715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300" y="4221088"/>
            <a:ext cx="4378996" cy="14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600" dirty="0"/>
              <a:t>Из приведенного выше анализа поведения компромиссной целе­вой функции </a:t>
            </a:r>
            <a:r>
              <a:rPr lang="ru-RU" sz="2600" i="1" dirty="0"/>
              <a:t>F</a:t>
            </a:r>
            <a:r>
              <a:rPr lang="ru-RU" sz="2600" dirty="0"/>
              <a:t> в области технических ограничений видно, что алго­ритм определения оптимальных значений </a:t>
            </a:r>
            <a:r>
              <a:rPr lang="en-US" sz="2600" i="1" dirty="0"/>
              <a:t>v</a:t>
            </a:r>
            <a:r>
              <a:rPr lang="ru-RU" sz="2600" dirty="0"/>
              <a:t> и </a:t>
            </a:r>
            <a:r>
              <a:rPr lang="ru-RU" sz="2600" i="1" dirty="0"/>
              <a:t>s</a:t>
            </a:r>
            <a:r>
              <a:rPr lang="ru-RU" sz="2600" dirty="0"/>
              <a:t> должен обеспечить нахождение точки касания целевой функции с одним из ограниче­ний или точкой пересечения ограничения. Это достигается перебо­ром значений </a:t>
            </a:r>
            <a:r>
              <a:rPr lang="en-US" sz="2600" i="1" dirty="0"/>
              <a:t>v</a:t>
            </a:r>
            <a:r>
              <a:rPr lang="en-US" sz="2600" i="1" baseline="-25000" dirty="0"/>
              <a:t>i</a:t>
            </a:r>
            <a:r>
              <a:rPr lang="ru-RU" sz="2600" dirty="0"/>
              <a:t> и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j</a:t>
            </a:r>
            <a:r>
              <a:rPr lang="ru-RU" sz="2600" i="1" dirty="0"/>
              <a:t>.</a:t>
            </a:r>
            <a:endParaRPr lang="ru-RU" sz="2600" dirty="0"/>
          </a:p>
          <a:p>
            <a:pPr marL="0" indent="534988" algn="just">
              <a:buNone/>
            </a:pPr>
            <a:r>
              <a:rPr lang="ru-RU" sz="2600" dirty="0"/>
              <a:t>Перебор производится для значений </a:t>
            </a:r>
            <a:r>
              <a:rPr lang="en-US" sz="2600" i="1" dirty="0"/>
              <a:t>v</a:t>
            </a:r>
            <a:r>
              <a:rPr lang="ru-RU" sz="2600" i="1" baseline="-25000" dirty="0"/>
              <a:t>1</a:t>
            </a:r>
            <a:r>
              <a:rPr lang="ru-RU" sz="2600" cap="all" dirty="0"/>
              <a:t>, </a:t>
            </a:r>
            <a:r>
              <a:rPr lang="en-US" sz="2600" i="1" dirty="0"/>
              <a:t>v</a:t>
            </a:r>
            <a:r>
              <a:rPr lang="ru-RU" sz="2600" i="1" baseline="-25000" dirty="0"/>
              <a:t>2</a:t>
            </a:r>
            <a:r>
              <a:rPr lang="ru-RU" sz="2600" i="1" dirty="0"/>
              <a:t>, ... , </a:t>
            </a:r>
            <a:r>
              <a:rPr lang="en-US" sz="2600" i="1" dirty="0" err="1"/>
              <a:t>v</a:t>
            </a:r>
            <a:r>
              <a:rPr lang="en-US" sz="2600" i="1" baseline="-25000" dirty="0" err="1"/>
              <a:t>I</a:t>
            </a:r>
            <a:r>
              <a:rPr lang="ru-RU" sz="2600" i="1" dirty="0"/>
              <a:t>.</a:t>
            </a:r>
            <a:r>
              <a:rPr lang="ru-RU" sz="2600" dirty="0"/>
              <a:t> Для каждого </a:t>
            </a:r>
            <a:r>
              <a:rPr lang="en-US" sz="2600" i="1" dirty="0"/>
              <a:t>v</a:t>
            </a:r>
            <a:r>
              <a:rPr lang="en-US" sz="2600" i="1" baseline="-25000" dirty="0"/>
              <a:t>i</a:t>
            </a:r>
            <a:r>
              <a:rPr lang="ru-RU" sz="2600" dirty="0"/>
              <a:t> перебором дискретных значений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j</a:t>
            </a:r>
            <a:r>
              <a:rPr lang="ru-RU" sz="2600" i="1" dirty="0"/>
              <a:t>,</a:t>
            </a:r>
            <a:r>
              <a:rPr lang="ru-RU" sz="2600" dirty="0"/>
              <a:t> начиная с наибольшего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l</a:t>
            </a:r>
            <a:r>
              <a:rPr lang="en-US" sz="2600" i="1" dirty="0"/>
              <a:t> </a:t>
            </a:r>
            <a:r>
              <a:rPr lang="ru-RU" sz="2600" dirty="0"/>
              <a:t>(что сокращает число точек перебора, так как оптимальные значения </a:t>
            </a:r>
            <a:r>
              <a:rPr lang="ru-RU" sz="2600" i="1" dirty="0"/>
              <a:t>s</a:t>
            </a:r>
            <a:r>
              <a:rPr lang="ru-RU" sz="2600" dirty="0"/>
              <a:t> лежат, как правило, в правой области технических ограничений), ищется максимальное </a:t>
            </a:r>
            <a:r>
              <a:rPr lang="ru-RU" sz="2600" i="1" dirty="0"/>
              <a:t>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ji</a:t>
            </a:r>
            <a:r>
              <a:rPr lang="ru-RU" sz="2600" dirty="0"/>
              <a:t>, удовлетворяющее </a:t>
            </a:r>
            <a:r>
              <a:rPr lang="ru-RU" sz="2600" dirty="0" smtClean="0"/>
              <a:t>ограничению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ji</a:t>
            </a:r>
            <a:r>
              <a:rPr lang="en-US" sz="2600" dirty="0"/>
              <a:t> </a:t>
            </a:r>
            <a:r>
              <a:rPr lang="ru-RU" sz="2600" dirty="0">
                <a:sym typeface="Symbol" panose="05050102010706020507" pitchFamily="18" charset="2"/>
              </a:rPr>
              <a:t></a:t>
            </a:r>
            <a:r>
              <a:rPr lang="ru-RU" sz="2600" dirty="0"/>
              <a:t> </a:t>
            </a:r>
            <a:r>
              <a:rPr lang="en-US" sz="2600" i="1" dirty="0"/>
              <a:t>M</a:t>
            </a:r>
            <a:r>
              <a:rPr lang="ru-RU" sz="2600" i="1" dirty="0" smtClean="0"/>
              <a:t>,</a:t>
            </a:r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где</a:t>
            </a:r>
            <a:endParaRPr lang="ru-RU" sz="26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09"/>
          <a:stretch/>
        </p:blipFill>
        <p:spPr>
          <a:xfrm>
            <a:off x="616552" y="5229200"/>
            <a:ext cx="8527448" cy="9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 полученной точке дискретных значений скорости (числа оборотов) и подачи вычисляется оценочная функция </a:t>
            </a:r>
            <a:r>
              <a:rPr lang="en-US" sz="2800" i="1" dirty="0"/>
              <a:t>F</a:t>
            </a:r>
            <a:r>
              <a:rPr lang="ru-RU" sz="2800" i="1" dirty="0"/>
              <a:t>(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ru-RU" sz="2800" i="1" dirty="0"/>
              <a:t>, 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ji</a:t>
            </a:r>
            <a:r>
              <a:rPr lang="ru-RU" sz="2800" i="1" dirty="0"/>
              <a:t>).</a:t>
            </a:r>
            <a:r>
              <a:rPr lang="ru-RU" sz="2800" dirty="0"/>
              <a:t> Далее выби­рается минимум из значений </a:t>
            </a:r>
            <a:r>
              <a:rPr lang="en-US" sz="2800" i="1" dirty="0"/>
              <a:t>F</a:t>
            </a:r>
            <a:r>
              <a:rPr lang="ru-RU" sz="2800" i="1" dirty="0"/>
              <a:t>(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ru-RU" sz="2800" i="1" dirty="0"/>
              <a:t>, 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ji</a:t>
            </a:r>
            <a:r>
              <a:rPr lang="ru-RU" sz="2800" i="1" dirty="0"/>
              <a:t>),</a:t>
            </a:r>
            <a:r>
              <a:rPr lang="ru-RU" sz="2800" dirty="0"/>
              <a:t> для </a:t>
            </a:r>
            <a:r>
              <a:rPr lang="ru-RU" sz="2800" i="1" dirty="0"/>
              <a:t>1</a:t>
            </a:r>
            <a:r>
              <a:rPr lang="ru-RU" sz="2800" i="1" dirty="0">
                <a:sym typeface="Symbol" panose="05050102010706020507" pitchFamily="18" charset="2"/>
              </a:rPr>
              <a:t></a:t>
            </a:r>
            <a:r>
              <a:rPr lang="ru-RU" sz="2800" i="1" dirty="0"/>
              <a:t> </a:t>
            </a:r>
            <a:r>
              <a:rPr lang="en-US" sz="2800" i="1" dirty="0" err="1"/>
              <a:t>i</a:t>
            </a:r>
            <a:r>
              <a:rPr lang="ru-RU" sz="2800" i="1" dirty="0">
                <a:sym typeface="Symbol" panose="05050102010706020507" pitchFamily="18" charset="2"/>
              </a:rPr>
              <a:t></a:t>
            </a:r>
            <a:r>
              <a:rPr lang="ru-RU" sz="2800" i="1" dirty="0"/>
              <a:t> </a:t>
            </a:r>
            <a:r>
              <a:rPr lang="en-US" sz="2800" i="1" dirty="0"/>
              <a:t>I</a:t>
            </a:r>
            <a:r>
              <a:rPr lang="ru-RU" sz="2800" dirty="0"/>
              <a:t>. Вышеописанный алгоритм представлен на </a:t>
            </a:r>
            <a:r>
              <a:rPr lang="ru-RU" sz="2800" dirty="0" smtClean="0"/>
              <a:t>рисунке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792567"/>
            <a:ext cx="4079765" cy="50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ctr">
              <a:buNone/>
            </a:pPr>
            <a:r>
              <a:rPr lang="ru-RU" sz="2800" b="1" i="1" dirty="0"/>
              <a:t>Оптимизация режимов механической обработки для трех параметров </a:t>
            </a:r>
            <a:r>
              <a:rPr lang="en-US" sz="2800" b="1" i="1" dirty="0"/>
              <a:t>v</a:t>
            </a:r>
            <a:r>
              <a:rPr lang="ru-RU" sz="2800" b="1" i="1" dirty="0"/>
              <a:t>, </a:t>
            </a:r>
            <a:r>
              <a:rPr lang="en-US" sz="2800" b="1" i="1" dirty="0"/>
              <a:t>s</a:t>
            </a:r>
            <a:r>
              <a:rPr lang="ru-RU" sz="2800" b="1" i="1" dirty="0"/>
              <a:t> и </a:t>
            </a:r>
            <a:r>
              <a:rPr lang="en-US" sz="2800" b="1" i="1" dirty="0" smtClean="0"/>
              <a:t>t</a:t>
            </a:r>
            <a:endParaRPr lang="ru-RU" sz="2800" b="1" i="1" dirty="0" smtClean="0"/>
          </a:p>
          <a:p>
            <a:pPr marL="0" indent="534988" algn="just">
              <a:buNone/>
            </a:pPr>
            <a:r>
              <a:rPr lang="ru-RU" sz="2800" dirty="0"/>
              <a:t>При оптимизации режимов механической обработки обычно определяются параметры </a:t>
            </a:r>
            <a:r>
              <a:rPr lang="en-US" sz="2800" i="1" dirty="0"/>
              <a:t>v</a:t>
            </a:r>
            <a:r>
              <a:rPr lang="ru-RU" sz="2800" dirty="0"/>
              <a:t> и </a:t>
            </a:r>
            <a:r>
              <a:rPr lang="en-US" sz="2800" i="1" dirty="0"/>
              <a:t>s</a:t>
            </a:r>
            <a:r>
              <a:rPr lang="ru-RU" sz="2800" dirty="0"/>
              <a:t> при некотором фиксированном зна­чении глубины резания </a:t>
            </a:r>
            <a:r>
              <a:rPr lang="en-US" sz="2800" i="1" dirty="0"/>
              <a:t>t</a:t>
            </a:r>
            <a:r>
              <a:rPr lang="ru-RU" sz="2800" dirty="0"/>
              <a:t>. Такой подход был использован из-за сложности построения математической модели процесса резания для трех параметров и их определения. В то же время выбор глубины резания и ее изменение в значительной степени определяют опти­мизируемые параметры </a:t>
            </a:r>
            <a:r>
              <a:rPr lang="en-US" sz="2800" i="1" dirty="0"/>
              <a:t>v</a:t>
            </a:r>
            <a:r>
              <a:rPr lang="ru-RU" sz="2800" dirty="0"/>
              <a:t> и </a:t>
            </a:r>
            <a:r>
              <a:rPr lang="en-US" sz="2800" i="1" dirty="0"/>
              <a:t>s</a:t>
            </a:r>
            <a:r>
              <a:rPr lang="ru-RU" sz="2800" dirty="0" smtClean="0"/>
              <a:t>.</a:t>
            </a:r>
          </a:p>
          <a:p>
            <a:pPr marL="0" indent="534988" algn="just">
              <a:buNone/>
            </a:pPr>
            <a:r>
              <a:rPr lang="ru-RU" sz="2800" dirty="0"/>
              <a:t>Рассмотрим задачу построения математической модели процесса резания для трех параметров </a:t>
            </a:r>
            <a:r>
              <a:rPr lang="en-US" sz="2800" i="1" dirty="0"/>
              <a:t>v</a:t>
            </a:r>
            <a:r>
              <a:rPr lang="ru-RU" sz="2800" dirty="0"/>
              <a:t>,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t</a:t>
            </a:r>
            <a:r>
              <a:rPr lang="ru-RU" sz="2800" dirty="0"/>
              <a:t> с разработкой метода и алго­ритма оптимизации этих режимов резания.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149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В целях создания универсальных алгоритмов, обеспечивающих оптимизацию по критериям «минимальное штучное время», «ми­нимальная себестоимость» или совмещенному критерию </a:t>
            </a:r>
            <a:r>
              <a:rPr lang="ru-RU" sz="2800" i="1" dirty="0"/>
              <a:t>F,</a:t>
            </a:r>
            <a:r>
              <a:rPr lang="ru-RU" sz="2800" dirty="0"/>
              <a:t> подста­вим в </a:t>
            </a:r>
            <a:r>
              <a:rPr lang="ru-RU" sz="2800" dirty="0" smtClean="0"/>
              <a:t>зависимость </a:t>
            </a:r>
            <a:r>
              <a:rPr lang="ru-RU" sz="2800" dirty="0"/>
              <a:t>выражение для </a:t>
            </a:r>
            <a:r>
              <a:rPr lang="en-US" sz="2800" i="1" dirty="0"/>
              <a:t>t</a:t>
            </a:r>
            <a:r>
              <a:rPr lang="ru-RU" sz="2800" i="1" baseline="-25000" dirty="0" err="1"/>
              <a:t>шт.р</a:t>
            </a:r>
            <a:r>
              <a:rPr lang="ru-RU" sz="2800" baseline="-25000" dirty="0"/>
              <a:t> </a:t>
            </a:r>
            <a:r>
              <a:rPr lang="ru-RU" sz="2800" dirty="0" smtClean="0"/>
              <a:t>и </a:t>
            </a:r>
            <a:r>
              <a:rPr lang="ru-RU" sz="2800" i="1" dirty="0" err="1"/>
              <a:t>С</a:t>
            </a:r>
            <a:r>
              <a:rPr lang="ru-RU" sz="2800" i="1" baseline="-25000" dirty="0" err="1"/>
              <a:t>оп.р</a:t>
            </a:r>
            <a:r>
              <a:rPr lang="ru-RU" sz="2800" baseline="-25000" dirty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после преобразований </a:t>
            </a:r>
            <a:r>
              <a:rPr lang="ru-RU" sz="2800" dirty="0" smtClean="0"/>
              <a:t>получим</a:t>
            </a:r>
          </a:p>
          <a:p>
            <a:pPr marL="0" indent="534988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Где              . Раскрыв </a:t>
            </a:r>
            <a:r>
              <a:rPr lang="ru-RU" sz="2800" dirty="0"/>
              <a:t>скобки и введя обозначения, получим следующее выражение для совмещенного </a:t>
            </a:r>
            <a:r>
              <a:rPr lang="ru-RU" sz="2800" dirty="0" smtClean="0"/>
              <a:t>критерия                        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где 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0351" y="2564904"/>
            <a:ext cx="5323297" cy="792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90" y="3717032"/>
            <a:ext cx="2233922" cy="370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417064"/>
            <a:ext cx="1476913" cy="109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550352"/>
            <a:ext cx="5418068" cy="5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i="1" dirty="0"/>
              <a:t>Лингвистическое обеспечение</a:t>
            </a:r>
            <a:r>
              <a:rPr lang="ru-RU" sz="2400" dirty="0"/>
              <a:t> – совокупность язы­ков проектирования, включающая, кроме того, термины и определе­ния, правила формализации естественного языка, методы сжатия и развертывания текстов, необходимых для автоматизированного проектирования и представленных в заданной форме. </a:t>
            </a:r>
          </a:p>
          <a:p>
            <a:pPr indent="541338" algn="just"/>
            <a:r>
              <a:rPr lang="ru-RU" sz="2400" i="1" dirty="0"/>
              <a:t>Методическое обеспечение</a:t>
            </a:r>
            <a:r>
              <a:rPr lang="ru-RU" sz="2400" dirty="0"/>
              <a:t> – совокупность докумен­тов, устанавливающих состав, а также правила отбора и эксплуата­ции средств обеспечения автоматизированного проектирования, необходимых для решения проектных задач.</a:t>
            </a:r>
          </a:p>
          <a:p>
            <a:pPr indent="541338" algn="just"/>
            <a:r>
              <a:rPr lang="ru-RU" sz="2400" i="1" dirty="0"/>
              <a:t>Организационное обеспечение</a:t>
            </a:r>
            <a:r>
              <a:rPr lang="ru-RU" sz="2400" dirty="0"/>
              <a:t> – совокупность до­кументов, устанавливающих состав проектной организации и ее подразделений, связи между ними, их функции, а также форму представления результата проектирования и порядок рассмотрения проектных документов.</a:t>
            </a:r>
          </a:p>
          <a:p>
            <a:pPr indent="449263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1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Рассмотрим возможности оптимизации режимов резания для параметров </a:t>
            </a:r>
            <a:r>
              <a:rPr lang="en-US" sz="2400" i="1" dirty="0"/>
              <a:t>v</a:t>
            </a:r>
            <a:r>
              <a:rPr lang="ru-RU" sz="2400" dirty="0"/>
              <a:t>, </a:t>
            </a:r>
            <a:r>
              <a:rPr lang="ru-RU" sz="2400" i="1" dirty="0"/>
              <a:t>s</a:t>
            </a:r>
            <a:r>
              <a:rPr lang="ru-RU" sz="2400" dirty="0"/>
              <a:t> и </a:t>
            </a:r>
            <a:r>
              <a:rPr lang="en-US" sz="2400" i="1" dirty="0"/>
              <a:t>t</a:t>
            </a:r>
            <a:r>
              <a:rPr lang="ru-RU" sz="2400" dirty="0"/>
              <a:t> применительно к полученной оценочной функции </a:t>
            </a:r>
            <a:r>
              <a:rPr lang="ru-RU" sz="2400" i="1" dirty="0"/>
              <a:t>F</a:t>
            </a:r>
            <a:r>
              <a:rPr lang="ru-RU" sz="2400" dirty="0"/>
              <a:t>, представленной в виде </a:t>
            </a:r>
            <a:r>
              <a:rPr lang="ru-RU" sz="2400" dirty="0" smtClean="0"/>
              <a:t>выражения. </a:t>
            </a:r>
            <a:r>
              <a:rPr lang="ru-RU" sz="2400" dirty="0"/>
              <a:t>Если зафиксиро­вать значения </a:t>
            </a:r>
            <a:r>
              <a:rPr lang="en-US" sz="2400" i="1" dirty="0"/>
              <a:t>v</a:t>
            </a:r>
            <a:r>
              <a:rPr lang="ru-RU" sz="2400" dirty="0"/>
              <a:t> и </a:t>
            </a:r>
            <a:r>
              <a:rPr lang="ru-RU" sz="2400" i="1" dirty="0"/>
              <a:t>s</a:t>
            </a:r>
            <a:r>
              <a:rPr lang="ru-RU" sz="2400" dirty="0"/>
              <a:t>, то функция </a:t>
            </a:r>
            <a:r>
              <a:rPr lang="ru-RU" sz="2400" i="1" dirty="0"/>
              <a:t>F</a:t>
            </a:r>
            <a:r>
              <a:rPr lang="ru-RU" sz="2400" dirty="0"/>
              <a:t> будет зависеть от одно­го параметра </a:t>
            </a:r>
            <a:r>
              <a:rPr lang="ru-RU" sz="2400" i="1" dirty="0"/>
              <a:t>t</a:t>
            </a:r>
            <a:r>
              <a:rPr lang="ru-RU" sz="2400" dirty="0"/>
              <a:t>. Для этого случая минимальное значение крите­рия </a:t>
            </a:r>
            <a:r>
              <a:rPr lang="ru-RU" sz="2400" i="1" dirty="0"/>
              <a:t>F</a:t>
            </a:r>
            <a:r>
              <a:rPr lang="ru-RU" sz="2400" dirty="0"/>
              <a:t> может быть определено с помощью частной производной по </a:t>
            </a:r>
            <a:r>
              <a:rPr lang="ru-RU" sz="2400" i="1" dirty="0"/>
              <a:t>t</a:t>
            </a:r>
            <a:r>
              <a:rPr lang="ru-RU" sz="2400" i="1" dirty="0" smtClean="0"/>
              <a:t>:</a:t>
            </a:r>
          </a:p>
          <a:p>
            <a:pPr marL="0" indent="534988" algn="just">
              <a:buNone/>
            </a:pPr>
            <a:endParaRPr lang="ru-RU" sz="2400" i="1" dirty="0"/>
          </a:p>
          <a:p>
            <a:pPr marL="0" indent="534988" algn="just">
              <a:buNone/>
            </a:pPr>
            <a:endParaRPr lang="ru-RU" sz="2400" i="1" dirty="0" smtClean="0"/>
          </a:p>
          <a:p>
            <a:pPr marL="0" indent="534988" algn="just">
              <a:buNone/>
            </a:pPr>
            <a:r>
              <a:rPr lang="ru-RU" sz="2400" dirty="0"/>
              <a:t>Используя известную </a:t>
            </a:r>
            <a:r>
              <a:rPr lang="ru-RU" sz="2400" dirty="0" smtClean="0"/>
              <a:t>зависимость                      можно </a:t>
            </a:r>
            <a:r>
              <a:rPr lang="ru-RU" sz="2400" dirty="0"/>
              <a:t>по­лучить выражение для определения значения стойкости инстру­мента</a:t>
            </a:r>
            <a:r>
              <a:rPr lang="ru-RU" sz="2400" dirty="0" smtClean="0"/>
              <a:t>:</a:t>
            </a: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Тогда значение </a:t>
            </a:r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273889"/>
            <a:ext cx="2788150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158829"/>
            <a:ext cx="1562100" cy="485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072" y="3933056"/>
            <a:ext cx="2486025" cy="447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843410"/>
            <a:ext cx="3059754" cy="5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Анализируя выражения </a:t>
            </a:r>
            <a:r>
              <a:rPr lang="ru-RU" sz="2400" dirty="0" smtClean="0"/>
              <a:t>и </a:t>
            </a:r>
            <a:r>
              <a:rPr lang="ru-RU" sz="2400" dirty="0"/>
              <a:t>сделав подстановку, можно </a:t>
            </a:r>
            <a:r>
              <a:rPr lang="ru-RU" sz="2400" dirty="0" smtClean="0"/>
              <a:t>получить</a:t>
            </a: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r>
              <a:rPr lang="ru-RU" sz="2400" dirty="0"/>
              <a:t>Учитывая </a:t>
            </a:r>
            <a:r>
              <a:rPr lang="ru-RU" sz="2400" dirty="0" smtClean="0"/>
              <a:t>это преобразуем </a:t>
            </a:r>
            <a:r>
              <a:rPr lang="ru-RU" sz="2400" dirty="0"/>
              <a:t>к следующему виду</a:t>
            </a:r>
            <a:r>
              <a:rPr lang="ru-RU" sz="2400" dirty="0" smtClean="0"/>
              <a:t>:</a:t>
            </a: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/>
              <a:t>Приравняем производную </a:t>
            </a:r>
            <a:r>
              <a:rPr lang="ru-RU" sz="2400" dirty="0" smtClean="0"/>
              <a:t>нулю и учитывая, что 	         получаем:</a:t>
            </a: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r>
              <a:rPr lang="ru-RU" sz="2400" dirty="0"/>
              <a:t>Из этого уравнения </a:t>
            </a:r>
            <a:r>
              <a:rPr lang="ru-RU" sz="2400" dirty="0" smtClean="0"/>
              <a:t>находим                 . </a:t>
            </a:r>
            <a:r>
              <a:rPr lang="ru-RU" sz="2400" dirty="0"/>
              <a:t>Подставляем в </a:t>
            </a:r>
            <a:r>
              <a:rPr lang="ru-RU" sz="2400" dirty="0" smtClean="0"/>
              <a:t>значение </a:t>
            </a:r>
            <a:r>
              <a:rPr lang="ru-RU" sz="2400" i="1" dirty="0"/>
              <a:t>Т</a:t>
            </a:r>
            <a:r>
              <a:rPr lang="ru-RU" sz="2400" dirty="0"/>
              <a:t> и получаем зависимость для опре­деления оптимальной глубины </a:t>
            </a:r>
            <a:r>
              <a:rPr lang="ru-RU" sz="2400" dirty="0" smtClean="0"/>
              <a:t>резания:</a:t>
            </a: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r>
              <a:rPr lang="ru-RU" sz="2400" dirty="0"/>
              <a:t>Это значение </a:t>
            </a:r>
            <a:r>
              <a:rPr lang="en-US" sz="2400" i="1" dirty="0"/>
              <a:t>t</a:t>
            </a:r>
            <a:r>
              <a:rPr lang="ru-RU" sz="2400" i="1" baseline="-25000" dirty="0"/>
              <a:t>опт</a:t>
            </a:r>
            <a:r>
              <a:rPr lang="ru-RU" sz="2400" dirty="0"/>
              <a:t> дает абсолютный минимум функции </a:t>
            </a:r>
            <a:r>
              <a:rPr lang="ru-RU" sz="2400" i="1" dirty="0"/>
              <a:t>F</a:t>
            </a:r>
            <a:r>
              <a:rPr lang="ru-RU" sz="2400" dirty="0"/>
              <a:t> при заданных </a:t>
            </a:r>
            <a:r>
              <a:rPr lang="en-US" sz="2400" i="1" dirty="0"/>
              <a:t>v</a:t>
            </a:r>
            <a:r>
              <a:rPr lang="ru-RU" sz="2400" dirty="0"/>
              <a:t> и </a:t>
            </a:r>
            <a:r>
              <a:rPr lang="en-US" sz="2400" i="1" dirty="0"/>
              <a:t>s</a:t>
            </a:r>
            <a:r>
              <a:rPr lang="ru-RU" sz="2400" dirty="0"/>
              <a:t>. Однако параметры </a:t>
            </a:r>
            <a:r>
              <a:rPr lang="en-US" sz="2400" i="1" dirty="0"/>
              <a:t>v</a:t>
            </a:r>
            <a:r>
              <a:rPr lang="ru-RU" sz="2400" dirty="0"/>
              <a:t>, </a:t>
            </a:r>
            <a:r>
              <a:rPr lang="en-US" sz="2400" i="1" dirty="0"/>
              <a:t>s</a:t>
            </a:r>
            <a:r>
              <a:rPr lang="ru-RU" sz="2400" dirty="0"/>
              <a:t> и </a:t>
            </a:r>
            <a:r>
              <a:rPr lang="ru-RU" sz="2400" i="1" dirty="0"/>
              <a:t>t</a:t>
            </a:r>
            <a:r>
              <a:rPr lang="ru-RU" sz="2400" dirty="0"/>
              <a:t> связаны рядом технических </a:t>
            </a:r>
            <a:r>
              <a:rPr lang="ru-RU" sz="2400" dirty="0" smtClean="0"/>
              <a:t>огра­ничений.</a:t>
            </a:r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04663"/>
            <a:ext cx="1080120" cy="5930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375050"/>
            <a:ext cx="4314825" cy="64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2127" y="2204864"/>
            <a:ext cx="1192382" cy="49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6746" y="2563722"/>
            <a:ext cx="1947259" cy="86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530" y="3427818"/>
            <a:ext cx="1133475" cy="542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4757" y="4330783"/>
            <a:ext cx="282505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>
              <a:buNone/>
            </a:pPr>
            <a:r>
              <a:rPr lang="ru-RU" sz="2400" dirty="0" smtClean="0"/>
              <a:t>Эти ограничения выражаются в </a:t>
            </a:r>
            <a:r>
              <a:rPr lang="ru-RU" sz="2400" dirty="0"/>
              <a:t>виде неравенств</a:t>
            </a:r>
            <a:r>
              <a:rPr lang="ru-RU" sz="2400" dirty="0" smtClean="0"/>
              <a:t>:</a:t>
            </a:r>
          </a:p>
          <a:p>
            <a:pPr marL="0" indent="534988">
              <a:buNone/>
            </a:pPr>
            <a:endParaRPr lang="ru-RU" sz="2400" dirty="0" smtClean="0"/>
          </a:p>
          <a:p>
            <a:pPr marL="0" indent="534988">
              <a:buNone/>
            </a:pPr>
            <a:endParaRPr lang="ru-RU" sz="2400" dirty="0"/>
          </a:p>
          <a:p>
            <a:pPr marL="0" indent="534988">
              <a:buNone/>
            </a:pPr>
            <a:endParaRPr lang="ru-RU" sz="2400" dirty="0" smtClean="0"/>
          </a:p>
          <a:p>
            <a:pPr marL="0" indent="534988">
              <a:buNone/>
            </a:pPr>
            <a:r>
              <a:rPr lang="ru-RU" sz="2400" dirty="0" smtClean="0"/>
              <a:t>где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ru-RU" sz="2400" i="1" dirty="0"/>
              <a:t> –</a:t>
            </a:r>
            <a:r>
              <a:rPr lang="ru-RU" sz="2400" dirty="0"/>
              <a:t> некоторые постоянные, зависящие от характеристик станка, заготовки, инструмента и т. д., но не зависящие от элементов ре­жима резания </a:t>
            </a:r>
            <a:r>
              <a:rPr lang="en-US" sz="2400" i="1" dirty="0"/>
              <a:t>v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en-US" sz="2400" i="1" dirty="0"/>
              <a:t>s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en-US" sz="2400" i="1" dirty="0"/>
              <a:t>t</a:t>
            </a:r>
            <a:r>
              <a:rPr lang="ru-RU" sz="2400" dirty="0" smtClean="0"/>
              <a:t>.</a:t>
            </a:r>
          </a:p>
          <a:p>
            <a:pPr marL="0" indent="534988" algn="just">
              <a:buNone/>
            </a:pPr>
            <a:r>
              <a:rPr lang="ru-RU" sz="2400" dirty="0"/>
              <a:t>Оптимальное значение глубины резания </a:t>
            </a:r>
            <a:r>
              <a:rPr lang="en-US" sz="2400" i="1" dirty="0"/>
              <a:t>t</a:t>
            </a:r>
            <a:r>
              <a:rPr lang="ru-RU" sz="2400" i="1" baseline="-25000" dirty="0" smtClean="0"/>
              <a:t>опт</a:t>
            </a:r>
            <a:r>
              <a:rPr lang="ru-RU" sz="2400" dirty="0"/>
              <a:t> </a:t>
            </a:r>
            <a:r>
              <a:rPr lang="ru-RU" sz="2400" dirty="0" smtClean="0"/>
              <a:t>может </a:t>
            </a:r>
            <a:r>
              <a:rPr lang="ru-RU" sz="2400" dirty="0"/>
              <a:t>находиться в точке трехмерного пространства, определяемого техническими ограничениями, или вне его. В последнем случае величина </a:t>
            </a:r>
            <a:r>
              <a:rPr lang="en-US" sz="2400" i="1" dirty="0"/>
              <a:t>t</a:t>
            </a:r>
            <a:r>
              <a:rPr lang="ru-RU" sz="2400" i="1" baseline="-25000" dirty="0"/>
              <a:t>опт</a:t>
            </a:r>
            <a:r>
              <a:rPr lang="ru-RU" sz="2400" i="1" dirty="0"/>
              <a:t> </a:t>
            </a:r>
            <a:r>
              <a:rPr lang="ru-RU" sz="2400" dirty="0"/>
              <a:t>принимается на пересечении перпендикуляра к плоскости </a:t>
            </a:r>
            <a:r>
              <a:rPr lang="en-US" sz="2400" i="1" dirty="0"/>
              <a:t>v</a:t>
            </a:r>
            <a:r>
              <a:rPr lang="ru-RU" sz="2400" i="1" dirty="0"/>
              <a:t>–</a:t>
            </a:r>
            <a:r>
              <a:rPr lang="en-US" sz="2400" i="1" dirty="0"/>
              <a:t>s</a:t>
            </a:r>
            <a:r>
              <a:rPr lang="ru-RU" sz="2400" dirty="0"/>
              <a:t> с поверхностью, описываемой одним из технических </a:t>
            </a:r>
            <a:r>
              <a:rPr lang="ru-RU" sz="2400" dirty="0" smtClean="0"/>
              <a:t>ограничений, в </a:t>
            </a:r>
            <a:r>
              <a:rPr lang="ru-RU" sz="2400" dirty="0"/>
              <a:t>точке </a:t>
            </a:r>
            <a:r>
              <a:rPr lang="ru-RU" sz="2400" i="1" dirty="0"/>
              <a:t>M.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526910"/>
            <a:ext cx="14478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81" y="404664"/>
            <a:ext cx="5556637" cy="4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37321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для оптимального определения режимов резания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значениях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Аналитически выбор и уточнение глубины резания после определения </a:t>
            </a:r>
            <a:r>
              <a:rPr lang="en-US" sz="2400" i="1" dirty="0"/>
              <a:t>t</a:t>
            </a:r>
            <a:r>
              <a:rPr lang="ru-RU" sz="2400" i="1" baseline="-25000" dirty="0"/>
              <a:t>опт</a:t>
            </a:r>
            <a:r>
              <a:rPr lang="ru-RU" sz="2400" dirty="0"/>
              <a:t> по зависимости </a:t>
            </a:r>
            <a:r>
              <a:rPr lang="ru-RU" sz="2400" dirty="0" smtClean="0"/>
              <a:t>может </a:t>
            </a:r>
            <a:r>
              <a:rPr lang="ru-RU" sz="2400" dirty="0"/>
              <a:t>быть показан в следующем виде:</a:t>
            </a:r>
          </a:p>
          <a:p>
            <a:pPr marL="0" indent="534988" algn="ctr">
              <a:buNone/>
            </a:pPr>
            <a:r>
              <a:rPr lang="en-US" sz="2800" i="1" dirty="0">
                <a:solidFill>
                  <a:srgbClr val="000000"/>
                </a:solidFill>
              </a:rPr>
              <a:t>t 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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ru-RU" sz="2800" i="1" dirty="0">
                <a:solidFill>
                  <a:srgbClr val="000000"/>
                </a:solidFill>
              </a:rPr>
              <a:t>M</a:t>
            </a:r>
            <a:r>
              <a:rPr lang="ru-RU" sz="2800" dirty="0" smtClean="0">
                <a:solidFill>
                  <a:srgbClr val="000000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/>
              <a:t>где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534988" algn="just">
              <a:buNone/>
            </a:pPr>
            <a:r>
              <a:rPr lang="ru-RU" sz="2400" dirty="0" smtClean="0"/>
              <a:t>Значения</a:t>
            </a:r>
            <a:r>
              <a:rPr lang="ru-RU" sz="2400" b="1" dirty="0" smtClean="0"/>
              <a:t> </a:t>
            </a:r>
            <a:r>
              <a:rPr lang="en-US" sz="2400" i="1" dirty="0"/>
              <a:t>R</a:t>
            </a:r>
            <a:r>
              <a:rPr lang="ru-RU" sz="2400" i="1" baseline="-25000" dirty="0"/>
              <a:t>1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en-US" sz="2400" i="1" dirty="0"/>
              <a:t>R</a:t>
            </a:r>
            <a:r>
              <a:rPr lang="ru-RU" sz="2400" i="1" baseline="-25000" dirty="0"/>
              <a:t>2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en-US" sz="2400" i="1" dirty="0"/>
              <a:t>R</a:t>
            </a:r>
            <a:r>
              <a:rPr lang="ru-RU" sz="2400" i="1" baseline="-25000" dirty="0"/>
              <a:t>3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en-US" sz="2400" i="1" dirty="0"/>
              <a:t>R</a:t>
            </a:r>
            <a:r>
              <a:rPr lang="ru-RU" sz="2400" i="1" baseline="-25000" dirty="0"/>
              <a:t>4</a:t>
            </a:r>
            <a:r>
              <a:rPr lang="ru-RU" sz="2400" dirty="0"/>
              <a:t>,</a:t>
            </a:r>
            <a:r>
              <a:rPr lang="ru-RU" sz="2400" i="1" dirty="0"/>
              <a:t> </a:t>
            </a:r>
            <a:r>
              <a:rPr lang="ru-RU" sz="2400" dirty="0"/>
              <a:t>определяются исходя</a:t>
            </a:r>
            <a:r>
              <a:rPr lang="ru-RU" sz="2400" b="1" dirty="0"/>
              <a:t> </a:t>
            </a:r>
            <a:r>
              <a:rPr lang="ru-RU" sz="2400" dirty="0"/>
              <a:t>из</a:t>
            </a:r>
            <a:r>
              <a:rPr lang="ru-RU" sz="2400" b="1" dirty="0"/>
              <a:t> </a:t>
            </a:r>
            <a:r>
              <a:rPr lang="ru-RU" sz="2400" dirty="0"/>
              <a:t>анализа известных и ранее установленных технических ограничений:</a:t>
            </a:r>
            <a:r>
              <a:rPr lang="ru-RU" sz="2400" dirty="0" smtClean="0"/>
              <a:t> </a:t>
            </a:r>
          </a:p>
          <a:p>
            <a:r>
              <a:rPr lang="en-US" sz="2400" i="1" dirty="0"/>
              <a:t>R</a:t>
            </a:r>
            <a:r>
              <a:rPr lang="ru-RU" sz="2400" i="1" baseline="-25000" dirty="0"/>
              <a:t>1</a:t>
            </a:r>
            <a:r>
              <a:rPr lang="ru-RU" sz="2400" i="1" dirty="0"/>
              <a:t>=</a:t>
            </a:r>
            <a:r>
              <a:rPr lang="en-US" sz="2400" i="1" dirty="0"/>
              <a:t>min</a:t>
            </a:r>
            <a:r>
              <a:rPr lang="ru-RU" sz="2400" i="1" dirty="0"/>
              <a:t> {</a:t>
            </a:r>
            <a:r>
              <a:rPr lang="en-US" sz="2400" i="1" dirty="0"/>
              <a:t>R</a:t>
            </a:r>
            <a:r>
              <a:rPr lang="ru-RU" sz="2400" i="1" baseline="-25000" dirty="0"/>
              <a:t>11</a:t>
            </a:r>
            <a:r>
              <a:rPr lang="ru-RU" sz="2400" i="1" dirty="0"/>
              <a:t>, </a:t>
            </a:r>
            <a:r>
              <a:rPr lang="en-US" sz="2400" i="1" dirty="0"/>
              <a:t>R</a:t>
            </a:r>
            <a:r>
              <a:rPr lang="ru-RU" sz="2400" i="1" baseline="-25000" dirty="0"/>
              <a:t>12</a:t>
            </a:r>
            <a:r>
              <a:rPr lang="ru-RU" sz="2400" i="1" dirty="0"/>
              <a:t>, </a:t>
            </a:r>
            <a:r>
              <a:rPr lang="en-US" sz="2400" i="1" dirty="0"/>
              <a:t>R</a:t>
            </a:r>
            <a:r>
              <a:rPr lang="ru-RU" sz="2400" i="1" baseline="-25000" dirty="0"/>
              <a:t>13</a:t>
            </a:r>
            <a:r>
              <a:rPr lang="ru-RU" sz="2400" i="1" dirty="0"/>
              <a:t>} </a:t>
            </a:r>
            <a:r>
              <a:rPr lang="ru-RU" sz="2400" dirty="0"/>
              <a:t>– </a:t>
            </a:r>
            <a:r>
              <a:rPr lang="en-US" sz="2400" i="1" dirty="0"/>
              <a:t>R</a:t>
            </a:r>
            <a:r>
              <a:rPr lang="ru-RU" sz="2400" i="1" baseline="-25000" dirty="0"/>
              <a:t>11</a:t>
            </a:r>
            <a:r>
              <a:rPr lang="ru-RU" sz="2400" i="1" dirty="0"/>
              <a:t>, </a:t>
            </a:r>
            <a:r>
              <a:rPr lang="en-US" sz="2400" i="1" dirty="0"/>
              <a:t>R</a:t>
            </a:r>
            <a:r>
              <a:rPr lang="ru-RU" sz="2400" i="1" baseline="-25000" dirty="0"/>
              <a:t>12</a:t>
            </a:r>
            <a:r>
              <a:rPr lang="ru-RU" sz="2400" i="1" dirty="0"/>
              <a:t>, </a:t>
            </a:r>
            <a:r>
              <a:rPr lang="en-US" sz="2400" i="1" dirty="0"/>
              <a:t>R</a:t>
            </a:r>
            <a:r>
              <a:rPr lang="ru-RU" sz="2400" i="1" baseline="-25000" dirty="0"/>
              <a:t>13</a:t>
            </a:r>
            <a:r>
              <a:rPr lang="ru-RU" sz="2400" i="1" dirty="0"/>
              <a:t> </a:t>
            </a:r>
            <a:r>
              <a:rPr lang="ru-RU" sz="2400" dirty="0"/>
              <a:t>– соответственно ограничения по мощности главного привода станка, прочности и жесткости инструмента;</a:t>
            </a:r>
          </a:p>
          <a:p>
            <a:r>
              <a:rPr lang="en-US" sz="2400" i="1" dirty="0"/>
              <a:t>R</a:t>
            </a:r>
            <a:r>
              <a:rPr lang="ru-RU" sz="2400" i="1" baseline="-25000" dirty="0"/>
              <a:t>2</a:t>
            </a:r>
            <a:r>
              <a:rPr lang="ru-RU" sz="2400" i="1" dirty="0"/>
              <a:t> </a:t>
            </a:r>
            <a:r>
              <a:rPr lang="ru-RU" sz="2400" dirty="0"/>
              <a:t>– ограничение по жесткости заготовки;</a:t>
            </a:r>
          </a:p>
          <a:p>
            <a:r>
              <a:rPr lang="en-US" sz="2400" i="1" dirty="0"/>
              <a:t>R</a:t>
            </a:r>
            <a:r>
              <a:rPr lang="ru-RU" sz="2400" i="1" baseline="-25000" dirty="0"/>
              <a:t>3</a:t>
            </a:r>
            <a:r>
              <a:rPr lang="ru-RU" sz="2400" i="1" dirty="0"/>
              <a:t> </a:t>
            </a:r>
            <a:r>
              <a:rPr lang="ru-RU" sz="2400" dirty="0"/>
              <a:t>– ограничение по допустимому усилию привода подач станка</a:t>
            </a:r>
            <a:r>
              <a:rPr lang="ru-RU" sz="2400" dirty="0" smtClean="0"/>
              <a:t>;</a:t>
            </a:r>
          </a:p>
          <a:p>
            <a:r>
              <a:rPr lang="en-US" sz="2400" i="1" dirty="0"/>
              <a:t>R</a:t>
            </a:r>
            <a:r>
              <a:rPr lang="ru-RU" sz="2400" i="1" baseline="-25000" dirty="0"/>
              <a:t>4</a:t>
            </a:r>
            <a:r>
              <a:rPr lang="ru-RU" sz="2400" i="1" dirty="0"/>
              <a:t> –</a:t>
            </a:r>
            <a:r>
              <a:rPr lang="ru-RU" sz="2400" dirty="0"/>
              <a:t> ограничение</a:t>
            </a:r>
            <a:r>
              <a:rPr lang="ru-RU" sz="2400" b="1" dirty="0"/>
              <a:t> </a:t>
            </a:r>
            <a:r>
              <a:rPr lang="ru-RU" sz="2400" dirty="0"/>
              <a:t>по шероховатости поверхности.</a:t>
            </a:r>
          </a:p>
          <a:p>
            <a:endParaRPr lang="ru-RU" sz="2400" dirty="0"/>
          </a:p>
          <a:p>
            <a:pPr marL="0" indent="534988" algn="just">
              <a:buNone/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670472"/>
            <a:ext cx="817639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/>
              <a:t>Таким образом, если </a:t>
            </a:r>
            <a:r>
              <a:rPr lang="en-US" sz="2400" i="1" dirty="0"/>
              <a:t>t</a:t>
            </a:r>
            <a:r>
              <a:rPr lang="en-US" sz="2400" i="1" baseline="-25000" dirty="0"/>
              <a:t>o</a:t>
            </a:r>
            <a:r>
              <a:rPr lang="ru-RU" sz="2400" i="1" baseline="-25000" dirty="0"/>
              <a:t>п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</a:t>
            </a:r>
            <a:r>
              <a:rPr lang="en-US" sz="2400" i="1" dirty="0"/>
              <a:t> M</a:t>
            </a:r>
            <a:r>
              <a:rPr lang="ru-RU" sz="2400" dirty="0"/>
              <a:t>, то </a:t>
            </a:r>
            <a:r>
              <a:rPr lang="en-US" sz="2400" i="1" dirty="0"/>
              <a:t>t</a:t>
            </a:r>
            <a:r>
              <a:rPr lang="en-US" sz="2400" i="1" baseline="-25000" dirty="0"/>
              <a:t>o</a:t>
            </a:r>
            <a:r>
              <a:rPr lang="ru-RU" sz="2400" i="1" baseline="-25000" dirty="0"/>
              <a:t>п</a:t>
            </a:r>
            <a:r>
              <a:rPr lang="en-US" sz="2400" i="1" baseline="-25000" dirty="0"/>
              <a:t>m</a:t>
            </a:r>
            <a:r>
              <a:rPr lang="ru-RU" sz="2400" dirty="0"/>
              <a:t> действительно дает наимень­шее значение критерия </a:t>
            </a:r>
            <a:r>
              <a:rPr lang="ru-RU" sz="2400" i="1" dirty="0"/>
              <a:t>F</a:t>
            </a:r>
            <a:r>
              <a:rPr lang="ru-RU" sz="2400" dirty="0"/>
              <a:t> при заданных </a:t>
            </a:r>
            <a:r>
              <a:rPr lang="en-US" sz="2400" i="1" dirty="0"/>
              <a:t>v</a:t>
            </a:r>
            <a:r>
              <a:rPr lang="ru-RU" sz="2400" dirty="0"/>
              <a:t> и </a:t>
            </a:r>
            <a:r>
              <a:rPr lang="ru-RU" sz="2400" i="1" dirty="0"/>
              <a:t>s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же </a:t>
            </a:r>
            <a:r>
              <a:rPr lang="en-US" sz="2400" i="1" dirty="0"/>
              <a:t>t</a:t>
            </a:r>
            <a:r>
              <a:rPr lang="en-US" sz="2400" i="1" baseline="-25000" dirty="0"/>
              <a:t>o</a:t>
            </a:r>
            <a:r>
              <a:rPr lang="ru-RU" sz="2400" i="1" baseline="-25000" dirty="0"/>
              <a:t>п</a:t>
            </a:r>
            <a:r>
              <a:rPr lang="en-US" sz="2400" i="1" baseline="-25000" dirty="0"/>
              <a:t>m</a:t>
            </a:r>
            <a:r>
              <a:rPr lang="en-US" sz="2400" dirty="0"/>
              <a:t> </a:t>
            </a:r>
            <a:r>
              <a:rPr lang="ru-RU" sz="2400" dirty="0"/>
              <a:t>&gt; </a:t>
            </a:r>
            <a:r>
              <a:rPr lang="ru-RU" sz="2400" i="1" dirty="0"/>
              <a:t>M</a:t>
            </a:r>
            <a:r>
              <a:rPr lang="ru-RU" sz="2400" dirty="0"/>
              <a:t>, то в качестве оптимального значения приходится брать </a:t>
            </a:r>
            <a:r>
              <a:rPr lang="ru-RU" sz="2400" i="1" dirty="0"/>
              <a:t>M –</a:t>
            </a:r>
            <a:r>
              <a:rPr lang="ru-RU" sz="2400" dirty="0"/>
              <a:t> верхнюю допустимую границу для </a:t>
            </a:r>
            <a:r>
              <a:rPr lang="ru-RU" sz="2400" i="1" dirty="0"/>
              <a:t>t.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фиксированных </a:t>
            </a:r>
            <a:r>
              <a:rPr lang="ru-RU" sz="2400" i="1" dirty="0"/>
              <a:t>v</a:t>
            </a:r>
            <a:r>
              <a:rPr lang="en-US" sz="2400" i="1" baseline="-25000" dirty="0" err="1"/>
              <a:t>i</a:t>
            </a:r>
            <a:r>
              <a:rPr lang="ru-RU" sz="2400" dirty="0"/>
              <a:t> и </a:t>
            </a:r>
            <a:r>
              <a:rPr lang="ru-RU" sz="2400" i="1" dirty="0"/>
              <a:t>s</a:t>
            </a:r>
            <a:r>
              <a:rPr lang="en-US" sz="2400" i="1" baseline="-25000" dirty="0"/>
              <a:t>j</a:t>
            </a:r>
            <a:r>
              <a:rPr lang="ru-RU" sz="2400" dirty="0"/>
              <a:t> задача ре­шена. </a:t>
            </a:r>
            <a:endParaRPr lang="ru-RU" sz="2400" dirty="0" smtClean="0"/>
          </a:p>
          <a:p>
            <a:pPr marL="0" indent="534988" algn="just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оптимизации по всем значениям </a:t>
            </a:r>
            <a:r>
              <a:rPr lang="ru-RU" sz="2400" i="1" dirty="0"/>
              <a:t>и</a:t>
            </a:r>
            <a:r>
              <a:rPr lang="ru-RU" sz="2400" dirty="0"/>
              <a:t> </a:t>
            </a:r>
            <a:r>
              <a:rPr lang="ru-RU" sz="2400" dirty="0" err="1"/>
              <a:t>и</a:t>
            </a:r>
            <a:r>
              <a:rPr lang="ru-RU" sz="2400" dirty="0"/>
              <a:t> s необходимо </a:t>
            </a:r>
            <a:r>
              <a:rPr lang="ru-RU" sz="2400" dirty="0" smtClean="0"/>
              <a:t>рассматривать </a:t>
            </a:r>
            <a:r>
              <a:rPr lang="ru-RU" sz="2400" dirty="0"/>
              <a:t>два случая, а именно: для дискретного множества </a:t>
            </a:r>
            <a:r>
              <a:rPr lang="ru-RU" sz="2400" dirty="0" smtClean="0"/>
              <a:t>значений </a:t>
            </a:r>
            <a:r>
              <a:rPr lang="ru-RU" sz="2400" i="1" dirty="0"/>
              <a:t>v</a:t>
            </a:r>
            <a:r>
              <a:rPr lang="ru-RU" sz="2400" dirty="0"/>
              <a:t> и </a:t>
            </a:r>
            <a:r>
              <a:rPr lang="ru-RU" sz="2400" i="1" dirty="0"/>
              <a:t>s</a:t>
            </a:r>
            <a:r>
              <a:rPr lang="ru-RU" sz="2400" dirty="0"/>
              <a:t> и для непрерывного множе­ства значений этих же параметров.</a:t>
            </a:r>
          </a:p>
          <a:p>
            <a:pPr marL="0" indent="534988" algn="just">
              <a:buNone/>
            </a:pPr>
            <a:r>
              <a:rPr lang="ru-RU" sz="2400" dirty="0"/>
              <a:t>Для примера рассмотрим по­строение алгоритма решения рассматриваемой задачи для первого случая. Наиболее простым спо­собом решения такой задачи на </a:t>
            </a:r>
            <a:r>
              <a:rPr lang="ru-RU" sz="2400" dirty="0" smtClean="0"/>
              <a:t>ПК является </a:t>
            </a:r>
            <a:r>
              <a:rPr lang="ru-RU" sz="2400" dirty="0"/>
              <a:t>ранее </a:t>
            </a:r>
            <a:r>
              <a:rPr lang="ru-RU" sz="2400" dirty="0" smtClean="0"/>
              <a:t>рассмотренный </a:t>
            </a:r>
            <a:r>
              <a:rPr lang="ru-RU" sz="2400" dirty="0"/>
              <a:t>метод перебора всех значений </a:t>
            </a:r>
            <a:r>
              <a:rPr lang="ru-RU" sz="2400" i="1" dirty="0"/>
              <a:t>v</a:t>
            </a:r>
            <a:r>
              <a:rPr lang="en-US" sz="2400" i="1" baseline="-25000" dirty="0" err="1"/>
              <a:t>i</a:t>
            </a:r>
            <a:r>
              <a:rPr lang="ru-RU" sz="2400" dirty="0"/>
              <a:t> и </a:t>
            </a:r>
            <a:r>
              <a:rPr lang="ru-RU" sz="2400" i="1" dirty="0"/>
              <a:t>s</a:t>
            </a:r>
            <a:r>
              <a:rPr lang="en-US" sz="2400" i="1" baseline="-25000" dirty="0"/>
              <a:t>j</a:t>
            </a:r>
            <a:r>
              <a:rPr lang="en-US" sz="2400" dirty="0"/>
              <a:t> </a:t>
            </a:r>
            <a:r>
              <a:rPr lang="ru-RU" sz="2400" dirty="0"/>
              <a:t>из множеств </a:t>
            </a:r>
            <a:r>
              <a:rPr lang="ru-RU" sz="2400" i="1" dirty="0"/>
              <a:t>{</a:t>
            </a:r>
            <a:r>
              <a:rPr lang="en-US" sz="2400" i="1" dirty="0"/>
              <a:t>v</a:t>
            </a:r>
            <a:r>
              <a:rPr lang="ru-RU" sz="2400" i="1" baseline="-25000" dirty="0"/>
              <a:t>1</a:t>
            </a:r>
            <a:r>
              <a:rPr lang="ru-RU" sz="2400" i="1" dirty="0"/>
              <a:t>, </a:t>
            </a:r>
            <a:r>
              <a:rPr lang="en-US" sz="2400" i="1" dirty="0"/>
              <a:t>v</a:t>
            </a:r>
            <a:r>
              <a:rPr lang="ru-RU" sz="2400" i="1" baseline="-25000" dirty="0"/>
              <a:t>2</a:t>
            </a:r>
            <a:r>
              <a:rPr lang="ru-RU" sz="2400" i="1" dirty="0"/>
              <a:t>,</a:t>
            </a:r>
            <a:r>
              <a:rPr lang="ru-RU" sz="2400" dirty="0"/>
              <a:t> ...,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n</a:t>
            </a:r>
            <a:r>
              <a:rPr lang="ru-RU" sz="2400" i="1" dirty="0"/>
              <a:t>} </a:t>
            </a:r>
            <a:r>
              <a:rPr lang="ru-RU" sz="2400" dirty="0"/>
              <a:t>и </a:t>
            </a:r>
            <a:r>
              <a:rPr lang="ru-RU" sz="2400" i="1" dirty="0"/>
              <a:t>{</a:t>
            </a:r>
            <a:r>
              <a:rPr lang="en-US" sz="2400" i="1" dirty="0"/>
              <a:t>S</a:t>
            </a:r>
            <a:r>
              <a:rPr lang="ru-RU" sz="2400" i="1" baseline="-25000" dirty="0"/>
              <a:t>1</a:t>
            </a:r>
            <a:r>
              <a:rPr lang="ru-RU" sz="2400" i="1" dirty="0"/>
              <a:t>, </a:t>
            </a:r>
            <a:r>
              <a:rPr lang="en-US" sz="2400" i="1" dirty="0"/>
              <a:t>S</a:t>
            </a:r>
            <a:r>
              <a:rPr lang="ru-RU" sz="2400" i="1" baseline="-25000" dirty="0"/>
              <a:t>2</a:t>
            </a:r>
            <a:r>
              <a:rPr lang="ru-RU" sz="2400" i="1" dirty="0"/>
              <a:t>, ... ,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p</a:t>
            </a:r>
            <a:r>
              <a:rPr lang="ru-RU" sz="2400" i="1" dirty="0" smtClean="0"/>
              <a:t>}.</a:t>
            </a:r>
          </a:p>
          <a:p>
            <a:pPr marL="0" indent="534988" algn="just"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908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/>
              <a:t>При этом алгоритм может быть построен в сле­дующем виде. Для каждой пары значений </a:t>
            </a:r>
            <a:r>
              <a:rPr lang="ru-RU" sz="2800" i="1" dirty="0"/>
              <a:t>v</a:t>
            </a:r>
            <a:r>
              <a:rPr lang="en-US" sz="2800" i="1" baseline="-25000" dirty="0" err="1"/>
              <a:t>i</a:t>
            </a:r>
            <a:r>
              <a:rPr lang="ru-RU" sz="2800" dirty="0"/>
              <a:t>, </a:t>
            </a:r>
            <a:r>
              <a:rPr lang="ru-RU" sz="2800" i="1" dirty="0"/>
              <a:t>s</a:t>
            </a:r>
            <a:r>
              <a:rPr lang="en-US" sz="2800" i="1" baseline="-25000" dirty="0"/>
              <a:t>j</a:t>
            </a:r>
            <a:r>
              <a:rPr lang="en-US" sz="2800" dirty="0"/>
              <a:t> </a:t>
            </a:r>
            <a:r>
              <a:rPr lang="ru-RU" sz="2800" dirty="0"/>
              <a:t>вычисляются с помощью </a:t>
            </a:r>
            <a:r>
              <a:rPr lang="ru-RU" sz="2800" dirty="0" smtClean="0"/>
              <a:t>производной            оптимальные </a:t>
            </a:r>
            <a:r>
              <a:rPr lang="ru-RU" sz="2800" dirty="0"/>
              <a:t>значения </a:t>
            </a:r>
            <a:r>
              <a:rPr lang="en-US" sz="2800" i="1" dirty="0"/>
              <a:t>t</a:t>
            </a:r>
            <a:r>
              <a:rPr lang="en-US" sz="2800" i="1" baseline="-25000" dirty="0"/>
              <a:t>o</a:t>
            </a:r>
            <a:r>
              <a:rPr lang="ru-RU" sz="2800" i="1" baseline="-25000" dirty="0"/>
              <a:t>п</a:t>
            </a:r>
            <a:r>
              <a:rPr lang="en-US" sz="2800" i="1" baseline="-25000" dirty="0" err="1"/>
              <a:t>mij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Проверя­ется </a:t>
            </a:r>
            <a:r>
              <a:rPr lang="ru-RU" sz="2800" dirty="0"/>
              <a:t>выполнение условия </a:t>
            </a:r>
            <a:r>
              <a:rPr lang="en-US" sz="2800" i="1" dirty="0"/>
              <a:t>t</a:t>
            </a:r>
            <a:r>
              <a:rPr lang="en-US" sz="2800" i="1" baseline="-25000" dirty="0"/>
              <a:t>o</a:t>
            </a:r>
            <a:r>
              <a:rPr lang="ru-RU" sz="2800" i="1" baseline="-25000" dirty="0"/>
              <a:t>п</a:t>
            </a:r>
            <a:r>
              <a:rPr lang="en-US" sz="2800" i="1" baseline="-25000" dirty="0"/>
              <a:t>m</a:t>
            </a:r>
            <a:r>
              <a:rPr lang="en-US" sz="2800" i="1" dirty="0"/>
              <a:t> </a:t>
            </a:r>
            <a:r>
              <a:rPr lang="ru-RU" sz="2800" i="1" dirty="0">
                <a:sym typeface="Symbol" panose="05050102010706020507" pitchFamily="18" charset="2"/>
              </a:rPr>
              <a:t></a:t>
            </a:r>
            <a:r>
              <a:rPr lang="ru-RU" sz="2800" i="1" dirty="0"/>
              <a:t> </a:t>
            </a:r>
            <a:r>
              <a:rPr lang="en-US" sz="2800" i="1" dirty="0"/>
              <a:t>M</a:t>
            </a:r>
            <a:r>
              <a:rPr lang="ru-RU" sz="2800" dirty="0"/>
              <a:t>, вытекающего из технических ограничений.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случае невыполнения этого условия принимается </a:t>
            </a:r>
            <a:r>
              <a:rPr lang="en-US" sz="2800" i="1" dirty="0"/>
              <a:t>t</a:t>
            </a:r>
            <a:r>
              <a:rPr lang="en-US" sz="2800" i="1" baseline="-25000" dirty="0"/>
              <a:t>o</a:t>
            </a:r>
            <a:r>
              <a:rPr lang="ru-RU" sz="2800" i="1" baseline="-25000" dirty="0"/>
              <a:t>п</a:t>
            </a:r>
            <a:r>
              <a:rPr lang="en-US" sz="2800" i="1" baseline="-25000" dirty="0"/>
              <a:t>m</a:t>
            </a:r>
            <a:r>
              <a:rPr lang="ru-RU" sz="2800" i="1" dirty="0"/>
              <a:t>=</a:t>
            </a:r>
            <a:r>
              <a:rPr lang="en-US" sz="2800" i="1" dirty="0"/>
              <a:t>M</a:t>
            </a:r>
            <a:r>
              <a:rPr lang="ru-RU" sz="2800" i="1" dirty="0"/>
              <a:t>.</a:t>
            </a:r>
            <a:r>
              <a:rPr lang="ru-RU" sz="2800" dirty="0"/>
              <a:t> Затем перебором находится минимум оценочной функции из чисел </a:t>
            </a:r>
            <a:r>
              <a:rPr lang="en-US" sz="2800" i="1" dirty="0"/>
              <a:t>F</a:t>
            </a:r>
            <a:r>
              <a:rPr lang="ru-RU" sz="2800" i="1" dirty="0"/>
              <a:t>(v</a:t>
            </a:r>
            <a:r>
              <a:rPr lang="en-US" sz="2800" i="1" baseline="-25000" dirty="0" err="1"/>
              <a:t>i</a:t>
            </a:r>
            <a:r>
              <a:rPr lang="ru-RU" sz="2800" dirty="0"/>
              <a:t>, </a:t>
            </a:r>
            <a:r>
              <a:rPr lang="ru-RU" sz="2800" i="1" dirty="0"/>
              <a:t>s</a:t>
            </a:r>
            <a:r>
              <a:rPr lang="en-US" sz="2800" i="1" baseline="-25000" dirty="0"/>
              <a:t>j</a:t>
            </a:r>
            <a:r>
              <a:rPr lang="ru-RU" sz="2800" dirty="0"/>
              <a:t>,</a:t>
            </a:r>
            <a:r>
              <a:rPr lang="ru-RU" sz="2800" i="1" dirty="0"/>
              <a:t> </a:t>
            </a:r>
            <a:r>
              <a:rPr lang="en-US" sz="2800" i="1" dirty="0"/>
              <a:t>t</a:t>
            </a:r>
            <a:r>
              <a:rPr lang="en-US" sz="2800" i="1" baseline="-25000" dirty="0"/>
              <a:t>o</a:t>
            </a:r>
            <a:r>
              <a:rPr lang="ru-RU" sz="2800" i="1" baseline="-25000" dirty="0"/>
              <a:t>п</a:t>
            </a:r>
            <a:r>
              <a:rPr lang="en-US" sz="2800" i="1" baseline="-25000" dirty="0" err="1"/>
              <a:t>mij</a:t>
            </a:r>
            <a:r>
              <a:rPr lang="ru-RU" sz="2800" i="1" dirty="0"/>
              <a:t>)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534988" algn="just">
              <a:buNone/>
            </a:pPr>
            <a:r>
              <a:rPr lang="ru-RU" sz="2800" dirty="0" smtClean="0"/>
              <a:t>Этот </a:t>
            </a:r>
            <a:r>
              <a:rPr lang="ru-RU" sz="2800" dirty="0"/>
              <a:t>подход использован при построении схемы алгоритма оптимизации режимов механической обработки для дискретных значений параметров </a:t>
            </a:r>
            <a:r>
              <a:rPr lang="en-US" sz="2800" i="1" dirty="0"/>
              <a:t>v</a:t>
            </a:r>
            <a:r>
              <a:rPr lang="ru-RU" sz="2800" dirty="0"/>
              <a:t>,</a:t>
            </a:r>
            <a:r>
              <a:rPr lang="ru-RU" sz="2800" i="1" dirty="0"/>
              <a:t> s</a:t>
            </a:r>
            <a:r>
              <a:rPr lang="ru-RU" sz="2800" dirty="0"/>
              <a:t> и глубины резания </a:t>
            </a:r>
            <a:r>
              <a:rPr lang="en-US" sz="2800" i="1" dirty="0"/>
              <a:t>t </a:t>
            </a:r>
            <a:r>
              <a:rPr lang="ru-RU" sz="2800" i="1" dirty="0" smtClean="0"/>
              <a:t>.</a:t>
            </a:r>
          </a:p>
          <a:p>
            <a:pPr marL="0" indent="534988" algn="just"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7924" y="835309"/>
            <a:ext cx="504056" cy="7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534988" algn="just"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4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/>
          </a:p>
          <a:p>
            <a:pPr marL="0" indent="534988" algn="just">
              <a:buNone/>
            </a:pPr>
            <a:endParaRPr lang="ru-RU" sz="2800" dirty="0" smtClean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638" r="890"/>
          <a:stretch/>
        </p:blipFill>
        <p:spPr bwMode="auto">
          <a:xfrm rot="60000">
            <a:off x="258308" y="46762"/>
            <a:ext cx="4372392" cy="685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17493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алгоритма оптимизации режимов механической обработки для дискретных значений параметров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глубины резания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b="1" dirty="0"/>
              <a:t>Тема </a:t>
            </a:r>
            <a:r>
              <a:rPr lang="en-US" b="1" dirty="0" smtClean="0"/>
              <a:t>2</a:t>
            </a:r>
            <a:r>
              <a:rPr lang="ru-RU" b="1" dirty="0" smtClean="0"/>
              <a:t>. ЗАДАЧИ И СТРУКТУРА САПР ТЕХНОЛОГИЧЕСКИХ ПРОЦЕССОВ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27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/>
              <a:t>2</a:t>
            </a:r>
            <a:r>
              <a:rPr lang="ru-RU" sz="2800" b="1" i="1" dirty="0" smtClean="0"/>
              <a:t>.1 Основные задачи автоматизации технологического проектирования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При автоматизированном проектировании технологических процессов необходимо решать следующие основные задачи:</a:t>
            </a:r>
          </a:p>
          <a:p>
            <a:pPr marL="0" indent="0" algn="just"/>
            <a:r>
              <a:rPr lang="ru-RU" sz="2400" dirty="0" smtClean="0"/>
              <a:t> всю информацию о детали необходимо привести к буквенно-цифровой;</a:t>
            </a:r>
          </a:p>
          <a:p>
            <a:pPr marL="0" indent="0" algn="just"/>
            <a:r>
              <a:rPr lang="ru-RU" sz="2400" dirty="0" smtClean="0"/>
              <a:t> организовать информационно-справочную службу, которая могла бы обеспечить процесс проектирования необходимой справочной документацией;</a:t>
            </a:r>
          </a:p>
          <a:p>
            <a:pPr marL="0" indent="0" algn="just"/>
            <a:r>
              <a:rPr lang="ru-RU" sz="2400" dirty="0" smtClean="0"/>
              <a:t> предусмотреть возможность оперативной работы, описать формальным образом, организовать ввод, размещение в памяти устройства типовые решения и алгоритмы их выбора;</a:t>
            </a:r>
          </a:p>
          <a:p>
            <a:pPr marL="0" indent="0" algn="just"/>
            <a:r>
              <a:rPr lang="ru-RU" sz="2400" dirty="0" smtClean="0"/>
              <a:t> создание программ вывода результатов проектирования в виде, удобном для технологов и рабочих-станочников.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3200" dirty="0" smtClean="0">
                <a:latin typeface="+mn-lt"/>
              </a:rPr>
              <a:t>Для организации автоматизированного проектирования технологических процессов с помощью ПК необходимо:</a:t>
            </a:r>
          </a:p>
          <a:p>
            <a:pPr indent="534988" algn="just"/>
            <a:endParaRPr lang="ru-RU" sz="3200" dirty="0" smtClean="0">
              <a:latin typeface="+mn-l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разработать систему формализованного описания исходной технологической документации;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организовать информационно-поисковую службу в ПК;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разработать совокупность типовых решений и алгоритмов их выбора применительно к условиям производства, где система будет эксплуатироваться;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разработать систему печати результатов проектирования.</a:t>
            </a:r>
          </a:p>
          <a:p>
            <a:pPr indent="534988" algn="just"/>
            <a:endParaRPr lang="ru-RU" sz="3200" dirty="0" smtClean="0">
              <a:latin typeface="+mn-lt"/>
            </a:endParaRPr>
          </a:p>
          <a:p>
            <a:pPr indent="449263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1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3200" dirty="0" smtClean="0">
                <a:latin typeface="+mn-lt"/>
              </a:rPr>
              <a:t>Для организации автоматизированного проектирования </a:t>
            </a:r>
            <a:r>
              <a:rPr lang="ru-RU" sz="3200" dirty="0" err="1" smtClean="0">
                <a:latin typeface="+mn-lt"/>
              </a:rPr>
              <a:t>техологических</a:t>
            </a:r>
            <a:r>
              <a:rPr lang="ru-RU" sz="3200" dirty="0" smtClean="0">
                <a:latin typeface="+mn-lt"/>
              </a:rPr>
              <a:t> процессов с помощью ПК необходимо:</a:t>
            </a:r>
          </a:p>
          <a:p>
            <a:pPr indent="534988" algn="just"/>
            <a:endParaRPr lang="ru-RU" sz="3200" dirty="0" smtClean="0">
              <a:latin typeface="+mn-l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разработать систему формализованного описания исходной технологической документации;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организовать информационно-поисковую службу в ПК;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разработать совокупность типовых решений и алгоритмов их выбора применительно к условиям производства, где система будет эксплуатироваться;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разработать систему печати результатов проектирования.</a:t>
            </a:r>
          </a:p>
          <a:p>
            <a:pPr indent="534988" algn="just"/>
            <a:endParaRPr lang="ru-RU" sz="3200" dirty="0" smtClean="0">
              <a:latin typeface="+mn-lt"/>
            </a:endParaRPr>
          </a:p>
          <a:p>
            <a:pPr indent="449263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1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2.2. Исходная информация для разработки технологических процессов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Эффективность процесса проектирования во многом зависит от рационального представления исходной информации, и в первую очередь с точки зрения ее полноты и избыточности.</a:t>
            </a:r>
          </a:p>
          <a:p>
            <a:pPr marL="0" indent="0" algn="just">
              <a:buNone/>
            </a:pPr>
            <a:r>
              <a:rPr lang="ru-RU" sz="2800" dirty="0" smtClean="0"/>
              <a:t>Исходная информация для проектирования технологических процессов делится на:</a:t>
            </a:r>
          </a:p>
          <a:p>
            <a:pPr marL="0" indent="0" algn="just"/>
            <a:r>
              <a:rPr lang="ru-RU" sz="2800" dirty="0" smtClean="0"/>
              <a:t> базовую, </a:t>
            </a:r>
          </a:p>
          <a:p>
            <a:pPr marL="0" indent="0" algn="just"/>
            <a:r>
              <a:rPr lang="ru-RU" sz="2800" dirty="0" smtClean="0"/>
              <a:t>руководящую,</a:t>
            </a:r>
          </a:p>
          <a:p>
            <a:pPr marL="0" indent="0" algn="just"/>
            <a:r>
              <a:rPr lang="ru-RU" sz="2800" dirty="0" smtClean="0"/>
              <a:t> справочную.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endParaRPr lang="ru-RU" sz="3200" dirty="0" smtClean="0">
              <a:latin typeface="+mn-lt"/>
            </a:endParaRPr>
          </a:p>
          <a:p>
            <a:pPr indent="449263" algn="just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Базовая информация</a:t>
            </a:r>
            <a:r>
              <a:rPr lang="ru-RU" sz="2800" dirty="0" smtClean="0"/>
              <a:t> для проектирования технологических процессов включает: </a:t>
            </a:r>
          </a:p>
          <a:p>
            <a:pPr algn="just"/>
            <a:endParaRPr lang="ru-RU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данные, содержащиеся в конструктор­ской документации на изделие;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программу выпуска, определяющую тип производства;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сведения о наличных средствах технологического оснащения, производственных площадях и т.п. (при проектировании технологических процессов для действующих заводов и цехов).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1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endParaRPr lang="ru-RU" sz="3200" dirty="0" smtClean="0">
              <a:latin typeface="+mn-lt"/>
            </a:endParaRPr>
          </a:p>
          <a:p>
            <a:pPr indent="449263" algn="just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Руководящая информация</a:t>
            </a:r>
            <a:r>
              <a:rPr lang="ru-RU" sz="2800" dirty="0" smtClean="0"/>
              <a:t> включает данные, содержащиеся в следующих источниках: </a:t>
            </a:r>
          </a:p>
          <a:p>
            <a:pPr algn="just"/>
            <a:endParaRPr lang="ru-RU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стандартах ЕСТПП, соответствующих отраслевых стандартах и стандартах предприятия на технологические процессы, методы управления ими, технологическое оснащение (оборудование, приспособления и др.);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документации на перспективные технологические процессы;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/>
              <a:t> производственных инструкциях.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1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12" y="0"/>
            <a:ext cx="9157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endParaRPr lang="ru-RU" sz="3200" dirty="0" smtClean="0">
              <a:latin typeface="+mn-lt"/>
            </a:endParaRPr>
          </a:p>
          <a:p>
            <a:pPr indent="449263" algn="just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Справочная информация</a:t>
            </a:r>
            <a:r>
              <a:rPr lang="ru-RU" sz="2800" dirty="0" smtClean="0"/>
              <a:t> включает данные, содержащиеся в</a:t>
            </a:r>
            <a:endParaRPr lang="ru-RU" sz="1600" dirty="0" smtClean="0"/>
          </a:p>
          <a:p>
            <a:pPr algn="just"/>
            <a:endParaRPr lang="ru-RU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документации на действующие типовые технологические процессы по данному виду обработки;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описаниях прогрессивных методов обработки;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каталогах, номенклатурных справочниках прогрессивного технологического оборудования и оснастки;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материалах по выбору технологических нормативов (режимов обработки, припусков, норм расхода материалов и др.);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планах повышения технического уровня производства;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методических материалах по управлению и расчетам точности процессов обработки;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материалах и трудовых нормативах (в том числе общемашиностроительных и отраслевых нормативах времени для нормирования технологической трудоемкости, тарифно-квалификационных справочниках и т.п.).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Ориентировочная трудоемкость решения технологических задач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850" y="1412776"/>
            <a:ext cx="79525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2.3. Формализация технологического проектирования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Для современных разработок в области технологии машиностроения характерно:</a:t>
            </a:r>
          </a:p>
          <a:p>
            <a:pPr marL="0" lvl="0" indent="174625" algn="just"/>
            <a:r>
              <a:rPr lang="ru-RU" sz="2800" dirty="0" smtClean="0"/>
              <a:t>отсутствие строгих аналитических зависимостей;</a:t>
            </a:r>
          </a:p>
          <a:p>
            <a:pPr marL="0" lvl="0" indent="174625" algn="just"/>
            <a:r>
              <a:rPr lang="ru-RU" sz="2800" dirty="0" smtClean="0"/>
              <a:t>сложная логика суждений, сложная взаимосвязь и взаимное влияние отдельных задач;</a:t>
            </a:r>
          </a:p>
          <a:p>
            <a:pPr marL="0" indent="174625" algn="just"/>
            <a:r>
              <a:rPr lang="ru-RU" sz="2800" dirty="0" smtClean="0"/>
              <a:t>наличие огромных информационных потоков и большого числа составных элементов технологии (станки, приспособления, инструмент, режимы обработки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Для осуществления автоматизации технологического проектирования с помощью ПК необходимо провести </a:t>
            </a:r>
            <a:r>
              <a:rPr lang="ru-RU" sz="2800" b="1" i="1" dirty="0" smtClean="0"/>
              <a:t>формализацию</a:t>
            </a:r>
            <a:r>
              <a:rPr lang="ru-RU" sz="2800" i="1" dirty="0" smtClean="0"/>
              <a:t> технологии</a:t>
            </a:r>
            <a:r>
              <a:rPr lang="ru-RU" sz="2800" dirty="0" smtClean="0"/>
              <a:t> (или ее части), т.е. провести замену содержательных предложений формулами.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Формализация </a:t>
            </a:r>
            <a:r>
              <a:rPr lang="ru-RU" sz="2800" dirty="0" smtClean="0"/>
              <a:t>обеспечивает возможность создания универсальных алгоритмов и программ относительно начальных и конечных условий, т.е. относительно формы и размеров детали, характера производства, характеристик оборудования и оснастки, и тем самым позволяет более эффективно применять ПК в проектировании различных технологических процессов для деталей различных классов и любой сложности: корпусов, валов, рычагов и т.п.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dirty="0" smtClean="0"/>
              <a:t>Формализация задачи превращает процесс технологического проектирования из процесса рассуждений и построения аналогий в процесс строгого расчета. При этом </a:t>
            </a:r>
            <a:r>
              <a:rPr lang="ru-RU" i="1" dirty="0" smtClean="0"/>
              <a:t>форма образования технологического процесса</a:t>
            </a:r>
            <a:r>
              <a:rPr lang="ru-RU" dirty="0" smtClean="0"/>
              <a:t> и его составных элементов может быть выражена с помощью аппарата </a:t>
            </a:r>
            <a:r>
              <a:rPr lang="ru-RU" i="1" dirty="0" smtClean="0"/>
              <a:t>математической логики</a:t>
            </a:r>
            <a:r>
              <a:rPr lang="ru-RU" dirty="0" smtClean="0"/>
              <a:t>, </a:t>
            </a:r>
            <a:r>
              <a:rPr lang="ru-RU" i="1" dirty="0" smtClean="0"/>
              <a:t>содержание технологических процессов</a:t>
            </a:r>
            <a:r>
              <a:rPr lang="ru-RU" dirty="0" smtClean="0"/>
              <a:t>, характеризуемое рядом свойств объектов технологии, описано средствами </a:t>
            </a:r>
            <a:r>
              <a:rPr lang="ru-RU" i="1" dirty="0" smtClean="0"/>
              <a:t>теории множеств</a:t>
            </a:r>
            <a:r>
              <a:rPr lang="ru-RU" dirty="0" smtClean="0"/>
              <a:t>, а </a:t>
            </a:r>
            <a:r>
              <a:rPr lang="ru-RU" i="1" dirty="0" smtClean="0"/>
              <a:t>качественные отношения</a:t>
            </a:r>
            <a:r>
              <a:rPr lang="ru-RU" dirty="0" smtClean="0"/>
              <a:t> представлены количественными зависимостями с помощью </a:t>
            </a:r>
            <a:r>
              <a:rPr lang="ru-RU" i="1" dirty="0" smtClean="0"/>
              <a:t>логических функций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2.4. Принятие решений при технологическом проектировании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2400" dirty="0" smtClean="0"/>
              <a:t>Множество частных технологических задач, которые решает технолог в процессе проектирования, можно свести в две группы. </a:t>
            </a:r>
          </a:p>
          <a:p>
            <a:pPr marL="0" indent="360363" algn="just">
              <a:buNone/>
            </a:pPr>
            <a:r>
              <a:rPr lang="ru-RU" sz="2400" b="1" i="1" dirty="0" smtClean="0"/>
              <a:t>Первую группу</a:t>
            </a:r>
            <a:r>
              <a:rPr lang="ru-RU" sz="2400" dirty="0" smtClean="0"/>
              <a:t> составляют задачи, которые легко поддаются формализации. К таким задачам следует отнести расчет режимов резания, расчет припусков на механическую обработку, расчет норм времени и т.д. </a:t>
            </a:r>
          </a:p>
          <a:p>
            <a:pPr marL="0" indent="360363" algn="just">
              <a:buNone/>
            </a:pPr>
            <a:r>
              <a:rPr lang="ru-RU" sz="2400" dirty="0" smtClean="0"/>
              <a:t>Большую часть – </a:t>
            </a:r>
            <a:r>
              <a:rPr lang="ru-RU" sz="2400" b="1" i="1" dirty="0" smtClean="0"/>
              <a:t>вторую группу</a:t>
            </a:r>
            <a:r>
              <a:rPr lang="ru-RU" sz="2400" dirty="0" smtClean="0"/>
              <a:t> – составляют задачи, которые условно называют неформализованными. К таким задачам относятся: выбор метода обработки, выбор оборудования, инструмента, назначение схемы базирования, выбор вида заготовки, определение последовательности операций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 smtClean="0"/>
              <a:t>Одной из трудностей процесса формализации является то, что существующие в технологии машиностроения эмпирические зависимости количественных отношений выражаются громоздкими таблицами, имеющими большое число значений, либо эмпирическими формулами, не охватывающими различных условий производства. </a:t>
            </a:r>
          </a:p>
          <a:p>
            <a:pPr marL="0" indent="447675" algn="just">
              <a:buNone/>
            </a:pPr>
            <a:r>
              <a:rPr lang="ru-RU" sz="2400" dirty="0" smtClean="0"/>
              <a:t>В связи с этим очень важными являются работы, выполняемые в области теоретических и экспериментальных исследований по установлению более точных количественных зависимостей, связывающих производительность, точность обработки и качество поверхности с методами и режимами резания для различных условий обработки.</a:t>
            </a:r>
          </a:p>
          <a:p>
            <a:pPr marL="0" indent="447675" algn="just">
              <a:buNone/>
            </a:pPr>
            <a:r>
              <a:rPr lang="ru-RU" sz="2400" dirty="0" smtClean="0"/>
              <a:t>Основываясь на математическом анализе и статистическом исследовании, таблицы и эмпирические формулы можно заменить математическими выражениями. В этом случае повышается эффективность и точность расчета многих параметров и уменьшается загрузка памяти ПК.</a:t>
            </a:r>
          </a:p>
          <a:p>
            <a:pPr marL="0" indent="447675" algn="just">
              <a:buNone/>
            </a:pPr>
            <a:endParaRPr lang="ru-RU" sz="24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2800" dirty="0" smtClean="0"/>
              <a:t>Чтобы получить полное описание геометрии любой машиностроительной конструкции, необходимо описать ее структуру, форму, размеры и взаимное расположение отдельных ее элементов.</a:t>
            </a:r>
          </a:p>
          <a:p>
            <a:pPr marL="0" indent="360363" algn="just">
              <a:buNone/>
            </a:pPr>
            <a:endParaRPr lang="ru-RU" sz="2800" dirty="0" smtClean="0"/>
          </a:p>
          <a:p>
            <a:pPr marL="0" indent="360363" algn="just">
              <a:buNone/>
            </a:pPr>
            <a:r>
              <a:rPr lang="ru-RU" sz="2800" dirty="0" smtClean="0"/>
              <a:t>Для этого достаточно представить весь набор типовых решений, а также условий, при которых может быть принято каждое из них, в формализованном виде. Тогда процесс выбора сводится к проверке соответствия исходных данных и условий применяемости типового решения. В случае выполнения всех условий соответствующее типовое решение принимается.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5857892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Рассмотрим задачу выбора шлифовального круга на операцию круглого наружного шлифования методом врезания. Для машинного решения этой задачи необходимо: </a:t>
            </a:r>
          </a:p>
          <a:p>
            <a:pPr marL="0" lvl="0" indent="447675" algn="just"/>
            <a:r>
              <a:rPr lang="ru-RU" sz="2800" dirty="0" smtClean="0"/>
              <a:t>сформировать множество типовых решений; </a:t>
            </a:r>
          </a:p>
          <a:p>
            <a:pPr marL="0" lvl="0" indent="447675" algn="just"/>
            <a:r>
              <a:rPr lang="ru-RU" sz="2800" dirty="0" smtClean="0"/>
              <a:t>сформировать комплекс условий применяемости; </a:t>
            </a:r>
          </a:p>
          <a:p>
            <a:pPr marL="0" lvl="0" indent="447675" algn="just"/>
            <a:r>
              <a:rPr lang="ru-RU" sz="2800" dirty="0" smtClean="0"/>
              <a:t>сформировать массив параметров применяемости; </a:t>
            </a:r>
          </a:p>
          <a:p>
            <a:pPr marL="0" indent="447675" algn="just"/>
            <a:r>
              <a:rPr lang="ru-RU" sz="2800" dirty="0" smtClean="0"/>
              <a:t>разработать алгоритм логической проверки соответствия исходных данных и условий применяемости.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360363" algn="ctr">
              <a:buNone/>
            </a:pPr>
            <a:endParaRPr lang="ru-RU" sz="2800" b="1" i="1" dirty="0" smtClean="0"/>
          </a:p>
          <a:p>
            <a:pPr marL="0" indent="360363" algn="ctr">
              <a:buNone/>
            </a:pPr>
            <a:r>
              <a:rPr lang="ru-RU" sz="2800" b="1" i="1" dirty="0" smtClean="0"/>
              <a:t>МТР</a:t>
            </a:r>
            <a:r>
              <a:rPr lang="ru-RU" sz="2800" b="1" dirty="0" smtClean="0"/>
              <a:t> = {3У12В, 3У131М, 3М163В}</a:t>
            </a:r>
          </a:p>
          <a:p>
            <a:pPr marL="0" indent="360363" algn="ctr">
              <a:buNone/>
            </a:pPr>
            <a:endParaRPr lang="ru-RU" sz="2800" b="1" dirty="0" smtClean="0"/>
          </a:p>
          <a:p>
            <a:pPr marL="0" indent="360363" algn="just">
              <a:buNone/>
            </a:pPr>
            <a:r>
              <a:rPr lang="ru-RU" sz="2800" i="1" dirty="0" smtClean="0"/>
              <a:t>Комплекс условий применяемости –</a:t>
            </a:r>
            <a:r>
              <a:rPr lang="ru-RU" sz="2800" dirty="0" smtClean="0"/>
              <a:t> это множество параметров, проверка которых с достаточной достоверностью позволит выбрать то или иное решение.</a:t>
            </a:r>
          </a:p>
          <a:p>
            <a:pPr marL="0" indent="360363" algn="just">
              <a:buNone/>
            </a:pPr>
            <a:r>
              <a:rPr lang="ru-RU" sz="2800" dirty="0" smtClean="0"/>
              <a:t>Условиями применяемости в данном случае являются размещение детали в рабочей зоне станка и возможности обработки ее на данном типе оборудования.</a:t>
            </a:r>
            <a:endParaRPr lang="ru-RU" sz="2800" b="1" dirty="0" smtClean="0"/>
          </a:p>
          <a:p>
            <a:pPr marL="0" indent="360363" algn="ctr">
              <a:buNone/>
            </a:pPr>
            <a:endParaRPr lang="ru-RU" sz="2800" b="1" dirty="0" smtClean="0"/>
          </a:p>
          <a:p>
            <a:pPr marL="0" indent="360363" algn="just"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57694"/>
          </a:xfrm>
        </p:spPr>
        <p:txBody>
          <a:bodyPr/>
          <a:lstStyle/>
          <a:p>
            <a:pPr marL="0" indent="719138" algn="just">
              <a:buNone/>
            </a:pPr>
            <a:r>
              <a:rPr lang="ru-RU" sz="2800" dirty="0" smtClean="0"/>
              <a:t>Первая группа условий регламентирует габаритные размеры детали – диаметр вала </a:t>
            </a:r>
            <a:r>
              <a:rPr lang="en-US" sz="2800" i="1" dirty="0" smtClean="0"/>
              <a:t>D</a:t>
            </a:r>
            <a:r>
              <a:rPr lang="ru-RU" sz="2800" dirty="0" smtClean="0"/>
              <a:t> и длина </a:t>
            </a:r>
            <a:r>
              <a:rPr lang="en-US" sz="2800" i="1" dirty="0" smtClean="0"/>
              <a:t>L</a:t>
            </a:r>
            <a:r>
              <a:rPr lang="ru-RU" sz="2800" dirty="0" smtClean="0"/>
              <a:t> должны находиться в пределах, допустимых рабочей зоной станка. </a:t>
            </a:r>
          </a:p>
          <a:p>
            <a:pPr marL="0" indent="719138" algn="just">
              <a:buNone/>
            </a:pPr>
            <a:r>
              <a:rPr lang="ru-RU" sz="2800" dirty="0" smtClean="0"/>
              <a:t>Вторую группу условий составляют следующие требования: длина шлифуемой шейки </a:t>
            </a:r>
            <a:r>
              <a:rPr lang="en-US" sz="2800" i="1" dirty="0" smtClean="0"/>
              <a:t>l</a:t>
            </a:r>
            <a:r>
              <a:rPr lang="en-US" sz="2800" dirty="0" smtClean="0"/>
              <a:t> </a:t>
            </a:r>
            <a:r>
              <a:rPr lang="ru-RU" sz="2800" dirty="0" smtClean="0"/>
              <a:t>не должна превышать высоту шлифовального круга </a:t>
            </a:r>
            <a:r>
              <a:rPr lang="ru-RU" sz="2800" i="1" dirty="0" smtClean="0"/>
              <a:t>H</a:t>
            </a:r>
            <a:r>
              <a:rPr lang="ru-RU" sz="2800" dirty="0" smtClean="0"/>
              <a:t>; высота бурта </a:t>
            </a:r>
            <a:r>
              <a:rPr lang="en-US" sz="2800" i="1" dirty="0" smtClean="0"/>
              <a:t>h </a:t>
            </a:r>
            <a:r>
              <a:rPr lang="ru-RU" sz="2800" dirty="0" smtClean="0"/>
              <a:t>у шлифуемой шейки детали </a:t>
            </a:r>
            <a:r>
              <a:rPr lang="ru-RU" sz="2800" i="1" dirty="0" smtClean="0"/>
              <a:t>3</a:t>
            </a:r>
            <a:r>
              <a:rPr lang="ru-RU" sz="2800" dirty="0" smtClean="0"/>
              <a:t> не должна быть больше, чем перепад шлифовального круга </a:t>
            </a:r>
            <a:r>
              <a:rPr lang="ru-RU" sz="2800" i="1" dirty="0" smtClean="0"/>
              <a:t>1</a:t>
            </a:r>
            <a:r>
              <a:rPr lang="ru-RU" sz="2800" dirty="0" smtClean="0"/>
              <a:t> и закрепляющей его планшайбы </a:t>
            </a:r>
            <a:r>
              <a:rPr lang="ru-RU" sz="2800" i="1" dirty="0" smtClean="0"/>
              <a:t>2.</a:t>
            </a:r>
          </a:p>
          <a:p>
            <a:pPr marL="0" indent="719138" algn="just">
              <a:buNone/>
            </a:pPr>
            <a:endParaRPr lang="ru-RU" sz="2800" dirty="0" smtClean="0"/>
          </a:p>
          <a:p>
            <a:pPr marL="0" indent="360363" algn="ctr">
              <a:buNone/>
            </a:pPr>
            <a:endParaRPr lang="ru-RU" sz="2800" b="1" dirty="0" smtClean="0"/>
          </a:p>
          <a:p>
            <a:pPr marL="0" indent="360363" algn="just">
              <a:buNone/>
            </a:pP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643313"/>
            <a:ext cx="3429024" cy="32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357290" y="0"/>
          <a:ext cx="5826141" cy="315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1815840" imgH="990360" progId="Equation.DSMT4">
                  <p:embed/>
                </p:oleObj>
              </mc:Choice>
              <mc:Fallback>
                <p:oleObj name="Equation" r:id="rId3" imgW="1815840" imgH="990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0"/>
                        <a:ext cx="5826141" cy="3152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90" y="3290500"/>
            <a:ext cx="3807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0000"/>
                </a:solidFill>
              </a:rPr>
              <a:t>КПП</a:t>
            </a:r>
            <a:r>
              <a:rPr lang="ru-RU" sz="3600" dirty="0" smtClean="0">
                <a:solidFill>
                  <a:srgbClr val="000000"/>
                </a:solidFill>
              </a:rPr>
              <a:t> = {</a:t>
            </a:r>
            <a:r>
              <a:rPr lang="ru-RU" sz="3600" i="1" dirty="0" smtClean="0">
                <a:solidFill>
                  <a:srgbClr val="000000"/>
                </a:solidFill>
              </a:rPr>
              <a:t> </a:t>
            </a:r>
            <a:r>
              <a:rPr lang="en-US" sz="3600" i="1" dirty="0" smtClean="0">
                <a:solidFill>
                  <a:srgbClr val="000000"/>
                </a:solidFill>
              </a:rPr>
              <a:t>D</a:t>
            </a:r>
            <a:r>
              <a:rPr lang="ru-RU" sz="3600" i="1" dirty="0" smtClean="0">
                <a:solidFill>
                  <a:srgbClr val="000000"/>
                </a:solidFill>
              </a:rPr>
              <a:t>, L, </a:t>
            </a:r>
            <a:r>
              <a:rPr lang="en-US" sz="3600" i="1" dirty="0" smtClean="0">
                <a:solidFill>
                  <a:srgbClr val="000000"/>
                </a:solidFill>
              </a:rPr>
              <a:t>l</a:t>
            </a:r>
            <a:r>
              <a:rPr lang="ru-RU" sz="3600" i="1" dirty="0" smtClean="0">
                <a:solidFill>
                  <a:srgbClr val="000000"/>
                </a:solidFill>
              </a:rPr>
              <a:t>, </a:t>
            </a:r>
            <a:r>
              <a:rPr lang="en-US" sz="3600" i="1" dirty="0" smtClean="0">
                <a:solidFill>
                  <a:srgbClr val="000000"/>
                </a:solidFill>
              </a:rPr>
              <a:t>h</a:t>
            </a:r>
            <a:r>
              <a:rPr lang="ru-RU" sz="3600" dirty="0" smtClean="0">
                <a:solidFill>
                  <a:srgbClr val="000000"/>
                </a:solidFill>
              </a:rPr>
              <a:t>}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1481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000" i="1" dirty="0" smtClean="0"/>
              <a:t>КПП (комплекс параметров применяемости) - с</a:t>
            </a:r>
            <a:r>
              <a:rPr lang="ru-RU" sz="2000" dirty="0" smtClean="0"/>
              <a:t>овокупность параметров, регламентированных комплексом условий применяемости. В соответствии с комплексом параметров применяемости формируются исходные данные задачи и характеристики типовых решений.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latin typeface="+mn-lt"/>
              </a:rPr>
              <a:t>1.2. Особенности технологической подготовки современного машиностроительного производства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57404"/>
          </a:xfrm>
        </p:spPr>
        <p:txBody>
          <a:bodyPr/>
          <a:lstStyle/>
          <a:p>
            <a:pPr algn="just"/>
            <a:r>
              <a:rPr lang="ru-RU" sz="2800" i="1" dirty="0"/>
              <a:t>Технологическая подготовка про­изводства </a:t>
            </a:r>
            <a:r>
              <a:rPr lang="ru-RU" sz="2800" dirty="0"/>
              <a:t>– это совокупность взаимосвязанных процессов, обеспечивающих технологическую готовность предприятий к выпуску изделий заданного качества при установленных сроках, объеме и затратах.</a:t>
            </a:r>
          </a:p>
          <a:p>
            <a:endParaRPr lang="ru-RU" sz="3600" b="1" i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1665"/>
            <a:ext cx="9144000" cy="193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14348" y="0"/>
            <a:ext cx="8010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Условия применяемости шлифовальных станков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928662" y="3857628"/>
          <a:ext cx="7317164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2" name="Equation" r:id="rId4" imgW="2006600" imgH="711200" progId="Equation.DSMT4">
                  <p:embed/>
                </p:oleObj>
              </mc:Choice>
              <mc:Fallback>
                <p:oleObj name="Equation" r:id="rId4" imgW="2006600" imgH="71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857628"/>
                        <a:ext cx="7317164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1472" y="3071810"/>
            <a:ext cx="5626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Массив условий применяемости</a:t>
            </a:r>
            <a:endParaRPr lang="ru-RU" sz="4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sz="2400" dirty="0" smtClean="0"/>
              <a:t>Процедуру проверки  условий можно описать при помощи </a:t>
            </a:r>
            <a:r>
              <a:rPr lang="ru-RU" sz="2400" i="1" dirty="0" smtClean="0"/>
              <a:t>формального алгоритма.</a:t>
            </a:r>
          </a:p>
          <a:p>
            <a:pPr indent="273050" algn="just"/>
            <a:r>
              <a:rPr lang="ru-RU" sz="2400" dirty="0" smtClean="0"/>
              <a:t>На основе этого алгоритма может быть составлена программа для ПК, позволяющая для любого набора исходных данных выбрать модель шлифовального станка.</a:t>
            </a:r>
          </a:p>
          <a:p>
            <a:pPr indent="273050" algn="just"/>
            <a:r>
              <a:rPr lang="ru-RU" sz="2400" dirty="0" smtClean="0"/>
              <a:t>Набор исходных данных:  </a:t>
            </a:r>
            <a:r>
              <a:rPr lang="en-US" sz="2400" i="1" dirty="0" smtClean="0"/>
              <a:t>U</a:t>
            </a:r>
            <a:r>
              <a:rPr lang="ru-RU" sz="2400" baseline="-25000" dirty="0" err="1" smtClean="0"/>
              <a:t>д</a:t>
            </a:r>
            <a:r>
              <a:rPr lang="ru-RU" sz="2400" dirty="0" smtClean="0"/>
              <a:t> = {</a:t>
            </a:r>
            <a:r>
              <a:rPr lang="en-US" sz="2400" i="1" dirty="0" smtClean="0"/>
              <a:t>D</a:t>
            </a:r>
            <a:r>
              <a:rPr lang="ru-RU" sz="2400" baseline="-25000" dirty="0" err="1" smtClean="0"/>
              <a:t>д</a:t>
            </a:r>
            <a:r>
              <a:rPr lang="ru-RU" sz="2400" i="1" dirty="0" smtClean="0"/>
              <a:t>, </a:t>
            </a:r>
            <a:r>
              <a:rPr lang="en-US" sz="2400" i="1" dirty="0" smtClean="0"/>
              <a:t>L</a:t>
            </a:r>
            <a:r>
              <a:rPr lang="ru-RU" sz="2400" baseline="-25000" dirty="0" err="1" smtClean="0"/>
              <a:t>д</a:t>
            </a:r>
            <a:r>
              <a:rPr lang="ru-RU" sz="2400" i="1" dirty="0" smtClean="0"/>
              <a:t>,</a:t>
            </a:r>
            <a:r>
              <a:rPr lang="ru-RU" sz="2400" dirty="0" smtClean="0"/>
              <a:t> </a:t>
            </a:r>
            <a:r>
              <a:rPr lang="en-US" sz="2400" i="1" dirty="0" smtClean="0"/>
              <a:t>l</a:t>
            </a:r>
            <a:r>
              <a:rPr lang="ru-RU" sz="2400" baseline="-25000" dirty="0" err="1" smtClean="0"/>
              <a:t>д</a:t>
            </a:r>
            <a:r>
              <a:rPr lang="ru-RU" sz="2400" dirty="0" smtClean="0"/>
              <a:t>, </a:t>
            </a:r>
            <a:r>
              <a:rPr lang="en-US" sz="2400" i="1" dirty="0" smtClean="0"/>
              <a:t>h</a:t>
            </a:r>
            <a:r>
              <a:rPr lang="ru-RU" sz="2400" baseline="-25000" dirty="0" err="1" smtClean="0"/>
              <a:t>д</a:t>
            </a:r>
            <a:r>
              <a:rPr lang="ru-RU" sz="2400" dirty="0" smtClean="0"/>
              <a:t>}</a:t>
            </a:r>
            <a:endParaRPr lang="ru-RU" sz="24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928662" y="2265702"/>
            <a:ext cx="7010352" cy="44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При решении </a:t>
            </a:r>
            <a:r>
              <a:rPr lang="ru-RU" sz="2800" b="1" i="1" dirty="0" smtClean="0"/>
              <a:t>любых технологических задач с применением ПК</a:t>
            </a:r>
            <a:r>
              <a:rPr lang="ru-RU" sz="2800" b="1" dirty="0" smtClean="0"/>
              <a:t> </a:t>
            </a:r>
            <a:r>
              <a:rPr lang="ru-RU" sz="2800" dirty="0" smtClean="0"/>
              <a:t>необходимо в каждом случае сформировать множество типовых решений, комплекс условий применяемости каждого типового решения, массив условий применяемости, а также разработать правила проверки этих условий – алгоритм решения. </a:t>
            </a:r>
          </a:p>
          <a:p>
            <a:pPr marL="0" indent="447675" algn="just">
              <a:buNone/>
            </a:pPr>
            <a:r>
              <a:rPr lang="ru-RU" sz="2800" dirty="0" smtClean="0"/>
              <a:t>Для всех </a:t>
            </a:r>
            <a:r>
              <a:rPr lang="ru-RU" sz="2800" b="1" i="1" dirty="0" smtClean="0"/>
              <a:t>частных технологических задач</a:t>
            </a:r>
            <a:r>
              <a:rPr lang="ru-RU" sz="2800" i="1" dirty="0" smtClean="0"/>
              <a:t>,</a:t>
            </a:r>
            <a:r>
              <a:rPr lang="ru-RU" sz="2800" dirty="0" smtClean="0"/>
              <a:t> которые являются составными элементами технологического процесса, также решается весь комплекс вопросов технологического проектирования. На основании полученных решений формируется полный технологический процесс.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2.5. Методы машинного проектирования технологических процессов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В автоматизированном проектировании технологических процессов можно выделить три основных метода: </a:t>
            </a:r>
          </a:p>
          <a:p>
            <a:pPr marL="0" lvl="0" indent="447675" algn="just"/>
            <a:r>
              <a:rPr lang="ru-RU" sz="2800" dirty="0" smtClean="0"/>
              <a:t>метод случайных аналогий; </a:t>
            </a:r>
          </a:p>
          <a:p>
            <a:pPr marL="0" lvl="0" indent="447675" algn="just"/>
            <a:r>
              <a:rPr lang="ru-RU" sz="2800" dirty="0" smtClean="0"/>
              <a:t>метод анализа;</a:t>
            </a:r>
          </a:p>
          <a:p>
            <a:pPr marL="0" lvl="0" indent="447675" algn="just"/>
            <a:r>
              <a:rPr lang="ru-RU" sz="2800" dirty="0" smtClean="0"/>
              <a:t>метод синтеза.</a:t>
            </a:r>
          </a:p>
          <a:p>
            <a:pPr marL="0" indent="447675" algn="just"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i="1" dirty="0" smtClean="0"/>
              <a:t>Метод случайных аналогий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Основан на использовании готовых решений на всех уровнях проектирования за счет заимствования существующих единичных технологических процессов. Схема нахождения маршрута в этом случае следующая: 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деталь </a:t>
            </a:r>
            <a:r>
              <a:rPr lang="ru-RU" sz="2800" i="1" dirty="0" smtClean="0">
                <a:sym typeface="Symbol"/>
              </a:rPr>
              <a:t></a:t>
            </a:r>
            <a:r>
              <a:rPr lang="ru-RU" sz="2800" i="1" dirty="0" smtClean="0"/>
              <a:t> деталь-аналог </a:t>
            </a:r>
            <a:r>
              <a:rPr lang="ru-RU" sz="2800" i="1" dirty="0" smtClean="0">
                <a:sym typeface="Symbol"/>
              </a:rPr>
              <a:t></a:t>
            </a:r>
            <a:r>
              <a:rPr lang="ru-RU" sz="2800" i="1" dirty="0" smtClean="0"/>
              <a:t> процесс на деталь-аналог </a:t>
            </a:r>
            <a:r>
              <a:rPr lang="ru-RU" sz="2800" i="1" dirty="0" smtClean="0">
                <a:sym typeface="Symbol"/>
              </a:rPr>
              <a:t></a:t>
            </a:r>
            <a:r>
              <a:rPr lang="ru-RU" sz="2800" i="1" dirty="0" smtClean="0"/>
              <a:t> процесс на деталь</a:t>
            </a:r>
          </a:p>
          <a:p>
            <a:pPr>
              <a:buNone/>
            </a:pPr>
            <a:endParaRPr lang="ru-RU" sz="2800" i="1" dirty="0" smtClean="0"/>
          </a:p>
          <a:p>
            <a:pPr marL="0" indent="447675" algn="just">
              <a:buNone/>
            </a:pPr>
            <a:r>
              <a:rPr lang="ru-RU" sz="2800" dirty="0" smtClean="0"/>
              <a:t>Указанный метод проектирования целесообразно использовать для деталей, на которые не разработаны унифицированные технологические процессы.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i="1" dirty="0" smtClean="0"/>
              <a:t>Метод анализа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400" dirty="0" smtClean="0"/>
              <a:t>Основан на применении унифицированных технологических процессов (УТП). </a:t>
            </a:r>
          </a:p>
          <a:p>
            <a:pPr marL="0" indent="447675">
              <a:buNone/>
              <a:tabLst>
                <a:tab pos="0" algn="l"/>
              </a:tabLst>
            </a:pPr>
            <a:r>
              <a:rPr lang="ru-RU" sz="2400" dirty="0" smtClean="0"/>
              <a:t>Применение УТП позволяет: </a:t>
            </a:r>
          </a:p>
          <a:p>
            <a:pPr marL="0" indent="447675">
              <a:tabLst>
                <a:tab pos="0" algn="l"/>
              </a:tabLst>
            </a:pPr>
            <a:r>
              <a:rPr lang="ru-RU" sz="2400" dirty="0" smtClean="0"/>
              <a:t>сразу войти в область решений, близкую к оптимальной; </a:t>
            </a:r>
          </a:p>
          <a:p>
            <a:pPr marL="0" indent="447675">
              <a:tabLst>
                <a:tab pos="0" algn="l"/>
              </a:tabLst>
            </a:pPr>
            <a:r>
              <a:rPr lang="ru-RU" sz="2400" dirty="0" smtClean="0"/>
              <a:t>сократить количество перебираемых вариантов за счет использования типовых технологических решений. </a:t>
            </a:r>
          </a:p>
          <a:p>
            <a:pPr marL="0" indent="447675">
              <a:tabLst>
                <a:tab pos="0" algn="l"/>
              </a:tabLst>
            </a:pPr>
            <a:endParaRPr lang="ru-RU" sz="2400" dirty="0" smtClean="0"/>
          </a:p>
          <a:p>
            <a:pPr marL="0" indent="447675" algn="just">
              <a:buNone/>
            </a:pPr>
            <a:r>
              <a:rPr lang="ru-RU" sz="2400" dirty="0" smtClean="0"/>
              <a:t>Схема проектирования техноло­гического процесса в этом случае следующая: </a:t>
            </a:r>
          </a:p>
          <a:p>
            <a:pPr algn="ctr">
              <a:buNone/>
            </a:pPr>
            <a:r>
              <a:rPr lang="ru-RU" sz="2800" i="1" dirty="0" smtClean="0"/>
              <a:t>деталь </a:t>
            </a:r>
            <a:r>
              <a:rPr lang="ru-RU" sz="2800" i="1" dirty="0" smtClean="0">
                <a:sym typeface="Symbol"/>
              </a:rPr>
              <a:t></a:t>
            </a:r>
            <a:r>
              <a:rPr lang="ru-RU" sz="2800" i="1" dirty="0" smtClean="0"/>
              <a:t> УТП </a:t>
            </a:r>
            <a:r>
              <a:rPr lang="ru-RU" sz="2800" i="1" dirty="0" smtClean="0">
                <a:sym typeface="Symbol"/>
              </a:rPr>
              <a:t></a:t>
            </a:r>
            <a:r>
              <a:rPr lang="ru-RU" sz="2800" i="1" dirty="0" smtClean="0"/>
              <a:t> рабочий технологический процесс.</a:t>
            </a:r>
            <a:endParaRPr lang="ru-RU" sz="2800" dirty="0" smtClean="0"/>
          </a:p>
          <a:p>
            <a:pPr marL="0" indent="447675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i="1" dirty="0" smtClean="0"/>
              <a:t>Метод синтеза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1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Основан на синтезе технологических маршрутов и операций. Типизация решений в данном случае выполняется, как правило, на уровне перехода. При этом для каждой поверхности детали производят разделение на промежуточные состояния и выбирают методы их обработки. Разработка технологического маршрута обработки производится на основе анализа размерных связей элементов детали и синтеза схем базирования Разработка операционной технологии основана на анализе структурных связей в заготовке и детали и синтезе структуры операции.</a:t>
            </a:r>
          </a:p>
          <a:p>
            <a:pPr marL="0" indent="447675" algn="just">
              <a:buNone/>
            </a:pPr>
            <a:endParaRPr lang="ru-RU" sz="2400" dirty="0" smtClean="0"/>
          </a:p>
          <a:p>
            <a:pPr marL="0" indent="447675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2.6. Состав и назначение САПР технологической подготовки производства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marL="0" indent="447675" algn="just">
              <a:buNone/>
            </a:pPr>
            <a:endParaRPr lang="ru-RU" sz="2800" dirty="0" smtClean="0"/>
          </a:p>
          <a:p>
            <a:pPr marL="0" indent="447675" algn="just">
              <a:buNone/>
            </a:pPr>
            <a:r>
              <a:rPr lang="ru-RU" sz="2800" dirty="0" smtClean="0"/>
              <a:t>Современная САПР при ее полном развитии должна включать автоматизированное решение всех задач, встречающихся при технологическом проектировании. В случае создания комплексных автоматизированных систем, объединяющих в единый процесс основные этапы проектирования изделий достигается наибольший технико-экономический эффект.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85728"/>
            <a:ext cx="6858016" cy="515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Функциональный состав комплексной САПР ТП машиностроительного предприятия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Подсистемы автоматизации технологического проектирования предусматривают решение следующих задач:</a:t>
            </a:r>
          </a:p>
          <a:p>
            <a:pPr marL="0" indent="447675" algn="just"/>
            <a:r>
              <a:rPr lang="ru-RU" sz="2800" dirty="0" smtClean="0"/>
              <a:t>разработка технологии литейного производства</a:t>
            </a:r>
          </a:p>
          <a:p>
            <a:pPr marL="0" indent="447675" algn="just"/>
            <a:r>
              <a:rPr lang="ru-RU" sz="2800" dirty="0" smtClean="0"/>
              <a:t>разработка технологии сварки и резки металлов</a:t>
            </a:r>
          </a:p>
          <a:p>
            <a:pPr marL="0" indent="447675" algn="just"/>
            <a:r>
              <a:rPr lang="ru-RU" sz="2800" dirty="0" smtClean="0"/>
              <a:t>разработка технологии кузнечно-штамповочного производ­ства</a:t>
            </a:r>
          </a:p>
          <a:p>
            <a:pPr marL="0" indent="447675" algn="just"/>
            <a:r>
              <a:rPr lang="ru-RU" sz="2800" dirty="0" smtClean="0"/>
              <a:t>разработка технологии механической обработки</a:t>
            </a:r>
          </a:p>
          <a:p>
            <a:pPr marL="0" indent="447675" algn="just"/>
            <a:r>
              <a:rPr lang="ru-RU" sz="2800" dirty="0" smtClean="0"/>
              <a:t>разработка технологии сборки</a:t>
            </a:r>
          </a:p>
          <a:p>
            <a:pPr marL="0" indent="447675" algn="just"/>
            <a:r>
              <a:rPr lang="ru-RU" sz="2800" dirty="0" smtClean="0"/>
              <a:t>разработка технологии химических, термохимических, химико-механических, электрических, термических методов обработки, металлопокрытий, окраски.</a:t>
            </a:r>
          </a:p>
          <a:p>
            <a:pPr marL="0" indent="447675"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20"/>
            <a:ext cx="8229600" cy="4525963"/>
          </a:xfrm>
        </p:spPr>
        <p:txBody>
          <a:bodyPr/>
          <a:lstStyle/>
          <a:p>
            <a:pPr marL="0" indent="541338">
              <a:buNone/>
            </a:pPr>
            <a:r>
              <a:rPr lang="ru-RU" i="1" dirty="0"/>
              <a:t>Исходными данными для технологической подготовки производ­ства</a:t>
            </a:r>
            <a:r>
              <a:rPr lang="ru-RU" dirty="0"/>
              <a:t> являются</a:t>
            </a:r>
            <a:r>
              <a:rPr lang="ru-RU" dirty="0" smtClean="0"/>
              <a:t>:</a:t>
            </a:r>
          </a:p>
          <a:p>
            <a:pPr lvl="0"/>
            <a:r>
              <a:rPr lang="ru-RU" dirty="0"/>
              <a:t>комплект чертежей на новое изделие;</a:t>
            </a:r>
          </a:p>
          <a:p>
            <a:pPr lvl="0"/>
            <a:r>
              <a:rPr lang="ru-RU" dirty="0"/>
              <a:t>программа выпуска изделия;</a:t>
            </a:r>
          </a:p>
          <a:p>
            <a:pPr lvl="0"/>
            <a:r>
              <a:rPr lang="ru-RU" dirty="0"/>
              <a:t>срок запуска изделий в производство;</a:t>
            </a:r>
          </a:p>
          <a:p>
            <a:pPr lvl="0"/>
            <a:r>
              <a:rPr lang="ru-RU" dirty="0"/>
              <a:t>организационно-технические условия, учитывающие возмож­ности приобретения комплектующих изделий, а также оборудования и оснастки на других предприятиях.</a:t>
            </a:r>
          </a:p>
          <a:p>
            <a:pPr marL="0" indent="541338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Подсистемы конструирования средств технологического оснащения должны включать инвариантные части (модули), позволяющие решать для различных подсистем технологического проектирования следующие задачи: </a:t>
            </a:r>
          </a:p>
          <a:p>
            <a:pPr marL="0" lvl="0" indent="447675" algn="just"/>
            <a:r>
              <a:rPr lang="ru-RU" sz="2800" dirty="0" smtClean="0"/>
              <a:t>проектирование специального оборудования, </a:t>
            </a:r>
          </a:p>
          <a:p>
            <a:pPr marL="0" lvl="0" indent="447675" algn="just"/>
            <a:r>
              <a:rPr lang="ru-RU" sz="2800" dirty="0" smtClean="0"/>
              <a:t>проектирование специальной оснастки, </a:t>
            </a:r>
          </a:p>
          <a:p>
            <a:pPr marL="0" lvl="0" indent="447675" algn="just"/>
            <a:r>
              <a:rPr lang="ru-RU" sz="2800" dirty="0" smtClean="0"/>
              <a:t>проектирование специальных режущих инструментов, </a:t>
            </a:r>
          </a:p>
          <a:p>
            <a:pPr marL="0" lvl="0" indent="447675" algn="just"/>
            <a:r>
              <a:rPr lang="ru-RU" sz="2800" dirty="0" smtClean="0"/>
              <a:t>проектирование специальных мерительных инструментов. </a:t>
            </a:r>
          </a:p>
          <a:p>
            <a:pPr marL="0" indent="447675"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 smtClean="0"/>
              <a:t>Несмотря на многообразие задач, возникающих при создании комплексных САПР ТП машиностроительного предприятия, имеется возможность их построения на единой методологической основе с максимальным использованием стандартных методов, программ и технических средств. В настоящее время происходит в основном автономное использование отдельных подсистем технологического проектирования. </a:t>
            </a:r>
            <a:endParaRPr lang="ru-RU" sz="2800" smtClean="0"/>
          </a:p>
          <a:p>
            <a:pPr marL="0" indent="534988" algn="just">
              <a:buNone/>
            </a:pPr>
            <a:r>
              <a:rPr lang="ru-RU" sz="2800" smtClean="0"/>
              <a:t>Однако </a:t>
            </a:r>
            <a:r>
              <a:rPr lang="ru-RU" sz="2800" dirty="0" smtClean="0"/>
              <a:t>ведутся разработки комплексных САПР ТП, у которых отпадет потребность в технической документации для производственных целей, и вся информация для </a:t>
            </a:r>
            <a:r>
              <a:rPr lang="ru-RU" sz="2800" smtClean="0"/>
              <a:t>решения различных </a:t>
            </a:r>
            <a:r>
              <a:rPr lang="ru-RU" sz="2800" dirty="0" smtClean="0"/>
              <a:t>задач будет передаваться </a:t>
            </a:r>
            <a:r>
              <a:rPr lang="ru-RU" sz="2800" smtClean="0"/>
              <a:t>из ПК </a:t>
            </a:r>
            <a:r>
              <a:rPr lang="ru-RU" sz="2800" dirty="0" smtClean="0"/>
              <a:t>по каналам связи.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143000"/>
          </a:xfrm>
        </p:spPr>
        <p:txBody>
          <a:bodyPr/>
          <a:lstStyle/>
          <a:p>
            <a:r>
              <a:rPr lang="be-BY" b="1" dirty="0" smtClean="0"/>
              <a:t>Тема 3. </a:t>
            </a:r>
            <a:r>
              <a:rPr lang="ru-RU" b="1" dirty="0" smtClean="0"/>
              <a:t>САПР ПРОЦЕССОВ МЕХАНИЧЕСКОЙ ОБРАБОТКИ </a:t>
            </a:r>
            <a:br>
              <a:rPr lang="ru-RU" b="1" dirty="0" smtClean="0"/>
            </a:br>
            <a:r>
              <a:rPr lang="ru-RU" b="1" dirty="0" smtClean="0"/>
              <a:t>В УСЛОВИЯХ ЕДИНИЧНОГО ПРОИЗВОДСТВА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3.1. Понятие о теории графов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1"/>
          </a:xfrm>
        </p:spPr>
        <p:txBody>
          <a:bodyPr/>
          <a:lstStyle/>
          <a:p>
            <a:pPr algn="just"/>
            <a:r>
              <a:rPr lang="ru-RU" sz="2800" b="1" i="1" dirty="0" smtClean="0"/>
              <a:t>Графом</a:t>
            </a:r>
            <a:r>
              <a:rPr lang="ru-RU" sz="2800" dirty="0" smtClean="0"/>
              <a:t> </a:t>
            </a:r>
            <a:r>
              <a:rPr lang="en-US" sz="2800" dirty="0" smtClean="0"/>
              <a:t>G</a:t>
            </a:r>
            <a:r>
              <a:rPr lang="ru-RU" sz="2800" dirty="0" smtClean="0"/>
              <a:t> называется совокупность множества </a:t>
            </a:r>
            <a:r>
              <a:rPr lang="en-US" sz="2800" dirty="0" smtClean="0"/>
              <a:t>V</a:t>
            </a:r>
            <a:r>
              <a:rPr lang="ru-RU" sz="2800" dirty="0" smtClean="0"/>
              <a:t>, элементы которого называются вершинами, и множества А упорядоченных пар вершин, элементы которого называются ребрами. Предполагается, что как множество </a:t>
            </a:r>
            <a:r>
              <a:rPr lang="en-US" sz="2800" dirty="0" smtClean="0"/>
              <a:t>V</a:t>
            </a:r>
            <a:r>
              <a:rPr lang="ru-RU" sz="2800" dirty="0" smtClean="0"/>
              <a:t>, так и множество </a:t>
            </a:r>
            <a:r>
              <a:rPr lang="en-US" sz="2800" dirty="0" smtClean="0"/>
              <a:t>A </a:t>
            </a:r>
            <a:r>
              <a:rPr lang="ru-RU" sz="2800" dirty="0" smtClean="0"/>
              <a:t>содержат конечное число элементов.</a:t>
            </a:r>
          </a:p>
          <a:p>
            <a:pPr algn="just"/>
            <a:r>
              <a:rPr lang="ru-RU" sz="2800" dirty="0" smtClean="0"/>
              <a:t>Граф, в котором направления рёбер не задаются, называется </a:t>
            </a:r>
            <a:r>
              <a:rPr lang="ru-RU" sz="2800" i="1" dirty="0" smtClean="0"/>
              <a:t>неориентированным</a:t>
            </a:r>
            <a:r>
              <a:rPr lang="ru-RU" sz="2800" dirty="0" smtClean="0"/>
              <a:t>. Граф, в котором направления </a:t>
            </a:r>
            <a:r>
              <a:rPr lang="ru-RU" sz="2800" dirty="0" err="1" smtClean="0"/>
              <a:t>ребёр</a:t>
            </a:r>
            <a:r>
              <a:rPr lang="ru-RU" sz="2800" dirty="0" smtClean="0"/>
              <a:t> задаются, называется </a:t>
            </a:r>
            <a:r>
              <a:rPr lang="ru-RU" sz="2800" i="1" dirty="0" smtClean="0"/>
              <a:t>ориентированным</a:t>
            </a:r>
            <a:r>
              <a:rPr lang="ru-RU" sz="2800" dirty="0" smtClean="0"/>
              <a:t>. Граф, в котором имеются дуги (ориентированные рёбра) и ребра, называется </a:t>
            </a:r>
            <a:r>
              <a:rPr lang="ru-RU" sz="2800" i="1" dirty="0" smtClean="0"/>
              <a:t>смешанным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2643174" y="0"/>
          <a:ext cx="3315088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4" r:id="rId3" imgW="2567520" imgH="2212560" progId="">
                  <p:embed/>
                </p:oleObj>
              </mc:Choice>
              <mc:Fallback>
                <p:oleObj r:id="rId3" imgW="2567520" imgH="22125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0"/>
                        <a:ext cx="3315088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8992" y="2875002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Пример графа </a:t>
            </a:r>
            <a:endParaRPr lang="ru-RU" dirty="0"/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2643174" y="3786190"/>
          <a:ext cx="3436598" cy="234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5" r:id="rId5" imgW="3241080" imgH="2212560" progId="">
                  <p:embed/>
                </p:oleObj>
              </mc:Choice>
              <mc:Fallback>
                <p:oleObj r:id="rId5" imgW="3241080" imgH="2212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3786190"/>
                        <a:ext cx="3436598" cy="2347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3240" y="6357958"/>
            <a:ext cx="185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Пример дерева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sz="2800" i="1" dirty="0" smtClean="0"/>
              <a:t>Путем, маршрутом</a:t>
            </a:r>
            <a:r>
              <a:rPr lang="ru-RU" sz="2800" dirty="0" smtClean="0"/>
              <a:t> или </a:t>
            </a:r>
            <a:r>
              <a:rPr lang="ru-RU" sz="2800" i="1" dirty="0" smtClean="0"/>
              <a:t>цепью</a:t>
            </a:r>
            <a:r>
              <a:rPr lang="ru-RU" sz="2800" dirty="0" smtClean="0"/>
              <a:t> из узла </a:t>
            </a:r>
            <a:r>
              <a:rPr lang="en-US" sz="2800" i="1" dirty="0" err="1" smtClean="0"/>
              <a:t>i</a:t>
            </a:r>
            <a:r>
              <a:rPr lang="ru-RU" sz="2800" dirty="0" smtClean="0"/>
              <a:t> в узел </a:t>
            </a:r>
            <a:r>
              <a:rPr lang="en-US" sz="2800" i="1" dirty="0" smtClean="0"/>
              <a:t>j</a:t>
            </a:r>
            <a:r>
              <a:rPr lang="ru-RU" sz="2800" dirty="0" smtClean="0"/>
              <a:t> на графе называется последовательность вершин и ребер, в которой конечный узел каждой дуги является начальным узлом следующей (исключая начальную и конечную вершину последовательности). </a:t>
            </a:r>
          </a:p>
          <a:p>
            <a:pPr algn="just"/>
            <a:r>
              <a:rPr lang="ru-RU" sz="2800" dirty="0" smtClean="0"/>
              <a:t>Если в маршруте графа нет ребер, предшествующих некоторой вершине, то она называется </a:t>
            </a:r>
            <a:r>
              <a:rPr lang="ru-RU" sz="2800" i="1" dirty="0" smtClean="0"/>
              <a:t>начальной вершиной</a:t>
            </a:r>
            <a:r>
              <a:rPr lang="ru-RU" sz="2800" dirty="0" smtClean="0"/>
              <a:t> маршрута. </a:t>
            </a:r>
          </a:p>
          <a:p>
            <a:pPr algn="just"/>
            <a:r>
              <a:rPr lang="ru-RU" sz="2800" dirty="0" smtClean="0"/>
              <a:t>Если нет ребер, следующих за некоторой вершине, то такая вершина называется </a:t>
            </a:r>
            <a:r>
              <a:rPr lang="ru-RU" sz="2800" i="1" dirty="0" smtClean="0"/>
              <a:t>конечной</a:t>
            </a:r>
            <a:r>
              <a:rPr lang="ru-RU" sz="2800" dirty="0" smtClean="0"/>
              <a:t> (висящей) </a:t>
            </a:r>
            <a:r>
              <a:rPr lang="ru-RU" sz="2800" i="1" dirty="0" smtClean="0"/>
              <a:t>вершиной</a:t>
            </a:r>
            <a:r>
              <a:rPr lang="ru-RU" sz="2800" dirty="0" smtClean="0"/>
              <a:t> маршрута. </a:t>
            </a:r>
          </a:p>
          <a:p>
            <a:pPr algn="just"/>
            <a:r>
              <a:rPr lang="ru-RU" sz="2800" dirty="0" smtClean="0"/>
              <a:t>Любая вершина графа, принадлежащая двум соседним ребрам, называется </a:t>
            </a:r>
            <a:r>
              <a:rPr lang="ru-RU" sz="2800" i="1" dirty="0" smtClean="0"/>
              <a:t>внутренней</a:t>
            </a:r>
            <a:r>
              <a:rPr lang="ru-RU" sz="2800" dirty="0" smtClean="0"/>
              <a:t> или </a:t>
            </a:r>
            <a:r>
              <a:rPr lang="ru-RU" sz="2800" i="1" dirty="0" smtClean="0"/>
              <a:t>промежуточной</a:t>
            </a:r>
            <a:r>
              <a:rPr lang="ru-RU" sz="2800" dirty="0" smtClean="0"/>
              <a:t> </a:t>
            </a:r>
            <a:r>
              <a:rPr lang="ru-RU" sz="2800" i="1" dirty="0" smtClean="0"/>
              <a:t>вершиной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ru-RU" i="1" dirty="0" smtClean="0"/>
              <a:t>Циклом</a:t>
            </a:r>
            <a:r>
              <a:rPr lang="ru-RU" dirty="0" smtClean="0"/>
              <a:t> называется конечный путь, начальный и конечный узлы которого совпадают.</a:t>
            </a:r>
          </a:p>
          <a:p>
            <a:pPr algn="just"/>
            <a:r>
              <a:rPr lang="ru-RU" dirty="0" smtClean="0"/>
              <a:t>Граф называется </a:t>
            </a:r>
            <a:r>
              <a:rPr lang="ru-RU" i="1" dirty="0" smtClean="0"/>
              <a:t>связным</a:t>
            </a:r>
            <a:r>
              <a:rPr lang="ru-RU" dirty="0" smtClean="0"/>
              <a:t>, если для любых двух различных вершин существует, по крайней мере, один соединяющий их путь.</a:t>
            </a:r>
          </a:p>
          <a:p>
            <a:pPr algn="just"/>
            <a:r>
              <a:rPr lang="ru-RU" i="1" dirty="0" smtClean="0"/>
              <a:t>Деревом</a:t>
            </a:r>
            <a:r>
              <a:rPr lang="ru-RU" dirty="0" smtClean="0"/>
              <a:t> называется граф, не имеющий циклов. </a:t>
            </a:r>
          </a:p>
          <a:p>
            <a:pPr algn="just"/>
            <a:r>
              <a:rPr lang="ru-RU" i="1" dirty="0" smtClean="0"/>
              <a:t>Корнем</a:t>
            </a:r>
            <a:r>
              <a:rPr lang="ru-RU" dirty="0" smtClean="0"/>
              <a:t> ориентированного дерева называется вершина, из которой ориентированные дуги могут только исходить.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Графы в памяти ПК представляются в виде </a:t>
            </a:r>
            <a:r>
              <a:rPr lang="ru-RU" i="1" dirty="0" smtClean="0"/>
              <a:t>массивов</a:t>
            </a:r>
            <a:r>
              <a:rPr lang="ru-RU" dirty="0" smtClean="0"/>
              <a:t> или </a:t>
            </a:r>
            <a:r>
              <a:rPr lang="ru-RU" i="1" dirty="0" smtClean="0"/>
              <a:t>матриц.</a:t>
            </a:r>
          </a:p>
          <a:p>
            <a:pPr marL="0" indent="534988" algn="just">
              <a:buNone/>
            </a:pPr>
            <a:r>
              <a:rPr lang="ru-RU" sz="2800" i="1" dirty="0" smtClean="0"/>
              <a:t>Матрицей смежности ориентированного графа </a:t>
            </a:r>
            <a:r>
              <a:rPr lang="en-US" sz="2800" i="1" dirty="0" smtClean="0"/>
              <a:t>G</a:t>
            </a:r>
            <a:r>
              <a:rPr lang="ru-RU" sz="2800" dirty="0" smtClean="0"/>
              <a:t> называется квадратная матрица </a:t>
            </a:r>
            <a:r>
              <a:rPr lang="en-US" sz="2800" i="1" dirty="0" smtClean="0"/>
              <a:t>n </a:t>
            </a:r>
            <a:r>
              <a:rPr lang="en-US" sz="2800" i="1" dirty="0" smtClean="0">
                <a:sym typeface="Symbol"/>
              </a:rPr>
              <a:t></a:t>
            </a:r>
            <a:r>
              <a:rPr lang="en-US" sz="2800" i="1" dirty="0" smtClean="0"/>
              <a:t> n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en-US" sz="2800" i="1" dirty="0" smtClean="0"/>
              <a:t>n</a:t>
            </a:r>
            <a:r>
              <a:rPr lang="ru-RU" sz="2800" dirty="0" smtClean="0"/>
              <a:t> – число вершин графа), в которой </a:t>
            </a:r>
            <a:r>
              <a:rPr lang="en-US" sz="2800" i="1" dirty="0" err="1" smtClean="0"/>
              <a:t>d</a:t>
            </a:r>
            <a:r>
              <a:rPr lang="en-US" sz="2800" i="1" baseline="-25000" dirty="0" err="1" smtClean="0"/>
              <a:t>ij</a:t>
            </a:r>
            <a:r>
              <a:rPr lang="ru-RU" sz="2800" i="1" dirty="0" smtClean="0"/>
              <a:t>=1</a:t>
            </a:r>
            <a:r>
              <a:rPr lang="ru-RU" sz="2800" dirty="0" smtClean="0"/>
              <a:t>, если существует дуга от вершины </a:t>
            </a:r>
            <a:r>
              <a:rPr lang="en-US" sz="2800" i="1" dirty="0" err="1" smtClean="0"/>
              <a:t>i</a:t>
            </a:r>
            <a:r>
              <a:rPr lang="ru-RU" sz="2800" i="1" dirty="0" smtClean="0"/>
              <a:t> </a:t>
            </a:r>
            <a:r>
              <a:rPr lang="ru-RU" sz="2800" dirty="0" smtClean="0"/>
              <a:t>к </a:t>
            </a:r>
            <a:r>
              <a:rPr lang="en-US" sz="2800" i="1" dirty="0" smtClean="0"/>
              <a:t>j</a:t>
            </a:r>
            <a:r>
              <a:rPr lang="ru-RU" sz="2800" dirty="0" smtClean="0"/>
              <a:t>, и </a:t>
            </a:r>
            <a:r>
              <a:rPr lang="en-US" sz="2800" i="1" dirty="0" err="1" smtClean="0"/>
              <a:t>d</a:t>
            </a:r>
            <a:r>
              <a:rPr lang="en-US" sz="2800" i="1" baseline="-25000" dirty="0" err="1" smtClean="0"/>
              <a:t>ij</a:t>
            </a:r>
            <a:r>
              <a:rPr lang="ru-RU" sz="2800" i="1" dirty="0" smtClean="0"/>
              <a:t>=0</a:t>
            </a:r>
            <a:r>
              <a:rPr lang="ru-RU" sz="2800" dirty="0" smtClean="0"/>
              <a:t>, если дуги нет.</a:t>
            </a:r>
          </a:p>
          <a:p>
            <a:pPr marL="0" indent="534988" algn="just">
              <a:buNone/>
            </a:pPr>
            <a:r>
              <a:rPr lang="ru-RU" sz="2800" i="1" dirty="0" smtClean="0"/>
              <a:t>Матрицей </a:t>
            </a:r>
            <a:r>
              <a:rPr lang="ru-RU" sz="2800" i="1" dirty="0" err="1" smtClean="0"/>
              <a:t>инциденций</a:t>
            </a:r>
            <a:r>
              <a:rPr lang="ru-RU" sz="2800" i="1" dirty="0" smtClean="0"/>
              <a:t> ориентированного графа </a:t>
            </a:r>
            <a:r>
              <a:rPr lang="en-US" sz="2800" i="1" dirty="0" smtClean="0"/>
              <a:t>G</a:t>
            </a:r>
            <a:r>
              <a:rPr lang="ru-RU" sz="2800" dirty="0" smtClean="0"/>
              <a:t> называется квадратная матрица </a:t>
            </a:r>
            <a:r>
              <a:rPr lang="en-US" sz="2800" i="1" dirty="0" smtClean="0"/>
              <a:t>n </a:t>
            </a:r>
            <a:r>
              <a:rPr lang="en-US" sz="2800" i="1" dirty="0" smtClean="0">
                <a:sym typeface="Symbol"/>
              </a:rPr>
              <a:t></a:t>
            </a:r>
            <a:r>
              <a:rPr lang="en-US" sz="2800" i="1" dirty="0" smtClean="0"/>
              <a:t> m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en-US" sz="2800" i="1" dirty="0" smtClean="0"/>
              <a:t>n</a:t>
            </a:r>
            <a:r>
              <a:rPr lang="ru-RU" sz="2800" dirty="0" smtClean="0"/>
              <a:t> – число вершин графа, </a:t>
            </a:r>
            <a:r>
              <a:rPr lang="en-US" sz="2800" i="1" dirty="0" smtClean="0"/>
              <a:t>m</a:t>
            </a:r>
            <a:r>
              <a:rPr lang="ru-RU" sz="2800" i="1" dirty="0" smtClean="0"/>
              <a:t> </a:t>
            </a:r>
            <a:r>
              <a:rPr lang="ru-RU" sz="2800" dirty="0" smtClean="0"/>
              <a:t>– количество дуг), в которой </a:t>
            </a:r>
            <a:r>
              <a:rPr lang="en-US" sz="2800" i="1" dirty="0" err="1" smtClean="0"/>
              <a:t>d</a:t>
            </a:r>
            <a:r>
              <a:rPr lang="en-US" sz="2800" i="1" baseline="-25000" dirty="0" err="1" smtClean="0"/>
              <a:t>ik</a:t>
            </a:r>
            <a:r>
              <a:rPr lang="ru-RU" sz="2800" i="1" dirty="0" smtClean="0"/>
              <a:t>=1</a:t>
            </a:r>
            <a:r>
              <a:rPr lang="ru-RU" sz="2800" dirty="0" smtClean="0"/>
              <a:t>, если вершина </a:t>
            </a:r>
            <a:r>
              <a:rPr lang="en-US" sz="2800" i="1" dirty="0" err="1" smtClean="0"/>
              <a:t>i</a:t>
            </a:r>
            <a:r>
              <a:rPr lang="ru-RU" sz="2800" dirty="0" smtClean="0"/>
              <a:t> является начальной вершиной дуги </a:t>
            </a:r>
            <a:r>
              <a:rPr lang="en-US" sz="2800" i="1" dirty="0" smtClean="0"/>
              <a:t>k</a:t>
            </a:r>
            <a:r>
              <a:rPr lang="ru-RU" sz="2800" dirty="0" smtClean="0"/>
              <a:t>, </a:t>
            </a:r>
            <a:r>
              <a:rPr lang="en-US" sz="2800" i="1" dirty="0" err="1" smtClean="0"/>
              <a:t>d</a:t>
            </a:r>
            <a:r>
              <a:rPr lang="en-US" sz="2800" i="1" baseline="-25000" dirty="0" err="1" smtClean="0"/>
              <a:t>ik</a:t>
            </a:r>
            <a:r>
              <a:rPr lang="ru-RU" sz="2800" i="1" dirty="0" smtClean="0"/>
              <a:t>=–1</a:t>
            </a:r>
            <a:r>
              <a:rPr lang="ru-RU" sz="2800" dirty="0" smtClean="0"/>
              <a:t>, если вершина </a:t>
            </a:r>
            <a:r>
              <a:rPr lang="en-US" sz="2800" dirty="0" err="1" smtClean="0"/>
              <a:t>i</a:t>
            </a:r>
            <a:r>
              <a:rPr lang="ru-RU" sz="2800" dirty="0" smtClean="0"/>
              <a:t> является конечной вершиной дуги </a:t>
            </a:r>
            <a:r>
              <a:rPr lang="en-US" sz="2800" i="1" dirty="0" smtClean="0"/>
              <a:t>k</a:t>
            </a:r>
            <a:r>
              <a:rPr lang="ru-RU" sz="2800" i="1" dirty="0" smtClean="0"/>
              <a:t>,</a:t>
            </a:r>
            <a:r>
              <a:rPr lang="ru-RU" sz="2800" dirty="0" smtClean="0"/>
              <a:t> и </a:t>
            </a:r>
            <a:r>
              <a:rPr lang="en-US" sz="2800" i="1" dirty="0" err="1" smtClean="0"/>
              <a:t>d</a:t>
            </a:r>
            <a:r>
              <a:rPr lang="en-US" sz="2800" i="1" baseline="-25000" dirty="0" err="1" smtClean="0"/>
              <a:t>ij</a:t>
            </a:r>
            <a:r>
              <a:rPr lang="ru-RU" sz="2800" i="1" dirty="0" smtClean="0"/>
              <a:t>=0 </a:t>
            </a:r>
            <a:r>
              <a:rPr lang="ru-RU" sz="2800" dirty="0" smtClean="0"/>
              <a:t>в противном случае</a:t>
            </a:r>
            <a:r>
              <a:rPr lang="ru-RU" dirty="0" smtClean="0"/>
              <a:t>. </a:t>
            </a:r>
          </a:p>
          <a:p>
            <a:pPr marL="0" indent="534988" algn="just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b="1" i="1" dirty="0" smtClean="0"/>
              <a:t>3.2. Анализ размерных связей деталей с использованием теории графов</a:t>
            </a:r>
          </a:p>
          <a:p>
            <a:pPr algn="just"/>
            <a:r>
              <a:rPr lang="ru-RU" dirty="0" smtClean="0"/>
              <a:t>Размерные связи машиностроительных деталей можно представить графом, вершины которого обозначают элементарные поверхности, а ребра – размерные связи между ними:</a:t>
            </a:r>
          </a:p>
          <a:p>
            <a:pPr algn="ctr">
              <a:buNone/>
            </a:pPr>
            <a:r>
              <a:rPr lang="en-US" i="1" dirty="0" smtClean="0"/>
              <a:t>G</a:t>
            </a:r>
            <a:r>
              <a:rPr lang="ru-RU" i="1" dirty="0" smtClean="0"/>
              <a:t> = (</a:t>
            </a:r>
            <a:r>
              <a:rPr lang="en-US" i="1" dirty="0" smtClean="0"/>
              <a:t>A</a:t>
            </a:r>
            <a:r>
              <a:rPr lang="ru-RU" i="1" dirty="0" smtClean="0"/>
              <a:t>, Е),</a:t>
            </a:r>
          </a:p>
          <a:p>
            <a:pPr marL="0" indent="0" algn="just">
              <a:buNone/>
            </a:pPr>
            <a:r>
              <a:rPr lang="ru-RU" dirty="0" smtClean="0"/>
              <a:t>где </a:t>
            </a:r>
            <a:r>
              <a:rPr lang="ru-RU" i="1" dirty="0" smtClean="0"/>
              <a:t>А = {</a:t>
            </a:r>
            <a:r>
              <a:rPr lang="ru-RU" i="1" dirty="0" err="1" smtClean="0"/>
              <a:t>а</a:t>
            </a:r>
            <a:r>
              <a:rPr lang="en-US" i="1" baseline="-25000" dirty="0" err="1" smtClean="0"/>
              <a:t>i</a:t>
            </a:r>
            <a:r>
              <a:rPr lang="ru-RU" i="1" dirty="0" smtClean="0"/>
              <a:t>} </a:t>
            </a:r>
            <a:r>
              <a:rPr lang="ru-RU" dirty="0" smtClean="0"/>
              <a:t>– множество поверхностей детали; </a:t>
            </a:r>
            <a:r>
              <a:rPr lang="ru-RU" i="1" dirty="0" smtClean="0"/>
              <a:t>Е = {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ij</a:t>
            </a:r>
            <a:r>
              <a:rPr lang="ru-RU" i="1" dirty="0" smtClean="0"/>
              <a:t>}</a:t>
            </a:r>
            <a:r>
              <a:rPr lang="ru-RU" dirty="0" smtClean="0"/>
              <a:t> – множество размеров, связывающих поверхности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</a:t>
            </a:r>
            <a:r>
              <a:rPr lang="ru-RU" i="1" dirty="0" smtClean="0"/>
              <a:t>= (а</a:t>
            </a:r>
            <a:r>
              <a:rPr lang="en-US" i="1" baseline="-25000" dirty="0" err="1" smtClean="0"/>
              <a:t>i</a:t>
            </a:r>
            <a:r>
              <a:rPr lang="ru-RU" i="1" dirty="0" smtClean="0"/>
              <a:t>, а</a:t>
            </a:r>
            <a:r>
              <a:rPr lang="en-US" i="1" baseline="-25000" dirty="0" smtClean="0"/>
              <a:t>j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pPr marL="0" indent="534988" algn="just">
              <a:buNone/>
            </a:pPr>
            <a:endParaRPr lang="ru-RU" b="1" i="1" dirty="0" smtClean="0"/>
          </a:p>
          <a:p>
            <a:pPr marL="0" indent="534988" algn="just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000" i="1" dirty="0" smtClean="0"/>
              <a:t>Размерная цепь</a:t>
            </a:r>
            <a:r>
              <a:rPr lang="ru-RU" sz="3000" dirty="0" smtClean="0"/>
              <a:t> – это расположенная по замкнутому контуру совокупность размеров, влияющих на точность одного из размеров контура.</a:t>
            </a:r>
          </a:p>
          <a:p>
            <a:pPr marL="0" indent="447675" algn="just">
              <a:buNone/>
            </a:pPr>
            <a:r>
              <a:rPr lang="ru-RU" sz="3000" dirty="0" smtClean="0"/>
              <a:t>Ввиду того, что замыкающее звено непосредственно при обработке не выполняется и представляет собой результат формирования всех остальных звеньев цепи, граф размерных связей детали в одном координатном направлении является </a:t>
            </a:r>
            <a:r>
              <a:rPr lang="ru-RU" sz="3000" i="1" dirty="0" smtClean="0"/>
              <a:t>деревом.</a:t>
            </a:r>
          </a:p>
          <a:p>
            <a:pPr marL="0" indent="447675" algn="just">
              <a:buNone/>
            </a:pPr>
            <a:r>
              <a:rPr lang="ru-RU" sz="3000" dirty="0" smtClean="0"/>
              <a:t>Если на чертеже детали имеются размерные связи более чем в одном координатном направлении, то граф, которым они описы­ваются, называется </a:t>
            </a:r>
            <a:r>
              <a:rPr lang="ru-RU" sz="3000" i="1" dirty="0" smtClean="0"/>
              <a:t>цепью</a:t>
            </a:r>
            <a:r>
              <a:rPr lang="ru-RU" sz="3000" dirty="0" smtClean="0"/>
              <a:t> или </a:t>
            </a:r>
            <a:r>
              <a:rPr lang="ru-RU" sz="3000" i="1" dirty="0" err="1" smtClean="0"/>
              <a:t>мультиграфом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20"/>
            <a:ext cx="8229600" cy="4525963"/>
          </a:xfrm>
        </p:spPr>
        <p:txBody>
          <a:bodyPr/>
          <a:lstStyle/>
          <a:p>
            <a:pPr marL="0" indent="449263" algn="just">
              <a:buNone/>
            </a:pPr>
            <a:r>
              <a:rPr lang="ru-RU" i="1" dirty="0"/>
              <a:t>Технологическая подготовка производства включает</a:t>
            </a:r>
            <a:r>
              <a:rPr lang="ru-RU" dirty="0"/>
              <a:t>:</a:t>
            </a:r>
          </a:p>
          <a:p>
            <a:pPr lvl="0" algn="just"/>
            <a:r>
              <a:rPr lang="ru-RU" dirty="0"/>
              <a:t>обеспечение технологичности конструкций изделий;</a:t>
            </a:r>
          </a:p>
          <a:p>
            <a:pPr lvl="0" algn="just"/>
            <a:r>
              <a:rPr lang="ru-RU" dirty="0"/>
              <a:t>проектирование технологических процессов;</a:t>
            </a:r>
          </a:p>
          <a:p>
            <a:pPr lvl="0" algn="just"/>
            <a:r>
              <a:rPr lang="ru-RU" dirty="0"/>
              <a:t>конструирование и изготовление средств технологического оснащения.</a:t>
            </a:r>
          </a:p>
          <a:p>
            <a:pPr marL="0" indent="541338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1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0" y="714356"/>
          <a:ext cx="3942283" cy="274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2" r:id="rId3" imgW="2193840" imgH="1528200" progId="">
                  <p:embed/>
                </p:oleObj>
              </mc:Choice>
              <mc:Fallback>
                <p:oleObj r:id="rId3" imgW="2193840" imgH="152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56"/>
                        <a:ext cx="3942283" cy="2745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4643438" y="714356"/>
          <a:ext cx="4002109" cy="295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3" r:id="rId5" imgW="2182680" imgH="1613880" progId="">
                  <p:embed/>
                </p:oleObj>
              </mc:Choice>
              <mc:Fallback>
                <p:oleObj r:id="rId5" imgW="2182680" imgH="1613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714356"/>
                        <a:ext cx="4002109" cy="2959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642910" y="4286256"/>
            <a:ext cx="69423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Граф размерных связей типа «дерево» (а)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«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мультиграф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 (б)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Задача построения формализованной модели геометрической структуры детали сводится к </a:t>
            </a:r>
            <a:r>
              <a:rPr lang="ru-RU" sz="2800" i="1" dirty="0" smtClean="0"/>
              <a:t>распознаванию ее размерных связей в таблице кодированных сведений</a:t>
            </a:r>
            <a:r>
              <a:rPr lang="ru-RU" sz="2800" dirty="0" smtClean="0"/>
              <a:t> (ТКС) </a:t>
            </a:r>
            <a:r>
              <a:rPr lang="ru-RU" sz="2800" i="1" dirty="0" smtClean="0"/>
              <a:t>и построению матрицы смежности соответствующего графа.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 smtClean="0"/>
              <a:t>В условиях автоматизированного проектирования процесс построения формализованной модели структуры детали производится путем анализа информации, содержащейся в таблице кодированных сведений, заполненной согласно принятой для данной САПР ТП системы кодирования (языка описания детали).</a:t>
            </a:r>
          </a:p>
          <a:p>
            <a:pPr marL="0" indent="447675" algn="just">
              <a:buNone/>
            </a:pPr>
            <a:r>
              <a:rPr lang="ru-RU" sz="2800" dirty="0" smtClean="0"/>
              <a:t> Для решения рассматриваемой задачи ТКС должна содержать определенный набор реквизитов (сведений), которые необходимы для построения формализованной модели. </a:t>
            </a: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>
              <a:buNone/>
            </a:pPr>
            <a:r>
              <a:rPr lang="ru-RU" sz="2800" dirty="0" smtClean="0"/>
              <a:t>К реквизитам, описывающим положение отдельной поверхности в общей конструкции детали, относятся: </a:t>
            </a:r>
          </a:p>
          <a:p>
            <a:pPr lvl="0"/>
            <a:r>
              <a:rPr lang="ru-RU" sz="2800" dirty="0" smtClean="0"/>
              <a:t>номер элемента </a:t>
            </a:r>
            <a:r>
              <a:rPr lang="ru-RU" sz="2800" i="1" dirty="0" smtClean="0"/>
              <a:t>НЭ</a:t>
            </a:r>
            <a:r>
              <a:rPr lang="ru-RU" sz="2800" dirty="0" smtClean="0"/>
              <a:t>, </a:t>
            </a:r>
          </a:p>
          <a:p>
            <a:pPr lvl="0"/>
            <a:r>
              <a:rPr lang="ru-RU" sz="2800" dirty="0" smtClean="0"/>
              <a:t>код элемента </a:t>
            </a:r>
            <a:r>
              <a:rPr lang="ru-RU" sz="2800" i="1" dirty="0" smtClean="0"/>
              <a:t>КЭ</a:t>
            </a:r>
            <a:r>
              <a:rPr lang="ru-RU" sz="2800" dirty="0" smtClean="0"/>
              <a:t>, </a:t>
            </a:r>
          </a:p>
          <a:p>
            <a:pPr lvl="0"/>
            <a:r>
              <a:rPr lang="ru-RU" sz="2800" dirty="0" smtClean="0"/>
              <a:t>номер базы </a:t>
            </a:r>
            <a:r>
              <a:rPr lang="ru-RU" sz="2800" i="1" dirty="0" smtClean="0"/>
              <a:t>НБ</a:t>
            </a:r>
            <a:r>
              <a:rPr lang="ru-RU" sz="2800" dirty="0" smtClean="0"/>
              <a:t>, </a:t>
            </a:r>
          </a:p>
          <a:p>
            <a:pPr lvl="0"/>
            <a:r>
              <a:rPr lang="ru-RU" sz="2800" dirty="0" smtClean="0"/>
              <a:t>линейный размер </a:t>
            </a:r>
            <a:r>
              <a:rPr lang="ru-RU" sz="2800" i="1" dirty="0" smtClean="0"/>
              <a:t>X</a:t>
            </a:r>
            <a:r>
              <a:rPr lang="ru-RU" sz="2800" dirty="0" smtClean="0"/>
              <a:t>, </a:t>
            </a:r>
          </a:p>
          <a:p>
            <a:pPr lvl="0"/>
            <a:r>
              <a:rPr lang="ru-RU" sz="2800" dirty="0" smtClean="0"/>
              <a:t>верхнее отклонение размера </a:t>
            </a:r>
            <a:r>
              <a:rPr lang="ru-RU" sz="2800" i="1" dirty="0" smtClean="0"/>
              <a:t>Х ВО</a:t>
            </a:r>
            <a:r>
              <a:rPr lang="ru-RU" sz="2800" dirty="0" smtClean="0"/>
              <a:t>, </a:t>
            </a:r>
          </a:p>
          <a:p>
            <a:pPr lvl="0"/>
            <a:r>
              <a:rPr lang="ru-RU" sz="2800" dirty="0" smtClean="0"/>
              <a:t>нижнее отклонение размера </a:t>
            </a:r>
            <a:r>
              <a:rPr lang="ru-RU" sz="2800" i="1" dirty="0" smtClean="0"/>
              <a:t>Х НО</a:t>
            </a:r>
            <a:r>
              <a:rPr lang="ru-RU" sz="2800" dirty="0" smtClean="0"/>
              <a:t>. </a:t>
            </a:r>
          </a:p>
          <a:p>
            <a:pPr marL="0" indent="534988">
              <a:buNone/>
            </a:pPr>
            <a:r>
              <a:rPr lang="ru-RU" sz="2800" dirty="0" smtClean="0"/>
              <a:t>В результате выборки из ТКС формируется таблица, являющаяся исходной для алгоритма формирования графа размерных связей детали. </a:t>
            </a:r>
          </a:p>
          <a:p>
            <a:pPr marL="0" indent="534988">
              <a:buNone/>
            </a:pPr>
            <a:r>
              <a:rPr lang="ru-RU" sz="2800" dirty="0" smtClean="0"/>
              <a:t>Эта таблица представляет двухмерный массив </a:t>
            </a:r>
            <a:r>
              <a:rPr lang="ru-RU" sz="2800" i="1" dirty="0" smtClean="0"/>
              <a:t>М(</a:t>
            </a:r>
            <a:r>
              <a:rPr lang="ru-RU" sz="2800" i="1" dirty="0" err="1" smtClean="0"/>
              <a:t>m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п</a:t>
            </a:r>
            <a:r>
              <a:rPr lang="ru-RU" sz="2800" i="1" dirty="0" smtClean="0"/>
              <a:t>),</a:t>
            </a:r>
            <a:r>
              <a:rPr lang="ru-RU" sz="2800" dirty="0" smtClean="0"/>
              <a:t> где </a:t>
            </a:r>
            <a:r>
              <a:rPr lang="ru-RU" sz="2800" i="1" dirty="0" smtClean="0"/>
              <a:t>m</a:t>
            </a:r>
            <a:r>
              <a:rPr lang="ru-RU" sz="2800" dirty="0" smtClean="0"/>
              <a:t>=6 – число реквизитов, описывающих положение </a:t>
            </a:r>
            <a:r>
              <a:rPr lang="en-US" sz="2800" dirty="0" err="1" smtClean="0"/>
              <a:t>i</a:t>
            </a:r>
            <a:r>
              <a:rPr lang="ru-RU" sz="2800" dirty="0" smtClean="0"/>
              <a:t>-</a:t>
            </a:r>
            <a:r>
              <a:rPr lang="ru-RU" sz="2800" dirty="0" err="1" smtClean="0"/>
              <a:t>й</a:t>
            </a:r>
            <a:r>
              <a:rPr lang="ru-RU" sz="2800" dirty="0" smtClean="0"/>
              <a:t> поверхности; </a:t>
            </a:r>
            <a:r>
              <a:rPr lang="en-US" sz="2800" i="1" dirty="0" smtClean="0"/>
              <a:t>n</a:t>
            </a:r>
            <a:r>
              <a:rPr lang="ru-RU" sz="2800" i="1" dirty="0" smtClean="0"/>
              <a:t> –</a:t>
            </a:r>
            <a:r>
              <a:rPr lang="ru-RU" sz="2800" dirty="0" smtClean="0"/>
              <a:t> количество поверхностей детали.</a:t>
            </a:r>
          </a:p>
          <a:p>
            <a:pPr lvl="0"/>
            <a:endParaRPr lang="ru-RU" sz="2800" dirty="0" smtClean="0"/>
          </a:p>
          <a:p>
            <a:pPr marL="0" indent="447675" algn="just">
              <a:buNone/>
            </a:pP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714356"/>
          </a:xfrm>
        </p:spPr>
        <p:txBody>
          <a:bodyPr/>
          <a:lstStyle/>
          <a:p>
            <a:pPr marL="0" indent="447675" algn="ctr">
              <a:buNone/>
            </a:pPr>
            <a:r>
              <a:rPr lang="ru-RU" sz="2800" b="1" i="1" dirty="0" smtClean="0"/>
              <a:t>ПРИМЕР</a:t>
            </a:r>
          </a:p>
          <a:p>
            <a:pPr marL="0" indent="447675" algn="just">
              <a:buNone/>
            </a:pPr>
            <a:endParaRPr lang="ru-RU" sz="2800" dirty="0" smtClean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357298"/>
            <a:ext cx="7585313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00240"/>
            <a:ext cx="7703035" cy="24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42" y="928670"/>
            <a:ext cx="6021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Таблица выборки сведений из ТКС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Алгоритм формирования графа размерных связей строится следующим образом. </a:t>
            </a:r>
          </a:p>
          <a:p>
            <a:pPr marL="0" indent="534988" algn="just">
              <a:buNone/>
            </a:pPr>
            <a:r>
              <a:rPr lang="ru-RU" dirty="0" smtClean="0"/>
              <a:t>Для принятой базовой поверхности (начальной вершины графа) определяются висящие вершины первого дерева графа. С этой целью из сформированной таблицы (по третьему столбцу) выбираются номера элементов </a:t>
            </a:r>
            <a:r>
              <a:rPr lang="ru-RU" i="1" dirty="0" smtClean="0"/>
              <a:t>НЭ</a:t>
            </a:r>
            <a:r>
              <a:rPr lang="ru-RU" dirty="0" smtClean="0"/>
              <a:t>, связанные с базовой поверхностью, и заносятся в матрицу смежности графа.</a:t>
            </a:r>
          </a:p>
          <a:p>
            <a:pPr marL="0" indent="534988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643050"/>
            <a:ext cx="85925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643174" y="697837"/>
            <a:ext cx="4037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Матрица смежности графа</a:t>
            </a:r>
            <a:endParaRPr lang="ru-RU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640736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857496"/>
            <a:ext cx="2786082" cy="28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00232" y="200024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Деревья графа размерных связей детали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798578"/>
            <a:ext cx="550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Граф размерных связей детали типа «вал»</a:t>
            </a:r>
            <a:endParaRPr lang="ru-RU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endParaRPr lang="ru-RU" sz="3600" dirty="0" smtClean="0"/>
          </a:p>
          <a:p>
            <a:pPr marL="0" indent="447675" algn="just">
              <a:buNone/>
            </a:pPr>
            <a:r>
              <a:rPr lang="ru-RU" sz="3600" dirty="0" smtClean="0"/>
              <a:t>В памяти ПК граф размерных связей детали описывается массивом, который используется в дальнейшем при выборе технологических баз и проектировании технологических маршрутов.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20"/>
            <a:ext cx="8229600" cy="4525963"/>
          </a:xfrm>
        </p:spPr>
        <p:txBody>
          <a:bodyPr/>
          <a:lstStyle/>
          <a:p>
            <a:pPr marL="0" indent="449263" algn="just">
              <a:buNone/>
            </a:pPr>
            <a:r>
              <a:rPr lang="ru-RU" i="1" dirty="0"/>
              <a:t>Технологическая подготовка производства включает</a:t>
            </a:r>
            <a:r>
              <a:rPr lang="ru-RU" dirty="0"/>
              <a:t>:</a:t>
            </a:r>
          </a:p>
          <a:p>
            <a:pPr lvl="0" algn="just"/>
            <a:r>
              <a:rPr lang="ru-RU" dirty="0"/>
              <a:t>обеспечение технологичности конструкций изделий;</a:t>
            </a:r>
          </a:p>
          <a:p>
            <a:pPr lvl="0" algn="just"/>
            <a:r>
              <a:rPr lang="ru-RU" dirty="0"/>
              <a:t>проектирование технологических процессов;</a:t>
            </a:r>
          </a:p>
          <a:p>
            <a:pPr lvl="0" algn="just"/>
            <a:r>
              <a:rPr lang="ru-RU" dirty="0"/>
              <a:t>конструирование и изготовление средств технологического оснащения.</a:t>
            </a:r>
          </a:p>
          <a:p>
            <a:pPr marL="0" indent="541338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ru-RU" b="1" i="1" dirty="0" smtClean="0"/>
              <a:t>3.3. Выбор технологических баз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 smtClean="0"/>
              <a:t>В формализованной модели размерных связей детали одна из двух вершин, принадлежащих какому-либо ребру, всегда служит базой для другой.</a:t>
            </a:r>
          </a:p>
          <a:p>
            <a:pPr marL="0" indent="447675" algn="just">
              <a:buNone/>
            </a:pPr>
            <a:r>
              <a:rPr lang="ru-RU" dirty="0" smtClean="0"/>
              <a:t> При этом под термином </a:t>
            </a:r>
            <a:r>
              <a:rPr lang="ru-RU" i="1" dirty="0" smtClean="0"/>
              <a:t>база</a:t>
            </a:r>
            <a:r>
              <a:rPr lang="ru-RU" dirty="0" smtClean="0"/>
              <a:t> подразумевается совокупность поверхностей, линий или точек детали, относительно которых по расчетам конструктора ориентируются другие поверх­ности данной детали.</a:t>
            </a:r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3600" dirty="0" smtClean="0"/>
              <a:t>Из технологии машиностроения известно, что конструкторские базы часто не могут быть использованы в качестве технологических, поэтому приходится определять </a:t>
            </a:r>
            <a:r>
              <a:rPr lang="ru-RU" sz="3600" i="1" dirty="0" smtClean="0"/>
              <a:t>дополнительные базы</a:t>
            </a:r>
            <a:r>
              <a:rPr lang="ru-RU" sz="3600" dirty="0" smtClean="0"/>
              <a:t> или вводить </a:t>
            </a:r>
            <a:r>
              <a:rPr lang="ru-RU" sz="3600" i="1" dirty="0" smtClean="0"/>
              <a:t>искусственные опорные базы.</a:t>
            </a:r>
          </a:p>
          <a:p>
            <a:pPr marL="0" indent="447675" algn="just">
              <a:buNone/>
            </a:pPr>
            <a:r>
              <a:rPr lang="ru-RU" sz="3600" dirty="0" smtClean="0"/>
              <a:t> Например, центровые отверстия используются в качестве искусственных опорных баз для деталей класса «тела вращения» с </a:t>
            </a:r>
            <a:r>
              <a:rPr lang="en-US" sz="3600" i="1" dirty="0" smtClean="0"/>
              <a:t>L</a:t>
            </a:r>
            <a:r>
              <a:rPr lang="ru-RU" sz="3600" i="1" dirty="0" smtClean="0"/>
              <a:t>&gt; 2</a:t>
            </a:r>
            <a:r>
              <a:rPr lang="en-US" sz="3600" i="1" dirty="0" smtClean="0"/>
              <a:t>D</a:t>
            </a:r>
            <a:r>
              <a:rPr lang="ru-RU" sz="3600" dirty="0" smtClean="0"/>
              <a:t>, где </a:t>
            </a:r>
            <a:r>
              <a:rPr lang="en-US" sz="3600" i="1" dirty="0" smtClean="0"/>
              <a:t>L</a:t>
            </a:r>
            <a:r>
              <a:rPr lang="ru-RU" sz="3600" dirty="0" smtClean="0"/>
              <a:t> – максимальная длина детали, </a:t>
            </a:r>
            <a:r>
              <a:rPr lang="en-US" sz="3600" dirty="0" smtClean="0"/>
              <a:t>a </a:t>
            </a:r>
            <a:r>
              <a:rPr lang="en-US" sz="3600" i="1" dirty="0" smtClean="0"/>
              <a:t>D</a:t>
            </a:r>
            <a:r>
              <a:rPr lang="ru-RU" sz="3600" i="1" dirty="0" smtClean="0"/>
              <a:t> –</a:t>
            </a:r>
            <a:r>
              <a:rPr lang="ru-RU" sz="3600" dirty="0" smtClean="0"/>
              <a:t> максимальный диаметр.</a:t>
            </a:r>
            <a:endParaRPr lang="ru-RU" sz="36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0"/>
            <a:ext cx="2768590" cy="47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493802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Граф размерных связей с опорными базами детали типа «вал»</a:t>
            </a:r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3.4. Синтез технологического маршрута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1"/>
          </a:xfrm>
        </p:spPr>
        <p:txBody>
          <a:bodyPr/>
          <a:lstStyle/>
          <a:p>
            <a:pPr algn="just"/>
            <a:r>
              <a:rPr lang="ru-RU" sz="2800" dirty="0" smtClean="0"/>
              <a:t>При проектировании единичных технологических процессов с помощью САПР ТП широко используются наработанные типовые решения различных подзадач для типовых элементов технологических процессов: типовые планы обработки, типовые схемы установ­ки заготовок в приспособлениях и т.д. </a:t>
            </a:r>
          </a:p>
          <a:p>
            <a:pPr algn="just"/>
            <a:r>
              <a:rPr lang="ru-RU" sz="2800" dirty="0" smtClean="0"/>
              <a:t>Такой подход позволяет наиболее рационально сочетать объективные факторы проектирования технологических процессов (размерные характеристики деталей) с типовыми решениями, характеризующими специфику конкретного предприятия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b="1" i="1" dirty="0" smtClean="0"/>
              <a:t>Синтез — процесс соединения или объединения ранее разрозненных вещей или понятий в целое или набор.</a:t>
            </a:r>
          </a:p>
          <a:p>
            <a:pPr marL="0" indent="447675" algn="just">
              <a:buNone/>
            </a:pPr>
            <a:r>
              <a:rPr lang="ru-RU" sz="2650" dirty="0" smtClean="0"/>
              <a:t>Синтез технологического маршрута изготовления детали производится на основе построения </a:t>
            </a:r>
            <a:r>
              <a:rPr lang="ru-RU" sz="2650" i="1" dirty="0" smtClean="0"/>
              <a:t>планов обработки элементарных и типовых поверхностей.</a:t>
            </a:r>
          </a:p>
          <a:p>
            <a:pPr marL="0" indent="447675" algn="just">
              <a:buNone/>
            </a:pPr>
            <a:r>
              <a:rPr lang="ru-RU" sz="2650" dirty="0" smtClean="0"/>
              <a:t> Планы обработки на отдельные поверхности, обеспечивающие получение требуемой точности и качества, разрабатывают двумя методами: расчетным либо статистического анализа.</a:t>
            </a:r>
          </a:p>
          <a:p>
            <a:pPr marL="0" indent="534988" algn="just">
              <a:buNone/>
            </a:pPr>
            <a:r>
              <a:rPr lang="ru-RU" sz="2650" i="1" dirty="0" smtClean="0"/>
              <a:t>Расчетный метод</a:t>
            </a:r>
            <a:r>
              <a:rPr lang="ru-RU" sz="2650" dirty="0" smtClean="0"/>
              <a:t> основан на определении стоимости однопроходной обработки заготовки различными технологическими способами.</a:t>
            </a:r>
          </a:p>
          <a:p>
            <a:pPr marL="0" indent="534988" algn="just">
              <a:buNone/>
            </a:pPr>
            <a:r>
              <a:rPr lang="ru-RU" sz="2650" dirty="0" smtClean="0"/>
              <a:t>Метод </a:t>
            </a:r>
            <a:r>
              <a:rPr lang="ru-RU" sz="2650" i="1" dirty="0" smtClean="0"/>
              <a:t>статистического анализа</a:t>
            </a:r>
            <a:r>
              <a:rPr lang="ru-RU" sz="2650" dirty="0" smtClean="0"/>
              <a:t> основан на использовании статистического анализа, производственных условий конкретного предприятия или справочных данных. </a:t>
            </a:r>
          </a:p>
          <a:p>
            <a:pPr marL="0" indent="534988" algn="just">
              <a:buNone/>
            </a:pPr>
            <a:endParaRPr lang="ru-RU" sz="265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 smtClean="0"/>
              <a:t>Алгоритм построения технологического маршрута по методу статистического анализа можно разделить на ряд этапов.</a:t>
            </a:r>
          </a:p>
          <a:p>
            <a:pPr marL="0" indent="534988" algn="just">
              <a:buNone/>
            </a:pPr>
            <a:r>
              <a:rPr lang="ru-RU" dirty="0" smtClean="0"/>
              <a:t>На первом этапе происходит формирование плана обработки. Выбор плана обработки производится на основе анализа так называемых </a:t>
            </a:r>
            <a:r>
              <a:rPr lang="ru-RU" i="1" dirty="0" smtClean="0"/>
              <a:t>таблиц соответствий</a:t>
            </a:r>
            <a:r>
              <a:rPr lang="ru-RU" dirty="0" smtClean="0"/>
              <a:t>, представляющих собой одну из форм записи соответствия множества типовых решений множеству условий их существования.</a:t>
            </a:r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3150" dirty="0" smtClean="0"/>
              <a:t>В качестве условий, определяющих выбор того или иного плана обработки </a:t>
            </a:r>
            <a:r>
              <a:rPr lang="ru-RU" sz="3150" i="1" dirty="0" err="1" smtClean="0"/>
              <a:t>W</a:t>
            </a:r>
            <a:r>
              <a:rPr lang="ru-RU" sz="3150" i="1" baseline="-25000" dirty="0" err="1" smtClean="0"/>
              <a:t>i</a:t>
            </a:r>
            <a:r>
              <a:rPr lang="ru-RU" sz="3150" i="1" dirty="0" smtClean="0"/>
              <a:t>,</a:t>
            </a:r>
            <a:r>
              <a:rPr lang="ru-RU" sz="3150" dirty="0" smtClean="0"/>
              <a:t> принимаются вид (код) обрабатываемой поверхности </a:t>
            </a:r>
            <a:r>
              <a:rPr lang="ru-RU" sz="3150" i="1" dirty="0" smtClean="0"/>
              <a:t>КЭ</a:t>
            </a:r>
            <a:r>
              <a:rPr lang="ru-RU" sz="3150" dirty="0" smtClean="0"/>
              <a:t>, вид термообработки </a:t>
            </a:r>
            <a:r>
              <a:rPr lang="ru-RU" sz="3150" i="1" dirty="0" smtClean="0"/>
              <a:t>ТО</a:t>
            </a:r>
            <a:r>
              <a:rPr lang="ru-RU" sz="3150" dirty="0" smtClean="0"/>
              <a:t>, шероховатость поверхности, точность обработки в квалитетах </a:t>
            </a:r>
            <a:r>
              <a:rPr lang="ru-RU" sz="3150" i="1" dirty="0" smtClean="0"/>
              <a:t>КТ</a:t>
            </a:r>
            <a:r>
              <a:rPr lang="ru-RU" sz="3150" dirty="0" smtClean="0"/>
              <a:t>, отклонения взаимного расположения </a:t>
            </a:r>
            <a:r>
              <a:rPr lang="ru-RU" sz="3150" dirty="0" smtClean="0">
                <a:sym typeface="Symbol"/>
              </a:rPr>
              <a:t></a:t>
            </a:r>
            <a:r>
              <a:rPr lang="ru-RU" sz="3150" dirty="0" smtClean="0"/>
              <a:t>, диаметр обработки </a:t>
            </a:r>
            <a:r>
              <a:rPr lang="en-US" sz="3150" i="1" dirty="0" smtClean="0"/>
              <a:t>D</a:t>
            </a:r>
            <a:r>
              <a:rPr lang="ru-RU" sz="3150" dirty="0" smtClean="0"/>
              <a:t>, расположение отверстий </a:t>
            </a:r>
            <a:r>
              <a:rPr lang="ru-RU" sz="3150" i="1" dirty="0" smtClean="0"/>
              <a:t>ОТ</a:t>
            </a:r>
            <a:r>
              <a:rPr lang="ru-RU" sz="3150" dirty="0" smtClean="0"/>
              <a:t>, вид отверстия </a:t>
            </a:r>
            <a:r>
              <a:rPr lang="ru-RU" sz="3150" i="1" dirty="0" smtClean="0"/>
              <a:t>ВО</a:t>
            </a:r>
            <a:r>
              <a:rPr lang="ru-RU" sz="3150" dirty="0" smtClean="0"/>
              <a:t> и др. </a:t>
            </a:r>
          </a:p>
          <a:p>
            <a:pPr marL="0" indent="534988" algn="just">
              <a:buNone/>
            </a:pPr>
            <a:r>
              <a:rPr lang="ru-RU" sz="3150" dirty="0" smtClean="0"/>
              <a:t>В зависимости от этих условий из таблицы типовых планов обработки поверхностей рассмотренной детали «вал» выбираются планы </a:t>
            </a:r>
            <a:r>
              <a:rPr lang="ru-RU" sz="3150" i="1" dirty="0" err="1" smtClean="0"/>
              <a:t>W</a:t>
            </a:r>
            <a:r>
              <a:rPr lang="ru-RU" sz="3150" i="1" baseline="-25000" dirty="0" err="1" smtClean="0"/>
              <a:t>i</a:t>
            </a:r>
            <a:r>
              <a:rPr lang="ru-RU" sz="3150" dirty="0" smtClean="0"/>
              <a:t> на каждую обрабатываемую поверхность и формируется таблица планов обработки поверхностей.</a:t>
            </a:r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0"/>
            <a:ext cx="58058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Планы обработки поверхностей</a:t>
            </a:r>
          </a:p>
          <a:p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35769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Планы обработки поверхностей детали «вал»</a:t>
            </a: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8929718" cy="326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11801"/>
            <a:ext cx="9144000" cy="11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800" dirty="0" smtClean="0"/>
              <a:t>Исходной информацией для следующего этапа синтеза технологического маршрута обработки детали служат граф размерных связей с опорными базами и таблица выбранных планов обработки.</a:t>
            </a:r>
          </a:p>
          <a:p>
            <a:pPr marL="0" indent="534988" algn="just">
              <a:buNone/>
            </a:pPr>
            <a:r>
              <a:rPr lang="ru-RU" sz="2800" dirty="0" smtClean="0"/>
              <a:t>Ранее сформированный граф размерных связей детали «вал» с искусственными опорными базами будем называть </a:t>
            </a:r>
            <a:r>
              <a:rPr lang="ru-RU" sz="2800" i="1" dirty="0" smtClean="0"/>
              <a:t>первичным графом.</a:t>
            </a:r>
            <a:r>
              <a:rPr lang="ru-RU" sz="2800" dirty="0" smtClean="0"/>
              <a:t> Если вершины этого графа отождествить с планами обработки </a:t>
            </a:r>
            <a:r>
              <a:rPr lang="ru-RU" sz="2800" i="1" dirty="0" err="1" smtClean="0"/>
              <a:t>W</a:t>
            </a:r>
            <a:r>
              <a:rPr lang="ru-RU" sz="2800" i="1" baseline="-25000" dirty="0" err="1" smtClean="0"/>
              <a:t>i</a:t>
            </a:r>
            <a:r>
              <a:rPr lang="ru-RU" sz="2800" dirty="0" smtClean="0"/>
              <a:t> соответствующих поверхностей, то получится так называемый </a:t>
            </a:r>
            <a:r>
              <a:rPr lang="ru-RU" sz="2800" i="1" dirty="0" smtClean="0"/>
              <a:t>вторичный граф размерных связей. </a:t>
            </a:r>
            <a:r>
              <a:rPr lang="ru-RU" sz="2800" dirty="0" smtClean="0"/>
              <a:t>Формирование этого графа на ПК производится с помощью матрицы смежности. В вершинах вторичного графа будут сформированы планы обработки соответствующих поверхностей, состоящие из набора кодов методов обработки.</a:t>
            </a:r>
          </a:p>
          <a:p>
            <a:pPr marL="0" indent="534988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14291"/>
            <a:ext cx="334932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934670"/>
            <a:ext cx="814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Вторичный граф размерных связей детали типа «вал»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лекций ТР и ТП 2009 New Style">
  <a:themeElements>
    <a:clrScheme name="ПГУ">
      <a:dk1>
        <a:srgbClr val="1F497D"/>
      </a:dk1>
      <a:lt1>
        <a:sysClr val="window" lastClr="FFFFFF"/>
      </a:lt1>
      <a:dk2>
        <a:srgbClr val="2C67B1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17365D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ГУ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лекций ТР и ТП 2009 New Style</Template>
  <TotalTime>7411</TotalTime>
  <Words>26437</Words>
  <Application>Microsoft Office PowerPoint</Application>
  <PresentationFormat>Экран (4:3)</PresentationFormat>
  <Paragraphs>2121</Paragraphs>
  <Slides>417</Slides>
  <Notes>204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417</vt:i4>
      </vt:variant>
    </vt:vector>
  </HeadingPairs>
  <TitlesOfParts>
    <vt:vector size="426" baseType="lpstr">
      <vt:lpstr>Arial</vt:lpstr>
      <vt:lpstr>Calibri</vt:lpstr>
      <vt:lpstr>Cambria Math</vt:lpstr>
      <vt:lpstr>Symbol</vt:lpstr>
      <vt:lpstr>Times New Roman</vt:lpstr>
      <vt:lpstr>Wingdings</vt:lpstr>
      <vt:lpstr>Презентация лекций ТР и ТП 2009 New Style</vt:lpstr>
      <vt:lpstr>Equation</vt:lpstr>
      <vt:lpstr>MathType 6.0 Equation</vt:lpstr>
      <vt:lpstr>САПР технологических процессов</vt:lpstr>
      <vt:lpstr>Презентация PowerPoint</vt:lpstr>
      <vt:lpstr>Тема 1. ОСОБЕННОСТИ МЕТОДОЛОГИИ ТЕХНОЛОГИЧЕСКОГО ПРОЕКТИРОВАНИЯ</vt:lpstr>
      <vt:lpstr>1.1. Роль технологической подготовки производства в машиностроении </vt:lpstr>
      <vt:lpstr>Презентация PowerPoint</vt:lpstr>
      <vt:lpstr>1.2. Особенности технологической подготовки современного машиностроительного производства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унификация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2. ЗАДАЧИ И СТРУКТУРА САПР ТЕХНОЛОГИЧЕСКИХ ПРОЦЕССОВ </vt:lpstr>
      <vt:lpstr>2.1 Основные задачи автоматизации технологического проектирования</vt:lpstr>
      <vt:lpstr>Презентация PowerPoint</vt:lpstr>
      <vt:lpstr>Презентация PowerPoint</vt:lpstr>
      <vt:lpstr>2.2. Исходная информация для разработки технологических процессов</vt:lpstr>
      <vt:lpstr>Презентация PowerPoint</vt:lpstr>
      <vt:lpstr>Презентация PowerPoint</vt:lpstr>
      <vt:lpstr>Презентация PowerPoint</vt:lpstr>
      <vt:lpstr>2.3. Формализация технологического проектирования</vt:lpstr>
      <vt:lpstr>Презентация PowerPoint</vt:lpstr>
      <vt:lpstr>Презентация PowerPoint</vt:lpstr>
      <vt:lpstr>2.4. Принятие решений при технологическом проектировании</vt:lpstr>
      <vt:lpstr>Презентация PowerPoint</vt:lpstr>
      <vt:lpstr>Презентация PowerPoint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2.5. Методы машинного проектирования технологических процессов</vt:lpstr>
      <vt:lpstr>Метод случайных аналогий </vt:lpstr>
      <vt:lpstr>Метод анализа </vt:lpstr>
      <vt:lpstr>Метод синтеза </vt:lpstr>
      <vt:lpstr>2.6. Состав и назначение САПР технологической подготовки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3. САПР ПРОЦЕССОВ МЕХАНИЧЕСКОЙ ОБРАБОТКИ  В УСЛОВИЯХ ЕДИНИЧНОГО ПРОИЗВОДСТВА</vt:lpstr>
      <vt:lpstr>3.1. Понятие о теории графов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3.3. Выбор технологических баз </vt:lpstr>
      <vt:lpstr>Презентация PowerPoint</vt:lpstr>
      <vt:lpstr>Презентация PowerPoint</vt:lpstr>
      <vt:lpstr>3.4. Синтез технологического маршрута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4. АВТОМАТИЗАЦИЯ ПРОЕКТИРОВАНИЯ ТЕХНОЛОГИЧЕСКИХ ПРОЦЕССОВ В УСЛОВИЯХ СЕРИЙНОГО ПРОИЗВОДСТВА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5. АВТОМАТИЗАЦИЯ ПРОЕКТИРОВАНИЯ ТЕХНОЛОГИЧЕСКИХ ОПЕРАЦИЙ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6. САПР ТЕХНОЛОГИЧЕСКИХ ПРОЦЕССОВ В АВТОМАТИЗИРОВАННОМ ПРОИЗВОДСТВЕ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7. СИСТЕМЫ АВТОМАТИЗИРОВАННОГО ПРОЕКТИРОВАНИЯ УПРАВЛЯЮЩИХ ПРОГРАММ ДЛЯ СТАНКОВ С ЧПУ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8. МЕТОДИЧЕСКИЕ ОСНОВЫ ОПТИМИЗАЦИИ ПРОЕКТНЫХ РЕШЕНИЙ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9. СТРУКТУРНАЯ ОПТИМИЗАЦИЯ ТЕХНОЛОГИЧЕСКИХ ПРОЦЕССОВ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10. ПАРАМЕТРИЧЕСКАЯ ОПТИМИЗАЦИЯ ПРОЦЕССОВ МЕХАНИЧЕСКОЙ ОБРАБОТКИ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“Технология и оборудование машиностроительного производства”</dc:title>
  <dc:creator>Amigo</dc:creator>
  <cp:lastModifiedBy>Andrew Maksimchuk</cp:lastModifiedBy>
  <cp:revision>590</cp:revision>
  <cp:lastPrinted>2013-12-02T08:01:04Z</cp:lastPrinted>
  <dcterms:created xsi:type="dcterms:W3CDTF">2009-09-10T17:43:32Z</dcterms:created>
  <dcterms:modified xsi:type="dcterms:W3CDTF">2016-01-04T12:38:46Z</dcterms:modified>
</cp:coreProperties>
</file>