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45" r:id="rId2"/>
    <p:sldId id="353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10" r:id="rId63"/>
    <p:sldId id="406" r:id="rId64"/>
    <p:sldId id="407" r:id="rId65"/>
    <p:sldId id="409" r:id="rId66"/>
    <p:sldId id="411" r:id="rId67"/>
    <p:sldId id="412" r:id="rId68"/>
    <p:sldId id="413" r:id="rId69"/>
    <p:sldId id="414" r:id="rId70"/>
    <p:sldId id="416" r:id="rId71"/>
    <p:sldId id="418" r:id="rId72"/>
    <p:sldId id="419" r:id="rId73"/>
    <p:sldId id="420" r:id="rId74"/>
    <p:sldId id="421" r:id="rId75"/>
    <p:sldId id="422" r:id="rId76"/>
    <p:sldId id="423" r:id="rId77"/>
    <p:sldId id="424" r:id="rId7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  <a:srgbClr val="A50021"/>
    <a:srgbClr val="FF0000"/>
    <a:srgbClr val="6600CC"/>
    <a:srgbClr val="33CC33"/>
    <a:srgbClr val="660033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87" autoAdjust="0"/>
  </p:normalViewPr>
  <p:slideViewPr>
    <p:cSldViewPr>
      <p:cViewPr>
        <p:scale>
          <a:sx n="90" d="100"/>
          <a:sy n="90" d="100"/>
        </p:scale>
        <p:origin x="-81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72E79-7896-4693-8785-15B342FB9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1363-D343-40F7-830B-64098765F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AA099-9891-47CA-8BAB-C95EB5BC9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09800" y="1927225"/>
            <a:ext cx="6775450" cy="41513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181F-123D-4CF1-B0F4-3403CB9B7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1449-39E6-4870-A862-0FDC430CD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EA4D-C95B-451B-A1DB-6C8B3A992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311DF-A0DD-4545-964E-16B1AB436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3274-2AF8-40C0-8939-4C1A7DA62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1ADD-4A24-4A42-AB12-6057BB2F1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E834-0C9F-4219-99BA-ACA21739C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B87BA-AE2E-4809-BB2D-71E04E0B7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3EEE-FAFA-4B81-A17F-F3E6FB0C1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fld id="{F807ACA1-5C49-4CA5-9F56-2474863D0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0"/>
            <a:ext cx="5286412" cy="4075113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0066"/>
                </a:solidFill>
              </a:rPr>
              <a:t>Тема 1. 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000066"/>
                </a:solidFill>
                <a:latin typeface="Arial Black" pitchFamily="34" charset="0"/>
              </a:rPr>
              <a:t>	</a:t>
            </a:r>
          </a:p>
          <a:p>
            <a:pPr algn="ctr">
              <a:buNone/>
            </a:pPr>
            <a:r>
              <a:rPr lang="uk-UA" sz="3200" b="1" dirty="0" smtClean="0"/>
              <a:t>С</a:t>
            </a:r>
            <a:r>
              <a:rPr lang="ru-RU" sz="3200" b="1" dirty="0" smtClean="0"/>
              <a:t>ТАНОВЛЕНИЕ И РАЗВИТИЕ </a:t>
            </a:r>
            <a:r>
              <a:rPr lang="uk-UA" sz="3200" b="1" dirty="0" smtClean="0"/>
              <a:t>М</a:t>
            </a:r>
            <a:r>
              <a:rPr lang="ru-RU" sz="3200" b="1" dirty="0" smtClean="0"/>
              <a:t>ЕНЕДЖМЕНТ</a:t>
            </a:r>
            <a:r>
              <a:rPr lang="uk-UA" sz="3200" b="1" dirty="0" smtClean="0"/>
              <a:t>А</a:t>
            </a:r>
            <a:endParaRPr lang="ru-RU" sz="3200" dirty="0" smtClean="0"/>
          </a:p>
          <a:p>
            <a:endParaRPr lang="ru-RU" sz="3200" b="1" dirty="0" smtClean="0"/>
          </a:p>
        </p:txBody>
      </p:sp>
      <p:pic>
        <p:nvPicPr>
          <p:cNvPr id="14339" name="Picture 5" descr="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3071810"/>
            <a:ext cx="7429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1.1. Менеджмент как наука и искусство.</a:t>
            </a:r>
            <a:endParaRPr lang="ru-RU" sz="2800" dirty="0" smtClean="0"/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1.2. Эволюция менеджмента.</a:t>
            </a:r>
            <a:endParaRPr lang="ru-RU" sz="2800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1.3. Основные научные школы менеджмента.</a:t>
            </a:r>
            <a:endParaRPr lang="ru-RU" sz="2800" i="1" dirty="0" smtClean="0">
              <a:solidFill>
                <a:srgbClr val="00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"/>
            <a:ext cx="5286411" cy="7857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Тема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294189"/>
          </a:xfrm>
        </p:spPr>
        <p:txBody>
          <a:bodyPr/>
          <a:lstStyle/>
          <a:p>
            <a:pPr algn="ctr"/>
            <a:r>
              <a:rPr lang="ru-RU" sz="3600" b="1" dirty="0" smtClean="0"/>
              <a:t>ТЕОРЕТИЧЕСКИЕ ОСНОВЫ МЕНЕДЖМЕНТА</a:t>
            </a:r>
          </a:p>
          <a:p>
            <a:endParaRPr lang="uk-UA" sz="3600" b="1" dirty="0" smtClean="0"/>
          </a:p>
          <a:p>
            <a:r>
              <a:rPr lang="uk-UA" sz="3600" b="1" dirty="0" smtClean="0"/>
              <a:t>3.1. </a:t>
            </a:r>
            <a:r>
              <a:rPr lang="ru-RU" sz="3600" b="1" dirty="0" smtClean="0"/>
              <a:t>Основные категории менеджмента и их взаимосвязь. Законы управления.</a:t>
            </a:r>
          </a:p>
          <a:p>
            <a:r>
              <a:rPr lang="uk-UA" sz="3600" b="1" dirty="0" smtClean="0"/>
              <a:t>3.2. </a:t>
            </a:r>
            <a:r>
              <a:rPr lang="ru-RU" sz="3600" b="1" dirty="0" smtClean="0"/>
              <a:t>Универсальность и объективность принципов менеджмента.</a:t>
            </a:r>
            <a:endParaRPr lang="ru-RU" sz="3600" dirty="0" smtClean="0"/>
          </a:p>
          <a:p>
            <a:r>
              <a:rPr lang="uk-UA" sz="3600" b="1" dirty="0" smtClean="0"/>
              <a:t>3.3. </a:t>
            </a:r>
            <a:r>
              <a:rPr lang="ru-RU" sz="3600" b="1" dirty="0" smtClean="0"/>
              <a:t>Методы управления.</a:t>
            </a:r>
            <a:endParaRPr lang="ru-RU" sz="3600" b="1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429388" cy="1857364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3.1. </a:t>
            </a:r>
            <a:r>
              <a:rPr lang="ru-RU" sz="2800" b="1" dirty="0" smtClean="0">
                <a:solidFill>
                  <a:schemeClr val="tx1"/>
                </a:solidFill>
              </a:rPr>
              <a:t>Основные категории менеджмента и их взаимосвязь. Законы управления.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pPr algn="ctr"/>
            <a:r>
              <a:rPr lang="ru-RU" b="1" i="1" dirty="0" smtClean="0"/>
              <a:t>Общие (специфические) законы управления:</a:t>
            </a:r>
            <a:endParaRPr lang="ru-RU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/>
              <a:t>закон соответствия социального содержания управления, его целей, форм и методов отношениям и формам собственности, свойственных данному способу производства;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/>
              <a:t>закон единства и целостности систем управления;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/>
              <a:t>закон сохранения пропорциональности и оптимальной соотносительности всех элементов системы управления;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/>
              <a:t>закон зависимости, эффективности решения задач управления от объема использования информации;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/>
              <a:t>закон соответствия потребляемого и располагаемого времени при решении задач управления;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/>
              <a:t>закон единства и соподчиненности критериев эффективности, используемых в процессе управления;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/>
              <a:t>закон совместимости технических средств и систем управления соподчиненных и взаимодействующих систем;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/>
              <a:t>закон соответствия содержания и форм прямой и обратной связи в системе управления организационной системы экономической природе отношений между ее подсистемами и ее элементами;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закон единства действий законов управления.</a:t>
            </a:r>
            <a:endParaRPr lang="ru-RU" sz="16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867525" cy="1065213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3.2. </a:t>
            </a:r>
            <a:r>
              <a:rPr lang="ru-RU" sz="2800" b="1" dirty="0" smtClean="0">
                <a:solidFill>
                  <a:schemeClr val="tx1"/>
                </a:solidFill>
              </a:rPr>
              <a:t>Универсальность и объективность принципов менеджмента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pPr algn="just"/>
            <a:r>
              <a:rPr lang="ru-RU" b="1" i="1" dirty="0" smtClean="0"/>
              <a:t>Принципы</a:t>
            </a:r>
            <a:r>
              <a:rPr lang="ru-RU" i="1" dirty="0" smtClean="0"/>
              <a:t> </a:t>
            </a:r>
            <a:r>
              <a:rPr lang="ru-RU" dirty="0" smtClean="0"/>
              <a:t>– основополагающие положения (правила, нормы), которым следует неукоснительно в своей жизнедеятельности личность, персонал, организация или государство.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b="1" i="1" dirty="0" smtClean="0"/>
              <a:t>Принципы управления</a:t>
            </a:r>
            <a:r>
              <a:rPr lang="ru-RU" dirty="0" smtClean="0"/>
              <a:t> представляют собой основные правила, определяющие построение организаций, поведение субъекта и объекта в процессе управления, целесообразный характер взаимоотношений организации с окружающей средой.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b="1" i="1" dirty="0" smtClean="0"/>
              <a:t>Общие принципы управления</a:t>
            </a:r>
            <a:r>
              <a:rPr lang="ru-RU" dirty="0" smtClean="0"/>
              <a:t> это правила, которыми руководствуются при управлении объектами различной отраслевой принадлежности или специфики, т.е. они присущи всем системам управления, поэтому называются общими.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642917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Общие принципы управления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151313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единства политики и экономики;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научность;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системность и комплексность;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единоначалия в управлении и коллегиальность в выработке решений;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централизации и децентрализации;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пропорциональности в управлении;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единства распорядительства в управлении;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экономии времени;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приоритета функций управления над структурой при создании организации и наоборот, приоритет структуры над функциями управления в действующих организациях;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делегирования полномочий;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обратной связи;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экономичности;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принцип эффективности;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принцип мотивации.</a:t>
            </a:r>
            <a:endParaRPr lang="ru-RU" sz="20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67525" cy="106521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Современные принципы менеджмента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ориентация на потребителя;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ориентация на перспективу развития бизнеса, расширение сферы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обостренное чувство ответственности за дела организации; ориентация на конечные результаты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стремление к нововведениям;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ориентация на лидеров;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энтузиазм персонала;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развитие всего лучшего, что есть в людях (умения, способности, желание делать оригинально, профессионально, эффективно, самостоятельно);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опора на общечеловеческие ценности;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высокие стандарты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опора объективные законы и реальности рыночных отношений; решение новых проблем новыми методами;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возрастание роли неформальной организации;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свобода и жесткость одновременно;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постоянный поиск того, в чем можно добиться успеха;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/>
              <a:t>поступки должны быть решительными, но взвешенными; концентрация своей деятельности на приоритетных программах.</a:t>
            </a:r>
            <a:endParaRPr lang="ru-RU" sz="19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000760" cy="642917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3.3. </a:t>
            </a:r>
            <a:r>
              <a:rPr lang="ru-RU" sz="2800" b="1" dirty="0" smtClean="0">
                <a:solidFill>
                  <a:schemeClr val="tx1"/>
                </a:solidFill>
              </a:rPr>
              <a:t>Методы управления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 algn="just"/>
            <a:r>
              <a:rPr lang="ru-RU" b="1" i="1" dirty="0" smtClean="0"/>
              <a:t>Метод </a:t>
            </a:r>
            <a:r>
              <a:rPr lang="ru-RU" dirty="0" smtClean="0"/>
              <a:t>– определенная, наиболее рациональная, заранее разработанная последовательность, выполнения определенных задач, работ, решений.</a:t>
            </a:r>
          </a:p>
          <a:p>
            <a:pPr algn="just"/>
            <a:r>
              <a:rPr lang="ru-RU" b="1" i="1" dirty="0" smtClean="0"/>
              <a:t>Методы в менеджменте </a:t>
            </a:r>
            <a:r>
              <a:rPr lang="ru-RU" dirty="0" smtClean="0"/>
              <a:t>– это способы осуществления управленческой деятельности, которая представляет собой, с одной стороны процесс реализации функций управления, а с другой, процесс воздействия на персонал организации с целью активизации его работы и придания ей творческого, заинтересованного, активного характера.</a:t>
            </a:r>
          </a:p>
          <a:p>
            <a:pPr algn="just"/>
            <a:r>
              <a:rPr lang="ru-RU" b="1" i="1" dirty="0" smtClean="0"/>
              <a:t>Методы управления </a:t>
            </a:r>
            <a:r>
              <a:rPr lang="ru-RU" dirty="0" smtClean="0"/>
              <a:t>– это способы осуществления управляющего воздействия и реализации целей управления.</a:t>
            </a:r>
          </a:p>
          <a:p>
            <a:pPr algn="just"/>
            <a:r>
              <a:rPr lang="ru-RU" i="1" dirty="0" smtClean="0"/>
              <a:t>По характеру действия </a:t>
            </a:r>
            <a:r>
              <a:rPr lang="ru-RU" dirty="0" smtClean="0"/>
              <a:t>различают следующие методы управления:</a:t>
            </a:r>
          </a:p>
          <a:p>
            <a:pPr algn="just"/>
            <a:r>
              <a:rPr lang="ru-RU" dirty="0" smtClean="0"/>
              <a:t>экономические, организационно-административные, социально-психологические и количественные.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6867525" cy="428603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Экономические методы управления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sz="2000" dirty="0" smtClean="0"/>
              <a:t>основаны на действии экономических законов и воздействуют на имущественные интересы  организаций и персонала (хозяйственный расчет, экономический расчет, планирование, прогнозирование, экономический анализ, экономическое обоснование, экономическое стимулирование).</a:t>
            </a:r>
          </a:p>
          <a:p>
            <a:pPr algn="ctr">
              <a:buNone/>
            </a:pPr>
            <a:r>
              <a:rPr lang="ru-RU" b="1" i="1" dirty="0" smtClean="0"/>
              <a:t>Организационно-административные методы управления</a:t>
            </a:r>
          </a:p>
          <a:p>
            <a:pPr algn="just">
              <a:buNone/>
            </a:pPr>
            <a:r>
              <a:rPr lang="ru-RU" sz="2000" dirty="0" smtClean="0"/>
              <a:t>	базируются на объективных законах организации совместной деятельности людей и управления нею, на естественной потребности людей взаимодействовать в определенном порядке:</a:t>
            </a:r>
          </a:p>
          <a:p>
            <a:pPr algn="just">
              <a:buNone/>
            </a:pPr>
            <a:r>
              <a:rPr lang="ru-RU" sz="2000" b="1" dirty="0" smtClean="0"/>
              <a:t>	</a:t>
            </a:r>
            <a:r>
              <a:rPr lang="ru-RU" sz="1600" b="1" dirty="0" smtClean="0"/>
              <a:t>организационно – стабилизирующие –</a:t>
            </a:r>
            <a:r>
              <a:rPr lang="ru-RU" sz="1600" dirty="0" smtClean="0"/>
              <a:t> устанавливают долговременную связь в системах управления между людьми (концепция управления организацией, организационная структура управления, штаты, инструктирование, нормирование, регламентирование, контроль и надзор); </a:t>
            </a:r>
            <a:r>
              <a:rPr lang="ru-RU" sz="1600" b="1" dirty="0" smtClean="0"/>
              <a:t>организационно-распорядительные – </a:t>
            </a:r>
            <a:r>
              <a:rPr lang="ru-RU" sz="1600" dirty="0" smtClean="0"/>
              <a:t>обеспечивают оперативное управление совместной деятельностью людей и подразделений (данные методы реализуются в форме договоров, приказов, распоряжений, указаний, постановлений);</a:t>
            </a:r>
          </a:p>
          <a:p>
            <a:pPr algn="just">
              <a:buNone/>
            </a:pPr>
            <a:r>
              <a:rPr lang="ru-RU" sz="1600" b="1" dirty="0" smtClean="0"/>
              <a:t>	организационно – дисциплинарные – </a:t>
            </a:r>
            <a:r>
              <a:rPr lang="ru-RU" sz="1600" dirty="0" smtClean="0"/>
              <a:t>предназначены для поддержания стабильности организационных связей и отношений, а также ответственности персонала за выполнение обязанностей; к ним относятся правила и нормы поведения работников и системы контроля за их поведением, а также разработка и применение поощрительных мер (за выполнение работниками установленных правил) и мер наказания (за выполнение работниками установленных правил).</a:t>
            </a:r>
            <a:endParaRPr lang="ru-RU" sz="16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072198" cy="857232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Социально-психологические методы управления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sz="2000" dirty="0" smtClean="0"/>
              <a:t>составляют способы воздействия на поведение личности и коллектива; на состояние и настроение организации; активизации климата в организации на базе высокой нравственной культуры, глубокого уважения человека и коллектива:</a:t>
            </a:r>
          </a:p>
          <a:p>
            <a:pPr algn="just"/>
            <a:r>
              <a:rPr lang="ru-RU" sz="1600" b="1" dirty="0" smtClean="0"/>
              <a:t>социальные,</a:t>
            </a:r>
            <a:r>
              <a:rPr lang="ru-RU" sz="1600" dirty="0" smtClean="0"/>
              <a:t> к которым относятся социальное нормирование (правила внутреннего распорядка, внутрифирменного этикета и т.д.); социальное стимулирование коллективов и отдельных работников; социальное регулирование (договоры, взаимные обязательства, системы отбора, удовлетворение социальных потребностей) и др.;</a:t>
            </a:r>
          </a:p>
          <a:p>
            <a:pPr algn="just"/>
            <a:r>
              <a:rPr lang="ru-RU" sz="1600" b="1" dirty="0" smtClean="0"/>
              <a:t>психологические</a:t>
            </a:r>
            <a:r>
              <a:rPr lang="ru-RU" sz="1600" dirty="0" smtClean="0"/>
              <a:t> – используются в целях гармонизации отношений между  членами организации и установления наиболее благоприятного психологического климата; к ним относятся методы комплектования малых групп, </a:t>
            </a:r>
            <a:r>
              <a:rPr lang="ru-RU" sz="1600" dirty="0" err="1" smtClean="0"/>
              <a:t>гуманизации</a:t>
            </a:r>
            <a:r>
              <a:rPr lang="ru-RU" sz="1600" dirty="0" smtClean="0"/>
              <a:t> труда, профессионального отбора и обучения работников.</a:t>
            </a:r>
          </a:p>
          <a:p>
            <a:pPr algn="ctr"/>
            <a:endParaRPr lang="ru-RU" sz="1600" b="1" i="1" dirty="0" smtClean="0"/>
          </a:p>
          <a:p>
            <a:pPr algn="ctr"/>
            <a:r>
              <a:rPr lang="ru-RU" b="1" i="1" dirty="0" smtClean="0"/>
              <a:t>Количественные методы управления</a:t>
            </a:r>
          </a:p>
          <a:p>
            <a:pPr algn="just"/>
            <a:r>
              <a:rPr lang="ru-RU" sz="2000" dirty="0" smtClean="0"/>
              <a:t>являются «продуктом» количественного подхода в управлении и направлены на повышение обоснованности принимаемых управленческих решений, а также  широко используются в деятельности организаций по разработки программ и планов, при проведении маркетинговых исследований, финансово-экономической, учетной сфере.</a:t>
            </a:r>
            <a:endParaRPr lang="ru-RU" sz="20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786578" cy="78579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Тема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lvl="1"/>
            <a:r>
              <a:rPr lang="ru-RU" b="1" dirty="0" smtClean="0"/>
              <a:t>                </a:t>
            </a:r>
          </a:p>
          <a:p>
            <a:pPr lvl="1" algn="ctr"/>
            <a:r>
              <a:rPr lang="ru-RU" sz="3600" b="1" dirty="0" smtClean="0"/>
              <a:t>ЦЕЛИ МЕНЕДЖМЕНТА</a:t>
            </a:r>
            <a:endParaRPr lang="ru-RU" sz="3600" dirty="0" smtClean="0"/>
          </a:p>
          <a:p>
            <a:endParaRPr lang="uk-UA" b="1" dirty="0" smtClean="0"/>
          </a:p>
          <a:p>
            <a:pPr algn="just"/>
            <a:r>
              <a:rPr lang="uk-UA" sz="2800" b="1" dirty="0" smtClean="0"/>
              <a:t>4.1. </a:t>
            </a:r>
            <a:r>
              <a:rPr lang="ru-RU" sz="2800" b="1" dirty="0" smtClean="0"/>
              <a:t>Понятие и сущность цели.</a:t>
            </a:r>
            <a:endParaRPr lang="ru-RU" sz="2800" dirty="0" smtClean="0"/>
          </a:p>
          <a:p>
            <a:r>
              <a:rPr lang="uk-UA" sz="2800" b="1" dirty="0" smtClean="0"/>
              <a:t>4.2. </a:t>
            </a:r>
            <a:r>
              <a:rPr lang="ru-RU" sz="2800" b="1" dirty="0" smtClean="0"/>
              <a:t>Система целей менеджмента.</a:t>
            </a:r>
            <a:endParaRPr lang="ru-RU" sz="2800" dirty="0" smtClean="0"/>
          </a:p>
          <a:p>
            <a:r>
              <a:rPr lang="uk-UA" sz="2800" b="1" dirty="0" smtClean="0"/>
              <a:t>4.3. </a:t>
            </a:r>
            <a:r>
              <a:rPr lang="ru-RU" sz="2800" b="1" dirty="0" smtClean="0"/>
              <a:t>Управление по целям.</a:t>
            </a:r>
            <a:r>
              <a:rPr lang="uk-UA" sz="2800" b="1" dirty="0" smtClean="0"/>
              <a:t> </a:t>
            </a:r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715140" cy="714356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4.1.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Понятие и сущность цели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72206"/>
          </a:xfrm>
        </p:spPr>
        <p:txBody>
          <a:bodyPr/>
          <a:lstStyle/>
          <a:p>
            <a:pPr algn="just"/>
            <a:r>
              <a:rPr lang="ru-RU" b="1" i="1" dirty="0" smtClean="0"/>
              <a:t>Цель –</a:t>
            </a:r>
            <a:r>
              <a:rPr lang="ru-RU" dirty="0" smtClean="0"/>
              <a:t>идеальное и желаемое состояние объекта управления, которое должно быть достигнуто.</a:t>
            </a:r>
          </a:p>
          <a:p>
            <a:pPr algn="just"/>
            <a:r>
              <a:rPr lang="ru-RU" b="1" i="1" dirty="0" smtClean="0"/>
              <a:t>Результат</a:t>
            </a:r>
            <a:r>
              <a:rPr lang="ru-RU" b="1" dirty="0" smtClean="0"/>
              <a:t> –</a:t>
            </a:r>
            <a:r>
              <a:rPr lang="ru-RU" dirty="0" smtClean="0"/>
              <a:t> это мера удовлетворения потребности, т.е. мера достижения цели.</a:t>
            </a:r>
          </a:p>
          <a:p>
            <a:pPr algn="just"/>
            <a:r>
              <a:rPr lang="ru-RU" b="1" i="1" dirty="0" smtClean="0"/>
              <a:t>Цель управления – </a:t>
            </a:r>
            <a:r>
              <a:rPr lang="ru-RU" dirty="0" smtClean="0"/>
              <a:t>совокупное представление о некоторой модели будущего результата, способного удовлетворить исходную потребность при имеющихся реальных возможностях, оцененных на основании опыта.</a:t>
            </a:r>
          </a:p>
          <a:p>
            <a:pPr algn="just"/>
            <a:r>
              <a:rPr lang="ru-RU" b="1" i="1" dirty="0" smtClean="0"/>
              <a:t>Идеальная цель управления</a:t>
            </a:r>
            <a:r>
              <a:rPr lang="ru-RU" b="1" dirty="0" smtClean="0"/>
              <a:t> – </a:t>
            </a:r>
            <a:r>
              <a:rPr lang="ru-RU" dirty="0" smtClean="0"/>
              <a:t>это желаемый, не всегда достижимый за определенный период времени результат; </a:t>
            </a:r>
            <a:r>
              <a:rPr lang="ru-RU" b="1" i="1" dirty="0" smtClean="0"/>
              <a:t>Потенциальная цель управления</a:t>
            </a:r>
            <a:r>
              <a:rPr lang="ru-RU" b="1" dirty="0" smtClean="0"/>
              <a:t> –</a:t>
            </a:r>
            <a:r>
              <a:rPr lang="ru-RU" dirty="0" smtClean="0"/>
              <a:t> это желаемый результат деятельности (состояние объекта), достижимый в принципе и в перспективе, но в силу неопределенности планируемый с некоторой степенью вероятности; </a:t>
            </a:r>
          </a:p>
          <a:p>
            <a:pPr algn="just"/>
            <a:r>
              <a:rPr lang="ru-RU" b="1" i="1" dirty="0" smtClean="0"/>
              <a:t>Реальная цель управления</a:t>
            </a:r>
            <a:r>
              <a:rPr lang="ru-RU" b="1" dirty="0" smtClean="0"/>
              <a:t> –</a:t>
            </a:r>
            <a:r>
              <a:rPr lang="ru-RU" dirty="0" smtClean="0"/>
              <a:t> это результат, которого можно фактически достичь за приемлемый временной интервал.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3"/>
            <a:ext cx="6867525" cy="64294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1.1. Менеджмент как наука и искусство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785794"/>
            <a:ext cx="8858312" cy="6072206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sz="1800" b="1" i="1" dirty="0" smtClean="0"/>
              <a:t>Менеджмент как вид деятельности человека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направлен на достижение определенной цели или целей; создает экономическое и социальное развитие.</a:t>
            </a:r>
          </a:p>
          <a:p>
            <a:pPr algn="ctr">
              <a:buFont typeface="Wingdings" pitchFamily="2" charset="2"/>
              <a:buChar char="v"/>
            </a:pPr>
            <a:r>
              <a:rPr lang="ru-RU" sz="1800" b="1" i="1" dirty="0" smtClean="0"/>
              <a:t>Менеджмент как процесс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с помощью которого профессионально подготовленные специалисты формируют организации и управляют ими путем постановки целей и разработки способов их достижения</a:t>
            </a:r>
          </a:p>
          <a:p>
            <a:pPr algn="ctr">
              <a:buFont typeface="Wingdings" pitchFamily="2" charset="2"/>
              <a:buChar char="v"/>
            </a:pPr>
            <a:r>
              <a:rPr lang="ru-RU" sz="1800" b="1" i="1" dirty="0" smtClean="0"/>
              <a:t>Менеджмент как иерархическая организационная структура</a:t>
            </a:r>
          </a:p>
          <a:p>
            <a:pPr algn="just">
              <a:buNone/>
            </a:pPr>
            <a:r>
              <a:rPr lang="ru-RU" sz="1800" dirty="0" smtClean="0"/>
              <a:t>	в рамках которой реализуются функции управления</a:t>
            </a:r>
          </a:p>
          <a:p>
            <a:pPr algn="ctr">
              <a:buFont typeface="Wingdings" pitchFamily="2" charset="2"/>
              <a:buChar char="v"/>
            </a:pPr>
            <a:r>
              <a:rPr lang="ru-RU" sz="1800" b="1" i="1" dirty="0" smtClean="0"/>
              <a:t>Менеджмент как категория людей, занятых управлением</a:t>
            </a:r>
          </a:p>
          <a:p>
            <a:pPr algn="just">
              <a:buNone/>
            </a:pPr>
            <a:r>
              <a:rPr lang="ru-RU" sz="1800" dirty="0" smtClean="0"/>
              <a:t>	искусство точно знать, что предстоит сделать и как сделать это самым лучшим и дешевым способом</a:t>
            </a:r>
          </a:p>
          <a:p>
            <a:pPr algn="ctr">
              <a:buFont typeface="Wingdings" pitchFamily="2" charset="2"/>
              <a:buChar char="v"/>
            </a:pPr>
            <a:r>
              <a:rPr lang="ru-RU" sz="1800" b="1" i="1" dirty="0" smtClean="0"/>
              <a:t>Менеджмент как искусство</a:t>
            </a:r>
          </a:p>
          <a:p>
            <a:pPr algn="just">
              <a:buNone/>
            </a:pPr>
            <a:r>
              <a:rPr lang="ru-RU" sz="1800" dirty="0" smtClean="0"/>
              <a:t>	творческий процесс, который позволяет менеджеру решать сложные, часто, неординарные управленческие проблемы и задачи, стоящие перед организацией</a:t>
            </a:r>
          </a:p>
          <a:p>
            <a:pPr algn="ctr">
              <a:buFont typeface="Wingdings" pitchFamily="2" charset="2"/>
              <a:buChar char="v"/>
            </a:pPr>
            <a:r>
              <a:rPr lang="ru-RU" sz="1800" b="1" i="1" dirty="0" smtClean="0"/>
              <a:t>Менеджмент как наука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направляет свои усилия на обеспечение связей между причинной и следствием, выявление факторов и условий, при которых совместный труд людей оказывается и более полезным, и более эффективным</a:t>
            </a:r>
          </a:p>
          <a:p>
            <a:pPr algn="ctr">
              <a:buNone/>
            </a:pPr>
            <a:endParaRPr lang="ru-RU" sz="2200" i="1" dirty="0" smtClean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71435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Требования к постановке цели: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286544"/>
          </a:xfrm>
        </p:spPr>
        <p:txBody>
          <a:bodyPr/>
          <a:lstStyle/>
          <a:p>
            <a:pPr lvl="2" algn="just">
              <a:buNone/>
            </a:pPr>
            <a:r>
              <a:rPr lang="ru-RU" sz="2000" b="1" dirty="0" smtClean="0"/>
              <a:t>Цели должны быть конкретными и измеряемыми</a:t>
            </a:r>
            <a:r>
              <a:rPr lang="ru-RU" sz="2000" dirty="0" smtClean="0"/>
              <a:t>, представляемыми, по возможности, не только качественными, но и количественными показателями;</a:t>
            </a:r>
          </a:p>
          <a:p>
            <a:pPr lvl="2" algn="just">
              <a:buNone/>
            </a:pPr>
            <a:r>
              <a:rPr lang="ru-RU" sz="2000" b="1" dirty="0" smtClean="0"/>
              <a:t>Цели должны быть реальными </a:t>
            </a:r>
            <a:r>
              <a:rPr lang="ru-RU" sz="2000" dirty="0" smtClean="0"/>
              <a:t>для данных условий, в соответствии с ресурсным обеспечением организации;</a:t>
            </a:r>
          </a:p>
          <a:p>
            <a:pPr lvl="2" algn="just">
              <a:buNone/>
            </a:pPr>
            <a:r>
              <a:rPr lang="ru-RU" sz="2000" b="1" dirty="0" smtClean="0"/>
              <a:t>Цели должны быть гибкими, способными к трансформации,</a:t>
            </a:r>
            <a:r>
              <a:rPr lang="ru-RU" sz="2000" dirty="0" smtClean="0"/>
              <a:t> в соответствии с динамически меняющимися условиями функционирования организации;</a:t>
            </a:r>
          </a:p>
          <a:p>
            <a:pPr lvl="2" algn="just">
              <a:buNone/>
            </a:pPr>
            <a:r>
              <a:rPr lang="ru-RU" sz="2000" b="1" dirty="0" smtClean="0"/>
              <a:t>Цели должны быть признаваемы персоналом,</a:t>
            </a:r>
            <a:r>
              <a:rPr lang="ru-RU" sz="2000" dirty="0" smtClean="0"/>
              <a:t> поскольку они достигаются в процессе совместной деятельности участников организации;</a:t>
            </a:r>
          </a:p>
          <a:p>
            <a:pPr lvl="2" algn="just">
              <a:buNone/>
            </a:pPr>
            <a:r>
              <a:rPr lang="ru-RU" sz="2000" b="1" dirty="0" smtClean="0"/>
              <a:t>Цели должны быть обоснованными и комплексными,</a:t>
            </a:r>
            <a:r>
              <a:rPr lang="ru-RU" sz="2000" dirty="0" smtClean="0"/>
              <a:t> отражающими требования объективных законов развития организационных систем;</a:t>
            </a:r>
          </a:p>
          <a:p>
            <a:pPr lvl="2" algn="just">
              <a:buNone/>
            </a:pPr>
            <a:r>
              <a:rPr lang="ru-RU" sz="2000" b="1" dirty="0" smtClean="0"/>
              <a:t>Цели должны быть проверяемыми</a:t>
            </a:r>
            <a:r>
              <a:rPr lang="ru-RU" sz="2000" dirty="0" smtClean="0"/>
              <a:t>, что в свою очередь необходимо для оценки степени их достижения и соответствующего стимулирования персонала;</a:t>
            </a:r>
          </a:p>
          <a:p>
            <a:pPr lvl="2" algn="just">
              <a:buNone/>
            </a:pPr>
            <a:r>
              <a:rPr lang="ru-RU" sz="2000" b="1" dirty="0" smtClean="0"/>
              <a:t>Цели должны быть совместимы во времени и пространстве</a:t>
            </a:r>
            <a:r>
              <a:rPr lang="ru-RU" sz="2000" dirty="0" smtClean="0"/>
              <a:t>, взаимно поддерживать друг друга, не ориентировать участников организации на действия, противоречащие друг другу.</a:t>
            </a:r>
          </a:p>
          <a:p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642917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4.2.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Система целей менеджмента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365627"/>
          </a:xfrm>
        </p:spPr>
        <p:txBody>
          <a:bodyPr/>
          <a:lstStyle/>
          <a:p>
            <a:pPr algn="ctr"/>
            <a:r>
              <a:rPr lang="ru-RU" b="1" i="1" dirty="0" smtClean="0"/>
              <a:t>Классификация целей</a:t>
            </a:r>
          </a:p>
          <a:p>
            <a:pPr algn="just"/>
            <a:r>
              <a:rPr lang="ru-RU" sz="1800" b="1" dirty="0" smtClean="0"/>
              <a:t>по охватываемой сфере</a:t>
            </a:r>
            <a:r>
              <a:rPr lang="ru-RU" sz="1800" dirty="0" smtClean="0"/>
              <a:t> (общая, частная цель); </a:t>
            </a:r>
          </a:p>
          <a:p>
            <a:pPr algn="just"/>
            <a:r>
              <a:rPr lang="ru-RU" sz="1800" b="1" dirty="0" smtClean="0"/>
              <a:t>по значению </a:t>
            </a:r>
            <a:r>
              <a:rPr lang="ru-RU" sz="1800" dirty="0" smtClean="0"/>
              <a:t>(главная, промежуточная, второстепенная); </a:t>
            </a:r>
          </a:p>
          <a:p>
            <a:pPr algn="just"/>
            <a:r>
              <a:rPr lang="ru-RU" sz="1800" b="1" dirty="0" smtClean="0"/>
              <a:t>по количеству переменных </a:t>
            </a:r>
            <a:r>
              <a:rPr lang="ru-RU" sz="1800" dirty="0" smtClean="0"/>
              <a:t>(одно- и многоальтернативная); </a:t>
            </a:r>
          </a:p>
          <a:p>
            <a:pPr algn="just"/>
            <a:r>
              <a:rPr lang="ru-RU" sz="1800" b="1" dirty="0" smtClean="0"/>
              <a:t>по предмету цели </a:t>
            </a:r>
            <a:r>
              <a:rPr lang="ru-RU" sz="1800" dirty="0" smtClean="0"/>
              <a:t>(рассчитаны на общий или частный результата); </a:t>
            </a:r>
          </a:p>
          <a:p>
            <a:pPr algn="just"/>
            <a:r>
              <a:rPr lang="ru-RU" sz="1800" b="1" dirty="0" smtClean="0"/>
              <a:t>по источникам формирования</a:t>
            </a:r>
            <a:r>
              <a:rPr lang="ru-RU" sz="1800" dirty="0" smtClean="0"/>
              <a:t> цели могут быть заданы из вне и сформировавшиеся внутри организации; </a:t>
            </a:r>
          </a:p>
          <a:p>
            <a:pPr algn="just"/>
            <a:r>
              <a:rPr lang="ru-RU" sz="1800" b="1" dirty="0" smtClean="0"/>
              <a:t>по степени важности</a:t>
            </a:r>
            <a:r>
              <a:rPr lang="ru-RU" sz="1800" dirty="0" smtClean="0"/>
              <a:t>: стратегические и тактические;</a:t>
            </a:r>
          </a:p>
          <a:p>
            <a:pPr algn="just"/>
            <a:r>
              <a:rPr lang="ru-RU" sz="1800" b="1" dirty="0" smtClean="0"/>
              <a:t>по содержанию </a:t>
            </a:r>
            <a:r>
              <a:rPr lang="ru-RU" sz="1800" dirty="0" smtClean="0"/>
              <a:t>технологические, экономические, производственные, административные, маркетинговые, научно-технические, социальные и т.д.; </a:t>
            </a:r>
            <a:r>
              <a:rPr lang="ru-RU" sz="1800" b="1" dirty="0" smtClean="0"/>
              <a:t>по времени</a:t>
            </a:r>
            <a:r>
              <a:rPr lang="ru-RU" sz="1800" dirty="0" smtClean="0"/>
              <a:t>: краткосрочные (до одного года), среднесрочные (от 1 года до 5 лет), долгосрочные (свыше 5лет);</a:t>
            </a:r>
          </a:p>
          <a:p>
            <a:pPr algn="just"/>
            <a:r>
              <a:rPr lang="ru-RU" sz="1800" b="1" dirty="0" smtClean="0"/>
              <a:t>по форме выражения </a:t>
            </a:r>
            <a:r>
              <a:rPr lang="ru-RU" sz="1800" dirty="0" smtClean="0"/>
              <a:t>характеризуются количественными показателями, и описываемые качественно;</a:t>
            </a:r>
          </a:p>
          <a:p>
            <a:pPr algn="just"/>
            <a:r>
              <a:rPr lang="ru-RU" sz="1800" b="1" dirty="0" smtClean="0"/>
              <a:t>по признаку времени</a:t>
            </a:r>
            <a:r>
              <a:rPr lang="ru-RU" sz="1800" dirty="0" smtClean="0"/>
              <a:t> стратегические, текущие и оперативные;</a:t>
            </a:r>
          </a:p>
          <a:p>
            <a:pPr algn="just"/>
            <a:r>
              <a:rPr lang="ru-RU" sz="1800" b="1" dirty="0" smtClean="0"/>
              <a:t>по уровню иерархии </a:t>
            </a:r>
            <a:r>
              <a:rPr lang="ru-RU" sz="1800" dirty="0" smtClean="0"/>
              <a:t>определяются миссия, главная, общие и специфические (локальные) цели;</a:t>
            </a:r>
          </a:p>
          <a:p>
            <a:pPr algn="just"/>
            <a:r>
              <a:rPr lang="ru-RU" sz="1800" b="1" dirty="0" smtClean="0"/>
              <a:t>по особенности взаимодействия </a:t>
            </a:r>
            <a:r>
              <a:rPr lang="ru-RU" sz="1800" dirty="0" smtClean="0"/>
              <a:t> цели могут быть безразличными по отношению друг к другу (индифферентными), конкурирующими, дополняющими (</a:t>
            </a:r>
            <a:r>
              <a:rPr lang="ru-RU" sz="1800" dirty="0" err="1" smtClean="0"/>
              <a:t>комплиментарными</a:t>
            </a:r>
            <a:r>
              <a:rPr lang="ru-RU" sz="1800" dirty="0" smtClean="0"/>
              <a:t>), исключающими друг друга (антагонистическими), совпадающими (идентичными).</a:t>
            </a:r>
            <a:endParaRPr lang="ru-RU" sz="18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072198" cy="714356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4.3. </a:t>
            </a:r>
            <a:r>
              <a:rPr lang="ru-RU" sz="2800" b="1" dirty="0" smtClean="0">
                <a:solidFill>
                  <a:schemeClr val="tx1"/>
                </a:solidFill>
              </a:rPr>
              <a:t>Управление по целям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b="1" dirty="0" smtClean="0"/>
              <a:t>Сущность УПЦ</a:t>
            </a:r>
            <a:r>
              <a:rPr lang="ru-RU" dirty="0" smtClean="0"/>
              <a:t> состоит в совместной постановке целей руководителями и подчиненными, что является гарантией их реализации.</a:t>
            </a:r>
          </a:p>
          <a:p>
            <a:pPr algn="just"/>
            <a:r>
              <a:rPr lang="ru-RU" b="1" i="1" dirty="0" smtClean="0"/>
              <a:t>Целевое управление –</a:t>
            </a:r>
            <a:r>
              <a:rPr lang="ru-RU" dirty="0" smtClean="0"/>
              <a:t>форма построения процесса управления и его организационно-практического осуществления.</a:t>
            </a:r>
          </a:p>
          <a:p>
            <a:pPr algn="just"/>
            <a:r>
              <a:rPr lang="ru-RU" b="1" i="1" dirty="0" smtClean="0"/>
              <a:t>Дерево целей </a:t>
            </a:r>
            <a:r>
              <a:rPr lang="ru-RU" b="1" dirty="0" smtClean="0"/>
              <a:t>–</a:t>
            </a:r>
            <a:r>
              <a:rPr lang="ru-RU" dirty="0" smtClean="0"/>
              <a:t> это графическое изображение связи между целями и средствами их достижения, построенное по принципу дедуктивной логики и с применением эвристических процедур.</a:t>
            </a:r>
          </a:p>
          <a:p>
            <a:pPr algn="just"/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4929190" cy="7143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Пример дерева целей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Работа\Полоцк\Основы менеджмента\дерево_целей_derevo_celey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800105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7857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Тема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uk-UA" b="1" dirty="0" smtClean="0"/>
          </a:p>
          <a:p>
            <a:pPr algn="ctr">
              <a:buNone/>
            </a:pPr>
            <a:r>
              <a:rPr lang="ru-RU" sz="3600" b="1" dirty="0" smtClean="0"/>
              <a:t>ФУНКЦИИ УПРАВЛЕНИЯ</a:t>
            </a:r>
            <a:endParaRPr lang="uk-UA" sz="3600" b="1" dirty="0" smtClean="0"/>
          </a:p>
          <a:p>
            <a:endParaRPr lang="uk-UA" b="1" dirty="0" smtClean="0"/>
          </a:p>
          <a:p>
            <a:r>
              <a:rPr lang="uk-UA" sz="3600" b="1" dirty="0" smtClean="0"/>
              <a:t>5.1. </a:t>
            </a:r>
            <a:r>
              <a:rPr lang="ru-RU" sz="3600" b="1" dirty="0" smtClean="0"/>
              <a:t>Понятие функции управления.</a:t>
            </a:r>
            <a:endParaRPr lang="ru-RU" sz="3600" dirty="0" smtClean="0"/>
          </a:p>
          <a:p>
            <a:r>
              <a:rPr lang="uk-UA" sz="3600" b="1" dirty="0" smtClean="0"/>
              <a:t>5.2. </a:t>
            </a:r>
            <a:r>
              <a:rPr lang="ru-RU" sz="3600" b="1" dirty="0" smtClean="0"/>
              <a:t>Функция планирование.</a:t>
            </a:r>
            <a:endParaRPr lang="ru-RU" sz="3600" dirty="0" smtClean="0"/>
          </a:p>
          <a:p>
            <a:r>
              <a:rPr lang="uk-UA" sz="3600" b="1" dirty="0" smtClean="0"/>
              <a:t>5.3. </a:t>
            </a:r>
            <a:r>
              <a:rPr lang="ru-RU" sz="3600" b="1" dirty="0" smtClean="0"/>
              <a:t>Функция организация.</a:t>
            </a:r>
            <a:endParaRPr lang="ru-RU" sz="3600" dirty="0" smtClean="0"/>
          </a:p>
          <a:p>
            <a:r>
              <a:rPr lang="uk-UA" sz="3600" b="1" dirty="0" smtClean="0"/>
              <a:t>5.4. </a:t>
            </a:r>
            <a:r>
              <a:rPr lang="ru-RU" sz="3600" b="1" dirty="0" smtClean="0"/>
              <a:t>Функция мотивация.</a:t>
            </a:r>
            <a:endParaRPr lang="ru-RU" sz="3600" dirty="0" smtClean="0"/>
          </a:p>
          <a:p>
            <a:r>
              <a:rPr lang="uk-UA" sz="3600" b="1" dirty="0" smtClean="0"/>
              <a:t>5.5. </a:t>
            </a:r>
            <a:r>
              <a:rPr lang="ru-RU" sz="3600" b="1" dirty="0" smtClean="0"/>
              <a:t>Функция контроль.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785793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+mn-lt"/>
              </a:rPr>
              <a:t>5.1.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Понятие функции управления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Под функцией управления</a:t>
            </a:r>
            <a:r>
              <a:rPr lang="ru-RU" dirty="0" smtClean="0"/>
              <a:t> понимают: </a:t>
            </a:r>
            <a:r>
              <a:rPr lang="ru-RU" i="1" dirty="0" smtClean="0"/>
              <a:t>специализированные виды управленческой деятельности; обособленные направления управленческой деятельности, позволяющие осуществлять управляющее воздействие.</a:t>
            </a:r>
            <a:endParaRPr lang="ru-RU" dirty="0" smtClean="0"/>
          </a:p>
          <a:p>
            <a:pPr algn="just"/>
            <a:endParaRPr lang="ru-RU" b="1" i="1" dirty="0" smtClean="0"/>
          </a:p>
          <a:p>
            <a:pPr algn="just"/>
            <a:r>
              <a:rPr lang="ru-RU" b="1" i="1" dirty="0" smtClean="0"/>
              <a:t>Функции управления – </a:t>
            </a:r>
            <a:r>
              <a:rPr lang="ru-RU" dirty="0" smtClean="0"/>
              <a:t>это направление или виды управленческой деятельности, основанный на разделении и кооперации в управлении, и характеризующийся обособленным комплексом задач и выполняемый специальными приемами и способами.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b="1" dirty="0" smtClean="0"/>
              <a:t>Общие (основные) функции управления</a:t>
            </a:r>
            <a:r>
              <a:rPr lang="ru-RU" dirty="0" smtClean="0"/>
              <a:t>: осуществляются в каждой организации и на каждом уровне управления; присущи управлению любой организации; разделяют содержание управленческой деятельности на виды работ по признаку последовательности их выполнения во времени; относительно самостоятельны и в тоже время тесно взаимодействуют.</a:t>
            </a:r>
          </a:p>
          <a:p>
            <a:pPr algn="just"/>
            <a:r>
              <a:rPr lang="ru-RU" b="1" dirty="0" smtClean="0"/>
              <a:t>Конкретные (специфические) функции управления </a:t>
            </a:r>
            <a:r>
              <a:rPr lang="ru-RU" dirty="0" smtClean="0"/>
              <a:t>– представляют собой результат разделения управленческого труда. Включают в себя различные виды деятельности, отличающиеся назначением и способом реализации. Конкретные функции воздействуют не на всю организацию, а на ее определенные стороны или части.</a:t>
            </a:r>
          </a:p>
          <a:p>
            <a:pPr algn="just"/>
            <a:r>
              <a:rPr lang="ru-RU" b="1" dirty="0" smtClean="0"/>
              <a:t>Специальные функции</a:t>
            </a:r>
            <a:r>
              <a:rPr lang="ru-RU" dirty="0" smtClean="0"/>
              <a:t> являются подфункциями конкретной функции (например, специальной функцией управление основным производством является оперативно-календарное планирование основного производства). 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572264" cy="850875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5.2. </a:t>
            </a:r>
            <a:r>
              <a:rPr lang="ru-RU" sz="2800" b="1" dirty="0" smtClean="0">
                <a:solidFill>
                  <a:schemeClr val="tx1"/>
                </a:solidFill>
              </a:rPr>
              <a:t>Функция планирование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b="1" i="1" dirty="0" smtClean="0"/>
              <a:t>Планирование</a:t>
            </a:r>
            <a:r>
              <a:rPr lang="ru-RU" b="1" dirty="0" smtClean="0"/>
              <a:t> – </a:t>
            </a:r>
            <a:r>
              <a:rPr lang="ru-RU" dirty="0" smtClean="0"/>
              <a:t>это:</a:t>
            </a:r>
          </a:p>
          <a:p>
            <a:pPr algn="just"/>
            <a:r>
              <a:rPr lang="ru-RU" dirty="0" smtClean="0"/>
              <a:t> инструмент управления</a:t>
            </a:r>
            <a:r>
              <a:rPr lang="ru-RU" b="1" dirty="0" smtClean="0"/>
              <a:t>, </a:t>
            </a:r>
            <a:r>
              <a:rPr lang="ru-RU" dirty="0" smtClean="0"/>
              <a:t>направленный на оценку имеющихся ресурсов, определение перспективы  развития, а также на выбор путей достижения целей</a:t>
            </a:r>
            <a:r>
              <a:rPr lang="uk-UA" dirty="0" smtClean="0"/>
              <a:t>;</a:t>
            </a:r>
          </a:p>
          <a:p>
            <a:pPr algn="just"/>
            <a:r>
              <a:rPr lang="ru-RU" dirty="0" smtClean="0"/>
              <a:t>вид управленческой деятельности по определению перспектив развития управляемой системы: разработки на этой основе заданий на определенный период времени и организационному их оформлению в качестве показателей деятельности, по которым осуществляется контроль и оценка.</a:t>
            </a:r>
          </a:p>
          <a:p>
            <a:pPr algn="just"/>
            <a:r>
              <a:rPr lang="ru-RU" b="1" dirty="0" smtClean="0"/>
              <a:t>Функция планирование</a:t>
            </a:r>
            <a:r>
              <a:rPr lang="ru-RU" dirty="0" smtClean="0"/>
              <a:t> – это:</a:t>
            </a:r>
          </a:p>
          <a:p>
            <a:pPr algn="just"/>
            <a:r>
              <a:rPr lang="ru-RU" dirty="0" smtClean="0"/>
              <a:t> процесс определения действий, необходимых для достижения цели или целей организации</a:t>
            </a:r>
            <a:r>
              <a:rPr lang="uk-UA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действия, с помощью которых руководство придает единое направление усилиям всех членов организации.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b="1" i="1" dirty="0" smtClean="0"/>
              <a:t>План - </a:t>
            </a:r>
            <a:r>
              <a:rPr lang="ru-RU" dirty="0" smtClean="0"/>
              <a:t> официальный документ, в котором отражаются: прогнозы развития организации в будущем;</a:t>
            </a:r>
          </a:p>
          <a:p>
            <a:pPr algn="just"/>
            <a:r>
              <a:rPr lang="ru-RU" dirty="0" smtClean="0"/>
              <a:t>промежуточные, конечные цели и задачи, стоящие перед ней и ее подразделениями, механизмы координации текущей деятельности и распределения ресурсов, стратегия на случай возникновения непредвиденных ситуаций.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35756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+mn-lt"/>
              </a:rPr>
              <a:t>	</a:t>
            </a:r>
            <a:r>
              <a:rPr lang="ru-RU" sz="2400" b="1" dirty="0" smtClean="0">
                <a:latin typeface="+mn-lt"/>
              </a:rPr>
              <a:t>Виды планирования: </a:t>
            </a:r>
          </a:p>
          <a:p>
            <a:pPr algn="just"/>
            <a:r>
              <a:rPr lang="ru-RU" sz="2400" dirty="0" smtClean="0">
                <a:latin typeface="+mn-lt"/>
              </a:rPr>
              <a:t>оперативное планирование (до 1 месяца); </a:t>
            </a:r>
          </a:p>
          <a:p>
            <a:pPr algn="just"/>
            <a:r>
              <a:rPr lang="ru-RU" sz="2400" dirty="0" smtClean="0">
                <a:latin typeface="+mn-lt"/>
              </a:rPr>
              <a:t>текущее (краткосрочное) планирование (до 1 года); </a:t>
            </a:r>
          </a:p>
          <a:p>
            <a:pPr algn="just"/>
            <a:r>
              <a:rPr lang="ru-RU" sz="2400" dirty="0" smtClean="0">
                <a:latin typeface="+mn-lt"/>
              </a:rPr>
              <a:t>перспективное, долгосрочное планирование (до 15 лет).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57148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Процесс планирования (пример)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Работа\Полоцк\Основы менеджмента\процесс планиро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r>
              <a:rPr lang="ru-RU" sz="2000" b="1" i="1" dirty="0" smtClean="0"/>
              <a:t>Первая управленческая революция (4-5 тыс. лет назад)</a:t>
            </a:r>
          </a:p>
          <a:p>
            <a:pPr algn="just"/>
            <a:r>
              <a:rPr lang="ru-RU" sz="2000" dirty="0" smtClean="0"/>
              <a:t> характеризуется как «религиозно-коммерческая»; произошла в период формирования рабовладельческих государств на Древнем Востоке</a:t>
            </a:r>
          </a:p>
          <a:p>
            <a:pPr algn="ctr"/>
            <a:r>
              <a:rPr lang="ru-RU" sz="2000" b="1" i="1" dirty="0" smtClean="0"/>
              <a:t>Вторая управленческая революция</a:t>
            </a:r>
          </a:p>
          <a:p>
            <a:pPr algn="just"/>
            <a:r>
              <a:rPr lang="ru-RU" sz="2000" dirty="0" smtClean="0"/>
              <a:t>наступила приблизительно</a:t>
            </a:r>
            <a:r>
              <a:rPr lang="ru-RU" sz="2000" b="1" dirty="0" smtClean="0"/>
              <a:t> </a:t>
            </a:r>
            <a:r>
              <a:rPr lang="ru-RU" sz="2000" dirty="0" smtClean="0"/>
              <a:t>через тысячу лет после первой и связана с именем вавилонского правителя Хаммурапи (1792 – 1750 гг. до н.э.)</a:t>
            </a:r>
          </a:p>
          <a:p>
            <a:pPr algn="ctr"/>
            <a:r>
              <a:rPr lang="ru-RU" sz="2000" b="1" i="1" dirty="0" smtClean="0"/>
              <a:t>Третья управленческая революция</a:t>
            </a:r>
          </a:p>
          <a:p>
            <a:pPr algn="just"/>
            <a:r>
              <a:rPr lang="ru-RU" sz="2000" i="1" dirty="0" smtClean="0"/>
              <a:t>«производственно-строительная»</a:t>
            </a:r>
            <a:r>
              <a:rPr lang="ru-RU" sz="2000" dirty="0" smtClean="0"/>
              <a:t> в эпоху правления царя </a:t>
            </a:r>
            <a:r>
              <a:rPr lang="ru-RU" sz="2000" dirty="0" err="1" smtClean="0"/>
              <a:t>Навуходоноссора</a:t>
            </a:r>
            <a:r>
              <a:rPr lang="ru-RU" sz="2000" dirty="0" smtClean="0"/>
              <a:t> </a:t>
            </a:r>
            <a:r>
              <a:rPr lang="en-US" sz="2000" dirty="0" smtClean="0"/>
              <a:t>II</a:t>
            </a:r>
            <a:r>
              <a:rPr lang="ru-RU" sz="2000" dirty="0" smtClean="0"/>
              <a:t> (605 – 562 гг. до н. э.) при строительстве Вавилонской башни и висячих садов</a:t>
            </a:r>
          </a:p>
          <a:p>
            <a:pPr algn="ctr"/>
            <a:r>
              <a:rPr lang="ru-RU" sz="2000" b="1" i="1" dirty="0" smtClean="0"/>
              <a:t>Четвертая управленческая революция</a:t>
            </a:r>
          </a:p>
          <a:p>
            <a:pPr algn="just"/>
            <a:r>
              <a:rPr lang="ru-RU" sz="2000" dirty="0" smtClean="0"/>
              <a:t>совпадает во времени с великой индустриальной революцией </a:t>
            </a:r>
            <a:r>
              <a:rPr lang="en-US" sz="2000" dirty="0" smtClean="0"/>
              <a:t>XVIII</a:t>
            </a:r>
            <a:r>
              <a:rPr lang="ru-RU" sz="2000" dirty="0" smtClean="0"/>
              <a:t> – </a:t>
            </a:r>
            <a:r>
              <a:rPr lang="en-US" sz="2000" dirty="0" smtClean="0"/>
              <a:t>XIX</a:t>
            </a:r>
            <a:r>
              <a:rPr lang="ru-RU" sz="2000" dirty="0" smtClean="0"/>
              <a:t> веков, которая стимулировала развитие европейского капитализма</a:t>
            </a:r>
          </a:p>
          <a:p>
            <a:pPr algn="ctr"/>
            <a:r>
              <a:rPr lang="ru-RU" sz="2000" b="1" i="1" dirty="0" smtClean="0"/>
              <a:t>Пятая управленческая революция</a:t>
            </a:r>
          </a:p>
          <a:p>
            <a:pPr algn="just"/>
            <a:r>
              <a:rPr lang="ru-RU" sz="2000" dirty="0" smtClean="0"/>
              <a:t>началась в конце </a:t>
            </a:r>
            <a:r>
              <a:rPr lang="en-US" sz="2000" dirty="0" smtClean="0"/>
              <a:t>XIX</a:t>
            </a:r>
            <a:r>
              <a:rPr lang="ru-RU" sz="2000" dirty="0" smtClean="0"/>
              <a:t> и начале </a:t>
            </a:r>
            <a:r>
              <a:rPr lang="en-US" sz="2000" dirty="0" smtClean="0"/>
              <a:t>XX</a:t>
            </a:r>
            <a:r>
              <a:rPr lang="ru-RU" sz="2000" dirty="0" smtClean="0"/>
              <a:t> века и продолжается по настоящее время </a:t>
            </a:r>
            <a:r>
              <a:rPr lang="ru-RU" sz="2000" i="1" dirty="0" smtClean="0"/>
              <a:t>(«бюрократическая»)</a:t>
            </a:r>
          </a:p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7143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1.2. Эволюция менеджмента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57148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+mn-lt"/>
              </a:rPr>
              <a:t>5.3.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Функция организация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929330"/>
          </a:xfrm>
        </p:spPr>
        <p:txBody>
          <a:bodyPr/>
          <a:lstStyle/>
          <a:p>
            <a:pPr algn="just"/>
            <a:r>
              <a:rPr lang="ru-RU" b="1" i="1" dirty="0" smtClean="0"/>
              <a:t>Функция организации деятельности</a:t>
            </a:r>
            <a:r>
              <a:rPr lang="ru-RU" i="1" dirty="0" smtClean="0"/>
              <a:t> </a:t>
            </a:r>
            <a:r>
              <a:rPr lang="ru-RU" b="1" i="1" dirty="0" smtClean="0"/>
              <a:t>(</a:t>
            </a:r>
            <a:r>
              <a:rPr lang="ru-RU" b="1" i="1" dirty="0" err="1" smtClean="0"/>
              <a:t>организовывание</a:t>
            </a:r>
            <a:r>
              <a:rPr lang="ru-RU" b="1" i="1" dirty="0" smtClean="0"/>
              <a:t>)</a:t>
            </a:r>
            <a:r>
              <a:rPr lang="ru-RU" dirty="0" smtClean="0"/>
              <a:t> состоит в создании структуры управления организации, определении заданий подразделениям, установлении порядка их взаимодействия, подборе людей для конкретной работы, наделении полномочиями и ответственностью.</a:t>
            </a:r>
          </a:p>
          <a:p>
            <a:pPr algn="just"/>
            <a:r>
              <a:rPr lang="ru-RU" b="1" i="1" dirty="0" smtClean="0"/>
              <a:t>Содержание организации как функции управления</a:t>
            </a:r>
            <a:r>
              <a:rPr lang="ru-RU" dirty="0" smtClean="0"/>
              <a:t> состоит в установлении постоянных и временных взаимоотношений между всеми подразделениями предприятия, определении порядка и условий функционирования хозяйственной организации.</a:t>
            </a:r>
          </a:p>
          <a:p>
            <a:pPr algn="just"/>
            <a:r>
              <a:rPr lang="ru-RU" i="1" dirty="0" smtClean="0"/>
              <a:t>Формальное взаимодействие и взаимоотношения внутри организации</a:t>
            </a:r>
            <a:r>
              <a:rPr lang="ru-RU" dirty="0" smtClean="0"/>
              <a:t> осуществляется посредством:</a:t>
            </a:r>
          </a:p>
          <a:p>
            <a:pPr lvl="0" algn="just"/>
            <a:r>
              <a:rPr lang="ru-RU" sz="1600" b="1" i="1" dirty="0" smtClean="0"/>
              <a:t>Полномочий</a:t>
            </a:r>
            <a:r>
              <a:rPr lang="ru-RU" sz="1600" dirty="0" smtClean="0"/>
              <a:t> (закрепленных в должностных инструкциях или других документах);</a:t>
            </a:r>
          </a:p>
          <a:p>
            <a:pPr lvl="0" algn="just"/>
            <a:r>
              <a:rPr lang="ru-RU" sz="1600" b="1" i="1" dirty="0" smtClean="0"/>
              <a:t>Делегирование власти</a:t>
            </a:r>
            <a:r>
              <a:rPr lang="ru-RU" sz="1600" dirty="0" smtClean="0"/>
              <a:t> (можно иметь власть, но не иметь полномочий, и наоборот);</a:t>
            </a:r>
          </a:p>
          <a:p>
            <a:pPr lvl="0" algn="just"/>
            <a:r>
              <a:rPr lang="ru-RU" sz="1600" b="1" i="1" dirty="0" smtClean="0"/>
              <a:t>Делегирование ответственности</a:t>
            </a:r>
            <a:r>
              <a:rPr lang="ru-RU" sz="1600" dirty="0" smtClean="0"/>
              <a:t> (закрепленной также в должностных инструкциях или других документах);</a:t>
            </a:r>
          </a:p>
          <a:p>
            <a:pPr lvl="0" algn="just"/>
            <a:r>
              <a:rPr lang="ru-RU" sz="1600" b="1" i="1" dirty="0" smtClean="0"/>
              <a:t>Согласований и консультаций, советов</a:t>
            </a:r>
            <a:r>
              <a:rPr lang="ru-RU" sz="1600" dirty="0" smtClean="0"/>
              <a:t>;</a:t>
            </a:r>
          </a:p>
          <a:p>
            <a:pPr lvl="0" algn="just"/>
            <a:r>
              <a:rPr lang="ru-RU" sz="1600" b="1" i="1" dirty="0" smtClean="0"/>
              <a:t>Аппарата</a:t>
            </a:r>
            <a:r>
              <a:rPr lang="ru-RU" sz="1600" dirty="0" smtClean="0"/>
              <a:t>;</a:t>
            </a:r>
          </a:p>
          <a:p>
            <a:pPr lvl="0" algn="just"/>
            <a:r>
              <a:rPr lang="ru-RU" sz="1600" b="1" i="1" dirty="0" smtClean="0"/>
              <a:t>Специальных комитетов или подразделений</a:t>
            </a:r>
            <a:r>
              <a:rPr lang="ru-RU" sz="1600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50004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Организация как функция управления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Работа\Полоцк\Основы менеджмента\организ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71546"/>
            <a:ext cx="707236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500826" cy="642918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5.4.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Функция мотивация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b="1" dirty="0" smtClean="0"/>
              <a:t>Мотивация – </a:t>
            </a:r>
            <a:r>
              <a:rPr lang="ru-RU" dirty="0" smtClean="0"/>
              <a:t>это процесс побуждения себя и других к деятельности для достижения личных целей и целей организации.</a:t>
            </a:r>
          </a:p>
          <a:p>
            <a:pPr algn="just"/>
            <a:r>
              <a:rPr lang="ru-RU" b="1" i="1" dirty="0" smtClean="0"/>
              <a:t>Функция мотивации</a:t>
            </a:r>
            <a:r>
              <a:rPr lang="ru-RU" b="1" dirty="0" smtClean="0"/>
              <a:t> </a:t>
            </a:r>
            <a:r>
              <a:rPr lang="ru-RU" dirty="0" smtClean="0"/>
              <a:t>состоит в побуждении персонала к эффективной добросовестной деятельности для достижения целей организации; направлена на определение потребностей персонала, разработку систем вознаграждений за выполненную работу, использование различных систем оплаты труда.</a:t>
            </a:r>
          </a:p>
          <a:p>
            <a:pPr algn="just"/>
            <a:r>
              <a:rPr lang="ru-RU" b="1" dirty="0" smtClean="0"/>
              <a:t>Потребность - </a:t>
            </a:r>
            <a:r>
              <a:rPr lang="ru-RU" dirty="0" smtClean="0"/>
              <a:t>ощущение человеком физиологического, психологического или социального дискомфорта, недостаток или необходимость в чем-либо.</a:t>
            </a:r>
          </a:p>
          <a:p>
            <a:pPr lvl="0" algn="just"/>
            <a:r>
              <a:rPr lang="ru-RU" sz="2000" b="1" dirty="0" smtClean="0"/>
              <a:t>Первичные</a:t>
            </a:r>
            <a:r>
              <a:rPr lang="ru-RU" sz="2000" dirty="0" smtClean="0"/>
              <a:t> потребности являются по своей природе физиологическими и, как правило, врожденными (в пище, воде, потребность дышать, спать и т.д.).</a:t>
            </a:r>
          </a:p>
          <a:p>
            <a:pPr lvl="0" algn="just"/>
            <a:r>
              <a:rPr lang="ru-RU" sz="2000" b="1" dirty="0" smtClean="0"/>
              <a:t>Вторичные</a:t>
            </a:r>
            <a:r>
              <a:rPr lang="ru-RU" sz="2000" dirty="0" smtClean="0"/>
              <a:t> потребности по природе своей психологические (пример, потребность в успехе, уважении, власти, привязанности и потребность в принадлежности кому или чему-либо).</a:t>
            </a:r>
          </a:p>
          <a:p>
            <a:pPr algn="just"/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b="1" dirty="0" smtClean="0"/>
              <a:t>Стимулы</a:t>
            </a:r>
            <a:r>
              <a:rPr lang="ru-RU" dirty="0" smtClean="0"/>
              <a:t> призваны обеспечить целенаправленное поведение человека путем ограничения или расширения его возможностей удовлетворять потребности в настоящем и будущем.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Мотивы (побуждение)</a:t>
            </a:r>
            <a:r>
              <a:rPr lang="ru-RU" dirty="0" smtClean="0"/>
              <a:t> – это ощущение недостатка  в чем-либо, имеющее определенную направленность.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Мотивация</a:t>
            </a:r>
            <a:r>
              <a:rPr lang="ru-RU" dirty="0" smtClean="0"/>
              <a:t> может быть </a:t>
            </a:r>
            <a:r>
              <a:rPr lang="ru-RU" b="1" dirty="0" smtClean="0"/>
              <a:t>внутренней </a:t>
            </a:r>
            <a:r>
              <a:rPr lang="ru-RU" dirty="0" smtClean="0"/>
              <a:t>(отношение к делу, моральные обязательства и т.д.) и </a:t>
            </a:r>
            <a:r>
              <a:rPr lang="ru-RU" b="1" dirty="0" smtClean="0"/>
              <a:t>внешней </a:t>
            </a:r>
            <a:r>
              <a:rPr lang="ru-RU" dirty="0" smtClean="0"/>
              <a:t>(действия других людей, предоставляющиеся возможности).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715140" cy="50004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Содержательные теории мотивации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6786578" cy="1500198"/>
          </a:xfrm>
        </p:spPr>
        <p:txBody>
          <a:bodyPr/>
          <a:lstStyle/>
          <a:p>
            <a:pPr algn="ctr"/>
            <a:r>
              <a:rPr lang="ru-RU" dirty="0" smtClean="0"/>
              <a:t>основываются на идентификации тех внутренних побуждений (потребностей), которые заставляют людей действовать так или иначе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00240"/>
            <a:ext cx="8786842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потребностей М.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Туган-Барановского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Известный украинский ученый М.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Туган-Барановский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(1865-1919 гг.) одним из первых предложил четкую классификацию потребностей. Он выделил: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>
                <a:tab pos="2636838" algn="ctr"/>
                <a:tab pos="527367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групп потребностей: физиологические, положительные, альтруистские, симптоматические потребности, а также инстинкты и потребности практического характера;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>
                <a:tab pos="2636838" algn="ctr"/>
                <a:tab pos="527367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Особое значение уделяется национальной принадлежности, а также моральным и религиозным взглядам.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иерархии потребностей А.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Маслоу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определяет, что все потребности людей могут быть объединены в пять иерархических групп: физиологические; безопасности; принадлежности и причастности; признания и уважения; самовыражения. Потребности высших уровней не мотивируют человека, пока не удовлетворены хотя бы частично потребности низшего уровня.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ERG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Альдерфера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исходит из того, что потребности человека можно объединить в три группы, расположенные  иерархически: существования, связи, роста. Различие теорий К.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Альдерфера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А.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Маслоу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состоит в том, что по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А.Маслоу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движение от одной потребности к другой происходит только снизу вверх. К.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Альдерфер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считает, что движение происходит в обе стороны: вверх, если не удовлетворена потребность низшего уровня, и вниз, если не удовлетворена потребность более высокого уровня. В тоже время, по мнению К.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Альдерфера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одновременно для одного и того же человека актуальными могут быть несколько уровней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бностей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приобретенных потребностей Д.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Мак-Клеланда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исходит из того,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на мотивацию и поведение людей существенно влияют три основные потребности, приобретенные под влиянием жизненных обстоятельств, опыта и обучения: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достижении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(люди с выраженной потребностью в достижении выбирают персональные, умеренно ложные задачи и цели, несущие в себе элементы вызова и гарантирующие немедленный ощутимый результат);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соучастии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проявляющаяся в стремлении к дружеским отношениям с окружающими;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власти,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проявляющаяся в стремлении контролировать ресурсы и происходящие вокруг процессы.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Мотивационно-гигиеническа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теория (Теория двух факторов Ф.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Герцберга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ориентирует на две группы факторов, влияющих на удовлетворенность человека работой: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гигиенические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(или факторы «здоровья») – зарплата, безопасность на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рабочем месте, статус, правила, распорядок работы, качество контроля со стороны руководства, отношение к коллегам и подчиненным; наличие таких факторов снижает у человека чувство неудовлетворенности работой;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мотивирующие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достижение, признание, ответственность, продвижение, содержание работы, возможность роста; именно эти факторы заставляют человека работать в полную силу.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«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 У.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Оучи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утверждает, что основою успеха в деятельности персонала является его вера  в общие цели. Ведущими стимулами являются доверительные взаимоотношения 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взаимоподдержка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полная согласованность действий.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E:\Работа\Полоцк\Основы менеджмента\содержательные т мотив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00108"/>
            <a:ext cx="785818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50004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Процессуальные теории мотивации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1"/>
            <a:ext cx="6929454" cy="1571635"/>
          </a:xfrm>
        </p:spPr>
        <p:txBody>
          <a:bodyPr/>
          <a:lstStyle/>
          <a:p>
            <a:pPr algn="ctr"/>
            <a:r>
              <a:rPr lang="ru-RU" dirty="0" smtClean="0"/>
              <a:t>анализируют реакцию человека на мотивирующие факторы, т.е. на то, что заставляет его направлять усилия на достижение различных целей.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2143116"/>
            <a:ext cx="87868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ожидания (К. Левина,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В.Врума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др.)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основана на том, что наличие потребностей не является единственным необходимым условием мотивации человека к достижению определенной цели. Человек должен также надеяться на то, что выбранный им тип поведения действительно приведет к удовлетворению или получению желаемого.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равенства (справедливости) (основатель С. Адамс)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исходит из того, что в процессе работы человек сравнивает оценку собственных действий с оценкой таких же действий других людей. И если при этом человек обнаруживает, что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недовознагражден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 него возникает чувство неудовлетворенности, и он может сократить затраты труда, предпринять попытку увеличить вознаграждение, потерять уверенность в себе, покинуть организацию и т.п. Все последствия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недовознаграждения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отрицательны.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36838" algn="ctr"/>
                <a:tab pos="527367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партисипативного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управления,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человек заинтересованно принимает участие во внутриорганизационной деятельности, он получает от этого удовлетворение, работает, с большей отдачей.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морального стимулирования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направлена к потребностям высшего порядка (признание, причастности и т.д.) и базируется на использовании системы моральных стимулов, т.е. морального побуждения к деятельности, которое основывается на разноплановых формах общественного признания и оценки трудовой активности персонала (награждение грамотами, медалями, орденами, почетными званиями, вынесение благодарностей и похвал и т.д.).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материального стимулирования.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Одной из важнейших теорий мотивации является материальное стимулирование персонала, которая представляет собой процесс формирования и использования систем материальных стимулов труда и заработной платы. Система материальных стимулов труда складывается из разноплановых побуждающих мотивов, которые дополняют один одного и связаны единым процессом создания материальной заинтересованности в осуществлении трудовой деятельности.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E:\Работа\Полоцк\Основы менеджмента\процессуальные 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928688"/>
            <a:ext cx="7572427" cy="4857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E:\Работа\Полоцк\Основы менеджмента\процессуальные 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750099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67525" cy="1000108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5.5. </a:t>
            </a:r>
            <a:r>
              <a:rPr lang="ru-RU" sz="3200" b="1" dirty="0" smtClean="0">
                <a:solidFill>
                  <a:schemeClr val="tx1"/>
                </a:solidFill>
              </a:rPr>
              <a:t>Функция контроль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r>
              <a:rPr lang="ru-RU" b="1" dirty="0" smtClean="0"/>
              <a:t>Контроль – это:</a:t>
            </a:r>
          </a:p>
          <a:p>
            <a:pPr algn="just"/>
            <a:r>
              <a:rPr lang="ru-RU" dirty="0" smtClean="0"/>
              <a:t>процесс обеспечения достижения организацией своих целей, постоянное сравнение того, что есть, с тем, что должно быть;</a:t>
            </a:r>
          </a:p>
          <a:p>
            <a:pPr algn="just"/>
            <a:r>
              <a:rPr lang="ru-RU" dirty="0" smtClean="0"/>
              <a:t>управленческая деятельность, фиксирующая состояние объекта управления в заданные моменты времени;</a:t>
            </a:r>
          </a:p>
          <a:p>
            <a:pPr algn="just"/>
            <a:r>
              <a:rPr lang="ru-RU" dirty="0" smtClean="0"/>
              <a:t>комплексная функция, включающая  учет, оценку и анализ;</a:t>
            </a:r>
          </a:p>
          <a:p>
            <a:pPr algn="ctr"/>
            <a:r>
              <a:rPr lang="ru-RU" b="1" i="1" dirty="0" smtClean="0"/>
              <a:t>Функция контроль </a:t>
            </a:r>
          </a:p>
          <a:p>
            <a:pPr algn="just"/>
            <a:r>
              <a:rPr lang="ru-RU" dirty="0" smtClean="0"/>
              <a:t>состоит в наблюдении за происходящими процессами в управляемом объекте, сопоставлении реально достигаемых результатов с запланированными и выявлении отклонений.</a:t>
            </a:r>
          </a:p>
          <a:p>
            <a:r>
              <a:rPr lang="ru-RU" b="1" dirty="0" smtClean="0"/>
              <a:t>Комплексность  контроля реализуются</a:t>
            </a:r>
            <a:r>
              <a:rPr lang="ru-RU" dirty="0" smtClean="0"/>
              <a:t> по следующим направлениям:	</a:t>
            </a:r>
          </a:p>
          <a:p>
            <a:pPr algn="just"/>
            <a:r>
              <a:rPr lang="ru-RU" sz="1400" i="1" dirty="0" smtClean="0"/>
              <a:t>- </a:t>
            </a:r>
            <a:r>
              <a:rPr lang="ru-RU" sz="1400" dirty="0" smtClean="0"/>
              <a:t>сбор и систематизация информации о фактическом состоянии деятельности и ее результатах (учет);</a:t>
            </a:r>
          </a:p>
          <a:p>
            <a:pPr algn="just"/>
            <a:r>
              <a:rPr lang="ru-RU" sz="1400" i="1" dirty="0" smtClean="0"/>
              <a:t> -</a:t>
            </a:r>
            <a:r>
              <a:rPr lang="ru-RU" sz="1400" dirty="0" smtClean="0"/>
              <a:t>оценка состояния и значимости полученных результатов деятельности, выявление отклонений от стандартов - плановых заданий, нормативов (оценка);</a:t>
            </a:r>
          </a:p>
          <a:p>
            <a:pPr algn="just"/>
            <a:r>
              <a:rPr lang="ru-RU" sz="1400" dirty="0" smtClean="0"/>
              <a:t>- анализ причин отклонений и дестабилизирующих факторов, влияющих на результаты деятельности (анализ).</a:t>
            </a:r>
            <a:endParaRPr lang="ru-RU" sz="14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>
              <a:buClr>
                <a:srgbClr val="FF3300"/>
              </a:buClr>
              <a:buSzPct val="96000"/>
            </a:pP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Школа научного управления</a:t>
            </a:r>
            <a:r>
              <a:rPr lang="ru-RU" sz="1800" dirty="0" smtClean="0"/>
              <a:t> (1890-1920 г.) -  Ф. Тейлор, Ф. И Л. Гилберты, Г. </a:t>
            </a:r>
            <a:r>
              <a:rPr lang="ru-RU" sz="1800" dirty="0" err="1" smtClean="0"/>
              <a:t>Гатт</a:t>
            </a:r>
            <a:r>
              <a:rPr lang="ru-RU" sz="1800" dirty="0" smtClean="0"/>
              <a:t>, Г. Форд, Х. </a:t>
            </a:r>
            <a:r>
              <a:rPr lang="ru-RU" sz="1800" dirty="0" err="1" smtClean="0"/>
              <a:t>Эмерсон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Административная школа управления </a:t>
            </a:r>
            <a:r>
              <a:rPr lang="ru-RU" sz="1800" dirty="0" smtClean="0"/>
              <a:t>(1920-1950 гг.) -  А. </a:t>
            </a:r>
            <a:r>
              <a:rPr lang="ru-RU" sz="1800" dirty="0" err="1" smtClean="0"/>
              <a:t>Файоль</a:t>
            </a:r>
            <a:r>
              <a:rPr lang="ru-RU" sz="1800" dirty="0" smtClean="0"/>
              <a:t>, </a:t>
            </a:r>
            <a:r>
              <a:rPr lang="ru-RU" sz="1800" dirty="0" err="1" smtClean="0"/>
              <a:t>Л.Гьюлик</a:t>
            </a:r>
            <a:r>
              <a:rPr lang="ru-RU" sz="1800" dirty="0" smtClean="0"/>
              <a:t>, Л. </a:t>
            </a:r>
            <a:r>
              <a:rPr lang="ru-RU" sz="1800" dirty="0" err="1" smtClean="0"/>
              <a:t>Урвик</a:t>
            </a:r>
            <a:r>
              <a:rPr lang="ru-RU" sz="1800" dirty="0" smtClean="0"/>
              <a:t>, Дж. </a:t>
            </a:r>
            <a:r>
              <a:rPr lang="ru-RU" sz="1800" dirty="0" err="1" smtClean="0"/>
              <a:t>Муни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Школа человеческих отношений или поведенческий подход </a:t>
            </a:r>
            <a:r>
              <a:rPr lang="ru-RU" sz="1800" dirty="0" smtClean="0"/>
              <a:t>(начиная с конца 30-х годов, продолжает развиваться по настоящее время): ранний бихевиоризм (Д. Уотсон, </a:t>
            </a:r>
            <a:r>
              <a:rPr lang="ru-RU" sz="1800" dirty="0" err="1" smtClean="0"/>
              <a:t>Хюго</a:t>
            </a:r>
            <a:r>
              <a:rPr lang="ru-RU" sz="1800" dirty="0" smtClean="0"/>
              <a:t> </a:t>
            </a:r>
            <a:r>
              <a:rPr lang="ru-RU" sz="1800" dirty="0" err="1" smtClean="0"/>
              <a:t>Мюнстерберг</a:t>
            </a:r>
            <a:r>
              <a:rPr lang="ru-RU" sz="1800" dirty="0" smtClean="0"/>
              <a:t>, Мери </a:t>
            </a:r>
            <a:r>
              <a:rPr lang="ru-RU" sz="1800" dirty="0" err="1" smtClean="0"/>
              <a:t>Фоллетт</a:t>
            </a:r>
            <a:r>
              <a:rPr lang="ru-RU" sz="1800" dirty="0" smtClean="0"/>
              <a:t>), школа человеческих отношений (</a:t>
            </a:r>
            <a:r>
              <a:rPr lang="ru-RU" sz="1800" dirty="0" err="1" smtClean="0"/>
              <a:t>Элтон</a:t>
            </a:r>
            <a:r>
              <a:rPr lang="ru-RU" sz="1800" dirty="0" smtClean="0"/>
              <a:t> </a:t>
            </a:r>
            <a:r>
              <a:rPr lang="ru-RU" sz="1800" dirty="0" err="1" smtClean="0"/>
              <a:t>Мейо</a:t>
            </a:r>
            <a:r>
              <a:rPr lang="ru-RU" sz="1800" dirty="0" smtClean="0"/>
              <a:t>, Фриц </a:t>
            </a:r>
            <a:r>
              <a:rPr lang="ru-RU" sz="1800" dirty="0" err="1" smtClean="0"/>
              <a:t>Ретслисбергер</a:t>
            </a:r>
            <a:r>
              <a:rPr lang="ru-RU" sz="1800" dirty="0" smtClean="0"/>
              <a:t>) и </a:t>
            </a:r>
            <a:r>
              <a:rPr lang="ru-RU" sz="1800" dirty="0" err="1" smtClean="0"/>
              <a:t>бихевиористский</a:t>
            </a:r>
            <a:r>
              <a:rPr lang="ru-RU" sz="1800" dirty="0" smtClean="0"/>
              <a:t> научный подход (Дуглас  Мак-Грегор, </a:t>
            </a:r>
            <a:r>
              <a:rPr lang="ru-RU" sz="1800" dirty="0" err="1" smtClean="0"/>
              <a:t>Абрахам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Маслоу</a:t>
            </a:r>
            <a:r>
              <a:rPr lang="ru-RU" sz="1800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Количественная школа, или школа науки управления</a:t>
            </a:r>
            <a:r>
              <a:rPr lang="ru-RU" sz="1800" dirty="0" smtClean="0"/>
              <a:t> (начиная с 60-х годов и по настоящее время)– Р. </a:t>
            </a:r>
            <a:r>
              <a:rPr lang="ru-RU" sz="1800" dirty="0" err="1" smtClean="0"/>
              <a:t>Аккоф</a:t>
            </a:r>
            <a:r>
              <a:rPr lang="ru-RU" sz="1800" dirty="0" smtClean="0"/>
              <a:t>, С. </a:t>
            </a:r>
            <a:r>
              <a:rPr lang="ru-RU" sz="1800" dirty="0" err="1" smtClean="0"/>
              <a:t>Бир</a:t>
            </a:r>
            <a:r>
              <a:rPr lang="ru-RU" sz="1800" dirty="0" smtClean="0"/>
              <a:t>, Э. </a:t>
            </a:r>
            <a:r>
              <a:rPr lang="ru-RU" sz="1800" dirty="0" err="1" smtClean="0"/>
              <a:t>Квейд</a:t>
            </a:r>
            <a:r>
              <a:rPr lang="ru-RU" sz="1800" dirty="0" smtClean="0"/>
              <a:t>, Л.В. Конторович, В.В. Новожилов, В.М. Глушков.</a:t>
            </a:r>
          </a:p>
          <a:p>
            <a:endParaRPr lang="ru-RU" sz="18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92867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1.3. Основные научные школы менеджмента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r>
              <a:rPr lang="ru-RU" b="1" dirty="0" smtClean="0"/>
              <a:t>В системе управления</a:t>
            </a:r>
            <a:r>
              <a:rPr lang="ru-RU" dirty="0" smtClean="0"/>
              <a:t> </a:t>
            </a:r>
            <a:r>
              <a:rPr lang="ru-RU" b="1" dirty="0" smtClean="0"/>
              <a:t>контроль выполняет следующие </a:t>
            </a:r>
            <a:r>
              <a:rPr lang="ru-RU" b="1" i="1" dirty="0" smtClean="0"/>
              <a:t>основные функции</a:t>
            </a:r>
            <a:r>
              <a:rPr lang="ru-RU" dirty="0" smtClean="0"/>
              <a:t>: </a:t>
            </a:r>
          </a:p>
          <a:p>
            <a:r>
              <a:rPr lang="ru-RU" b="1" dirty="0" smtClean="0"/>
              <a:t>- диагностическую</a:t>
            </a:r>
            <a:r>
              <a:rPr lang="ru-RU" dirty="0" smtClean="0"/>
              <a:t>, помогающую изучить реальное положение дел в организации и выявить резервы;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коммуникативную</a:t>
            </a:r>
            <a:r>
              <a:rPr lang="ru-RU" dirty="0" smtClean="0"/>
              <a:t> (установление и поддержание обратной связи);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ориентирующую</a:t>
            </a:r>
            <a:r>
              <a:rPr lang="ru-RU" dirty="0" smtClean="0"/>
              <a:t>,  на что нужно обращать особое внимание;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стимулирующую</a:t>
            </a:r>
            <a:r>
              <a:rPr lang="ru-RU" dirty="0" smtClean="0"/>
              <a:t> к более эффективной и качественной работе, ибо по его итогам могут иметь место поощрение или наказание; 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корректирующую</a:t>
            </a:r>
            <a:r>
              <a:rPr lang="ru-RU" dirty="0" smtClean="0"/>
              <a:t> на основе полученных результатов дальнейшую работу.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E:\Работа\Полоцк\Основы менеджмента\виды контроля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285860"/>
            <a:ext cx="6643734" cy="55721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21429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Контроль в учебном процессе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2525713" cy="1065213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</a:rPr>
              <a:t>Тема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/>
          <a:lstStyle/>
          <a:p>
            <a:pPr algn="ctr"/>
            <a:r>
              <a:rPr lang="ru-RU" sz="3200" b="1" dirty="0" smtClean="0"/>
              <a:t>ОРГАНИЗАЦИОННАЯ СТРУКТУРА УПРАВЛЕНИЯ</a:t>
            </a:r>
          </a:p>
          <a:p>
            <a:r>
              <a:rPr lang="uk-UA" sz="3200" b="1" dirty="0" smtClean="0"/>
              <a:t>6.1. </a:t>
            </a:r>
            <a:r>
              <a:rPr lang="ru-RU" sz="3200" b="1" dirty="0" smtClean="0"/>
              <a:t>Понятие организационной структуры управления.</a:t>
            </a:r>
            <a:endParaRPr lang="ru-RU" sz="3200" dirty="0" smtClean="0"/>
          </a:p>
          <a:p>
            <a:r>
              <a:rPr lang="uk-UA" sz="3200" b="1" dirty="0" smtClean="0"/>
              <a:t>6.2. </a:t>
            </a:r>
            <a:r>
              <a:rPr lang="ru-RU" sz="3200" b="1" dirty="0" smtClean="0"/>
              <a:t>Факторы, определяющие организационную структуру управления.</a:t>
            </a:r>
            <a:endParaRPr lang="ru-RU" sz="3200" dirty="0" smtClean="0"/>
          </a:p>
          <a:p>
            <a:r>
              <a:rPr lang="uk-UA" sz="3200" b="1" dirty="0" smtClean="0"/>
              <a:t>6.3. </a:t>
            </a:r>
            <a:r>
              <a:rPr lang="ru-RU" sz="3200" b="1" dirty="0" smtClean="0"/>
              <a:t>Классификация организационных структур управления.</a:t>
            </a:r>
            <a:endParaRPr lang="ru-RU" sz="3200" dirty="0" smtClean="0"/>
          </a:p>
          <a:p>
            <a:r>
              <a:rPr lang="uk-UA" sz="3200" b="1" dirty="0" smtClean="0"/>
              <a:t>6.4. </a:t>
            </a:r>
            <a:r>
              <a:rPr lang="ru-RU" sz="3200" b="1" dirty="0" smtClean="0"/>
              <a:t>Организационное проектирование управленческих структур.</a:t>
            </a:r>
          </a:p>
          <a:p>
            <a:pPr algn="ctr"/>
            <a:endParaRPr lang="ru-RU" sz="32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67525" cy="1065213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6.1. </a:t>
            </a:r>
            <a:r>
              <a:rPr lang="ru-RU" sz="3200" b="1" dirty="0" smtClean="0">
                <a:solidFill>
                  <a:schemeClr val="tx1"/>
                </a:solidFill>
              </a:rPr>
              <a:t>Понятие организационной структуры управления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151313"/>
          </a:xfrm>
        </p:spPr>
        <p:txBody>
          <a:bodyPr/>
          <a:lstStyle/>
          <a:p>
            <a:pPr algn="just"/>
            <a:r>
              <a:rPr lang="ru-RU" b="1" i="1" dirty="0" smtClean="0"/>
              <a:t>Организационная структура управления - </a:t>
            </a:r>
            <a:r>
              <a:rPr lang="ru-RU" dirty="0" smtClean="0"/>
              <a:t>упорядоченная совокупность звеньев управления организацией (должностей, подразделений и служб), обладающих необходимой материально-технической базой, выполняющих специфические административные функции и находящихся в определенной взаимной связи и соподчиненности.</a:t>
            </a:r>
          </a:p>
          <a:p>
            <a:pPr algn="just"/>
            <a:r>
              <a:rPr lang="ru-RU" b="1" dirty="0" smtClean="0"/>
              <a:t>Элементы организационной структуры управления</a:t>
            </a:r>
            <a:r>
              <a:rPr lang="ru-RU" dirty="0" smtClean="0"/>
              <a:t>: </a:t>
            </a:r>
            <a:r>
              <a:rPr lang="ru-RU" sz="2000" b="1" i="1" dirty="0" smtClean="0"/>
              <a:t>самостоятельные структурные подразделения</a:t>
            </a:r>
            <a:r>
              <a:rPr lang="ru-RU" sz="2000" dirty="0" smtClean="0"/>
              <a:t> – административно обособленная часть, выполняющая одну или несколько общих  функций управления  (подразделение производств, цех и т.д.);</a:t>
            </a:r>
          </a:p>
          <a:p>
            <a:pPr algn="just"/>
            <a:r>
              <a:rPr lang="ru-RU" sz="2000" b="1" i="1" dirty="0" smtClean="0"/>
              <a:t>звено управления</a:t>
            </a:r>
            <a:r>
              <a:rPr lang="ru-RU" sz="2000" dirty="0" smtClean="0"/>
              <a:t> – одно или несколько подразделений, которые необязательно обособлены административно, но выполняющие определенную управленческую функцию (отдел, бюро планирования и т.д.);</a:t>
            </a:r>
          </a:p>
          <a:p>
            <a:pPr algn="just"/>
            <a:r>
              <a:rPr lang="ru-RU" sz="2000" b="1" i="1" dirty="0" smtClean="0"/>
              <a:t>управленческая ячейка</a:t>
            </a:r>
            <a:r>
              <a:rPr lang="ru-RU" sz="2000" dirty="0" smtClean="0"/>
              <a:t> – отдельный работник управления или самостоятельное структурное подразделение, выполняющее одну или несколько специальных функций управления.</a:t>
            </a:r>
            <a:endParaRPr lang="ru-RU" sz="20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64291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Связи между элементами структуры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151313"/>
          </a:xfrm>
        </p:spPr>
        <p:txBody>
          <a:bodyPr/>
          <a:lstStyle/>
          <a:p>
            <a:pPr algn="just"/>
            <a:r>
              <a:rPr lang="ru-RU" b="1" i="1" dirty="0" smtClean="0"/>
              <a:t>горизонтальные связи (</a:t>
            </a:r>
            <a:r>
              <a:rPr lang="ru-RU" b="1" i="1" dirty="0" err="1" smtClean="0"/>
              <a:t>межфункциональные</a:t>
            </a:r>
            <a:r>
              <a:rPr lang="ru-RU" b="1" i="1" dirty="0" smtClean="0"/>
              <a:t> или кооперационные)</a:t>
            </a:r>
            <a:r>
              <a:rPr lang="ru-RU" dirty="0" smtClean="0"/>
              <a:t> носят характер согласования и являются, как правило, одноуровневыми;</a:t>
            </a:r>
          </a:p>
          <a:p>
            <a:pPr algn="just"/>
            <a:r>
              <a:rPr lang="ru-RU" b="1" i="1" dirty="0" smtClean="0"/>
              <a:t>вертикальные связи</a:t>
            </a:r>
            <a:r>
              <a:rPr lang="ru-RU" dirty="0" smtClean="0"/>
              <a:t> – это связи подчинения, которые возникают при наличии нескольких уровней управления, вертикальные связи бывают линейными и функциональными.</a:t>
            </a:r>
          </a:p>
          <a:p>
            <a:pPr algn="ctr"/>
            <a:r>
              <a:rPr lang="ru-RU" b="1" dirty="0" smtClean="0"/>
              <a:t>Функции управленческой структуры:</a:t>
            </a:r>
          </a:p>
          <a:p>
            <a:pPr algn="just"/>
            <a:r>
              <a:rPr lang="ru-RU" b="1" i="1" dirty="0" smtClean="0"/>
              <a:t>эффективного достижения целей</a:t>
            </a:r>
            <a:r>
              <a:rPr lang="ru-RU" dirty="0" smtClean="0"/>
              <a:t> (направлены на то, что производят организации);</a:t>
            </a:r>
          </a:p>
          <a:p>
            <a:pPr algn="just"/>
            <a:r>
              <a:rPr lang="ru-RU" b="1" i="1" dirty="0" smtClean="0"/>
              <a:t>сведения к минимуму или по крайней мере регулированию влияния</a:t>
            </a:r>
            <a:r>
              <a:rPr lang="ru-RU" dirty="0" smtClean="0"/>
              <a:t> </a:t>
            </a:r>
            <a:r>
              <a:rPr lang="ru-RU" b="1" i="1" dirty="0" smtClean="0"/>
              <a:t>индивидуального поведения и организации</a:t>
            </a:r>
            <a:r>
              <a:rPr lang="ru-RU" dirty="0" smtClean="0"/>
              <a:t> (структуры вынуждены обеспечивать согласование людей, входящих в организацию, с ее требованиями, а не наоборот);</a:t>
            </a:r>
          </a:p>
          <a:p>
            <a:pPr algn="just"/>
            <a:r>
              <a:rPr lang="ru-RU" b="1" i="1" dirty="0" smtClean="0"/>
              <a:t>осуществления властных функций, принятие решений и действий организации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867525" cy="106521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6.2. Факторы, определяющие организационную структуру управления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размер организации,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разнообразие осуществляемых ею видов деятельности,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масштаб управляемости,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технология,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организационная культура,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окружающая среда,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факторы национальной культуры,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человеческий и экономические  факторы,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организационная культура.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86578" cy="114298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6.3. Классификация организационных структур управления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43578"/>
          </a:xfrm>
        </p:spPr>
        <p:txBody>
          <a:bodyPr/>
          <a:lstStyle/>
          <a:p>
            <a:pPr algn="just"/>
            <a:r>
              <a:rPr lang="ru-RU" b="1" dirty="0" smtClean="0"/>
              <a:t>Классификационные признаки организационных структур управления: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принципы управления и подчиненности;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уровни  иерархии; степень гибкости;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принципы разбиения элементов системы на подсистемы; ориентация на процесс функционирования;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фактор времени;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выполнение функций и целевому назначению.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Типичные структуры управления</a:t>
            </a:r>
            <a:r>
              <a:rPr lang="ru-RU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/>
              <a:t>линейная;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/>
              <a:t>функциональная;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/>
              <a:t>линейно-функциональная;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/>
              <a:t>линейно-штабная;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err="1" smtClean="0"/>
              <a:t>дивизиональная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E:\Работа\Полоцк\Основы менеджмента\орг структуры 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914400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:\Работа\Полоцк\Основы менеджмента\орг чтруктура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6929486" cy="4572032"/>
          </a:xfrm>
          <a:prstGeom prst="rect">
            <a:avLst/>
          </a:prstGeom>
          <a:noFill/>
        </p:spPr>
      </p:pic>
      <p:pic>
        <p:nvPicPr>
          <p:cNvPr id="5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2143140" cy="1065213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</a:rPr>
              <a:t>Тема 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algn="ctr"/>
            <a:r>
              <a:rPr lang="ru-RU" sz="3200" b="1" dirty="0" smtClean="0"/>
              <a:t>ТЕХНОЛОГИЯ МЕНЕДЖМЕНТА И ПРИНЯТИЯ УПРАВЛЕНЧЕСКИХ РЕШЕНИЙ</a:t>
            </a:r>
          </a:p>
          <a:p>
            <a:endParaRPr lang="uk-UA" sz="3200" b="1" dirty="0" smtClean="0"/>
          </a:p>
          <a:p>
            <a:r>
              <a:rPr lang="uk-UA" sz="3200" b="1" dirty="0" smtClean="0"/>
              <a:t>7.1. </a:t>
            </a:r>
            <a:r>
              <a:rPr lang="ru-RU" sz="3200" b="1" dirty="0" smtClean="0"/>
              <a:t>Коммуникации и коммуникационный процесс.</a:t>
            </a:r>
            <a:endParaRPr lang="ru-RU" sz="3200" dirty="0" smtClean="0"/>
          </a:p>
          <a:p>
            <a:r>
              <a:rPr lang="uk-UA" sz="3200" b="1" dirty="0" smtClean="0"/>
              <a:t>7.2. </a:t>
            </a:r>
            <a:r>
              <a:rPr lang="ru-RU" sz="3200" b="1" dirty="0" smtClean="0"/>
              <a:t>Процесс принятия решения.</a:t>
            </a:r>
            <a:endParaRPr lang="ru-RU" sz="3200" dirty="0" smtClean="0"/>
          </a:p>
          <a:p>
            <a:r>
              <a:rPr lang="uk-UA" sz="3200" b="1" dirty="0" smtClean="0"/>
              <a:t>7.3. </a:t>
            </a:r>
            <a:r>
              <a:rPr lang="ru-RU" sz="3200" b="1" dirty="0" smtClean="0"/>
              <a:t>Модели и методы принятии решения.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6867525" cy="9286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Тема 2. </a:t>
            </a:r>
            <a:br>
              <a:rPr lang="ru-RU" b="1" i="1" dirty="0" smtClean="0">
                <a:solidFill>
                  <a:srgbClr val="000066"/>
                </a:solidFill>
              </a:rPr>
            </a:br>
            <a:r>
              <a:rPr lang="ru-RU" i="1" dirty="0" smtClean="0">
                <a:solidFill>
                  <a:srgbClr val="000066"/>
                </a:solidFill>
                <a:latin typeface="Arial Black" pitchFamily="34" charset="0"/>
              </a:rPr>
              <a:t>	</a:t>
            </a:r>
            <a:br>
              <a:rPr lang="ru-RU" i="1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b="1" smtClean="0">
                <a:solidFill>
                  <a:schemeClr val="tx1"/>
                </a:solidFill>
                <a:latin typeface="+mn-lt"/>
              </a:rPr>
              <a:t>РАЗВИТИЕ СОВРЕМЕННОГО </a:t>
            </a:r>
            <a:r>
              <a:rPr lang="uk-UA" b="1" smtClean="0">
                <a:solidFill>
                  <a:schemeClr val="tx1"/>
                </a:solidFill>
                <a:latin typeface="+mn-lt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ЕНЕДЖМЕНТ</a:t>
            </a:r>
            <a:r>
              <a:rPr lang="uk-UA" b="1" dirty="0" smtClean="0">
                <a:solidFill>
                  <a:schemeClr val="tx1"/>
                </a:solidFill>
                <a:latin typeface="+mn-lt"/>
              </a:rPr>
              <a:t>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292893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2.1. Современный менеджмент и современные подходы к управлению.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2.2. Особенности современного менеджмента в США, Японии, Германии и европейских странах.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2.3. Основные тенденции развития менеджмента в ХХ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веке.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6867525" cy="1065213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7.1. </a:t>
            </a:r>
            <a:r>
              <a:rPr lang="ru-RU" sz="2800" b="1" dirty="0" smtClean="0">
                <a:solidFill>
                  <a:schemeClr val="tx1"/>
                </a:solidFill>
              </a:rPr>
              <a:t>Коммуникации и коммуникационный процесс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r>
              <a:rPr lang="ru-RU" b="1" dirty="0" smtClean="0"/>
              <a:t>Коммуникация это:</a:t>
            </a:r>
          </a:p>
          <a:p>
            <a:pPr algn="just"/>
            <a:r>
              <a:rPr lang="ru-RU" dirty="0" smtClean="0"/>
              <a:t>процесс обмена информацией;</a:t>
            </a:r>
          </a:p>
          <a:p>
            <a:pPr algn="just"/>
            <a:r>
              <a:rPr lang="ru-RU" dirty="0" smtClean="0"/>
              <a:t>общение людей в процессе их совместной деятельности, обмен идеями, мыслями, чувствами и информацией;</a:t>
            </a:r>
          </a:p>
          <a:p>
            <a:pPr algn="just"/>
            <a:r>
              <a:rPr lang="ru-RU" dirty="0" smtClean="0"/>
              <a:t>процесс обмена информацией и передача  сведений между людьми или небольшой группе людей</a:t>
            </a:r>
            <a:r>
              <a:rPr lang="ru-RU" b="1" i="1" dirty="0" smtClean="0"/>
              <a:t>.</a:t>
            </a:r>
          </a:p>
          <a:p>
            <a:pPr algn="just"/>
            <a:r>
              <a:rPr lang="ru-RU" b="1" i="1" dirty="0" smtClean="0"/>
              <a:t>Цель коммуникации</a:t>
            </a:r>
            <a:r>
              <a:rPr lang="ru-RU" dirty="0" smtClean="0"/>
              <a:t> заключается в достижении от принимающей стороны точного понимания отправленного сообщения.</a:t>
            </a:r>
          </a:p>
          <a:p>
            <a:pPr algn="just"/>
            <a:r>
              <a:rPr lang="ru-RU" b="1" i="1" dirty="0" smtClean="0"/>
              <a:t>Коммуникационный процесс –</a:t>
            </a:r>
            <a:r>
              <a:rPr lang="ru-RU" dirty="0" smtClean="0"/>
              <a:t> обмен информацией между двумя людьми и более. </a:t>
            </a:r>
            <a:r>
              <a:rPr lang="ru-RU" i="1" dirty="0" smtClean="0"/>
              <a:t>Его основная цель</a:t>
            </a:r>
            <a:r>
              <a:rPr lang="ru-RU" dirty="0" smtClean="0"/>
              <a:t> – обеспечение понимания информации, являющейся предметом обмена.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57148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Элементы коммуникационного процесса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1857388"/>
          </a:xfrm>
        </p:spPr>
        <p:txBody>
          <a:bodyPr/>
          <a:lstStyle/>
          <a:p>
            <a:r>
              <a:rPr lang="ru-RU" sz="2000" b="1" i="1" dirty="0" smtClean="0"/>
              <a:t>Отправитель</a:t>
            </a:r>
            <a:r>
              <a:rPr lang="ru-RU" sz="2000" dirty="0" smtClean="0"/>
              <a:t> – лицо, передающее информацию; </a:t>
            </a:r>
          </a:p>
          <a:p>
            <a:pPr algn="just"/>
            <a:r>
              <a:rPr lang="ru-RU" sz="2000" b="1" i="1" dirty="0" smtClean="0"/>
              <a:t>Сообщение </a:t>
            </a:r>
            <a:r>
              <a:rPr lang="ru-RU" sz="2000" dirty="0" smtClean="0"/>
              <a:t>– информация, закодированное с помощью символов;</a:t>
            </a:r>
          </a:p>
          <a:p>
            <a:pPr algn="just"/>
            <a:r>
              <a:rPr lang="ru-RU" sz="2000" b="1" i="1" dirty="0" smtClean="0"/>
              <a:t>Канал </a:t>
            </a:r>
            <a:r>
              <a:rPr lang="ru-RU" sz="2000" dirty="0" smtClean="0"/>
              <a:t>– средство передачи информации;</a:t>
            </a:r>
          </a:p>
          <a:p>
            <a:pPr algn="just"/>
            <a:r>
              <a:rPr lang="ru-RU" sz="2000" b="1" i="1" dirty="0" smtClean="0"/>
              <a:t>Получатель </a:t>
            </a:r>
            <a:r>
              <a:rPr lang="ru-RU" sz="2000" dirty="0" smtClean="0"/>
              <a:t>– лицо, которому предназначается информация и которое интерпретирует ее.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:\Работа\Полоцк\Основы менеджмента\коммуникац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792961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57148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Типы коммуникаций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501122" cy="4151313"/>
          </a:xfrm>
        </p:spPr>
        <p:txBody>
          <a:bodyPr/>
          <a:lstStyle/>
          <a:p>
            <a:r>
              <a:rPr lang="ru-RU" dirty="0" err="1" smtClean="0"/>
              <a:t>внутриличностная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межличностная, </a:t>
            </a:r>
          </a:p>
          <a:p>
            <a:r>
              <a:rPr lang="ru-RU" dirty="0" smtClean="0"/>
              <a:t>коммуникация в малой группе,</a:t>
            </a:r>
          </a:p>
          <a:p>
            <a:r>
              <a:rPr lang="ru-RU" dirty="0" smtClean="0"/>
              <a:t> общественная.</a:t>
            </a:r>
          </a:p>
          <a:p>
            <a:pPr algn="ctr"/>
            <a:r>
              <a:rPr lang="ru-RU" b="1" i="1" dirty="0" smtClean="0"/>
              <a:t>По характеру восприятия информации</a:t>
            </a:r>
          </a:p>
          <a:p>
            <a:pPr algn="just"/>
            <a:r>
              <a:rPr lang="ru-RU" i="1" dirty="0" smtClean="0"/>
              <a:t>прямые </a:t>
            </a:r>
            <a:r>
              <a:rPr lang="ru-RU" dirty="0" smtClean="0"/>
              <a:t>или </a:t>
            </a:r>
            <a:r>
              <a:rPr lang="ru-RU" i="1" dirty="0" smtClean="0"/>
              <a:t>целевые</a:t>
            </a:r>
            <a:r>
              <a:rPr lang="ru-RU" dirty="0" smtClean="0"/>
              <a:t> (цель сообщения заложена в его тексте),</a:t>
            </a:r>
          </a:p>
          <a:p>
            <a:pPr algn="just"/>
            <a:r>
              <a:rPr lang="ru-RU" i="1" dirty="0" smtClean="0"/>
              <a:t>косвенные</a:t>
            </a:r>
            <a:r>
              <a:rPr lang="ru-RU" dirty="0" smtClean="0"/>
              <a:t> (информация заложена скорее «между строк»),</a:t>
            </a:r>
          </a:p>
          <a:p>
            <a:pPr algn="just"/>
            <a:r>
              <a:rPr lang="ru-RU" i="1" dirty="0" smtClean="0"/>
              <a:t>смешанные.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500042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7.2. </a:t>
            </a:r>
            <a:r>
              <a:rPr lang="ru-RU" sz="2800" b="1" dirty="0" smtClean="0">
                <a:solidFill>
                  <a:schemeClr val="tx1"/>
                </a:solidFill>
              </a:rPr>
              <a:t>Процесс принятия решения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r>
              <a:rPr lang="ru-RU" b="1" i="1" dirty="0" smtClean="0"/>
              <a:t>Принятие решений в организации :</a:t>
            </a:r>
          </a:p>
          <a:p>
            <a:r>
              <a:rPr lang="ru-RU" dirty="0" smtClean="0"/>
              <a:t>•сознательная и целенаправленная деятельность человека; •поведение, основанное на фактах и ценностных ориентациях; •процесс взаимодействия членов организации;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выбор альтернатив в рамках социального и политического состояния организационной среды;</a:t>
            </a:r>
          </a:p>
          <a:p>
            <a:r>
              <a:rPr lang="ru-RU" dirty="0" smtClean="0"/>
              <a:t>•часть общего процесса управления;</a:t>
            </a:r>
          </a:p>
          <a:p>
            <a:r>
              <a:rPr lang="ru-RU" dirty="0" smtClean="0"/>
              <a:t>•неизбежная часть ежедневной работы менеджера;</a:t>
            </a:r>
          </a:p>
          <a:p>
            <a:r>
              <a:rPr lang="ru-RU" dirty="0" smtClean="0"/>
              <a:t>•важная часть для выполнения всех других функций управления.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54967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+mn-lt"/>
              </a:rPr>
              <a:t>Управленческое решение</a:t>
            </a:r>
            <a:r>
              <a:rPr lang="ru-RU" sz="2400" dirty="0" smtClean="0">
                <a:latin typeface="+mn-lt"/>
              </a:rPr>
              <a:t> — развернутый во времени логико-мыслительный, эмоционально-психологический и организационно-правовой акт выбора альтернативы, выполняемый руководителем в пределах своих полномочий единолично или с привлечением других лиц.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143518"/>
          </a:xfrm>
        </p:spPr>
        <p:txBody>
          <a:bodyPr/>
          <a:lstStyle/>
          <a:p>
            <a:pPr algn="just"/>
            <a:r>
              <a:rPr lang="ru-RU" b="1" i="1" dirty="0" smtClean="0"/>
              <a:t>Качество управленческих решений</a:t>
            </a:r>
            <a:r>
              <a:rPr lang="ru-RU" dirty="0" smtClean="0"/>
              <a:t> - совокупность свойств, обеспечивающих успешное их выполнение и получение определенного эффекта.</a:t>
            </a:r>
          </a:p>
          <a:p>
            <a:pPr algn="just"/>
            <a:r>
              <a:rPr lang="ru-RU" b="1" i="1" dirty="0" smtClean="0"/>
              <a:t>Свойства управленческих решений</a:t>
            </a:r>
            <a:r>
              <a:rPr lang="ru-RU" dirty="0" smtClean="0"/>
              <a:t>:</a:t>
            </a:r>
          </a:p>
          <a:p>
            <a:pPr algn="just"/>
            <a:r>
              <a:rPr lang="ru-RU" i="1" dirty="0" smtClean="0"/>
              <a:t>обоснованность,</a:t>
            </a:r>
          </a:p>
          <a:p>
            <a:pPr algn="just"/>
            <a:r>
              <a:rPr lang="ru-RU" i="1" dirty="0" smtClean="0"/>
              <a:t>своевременность,</a:t>
            </a:r>
          </a:p>
          <a:p>
            <a:pPr algn="just"/>
            <a:r>
              <a:rPr lang="ru-RU" i="1" dirty="0" smtClean="0"/>
              <a:t>эффективность,</a:t>
            </a:r>
          </a:p>
          <a:p>
            <a:pPr algn="just"/>
            <a:r>
              <a:rPr lang="ru-RU" i="1" dirty="0" smtClean="0"/>
              <a:t>непротиворечивость,</a:t>
            </a:r>
          </a:p>
          <a:p>
            <a:pPr algn="just"/>
            <a:r>
              <a:rPr lang="ru-RU" i="1" dirty="0" smtClean="0"/>
              <a:t> конкретность,</a:t>
            </a:r>
          </a:p>
          <a:p>
            <a:pPr algn="just"/>
            <a:r>
              <a:rPr lang="ru-RU" i="1" dirty="0" smtClean="0"/>
              <a:t>простота,</a:t>
            </a:r>
          </a:p>
          <a:p>
            <a:pPr algn="just"/>
            <a:r>
              <a:rPr lang="ru-RU" i="1" dirty="0" smtClean="0"/>
              <a:t>полномочность.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r>
              <a:rPr lang="ru-RU" b="1" dirty="0" smtClean="0"/>
              <a:t>Виды управленческих решений:</a:t>
            </a:r>
            <a:endParaRPr lang="ru-RU" dirty="0" smtClean="0"/>
          </a:p>
          <a:p>
            <a:pPr lvl="0"/>
            <a:r>
              <a:rPr lang="ru-RU" sz="1200" b="1" i="1" dirty="0" smtClean="0"/>
              <a:t>по масштабу воздействия: - общие </a:t>
            </a:r>
            <a:r>
              <a:rPr lang="ru-RU" sz="1200" dirty="0" smtClean="0"/>
              <a:t>решения, которые связанны с деятельностью всей организации; </a:t>
            </a:r>
            <a:r>
              <a:rPr lang="ru-RU" sz="1200" b="1" i="1" dirty="0" smtClean="0"/>
              <a:t>-</a:t>
            </a:r>
            <a:r>
              <a:rPr lang="ru-RU" sz="1200" dirty="0" smtClean="0"/>
              <a:t> </a:t>
            </a:r>
            <a:r>
              <a:rPr lang="ru-RU" sz="1200" b="1" i="1" dirty="0" smtClean="0"/>
              <a:t>частные </a:t>
            </a:r>
            <a:r>
              <a:rPr lang="ru-RU" sz="1200" dirty="0" smtClean="0"/>
              <a:t>решения, касающиеся конкретных подразделений, служб и проблем;</a:t>
            </a:r>
          </a:p>
          <a:p>
            <a:pPr lvl="0"/>
            <a:r>
              <a:rPr lang="ru-RU" sz="1200" b="1" i="1" dirty="0" smtClean="0"/>
              <a:t>по времени действия: - стратегические </a:t>
            </a:r>
            <a:r>
              <a:rPr lang="ru-RU" sz="1200" dirty="0" smtClean="0"/>
              <a:t>решения – их разработка и реализация возможна в перспективе; </a:t>
            </a:r>
            <a:r>
              <a:rPr lang="ru-RU" sz="1200" b="1" i="1" dirty="0" smtClean="0"/>
              <a:t>- оперативные </a:t>
            </a:r>
            <a:r>
              <a:rPr lang="ru-RU" sz="1200" dirty="0" smtClean="0"/>
              <a:t>решения – принимаются и реализуются в процессе текущей деятельности;</a:t>
            </a:r>
          </a:p>
          <a:p>
            <a:pPr lvl="0"/>
            <a:r>
              <a:rPr lang="ru-RU" sz="1200" b="1" i="1" dirty="0" smtClean="0"/>
              <a:t>по прогнозируемым свойствам: </a:t>
            </a:r>
            <a:r>
              <a:rPr lang="ru-RU" sz="1200" dirty="0" smtClean="0"/>
              <a:t>- решения, имеющие определенный результат – однозначное решение, имеющее альтернатив; </a:t>
            </a:r>
            <a:r>
              <a:rPr lang="ru-RU" sz="1200" i="1" dirty="0" smtClean="0"/>
              <a:t>- </a:t>
            </a:r>
            <a:r>
              <a:rPr lang="ru-RU" sz="1200" dirty="0" smtClean="0"/>
              <a:t>решение с вероятностным исходом, имеет несколько вариантов и обладает вероятностным характером;</a:t>
            </a:r>
          </a:p>
          <a:p>
            <a:pPr lvl="0"/>
            <a:r>
              <a:rPr lang="ru-RU" sz="1200" b="1" i="1" dirty="0" smtClean="0"/>
              <a:t>по числу критериев: </a:t>
            </a:r>
            <a:r>
              <a:rPr lang="ru-RU" sz="1200" dirty="0" smtClean="0"/>
              <a:t>- однокритериальное решение ориентируется на один критерий оценки; </a:t>
            </a:r>
            <a:r>
              <a:rPr lang="ru-RU" sz="1200" b="1" i="1" dirty="0" smtClean="0"/>
              <a:t>-</a:t>
            </a:r>
            <a:r>
              <a:rPr lang="ru-RU" sz="1200" dirty="0" smtClean="0"/>
              <a:t>многокритериальное решение – группу или систему критериев;</a:t>
            </a:r>
          </a:p>
          <a:p>
            <a:pPr lvl="0"/>
            <a:r>
              <a:rPr lang="ru-RU" sz="1200" b="1" i="1" dirty="0" smtClean="0"/>
              <a:t>по направлению воздействия: </a:t>
            </a:r>
            <a:r>
              <a:rPr lang="ru-RU" sz="1200" dirty="0" smtClean="0"/>
              <a:t>- внутреннее решение – направлено на реализацию внутри организации; </a:t>
            </a:r>
            <a:r>
              <a:rPr lang="ru-RU" sz="1200" b="1" dirty="0" smtClean="0"/>
              <a:t>- </a:t>
            </a:r>
            <a:r>
              <a:rPr lang="ru-RU" sz="1200" dirty="0" smtClean="0"/>
              <a:t>внешнее решение – на разрешение проблем и ситуаций внешнего окружения организации или решение вышестоящего органа управления;</a:t>
            </a:r>
          </a:p>
          <a:p>
            <a:pPr lvl="0"/>
            <a:r>
              <a:rPr lang="ru-RU" sz="1200" b="1" i="1" dirty="0" smtClean="0"/>
              <a:t>по методам переработки информации: - </a:t>
            </a:r>
            <a:r>
              <a:rPr lang="ru-RU" sz="1200" i="1" dirty="0" smtClean="0"/>
              <a:t>алгоритмическое решение </a:t>
            </a:r>
            <a:r>
              <a:rPr lang="ru-RU" sz="1200" dirty="0" smtClean="0"/>
              <a:t>содержит конечный набор правил, позволяющих чисто механически решать любую конкретную проблему (задачу) или комплекс однотипных задач; </a:t>
            </a:r>
            <a:r>
              <a:rPr lang="ru-RU" sz="1200" b="1" i="1" dirty="0" smtClean="0"/>
              <a:t>- </a:t>
            </a:r>
            <a:r>
              <a:rPr lang="ru-RU" sz="1200" i="1" dirty="0" smtClean="0"/>
              <a:t>эвристическое решение</a:t>
            </a:r>
            <a:r>
              <a:rPr lang="ru-RU" sz="1200" b="1" i="1" dirty="0" smtClean="0"/>
              <a:t> </a:t>
            </a:r>
            <a:r>
              <a:rPr lang="ru-RU" sz="1200" dirty="0" smtClean="0"/>
              <a:t>основывается на использовании методов продуктивного творческого решения;</a:t>
            </a:r>
          </a:p>
          <a:p>
            <a:pPr lvl="0"/>
            <a:r>
              <a:rPr lang="ru-RU" sz="1200" b="1" i="1" dirty="0" smtClean="0"/>
              <a:t>по глубине воздействия: </a:t>
            </a:r>
            <a:r>
              <a:rPr lang="ru-RU" sz="1200" i="1" dirty="0" smtClean="0"/>
              <a:t>- одноуровневое решение, </a:t>
            </a:r>
            <a:r>
              <a:rPr lang="ru-RU" sz="1200" dirty="0" smtClean="0"/>
              <a:t>затрагивающее разрешение задач одного уровня управления; </a:t>
            </a:r>
            <a:r>
              <a:rPr lang="ru-RU" sz="1200" i="1" dirty="0" smtClean="0"/>
              <a:t>- многоуровневое решение</a:t>
            </a:r>
            <a:r>
              <a:rPr lang="ru-RU" sz="1200" b="1" i="1" dirty="0" smtClean="0"/>
              <a:t> </a:t>
            </a:r>
            <a:r>
              <a:rPr lang="ru-RU" sz="1200" dirty="0" smtClean="0"/>
              <a:t>направлено для нескольких уровней управления или организации в целом;</a:t>
            </a:r>
          </a:p>
          <a:p>
            <a:pPr lvl="0"/>
            <a:r>
              <a:rPr lang="ru-RU" sz="1200" b="1" i="1" dirty="0" smtClean="0"/>
              <a:t>по способу фиксации </a:t>
            </a:r>
            <a:r>
              <a:rPr lang="ru-RU" sz="1200" dirty="0" smtClean="0"/>
              <a:t>информации решения могут быть</a:t>
            </a:r>
            <a:r>
              <a:rPr lang="ru-RU" sz="1200" i="1" dirty="0" smtClean="0"/>
              <a:t> письменными и устными;</a:t>
            </a:r>
            <a:endParaRPr lang="ru-RU" sz="1200" dirty="0" smtClean="0"/>
          </a:p>
          <a:p>
            <a:pPr lvl="0"/>
            <a:r>
              <a:rPr lang="ru-RU" sz="1200" b="1" i="1" dirty="0" smtClean="0"/>
              <a:t>по жесткости регламентации: - </a:t>
            </a:r>
            <a:r>
              <a:rPr lang="ru-RU" sz="1200" i="1" dirty="0" smtClean="0"/>
              <a:t>контурные решения</a:t>
            </a:r>
            <a:r>
              <a:rPr lang="ru-RU" sz="1200" b="1" i="1" dirty="0" smtClean="0"/>
              <a:t> </a:t>
            </a:r>
            <a:r>
              <a:rPr lang="ru-RU" sz="1200" dirty="0" smtClean="0"/>
              <a:t>предполагают</a:t>
            </a:r>
            <a:r>
              <a:rPr lang="ru-RU" sz="1200" b="1" dirty="0" smtClean="0"/>
              <a:t> </a:t>
            </a:r>
            <a:r>
              <a:rPr lang="ru-RU" sz="1200" dirty="0" smtClean="0"/>
              <a:t>широкий простор для выбора приемов и методов реализации; </a:t>
            </a:r>
            <a:r>
              <a:rPr lang="ru-RU" sz="1200" i="1" dirty="0" smtClean="0"/>
              <a:t>- структурированное решение </a:t>
            </a:r>
            <a:r>
              <a:rPr lang="ru-RU" sz="1200" dirty="0" smtClean="0"/>
              <a:t>содержит в  своей основе упорядоченную последовательность действий решению задачи или проблемы;</a:t>
            </a:r>
          </a:p>
          <a:p>
            <a:pPr lvl="0"/>
            <a:r>
              <a:rPr lang="ru-RU" sz="1200" b="1" i="1" dirty="0" smtClean="0"/>
              <a:t>по содержанию: </a:t>
            </a:r>
            <a:r>
              <a:rPr lang="ru-RU" sz="1200" i="1" dirty="0" smtClean="0"/>
              <a:t>- запрещающее решение</a:t>
            </a:r>
            <a:r>
              <a:rPr lang="ru-RU" sz="1200" b="1" i="1" dirty="0" smtClean="0"/>
              <a:t> </a:t>
            </a:r>
            <a:r>
              <a:rPr lang="ru-RU" sz="1200" dirty="0" smtClean="0"/>
              <a:t>содержит запрет к каким-либо действием; </a:t>
            </a:r>
            <a:r>
              <a:rPr lang="ru-RU" sz="1200" i="1" dirty="0" smtClean="0"/>
              <a:t>-разрешающее решение</a:t>
            </a:r>
            <a:r>
              <a:rPr lang="ru-RU" sz="1200" b="1" i="1" dirty="0" smtClean="0"/>
              <a:t> </a:t>
            </a:r>
            <a:r>
              <a:rPr lang="ru-RU" sz="1200" dirty="0" smtClean="0"/>
              <a:t>позволяет осуществлять действия, операции и т.д.; </a:t>
            </a:r>
            <a:r>
              <a:rPr lang="ru-RU" sz="1200" i="1" dirty="0" smtClean="0"/>
              <a:t>- конструктивное решение</a:t>
            </a:r>
            <a:r>
              <a:rPr lang="ru-RU" sz="1200" b="1" i="1" dirty="0" smtClean="0"/>
              <a:t> </a:t>
            </a:r>
            <a:r>
              <a:rPr lang="ru-RU" sz="1200" dirty="0" smtClean="0"/>
              <a:t>имеет определенное построение разрешаемой задачи;</a:t>
            </a:r>
          </a:p>
          <a:p>
            <a:r>
              <a:rPr lang="ru-RU" sz="1200" b="1" i="1" dirty="0" smtClean="0"/>
              <a:t>по характеру решаемых задач: </a:t>
            </a:r>
            <a:r>
              <a:rPr lang="ru-RU" sz="1200" i="1" dirty="0" smtClean="0"/>
              <a:t>-запрограммированное решение</a:t>
            </a:r>
            <a:r>
              <a:rPr lang="ru-RU" sz="1200" b="1" i="1" dirty="0" smtClean="0"/>
              <a:t> </a:t>
            </a:r>
            <a:r>
              <a:rPr lang="ru-RU" sz="1200" dirty="0" smtClean="0"/>
              <a:t>представляют собой результат реализации определенной последовательности шагов или действий, подобных тем, что предпринимаются при решении математических уравнений; </a:t>
            </a:r>
            <a:r>
              <a:rPr lang="ru-RU" sz="1200" b="1" i="1" dirty="0" smtClean="0"/>
              <a:t>- </a:t>
            </a:r>
            <a:r>
              <a:rPr lang="ru-RU" sz="1200" i="1" dirty="0" smtClean="0"/>
              <a:t>незапрограммированное решение </a:t>
            </a:r>
            <a:r>
              <a:rPr lang="ru-RU" sz="1200" dirty="0" smtClean="0"/>
              <a:t>требуется в ситуациях, которые в определенной степени новы, внутренне не структурированы или сопряжены с неизвестными факторами</a:t>
            </a:r>
            <a:endParaRPr lang="ru-RU" sz="12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Работа\Полоцк\Основы менеджмента\управленческое реш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1538" y="928670"/>
            <a:ext cx="6715172" cy="4794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571479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7.3. </a:t>
            </a:r>
            <a:r>
              <a:rPr lang="ru-RU" sz="2400" b="1" dirty="0" smtClean="0">
                <a:solidFill>
                  <a:schemeClr val="tx1"/>
                </a:solidFill>
              </a:rPr>
              <a:t>Модели и методы принятии решения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 algn="just"/>
            <a:r>
              <a:rPr lang="ru-RU" b="1" i="1" dirty="0" smtClean="0"/>
              <a:t>Модель - </a:t>
            </a:r>
            <a:r>
              <a:rPr lang="ru-RU" dirty="0" smtClean="0"/>
              <a:t>это отображение реальной системы (объекта, идеи) в некоторой абстрактной форме, отличающейся от самой целостности.</a:t>
            </a:r>
          </a:p>
          <a:p>
            <a:pPr algn="ctr"/>
            <a:r>
              <a:rPr lang="ru-RU" b="1" dirty="0" smtClean="0"/>
              <a:t>Типы моделей в менеджменте:</a:t>
            </a:r>
          </a:p>
          <a:p>
            <a:pPr algn="just"/>
            <a:r>
              <a:rPr lang="ru-RU" i="1" dirty="0" smtClean="0"/>
              <a:t>Физическая</a:t>
            </a:r>
            <a:r>
              <a:rPr lang="ru-RU" dirty="0" smtClean="0"/>
              <a:t> - отображает увеличение или уменьшение реального объекта системы (чертеж завода, модель изделия и т.д.);</a:t>
            </a:r>
          </a:p>
          <a:p>
            <a:pPr lvl="0" algn="just"/>
            <a:r>
              <a:rPr lang="ru-RU" i="1" dirty="0" smtClean="0"/>
              <a:t>Аналоговая</a:t>
            </a:r>
            <a:r>
              <a:rPr lang="ru-RU" dirty="0" smtClean="0"/>
              <a:t> - ведет себя так, как реальный объект, но не являются таковым (график – зависимости между объемом производства и издержками и т.д.);</a:t>
            </a:r>
          </a:p>
          <a:p>
            <a:pPr algn="just"/>
            <a:r>
              <a:rPr lang="ru-RU" i="1" dirty="0" smtClean="0"/>
              <a:t>Математическая</a:t>
            </a:r>
            <a:r>
              <a:rPr lang="ru-RU" dirty="0" smtClean="0"/>
              <a:t> - используется для описания характеристик и свойств объекта или событий в виде математических символов, формул и т.д.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57148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Этапы построения модели в менеджменте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151313"/>
          </a:xfrm>
        </p:spPr>
        <p:txBody>
          <a:bodyPr/>
          <a:lstStyle/>
          <a:p>
            <a:pPr lvl="0"/>
            <a:r>
              <a:rPr lang="ru-RU" i="1" dirty="0" smtClean="0"/>
              <a:t>Постановка задачи</a:t>
            </a:r>
            <a:r>
              <a:rPr lang="ru-RU" dirty="0" smtClean="0"/>
              <a:t>;</a:t>
            </a:r>
          </a:p>
          <a:p>
            <a:pPr lvl="0"/>
            <a:r>
              <a:rPr lang="ru-RU" i="1" dirty="0" smtClean="0"/>
              <a:t>Построение модели</a:t>
            </a:r>
            <a:r>
              <a:rPr lang="ru-RU" dirty="0" smtClean="0"/>
              <a:t> – установление причинно-следственных связей факторов;</a:t>
            </a:r>
          </a:p>
          <a:p>
            <a:pPr lvl="0"/>
            <a:r>
              <a:rPr lang="ru-RU" i="1" dirty="0" smtClean="0"/>
              <a:t>Проверка модели</a:t>
            </a:r>
            <a:r>
              <a:rPr lang="ru-RU" dirty="0" smtClean="0"/>
              <a:t> </a:t>
            </a:r>
            <a:r>
              <a:rPr lang="ru-RU" i="1" dirty="0" smtClean="0"/>
              <a:t>на достоверность</a:t>
            </a:r>
            <a:r>
              <a:rPr lang="ru-RU" dirty="0" smtClean="0"/>
              <a:t>, т.е. соответствие модели реальному процессу или организации;</a:t>
            </a:r>
          </a:p>
          <a:p>
            <a:pPr lvl="0"/>
            <a:r>
              <a:rPr lang="ru-RU" i="1" dirty="0" smtClean="0"/>
              <a:t>Применение модели</a:t>
            </a:r>
            <a:r>
              <a:rPr lang="ru-RU" dirty="0" smtClean="0"/>
              <a:t>, т.е. ее использование;</a:t>
            </a:r>
          </a:p>
          <a:p>
            <a:pPr lvl="0"/>
            <a:r>
              <a:rPr lang="ru-RU" i="1" dirty="0" smtClean="0"/>
              <a:t>Обновление модели.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429388" cy="50004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Способы и методы моделирования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lvl="0" algn="just"/>
            <a:r>
              <a:rPr lang="ru-RU" sz="1400" b="1" i="1" dirty="0" smtClean="0"/>
              <a:t>Теория игр</a:t>
            </a:r>
            <a:r>
              <a:rPr lang="ru-RU" sz="1400" i="1" dirty="0" smtClean="0"/>
              <a:t>.</a:t>
            </a:r>
            <a:r>
              <a:rPr lang="ru-RU" sz="1400" dirty="0" smtClean="0"/>
              <a:t> Этот метод моделирования и оценки воздействия принятого решения на конкурентов, потребителей поставщиков и т.д. разработан с тем, чтобы можно было учесть в стратегии возможные действия противоположной стороны из внешнего окружения.</a:t>
            </a:r>
          </a:p>
          <a:p>
            <a:pPr lvl="0" algn="just"/>
            <a:r>
              <a:rPr lang="ru-RU" sz="1400" b="1" i="1" dirty="0" smtClean="0"/>
              <a:t>Теория массового обслуживания</a:t>
            </a:r>
            <a:r>
              <a:rPr lang="ru-RU" sz="1400" i="1" dirty="0" smtClean="0"/>
              <a:t>.</a:t>
            </a:r>
            <a:r>
              <a:rPr lang="ru-RU" sz="1400" dirty="0" smtClean="0"/>
              <a:t> Это модели поиска оптимального обслуживания потребителя (очередь автомобилей на складе под разгрузку, планово-предупредительный ремонт оборудования и т.д.).</a:t>
            </a:r>
          </a:p>
          <a:p>
            <a:pPr lvl="0" algn="just"/>
            <a:r>
              <a:rPr lang="ru-RU" sz="1400" b="1" i="1" dirty="0" smtClean="0"/>
              <a:t>Модели управления запасами</a:t>
            </a:r>
            <a:r>
              <a:rPr lang="ru-RU" sz="1400" dirty="0" smtClean="0"/>
              <a:t> используются для определения времени размещения заказов на ресурсы, их количество, а также необходимой массы готовой продукции на складах.</a:t>
            </a:r>
          </a:p>
          <a:p>
            <a:pPr lvl="0" algn="just"/>
            <a:r>
              <a:rPr lang="ru-RU" sz="1400" b="1" i="1" dirty="0" smtClean="0"/>
              <a:t>Имитационное моделирование</a:t>
            </a:r>
            <a:r>
              <a:rPr lang="ru-RU" sz="1400" i="1" dirty="0" smtClean="0"/>
              <a:t>.</a:t>
            </a:r>
            <a:r>
              <a:rPr lang="ru-RU" sz="1400" dirty="0" smtClean="0"/>
              <a:t> Это способ исследования моделей вместо реальной системы на основе изменения вариантов ее поведения.</a:t>
            </a:r>
          </a:p>
          <a:p>
            <a:pPr lvl="0" algn="just"/>
            <a:r>
              <a:rPr lang="ru-RU" sz="1400" b="1" i="1" dirty="0" smtClean="0"/>
              <a:t>Модели линейного программирования </a:t>
            </a:r>
            <a:r>
              <a:rPr lang="ru-RU" sz="1400" dirty="0" smtClean="0"/>
              <a:t>используются</a:t>
            </a:r>
            <a:r>
              <a:rPr lang="ru-RU" sz="1400" i="1" dirty="0" smtClean="0"/>
              <a:t> </a:t>
            </a:r>
            <a:r>
              <a:rPr lang="ru-RU" sz="1400" dirty="0" smtClean="0"/>
              <a:t>для определения оптимального способа распределения дефицитных ресурсов при наличии конкурирующих потребностей, а также для разрешения тех или иных производственных трудностей (для оптимизации загрузки оборудования, раскроя материалов и т.д.).</a:t>
            </a:r>
          </a:p>
          <a:p>
            <a:pPr lvl="0" algn="just"/>
            <a:r>
              <a:rPr lang="ru-RU" sz="1400" b="1" i="1" dirty="0" smtClean="0"/>
              <a:t>Экономический анализ</a:t>
            </a:r>
            <a:r>
              <a:rPr lang="ru-RU" sz="1400" dirty="0" smtClean="0"/>
              <a:t> является наиболее распространенным методом в принятии управленческих решений. Он базируется на определении условий, посредством которых деятельность хозяйственной организации становится выгодной. </a:t>
            </a:r>
          </a:p>
          <a:p>
            <a:pPr lvl="0" algn="just"/>
            <a:r>
              <a:rPr lang="ru-RU" sz="1400" b="1" i="1" dirty="0" smtClean="0"/>
              <a:t>Балансовый метод</a:t>
            </a:r>
            <a:r>
              <a:rPr lang="ru-RU" sz="1400" dirty="0" smtClean="0"/>
              <a:t>, основывается на построении материальных, финансовых, трудовых и иных балансов.</a:t>
            </a:r>
          </a:p>
          <a:p>
            <a:pPr lvl="0" algn="just"/>
            <a:r>
              <a:rPr lang="ru-RU" sz="1400" b="1" i="1" dirty="0" smtClean="0"/>
              <a:t>Платежная матрица</a:t>
            </a:r>
            <a:r>
              <a:rPr lang="ru-RU" sz="1400" i="1" dirty="0" smtClean="0"/>
              <a:t> – </a:t>
            </a:r>
            <a:r>
              <a:rPr lang="ru-RU" sz="1400" dirty="0" smtClean="0"/>
              <a:t>статистический метод, который позволяет из нескольких вариантов выбрать оптимальное решение. </a:t>
            </a:r>
          </a:p>
          <a:p>
            <a:pPr lvl="0" algn="just"/>
            <a:r>
              <a:rPr lang="ru-RU" sz="1400" b="1" i="1" dirty="0" smtClean="0"/>
              <a:t>Дерево решений</a:t>
            </a:r>
            <a:r>
              <a:rPr lang="ru-RU" sz="1400" i="1" dirty="0" smtClean="0"/>
              <a:t>.</a:t>
            </a:r>
            <a:r>
              <a:rPr lang="ru-RU" sz="1400" dirty="0" smtClean="0"/>
              <a:t> Схематическое представление выработки наилучшего направления действий с учетом финансовых результатов, вероятности возникновения их позитивного значения при заданных критериях.</a:t>
            </a:r>
          </a:p>
          <a:p>
            <a:pPr lvl="0" algn="just"/>
            <a:r>
              <a:rPr lang="ru-RU" sz="1400" b="1" i="1" dirty="0" smtClean="0"/>
              <a:t>Прогнозирование</a:t>
            </a:r>
            <a:r>
              <a:rPr lang="ru-RU" sz="1400" i="1" dirty="0" smtClean="0"/>
              <a:t> –</a:t>
            </a:r>
            <a:r>
              <a:rPr lang="ru-RU" sz="1400" dirty="0" smtClean="0"/>
              <a:t> это метод, который основывается как на прошлом опыте, так и текущей деятельности с целью определения и перенесения тенденций развития в будущем.</a:t>
            </a:r>
          </a:p>
          <a:p>
            <a:pPr lvl="0" algn="just"/>
            <a:r>
              <a:rPr lang="ru-RU" sz="1400" b="1" i="1" dirty="0" smtClean="0"/>
              <a:t>Качественные методы</a:t>
            </a:r>
            <a:r>
              <a:rPr lang="ru-RU" sz="1400" i="1" dirty="0" smtClean="0"/>
              <a:t> –</a:t>
            </a:r>
            <a:r>
              <a:rPr lang="ru-RU" sz="1400" dirty="0" smtClean="0"/>
              <a:t> основаны на суждениях экспертов, к которым обращаются за помощью с целью принятия оптимального решения (Метод коллективной экспертной оценки, метод </a:t>
            </a:r>
            <a:r>
              <a:rPr lang="ru-RU" sz="1400" dirty="0" err="1" smtClean="0"/>
              <a:t>Дельфи</a:t>
            </a:r>
            <a:r>
              <a:rPr lang="ru-RU" sz="1400" dirty="0" smtClean="0"/>
              <a:t>, </a:t>
            </a:r>
            <a:r>
              <a:rPr lang="ru-RU" sz="1400" dirty="0" err="1" smtClean="0"/>
              <a:t>метод</a:t>
            </a:r>
            <a:r>
              <a:rPr lang="ru-RU" sz="1400" dirty="0" smtClean="0"/>
              <a:t> «мозговой атаки»).</a:t>
            </a:r>
          </a:p>
          <a:p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6867525" cy="106521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2.1. Современный менеджмент и современные подходы к управлению</a:t>
            </a:r>
            <a:endParaRPr lang="ru-RU" sz="28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00108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Системный подход </a:t>
            </a:r>
            <a:r>
              <a:rPr lang="ru-RU" dirty="0" smtClean="0"/>
              <a:t>– способ мышления по отношению к управлению, к организации.</a:t>
            </a:r>
          </a:p>
          <a:p>
            <a:pPr algn="just"/>
            <a:r>
              <a:rPr lang="ru-RU" dirty="0" smtClean="0"/>
              <a:t>Используется с конца 50-х годов </a:t>
            </a:r>
            <a:r>
              <a:rPr lang="en-US" dirty="0" smtClean="0"/>
              <a:t>XX</a:t>
            </a:r>
            <a:r>
              <a:rPr lang="ru-RU" dirty="0" smtClean="0"/>
              <a:t> века – Ч. Бернард, Н. Винер, Р. Джонсон, Ф. Каст и Р. Янг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21455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Ситуационный подход</a:t>
            </a:r>
            <a:r>
              <a:rPr lang="ru-RU" dirty="0" smtClean="0"/>
              <a:t> предполагает, что результаты одних и тех же управленческих действий в различных ситуациях могут существенно различаться.</a:t>
            </a:r>
          </a:p>
          <a:p>
            <a:pPr algn="just"/>
            <a:r>
              <a:rPr lang="ru-RU" dirty="0" smtClean="0"/>
              <a:t>Разработан в конце 60-х </a:t>
            </a:r>
            <a:r>
              <a:rPr lang="en-US" dirty="0" smtClean="0"/>
              <a:t>XX</a:t>
            </a:r>
            <a:r>
              <a:rPr lang="ru-RU" dirty="0" smtClean="0"/>
              <a:t> века и является продолжением системного подхода к управлению.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429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Процессный подход к управлению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8576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рассматривает функции управления как взаимосвязанные; процесс представляет собой взаимосвязанные действия (функции управления); каждая функция управления представляет собой процесс, состоящий из взаимосвязанных действий - А. </a:t>
            </a:r>
            <a:r>
              <a:rPr lang="ru-RU" dirty="0" err="1" smtClean="0"/>
              <a:t>Файоль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"/>
            <a:ext cx="2214578" cy="85723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Тема 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ЛИДЕРСТВО И СТИЛИ УПРАВЛЕНИЯ</a:t>
            </a:r>
          </a:p>
          <a:p>
            <a:endParaRPr lang="uk-UA" sz="3200" b="1" dirty="0" smtClean="0"/>
          </a:p>
          <a:p>
            <a:r>
              <a:rPr lang="uk-UA" sz="3200" b="1" dirty="0" smtClean="0"/>
              <a:t>8.1. </a:t>
            </a:r>
            <a:r>
              <a:rPr lang="ru-RU" sz="3200" b="1" dirty="0" smtClean="0"/>
              <a:t>Теоретические основы лидерства.</a:t>
            </a:r>
            <a:endParaRPr lang="ru-RU" sz="3200" dirty="0" smtClean="0"/>
          </a:p>
          <a:p>
            <a:r>
              <a:rPr lang="uk-UA" sz="3200" b="1" dirty="0" smtClean="0"/>
              <a:t>8.2. </a:t>
            </a:r>
            <a:r>
              <a:rPr lang="ru-RU" sz="3200" b="1" dirty="0" smtClean="0"/>
              <a:t>Подходы к лидерству.</a:t>
            </a:r>
            <a:endParaRPr lang="ru-RU" sz="3200" dirty="0" smtClean="0"/>
          </a:p>
          <a:p>
            <a:r>
              <a:rPr lang="uk-UA" sz="3200" b="1" dirty="0" smtClean="0"/>
              <a:t>8.3. </a:t>
            </a:r>
            <a:r>
              <a:rPr lang="ru-RU" sz="3200" b="1" dirty="0" smtClean="0"/>
              <a:t>Стиль управления руководителя.</a:t>
            </a:r>
            <a:endParaRPr lang="ru-RU" sz="32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215206" cy="571479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8.1. </a:t>
            </a:r>
            <a:r>
              <a:rPr lang="ru-RU" sz="2800" b="1" dirty="0" smtClean="0">
                <a:solidFill>
                  <a:schemeClr val="tx1"/>
                </a:solidFill>
              </a:rPr>
              <a:t>Теоретические основы лидерства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b="1" dirty="0" smtClean="0"/>
              <a:t>Лидерство</a:t>
            </a:r>
            <a:r>
              <a:rPr lang="ru-RU" b="1" i="1" dirty="0" smtClean="0"/>
              <a:t> – это </a:t>
            </a:r>
            <a:r>
              <a:rPr lang="ru-RU" dirty="0" smtClean="0"/>
              <a:t>способность оказывать влияние на отдельные личности и группы, направляя их усилия на достижение целей организации.</a:t>
            </a:r>
          </a:p>
          <a:p>
            <a:r>
              <a:rPr lang="ru-RU" b="1" i="1" dirty="0" smtClean="0"/>
              <a:t>Свойства лидерства</a:t>
            </a:r>
            <a:r>
              <a:rPr lang="ru-RU" dirty="0" smtClean="0"/>
              <a:t> представляет собой </a:t>
            </a:r>
            <a:r>
              <a:rPr lang="ru-RU" b="1" i="1" dirty="0" smtClean="0"/>
              <a:t>набор характеристик или систему качеств</a:t>
            </a:r>
            <a:r>
              <a:rPr lang="ru-RU" dirty="0" smtClean="0"/>
              <a:t>, принадлежащих тем, кто осуществляет не принудительное влияние.</a:t>
            </a:r>
          </a:p>
          <a:p>
            <a:r>
              <a:rPr lang="ru-RU" i="1" dirty="0" smtClean="0"/>
              <a:t>Качества лидерства</a:t>
            </a:r>
            <a:r>
              <a:rPr lang="ru-RU" dirty="0" smtClean="0"/>
              <a:t>:</a:t>
            </a:r>
          </a:p>
          <a:p>
            <a:pPr lvl="0" algn="just"/>
            <a:r>
              <a:rPr lang="ru-RU" sz="2000" i="1" dirty="0" smtClean="0"/>
              <a:t>Физическая и эмоциональная выносливость (</a:t>
            </a:r>
            <a:r>
              <a:rPr lang="ru-RU" sz="2000" dirty="0" smtClean="0"/>
              <a:t>выше среднего).</a:t>
            </a:r>
          </a:p>
          <a:p>
            <a:pPr lvl="0" algn="just"/>
            <a:r>
              <a:rPr lang="ru-RU" sz="2000" i="1" dirty="0" smtClean="0"/>
              <a:t>Понимание назначения организации и направления ее деятельности (</a:t>
            </a:r>
            <a:r>
              <a:rPr lang="ru-RU" sz="2000" dirty="0" smtClean="0"/>
              <a:t>лидер должен иметь цели и воодушевлять других на их достижение).</a:t>
            </a:r>
          </a:p>
          <a:p>
            <a:pPr lvl="0" algn="just"/>
            <a:r>
              <a:rPr lang="ru-RU" sz="2000" i="1" dirty="0" smtClean="0"/>
              <a:t>Энтузиазм</a:t>
            </a:r>
            <a:r>
              <a:rPr lang="ru-RU" sz="2000" dirty="0" smtClean="0"/>
              <a:t>.</a:t>
            </a:r>
          </a:p>
          <a:p>
            <a:pPr lvl="0" algn="just"/>
            <a:r>
              <a:rPr lang="ru-RU" sz="2000" i="1" dirty="0" smtClean="0"/>
              <a:t>Дружелюбие и привязанность</a:t>
            </a:r>
            <a:r>
              <a:rPr lang="ru-RU" sz="2000" dirty="0" smtClean="0"/>
              <a:t>. Лидерам необходимо, чтобы им симпатизировали ведомые, если они хотят воздействовать на последних.</a:t>
            </a:r>
          </a:p>
          <a:p>
            <a:pPr lvl="0" algn="just"/>
            <a:r>
              <a:rPr lang="ru-RU" sz="2000" i="1" dirty="0" smtClean="0"/>
              <a:t>Профессионализм</a:t>
            </a:r>
            <a:r>
              <a:rPr lang="ru-RU" sz="2000" dirty="0" smtClean="0"/>
              <a:t>. Личная эрудиция, знание и умение разрешать проблемы вызывают расположение к ведомым.</a:t>
            </a:r>
          </a:p>
          <a:p>
            <a:pPr algn="just"/>
            <a:r>
              <a:rPr lang="ru-RU" sz="2000" i="1" dirty="0" smtClean="0"/>
              <a:t>Порядочность</a:t>
            </a:r>
            <a:r>
              <a:rPr lang="ru-RU" sz="2000" dirty="0" smtClean="0"/>
              <a:t>. Лидеры должны заслуживать доверие.</a:t>
            </a:r>
            <a:endParaRPr lang="ru-RU" sz="20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0"/>
            <a:ext cx="2143108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50004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Классификация лидерства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72206"/>
          </a:xfrm>
        </p:spPr>
        <p:txBody>
          <a:bodyPr/>
          <a:lstStyle/>
          <a:p>
            <a:pPr lvl="0" algn="just"/>
            <a:r>
              <a:rPr lang="ru-RU" b="1" i="1" dirty="0" smtClean="0"/>
              <a:t>Формальные лидеры</a:t>
            </a:r>
            <a:r>
              <a:rPr lang="ru-RU" i="1" dirty="0" smtClean="0"/>
              <a:t> - </a:t>
            </a:r>
            <a:r>
              <a:rPr lang="ru-RU" dirty="0" smtClean="0"/>
              <a:t>руководители организаций, которые могут одновременно быть неформальными лидерами или не быть таковыми;</a:t>
            </a:r>
          </a:p>
          <a:p>
            <a:pPr lvl="0" algn="just"/>
            <a:r>
              <a:rPr lang="ru-RU" b="1" i="1" dirty="0" smtClean="0"/>
              <a:t>неформальные лидеры</a:t>
            </a:r>
            <a:r>
              <a:rPr lang="ru-RU" i="1" dirty="0" smtClean="0"/>
              <a:t> – </a:t>
            </a:r>
            <a:r>
              <a:rPr lang="ru-RU" dirty="0" smtClean="0"/>
              <a:t>это люди, которые не связаны с возможностью применения силы, принуждением, давлением, обусловленным положением в организации (должность, статус) или официальными, формальными полномочиями.</a:t>
            </a:r>
          </a:p>
          <a:p>
            <a:pPr algn="just"/>
            <a:r>
              <a:rPr lang="ru-RU" dirty="0" smtClean="0"/>
              <a:t>В зависимости от микро- и макро- уровней управления </a:t>
            </a:r>
            <a:r>
              <a:rPr lang="ru-RU" i="1" dirty="0" smtClean="0"/>
              <a:t>лидерство</a:t>
            </a:r>
            <a:r>
              <a:rPr lang="ru-RU" dirty="0" smtClean="0"/>
              <a:t> различают как </a:t>
            </a:r>
            <a:r>
              <a:rPr lang="ru-RU" i="1" dirty="0" err="1" smtClean="0"/>
              <a:t>микролидерство</a:t>
            </a:r>
            <a:r>
              <a:rPr lang="ru-RU" i="1" dirty="0" smtClean="0"/>
              <a:t> (</a:t>
            </a:r>
            <a:r>
              <a:rPr lang="ru-RU" i="1" dirty="0" err="1" smtClean="0"/>
              <a:t>микролидер</a:t>
            </a:r>
            <a:r>
              <a:rPr lang="ru-RU" i="1" dirty="0" smtClean="0"/>
              <a:t>)</a:t>
            </a:r>
            <a:r>
              <a:rPr lang="ru-RU" dirty="0" smtClean="0"/>
              <a:t> </a:t>
            </a:r>
            <a:r>
              <a:rPr lang="ru-RU" i="1" dirty="0" smtClean="0"/>
              <a:t>и </a:t>
            </a:r>
            <a:r>
              <a:rPr lang="ru-RU" i="1" dirty="0" err="1" smtClean="0"/>
              <a:t>макролидерство</a:t>
            </a:r>
            <a:r>
              <a:rPr lang="ru-RU" i="1" dirty="0" smtClean="0"/>
              <a:t>(</a:t>
            </a:r>
            <a:r>
              <a:rPr lang="ru-RU" i="1" dirty="0" err="1" smtClean="0"/>
              <a:t>макролидер</a:t>
            </a:r>
            <a:r>
              <a:rPr lang="ru-RU" i="1" dirty="0" smtClean="0"/>
              <a:t>).</a:t>
            </a:r>
            <a:endParaRPr lang="ru-RU" dirty="0" smtClean="0"/>
          </a:p>
          <a:p>
            <a:pPr lvl="0" algn="just"/>
            <a:r>
              <a:rPr lang="ru-RU" b="1" i="1" dirty="0" err="1" smtClean="0"/>
              <a:t>Микролидер</a:t>
            </a:r>
            <a:r>
              <a:rPr lang="ru-RU" i="1" dirty="0" smtClean="0"/>
              <a:t> </a:t>
            </a:r>
            <a:r>
              <a:rPr lang="ru-RU" dirty="0" smtClean="0"/>
              <a:t>функционирует во внутренней среде организации, сосредоточен на решении текущих вопросов, его управление реактивно и </a:t>
            </a:r>
            <a:r>
              <a:rPr lang="ru-RU" dirty="0" err="1" smtClean="0"/>
              <a:t>ситуативно</a:t>
            </a:r>
            <a:r>
              <a:rPr lang="ru-RU" dirty="0" smtClean="0"/>
              <a:t>;</a:t>
            </a:r>
          </a:p>
          <a:p>
            <a:pPr algn="just"/>
            <a:r>
              <a:rPr lang="ru-RU" b="1" i="1" dirty="0" err="1" smtClean="0"/>
              <a:t>Макролидер</a:t>
            </a:r>
            <a:r>
              <a:rPr lang="ru-RU" i="1" dirty="0" smtClean="0"/>
              <a:t> </a:t>
            </a:r>
            <a:r>
              <a:rPr lang="ru-RU" dirty="0" smtClean="0"/>
              <a:t>ориентирован на будущее, внешнюю среду, построение отношений между людьми внутри организации посредством создания организационной культуры.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0"/>
            <a:ext cx="2143108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Работа\Полоцк\Основы менеджмента\функции лидера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857232"/>
            <a:ext cx="757242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429388" cy="642918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8.2. </a:t>
            </a:r>
            <a:r>
              <a:rPr lang="ru-RU" sz="2800" b="1" dirty="0" smtClean="0">
                <a:solidFill>
                  <a:schemeClr val="tx1"/>
                </a:solidFill>
              </a:rPr>
              <a:t>Подходы к лидерству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1513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760413"/>
          <a:ext cx="9144000" cy="6097587"/>
        </p:xfrm>
        <a:graphic>
          <a:graphicData uri="http://schemas.openxmlformats.org/presentationml/2006/ole">
            <p:oleObj spid="_x0000_s2050" name="Document" r:id="rId5" imgW="6294120" imgH="5337684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072330" cy="571480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8.3. </a:t>
            </a:r>
            <a:r>
              <a:rPr lang="ru-RU" sz="2800" b="1" dirty="0" smtClean="0">
                <a:solidFill>
                  <a:schemeClr val="tx1"/>
                </a:solidFill>
              </a:rPr>
              <a:t>Стиль управления руководителя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b="1" dirty="0" smtClean="0"/>
              <a:t>Стиль управления</a:t>
            </a:r>
            <a:r>
              <a:rPr lang="ru-RU" b="1" i="1" dirty="0" smtClean="0"/>
              <a:t> – это </a:t>
            </a:r>
            <a:r>
              <a:rPr lang="ru-RU" dirty="0" smtClean="0"/>
              <a:t>система сложившихся и постоянно применяемых принципов, манер поведения,  правил, процедур, реакций на возникающие ситуации, методов, свойственных для определенного государства, организации и личности.</a:t>
            </a:r>
          </a:p>
          <a:p>
            <a:pPr algn="just"/>
            <a:r>
              <a:rPr lang="ru-RU" b="1" i="1" dirty="0" err="1" smtClean="0"/>
              <a:t>Автократичный</a:t>
            </a:r>
            <a:r>
              <a:rPr lang="ru-RU" dirty="0" smtClean="0"/>
              <a:t> (от греч. </a:t>
            </a:r>
            <a:r>
              <a:rPr lang="en-US" dirty="0" err="1" smtClean="0"/>
              <a:t>autokrateia</a:t>
            </a:r>
            <a:r>
              <a:rPr lang="ru-RU" dirty="0" smtClean="0"/>
              <a:t> – самодержавие, самовластие)</a:t>
            </a:r>
            <a:r>
              <a:rPr lang="ru-RU" b="1" i="1" dirty="0" smtClean="0"/>
              <a:t> стиль управления</a:t>
            </a:r>
            <a:r>
              <a:rPr lang="ru-RU" dirty="0" smtClean="0"/>
              <a:t> представляет собой форму управления, когда руководитель обладает достаточной властью, чтобы навязывать свою волю исполнителям, и в случае необходимости без колебаний прибегает к этому.</a:t>
            </a:r>
          </a:p>
          <a:p>
            <a:pPr algn="just"/>
            <a:r>
              <a:rPr lang="ru-RU" dirty="0" smtClean="0"/>
              <a:t>Этот стиль</a:t>
            </a:r>
            <a:r>
              <a:rPr lang="ru-RU" b="1" i="1" dirty="0" smtClean="0"/>
              <a:t> </a:t>
            </a:r>
            <a:r>
              <a:rPr lang="ru-RU" i="1" dirty="0" smtClean="0"/>
              <a:t> </a:t>
            </a:r>
            <a:r>
              <a:rPr lang="ru-RU" dirty="0" smtClean="0"/>
              <a:t>включает </a:t>
            </a:r>
            <a:r>
              <a:rPr lang="ru-RU" i="1" dirty="0" smtClean="0"/>
              <a:t>следующие виды стилей</a:t>
            </a:r>
            <a:r>
              <a:rPr lang="ru-RU" dirty="0" smtClean="0"/>
              <a:t>: </a:t>
            </a:r>
            <a:r>
              <a:rPr lang="ru-RU" b="1" i="1" dirty="0" smtClean="0"/>
              <a:t>тоталитарный, авторитарный (командный) и </a:t>
            </a:r>
            <a:r>
              <a:rPr lang="ru-RU" b="1" i="1" dirty="0" err="1" smtClean="0"/>
              <a:t>авторитароно</a:t>
            </a:r>
            <a:r>
              <a:rPr lang="ru-RU" b="1" i="1" dirty="0" smtClean="0"/>
              <a:t>  - правовой.</a:t>
            </a:r>
          </a:p>
          <a:p>
            <a:pPr algn="just"/>
            <a:r>
              <a:rPr lang="ru-RU" b="1" i="1" dirty="0" smtClean="0"/>
              <a:t>Либеральный стиль</a:t>
            </a:r>
            <a:r>
              <a:rPr lang="ru-RU" dirty="0" smtClean="0"/>
              <a:t> управления характеризуется минимальным участием руководителя в управлении, персонал имеет полную свободу принимать самостоятельные решения по основным направлениям производственной деятельности организации (согласовав их, естественно с руководителем).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b="1" i="1" dirty="0" smtClean="0"/>
              <a:t>Попустительский стиль </a:t>
            </a:r>
            <a:r>
              <a:rPr lang="ru-RU" dirty="0" smtClean="0"/>
              <a:t>управления. При этом стиле управления руководитель проявляет очень мало заботы как о достижение целей организации, так и о создании благоприятного социально-психологического климата в коллективе. </a:t>
            </a:r>
          </a:p>
          <a:p>
            <a:pPr algn="just"/>
            <a:r>
              <a:rPr lang="ru-RU" b="1" i="1" dirty="0" smtClean="0"/>
              <a:t>Смешанный стиль </a:t>
            </a:r>
            <a:r>
              <a:rPr lang="ru-RU" dirty="0" smtClean="0"/>
              <a:t>управления присущ руководителям, которые проявляют в равной мере заботу как о достижении высоких производственных результатов, так и о подчиненных. Такие руководители добиваются средних результатов по обоим направлениям составляющим стиля.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Работа\Полоцк\Основы менеджмента\стили управл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8072494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1"/>
            <a:ext cx="2311399" cy="57148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Тема 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КРИТЕРИИ ОЦЕНКИ УПРАВЛЕНИЯ</a:t>
            </a:r>
          </a:p>
          <a:p>
            <a:endParaRPr lang="uk-UA" sz="3600" b="1" dirty="0" smtClean="0"/>
          </a:p>
          <a:p>
            <a:r>
              <a:rPr lang="uk-UA" sz="3600" b="1" dirty="0" smtClean="0"/>
              <a:t>9.1. </a:t>
            </a:r>
            <a:r>
              <a:rPr lang="ru-RU" sz="3600" b="1" dirty="0" smtClean="0"/>
              <a:t>Результативность управления.</a:t>
            </a:r>
            <a:endParaRPr lang="ru-RU" sz="3600" dirty="0" smtClean="0"/>
          </a:p>
          <a:p>
            <a:r>
              <a:rPr lang="uk-UA" sz="3600" b="1" dirty="0" smtClean="0"/>
              <a:t>9.2. </a:t>
            </a:r>
            <a:r>
              <a:rPr lang="ru-RU" sz="3600" b="1" dirty="0" smtClean="0"/>
              <a:t>Качество управления.</a:t>
            </a:r>
            <a:endParaRPr lang="ru-RU" sz="3600" dirty="0" smtClean="0"/>
          </a:p>
          <a:p>
            <a:r>
              <a:rPr lang="uk-UA" sz="3600" b="1" dirty="0" smtClean="0"/>
              <a:t>9.3. </a:t>
            </a:r>
            <a:r>
              <a:rPr lang="ru-RU" sz="3600" b="1" dirty="0" smtClean="0"/>
              <a:t>Эффективность управления.</a:t>
            </a:r>
            <a:endParaRPr lang="ru-RU" sz="3600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500958" cy="78579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9.1. </a:t>
            </a:r>
            <a:r>
              <a:rPr lang="ru-RU" b="1" dirty="0" smtClean="0">
                <a:solidFill>
                  <a:schemeClr val="tx1"/>
                </a:solidFill>
              </a:rPr>
              <a:t>Результативность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just"/>
            <a:r>
              <a:rPr lang="ru-RU" b="1" dirty="0" smtClean="0"/>
              <a:t>Результативность управления</a:t>
            </a:r>
            <a:r>
              <a:rPr lang="ru-RU" dirty="0" smtClean="0"/>
              <a:t> – это уровень реализации целей и стратегий, достижения определенных качественных и количественных, а также экономических результатов организации.</a:t>
            </a:r>
          </a:p>
          <a:p>
            <a:pPr algn="ctr"/>
            <a:r>
              <a:rPr lang="ru-RU" b="1" i="1" dirty="0" smtClean="0"/>
              <a:t>Критерии результативности управления:</a:t>
            </a:r>
          </a:p>
          <a:p>
            <a:pPr algn="just"/>
            <a:r>
              <a:rPr lang="ru-RU" dirty="0" smtClean="0"/>
              <a:t>Действенность;</a:t>
            </a:r>
          </a:p>
          <a:p>
            <a:pPr algn="just"/>
            <a:r>
              <a:rPr lang="ru-RU" dirty="0" smtClean="0"/>
              <a:t>Экономичность;</a:t>
            </a:r>
          </a:p>
          <a:p>
            <a:pPr algn="just"/>
            <a:r>
              <a:rPr lang="ru-RU" dirty="0" smtClean="0"/>
              <a:t>Эффективность;</a:t>
            </a:r>
          </a:p>
          <a:p>
            <a:pPr algn="just"/>
            <a:r>
              <a:rPr lang="ru-RU" dirty="0" smtClean="0"/>
              <a:t>Качество;</a:t>
            </a:r>
          </a:p>
          <a:p>
            <a:pPr algn="just"/>
            <a:r>
              <a:rPr lang="ru-RU" dirty="0" smtClean="0"/>
              <a:t>Производительность;</a:t>
            </a:r>
          </a:p>
          <a:p>
            <a:pPr algn="just"/>
            <a:r>
              <a:rPr lang="ru-RU" dirty="0" smtClean="0"/>
              <a:t>Качество трудовой жизни;</a:t>
            </a:r>
          </a:p>
          <a:p>
            <a:pPr algn="just"/>
            <a:r>
              <a:rPr lang="ru-RU" dirty="0" smtClean="0"/>
              <a:t>Внедрение инновации;</a:t>
            </a:r>
          </a:p>
          <a:p>
            <a:pPr algn="just"/>
            <a:r>
              <a:rPr lang="ru-RU" dirty="0" smtClean="0"/>
              <a:t>Качество управления.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867525" cy="106521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2.2. Особенности современного менеджмента в США, Японии, Германии и европейских странах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ctr"/>
            <a:r>
              <a:rPr lang="ru-RU" b="1" dirty="0" smtClean="0"/>
              <a:t>США</a:t>
            </a:r>
            <a:endParaRPr lang="ru-RU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основные ценности – неприкосновенность частной собственности и свобода личности;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ставка делается на личность конкретного человека;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ориентирован на использование интеллектуальных ресурсов;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сделана ставка на свободу предпринимательства и развитие частной собственности (к примеру, сегодня 85% собственности в США – частная и лишь 15% -государственная).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/>
              <a:t>Япония</a:t>
            </a:r>
          </a:p>
          <a:p>
            <a:pPr lvl="0"/>
            <a:r>
              <a:rPr lang="ru-RU" sz="2000" dirty="0" smtClean="0"/>
              <a:t>социальной группе, коллективу уделяется гораздо большее внимание, чем индивиду; подчинение и содружество важнее индивидуализма;</a:t>
            </a:r>
          </a:p>
          <a:p>
            <a:pPr lvl="0"/>
            <a:r>
              <a:rPr lang="ru-RU" sz="2000" dirty="0" smtClean="0"/>
              <a:t>развитие промышленности, технологии науки; </a:t>
            </a:r>
          </a:p>
          <a:p>
            <a:pPr lvl="0"/>
            <a:r>
              <a:rPr lang="ru-RU" sz="2000" dirty="0" smtClean="0"/>
              <a:t>в связи с ограниченностью природных ресурсов, сделана ставка на развитие науки и наукоемких технологий;</a:t>
            </a:r>
          </a:p>
          <a:p>
            <a:r>
              <a:rPr lang="ru-RU" sz="2000" dirty="0" smtClean="0"/>
              <a:t>подготовка управленцев ведется в центрах при крупных организация.</a:t>
            </a:r>
            <a:endParaRPr lang="ru-RU" sz="2000" b="1" dirty="0" smtClean="0"/>
          </a:p>
          <a:p>
            <a:pPr algn="ctr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67525" cy="106521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9.2. </a:t>
            </a:r>
            <a:r>
              <a:rPr lang="ru-RU" b="1" dirty="0" smtClean="0">
                <a:solidFill>
                  <a:schemeClr val="tx1"/>
                </a:solidFill>
              </a:rPr>
              <a:t>Качество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6000792"/>
          </a:xfrm>
        </p:spPr>
        <p:txBody>
          <a:bodyPr/>
          <a:lstStyle/>
          <a:p>
            <a:pPr algn="just"/>
            <a:r>
              <a:rPr lang="ru-RU" b="1" dirty="0" smtClean="0"/>
              <a:t>Качество управления</a:t>
            </a:r>
            <a:r>
              <a:rPr lang="ru-RU" b="1" i="1" dirty="0" smtClean="0"/>
              <a:t> - </a:t>
            </a:r>
            <a:r>
              <a:rPr lang="ru-RU" dirty="0" smtClean="0"/>
              <a:t>это эффективная система управления организацией, высокий уровень квалификации высшего  и среднего управленческого звена, адекватность функционирования системы управления персоналом целям и задачам организации.</a:t>
            </a:r>
          </a:p>
          <a:p>
            <a:pPr algn="ctr"/>
            <a:r>
              <a:rPr lang="ru-RU" b="1" i="1" dirty="0" smtClean="0"/>
              <a:t>Параметры оценки качества управления: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Скорость принятия важных решений. </a:t>
            </a:r>
          </a:p>
          <a:p>
            <a:r>
              <a:rPr lang="ru-RU" sz="1800" dirty="0" smtClean="0"/>
              <a:t>• Обоснованность принятия важных решений. </a:t>
            </a:r>
          </a:p>
          <a:p>
            <a:r>
              <a:rPr lang="ru-RU" sz="1800" dirty="0" smtClean="0"/>
              <a:t>• Реальное делегирование полномочий. </a:t>
            </a:r>
          </a:p>
          <a:p>
            <a:r>
              <a:rPr lang="ru-RU" sz="1800" dirty="0" smtClean="0"/>
              <a:t>• Возможность делегирования полномочий. </a:t>
            </a:r>
          </a:p>
          <a:p>
            <a:r>
              <a:rPr lang="ru-RU" sz="1800" dirty="0" smtClean="0"/>
              <a:t>• Контроль над выполнением решений. </a:t>
            </a:r>
          </a:p>
          <a:p>
            <a:r>
              <a:rPr lang="ru-RU" sz="1800" dirty="0" smtClean="0"/>
              <a:t>• Система поощрений и наказаний. </a:t>
            </a:r>
          </a:p>
          <a:p>
            <a:r>
              <a:rPr lang="ru-RU" sz="1800" dirty="0" smtClean="0"/>
              <a:t>• Проходимость информации «вниз». </a:t>
            </a:r>
          </a:p>
          <a:p>
            <a:r>
              <a:rPr lang="ru-RU" sz="1800" dirty="0" smtClean="0"/>
              <a:t>• Проходимость информации «вверх». </a:t>
            </a:r>
          </a:p>
          <a:p>
            <a:r>
              <a:rPr lang="ru-RU" sz="1800" dirty="0" smtClean="0"/>
              <a:t>• Кадровая политика. </a:t>
            </a:r>
          </a:p>
          <a:p>
            <a:r>
              <a:rPr lang="ru-RU" sz="1800" dirty="0" smtClean="0"/>
              <a:t>• Качество планирования деятельности. </a:t>
            </a:r>
          </a:p>
          <a:p>
            <a:pPr lvl="0"/>
            <a:r>
              <a:rPr lang="ru-RU" sz="1800" dirty="0" smtClean="0"/>
              <a:t>Лидерство. </a:t>
            </a:r>
          </a:p>
          <a:p>
            <a:pPr algn="just"/>
            <a:endParaRPr lang="ru-RU" b="1" i="1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58082" cy="106521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9.3. </a:t>
            </a:r>
            <a:r>
              <a:rPr lang="ru-RU" b="1" dirty="0" smtClean="0">
                <a:solidFill>
                  <a:schemeClr val="tx1"/>
                </a:solidFill>
              </a:rPr>
              <a:t>Эффективность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just"/>
            <a:r>
              <a:rPr lang="ru-RU" b="1" dirty="0" smtClean="0"/>
              <a:t>Эффективность управления</a:t>
            </a:r>
            <a:r>
              <a:rPr lang="ru-RU" b="1" i="1" dirty="0" smtClean="0"/>
              <a:t> – </a:t>
            </a:r>
            <a:r>
              <a:rPr lang="ru-RU" dirty="0" smtClean="0"/>
              <a:t>это экономическая категория, отражающая вклад управленческой деятельности в конечный результат работы организации;</a:t>
            </a:r>
          </a:p>
          <a:p>
            <a:pPr algn="just"/>
            <a:r>
              <a:rPr lang="ru-RU" dirty="0" smtClean="0"/>
              <a:t>представляет собой относительную характеристику результативности конкретной управляющей системы, которая отражается в различных показателях как объекта управления, так и собственно управленческой деятельности (субъекта управления), причем эти показатели бывают как количественными, так и качественными.</a:t>
            </a:r>
          </a:p>
          <a:p>
            <a:pPr algn="ctr"/>
            <a:r>
              <a:rPr lang="ru-RU" dirty="0" smtClean="0"/>
              <a:t>ВИДЫ</a:t>
            </a:r>
          </a:p>
          <a:p>
            <a:pPr algn="just"/>
            <a:r>
              <a:rPr lang="ru-RU" b="1" i="1" dirty="0" smtClean="0"/>
              <a:t>Экономическая эффективность</a:t>
            </a:r>
            <a:r>
              <a:rPr lang="ru-RU" dirty="0" smtClean="0"/>
              <a:t> определяется отношением полученного результата к затратам.</a:t>
            </a:r>
          </a:p>
          <a:p>
            <a:pPr algn="just"/>
            <a:r>
              <a:rPr lang="ru-RU" b="1" i="1" dirty="0" smtClean="0"/>
              <a:t>Социальная эффективность</a:t>
            </a:r>
            <a:r>
              <a:rPr lang="ru-RU" dirty="0" smtClean="0"/>
              <a:t> выражает степень удовлетворения спроса населения (потребителей, заказчиков) на товары и услуги.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67525" cy="1065213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Алгоритм процесса оценки эффективности управления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endParaRPr lang="ru-RU" i="1" dirty="0" smtClean="0"/>
          </a:p>
          <a:p>
            <a:r>
              <a:rPr lang="ru-RU" i="1" dirty="0" smtClean="0"/>
              <a:t>1)</a:t>
            </a:r>
            <a:r>
              <a:rPr lang="ru-RU" dirty="0" smtClean="0"/>
              <a:t> </a:t>
            </a:r>
            <a:r>
              <a:rPr lang="ru-RU" i="1" dirty="0" smtClean="0"/>
              <a:t>вырабатываются цели оценки;</a:t>
            </a:r>
          </a:p>
          <a:p>
            <a:r>
              <a:rPr lang="ru-RU" i="1" dirty="0" smtClean="0"/>
              <a:t>2) обосновываются критерии оценки;</a:t>
            </a:r>
          </a:p>
          <a:p>
            <a:pPr algn="just"/>
            <a:r>
              <a:rPr lang="ru-RU" i="1" dirty="0" smtClean="0"/>
              <a:t>3) определяется состав исходных данных, используемых в процессе оценки;</a:t>
            </a:r>
          </a:p>
          <a:p>
            <a:r>
              <a:rPr lang="ru-RU" i="1" dirty="0" smtClean="0"/>
              <a:t>4) вырабатываются требования к  критериям оценки;</a:t>
            </a:r>
          </a:p>
          <a:p>
            <a:r>
              <a:rPr lang="ru-RU" i="1" dirty="0" smtClean="0"/>
              <a:t>5) выбираются  методы расчета критериев;</a:t>
            </a:r>
          </a:p>
          <a:p>
            <a:pPr algn="just"/>
            <a:r>
              <a:rPr lang="ru-RU" i="1" dirty="0" smtClean="0"/>
              <a:t>6) проводится расчет количественной величины критериев, т.е. показателей, соответствующих тем или иным критериям.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67525" cy="85723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показатели эффективности управления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929330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b="1" i="1" dirty="0" smtClean="0"/>
              <a:t>Показатель эффективности управления</a:t>
            </a:r>
            <a:endParaRPr lang="ru-RU" dirty="0" smtClean="0"/>
          </a:p>
          <a:p>
            <a:r>
              <a:rPr lang="ru-RU" b="1" dirty="0" smtClean="0"/>
              <a:t>Э</a:t>
            </a:r>
            <a:r>
              <a:rPr lang="ru-RU" b="1" baseline="-25000" dirty="0" smtClean="0"/>
              <a:t> У    </a:t>
            </a:r>
            <a:r>
              <a:rPr lang="ru-RU" b="1" dirty="0" smtClean="0"/>
              <a:t> =   П : З</a:t>
            </a:r>
            <a:r>
              <a:rPr lang="ru-RU" b="1" baseline="-25000" dirty="0" smtClean="0"/>
              <a:t>У</a:t>
            </a:r>
            <a:r>
              <a:rPr lang="ru-RU" b="1" dirty="0" smtClean="0"/>
              <a:t>,</a:t>
            </a:r>
            <a:endParaRPr lang="ru-RU" dirty="0" smtClean="0"/>
          </a:p>
          <a:p>
            <a:r>
              <a:rPr lang="ru-RU" dirty="0" smtClean="0"/>
              <a:t>- где П – прибыль организации; З</a:t>
            </a:r>
            <a:r>
              <a:rPr lang="ru-RU" baseline="-25000" dirty="0" smtClean="0"/>
              <a:t>У</a:t>
            </a:r>
            <a:r>
              <a:rPr lang="ru-RU" dirty="0" smtClean="0"/>
              <a:t> – затраты на управление.</a:t>
            </a:r>
          </a:p>
          <a:p>
            <a:r>
              <a:rPr lang="ru-RU" dirty="0" smtClean="0"/>
              <a:t>2. </a:t>
            </a:r>
            <a:r>
              <a:rPr lang="ru-RU" b="1" i="1" dirty="0" smtClean="0"/>
              <a:t>Коэффициент численности управленческих работников</a:t>
            </a:r>
            <a:endParaRPr lang="ru-RU" dirty="0" smtClean="0"/>
          </a:p>
          <a:p>
            <a:r>
              <a:rPr lang="ru-RU" b="1" dirty="0" smtClean="0"/>
              <a:t>К</a:t>
            </a:r>
            <a:r>
              <a:rPr lang="ru-RU" b="1" baseline="-25000" dirty="0" smtClean="0"/>
              <a:t>Ч </a:t>
            </a:r>
            <a:r>
              <a:rPr lang="ru-RU" b="1" dirty="0" smtClean="0"/>
              <a:t>=   Ч</a:t>
            </a:r>
            <a:r>
              <a:rPr lang="ru-RU" b="1" baseline="-25000" dirty="0" smtClean="0"/>
              <a:t>У </a:t>
            </a:r>
            <a:r>
              <a:rPr lang="ru-RU" b="1" dirty="0" smtClean="0"/>
              <a:t> :  Ч,</a:t>
            </a:r>
            <a:endParaRPr lang="ru-RU" dirty="0" smtClean="0"/>
          </a:p>
          <a:p>
            <a:r>
              <a:rPr lang="ru-RU" dirty="0" smtClean="0"/>
              <a:t> - где Ч</a:t>
            </a:r>
            <a:r>
              <a:rPr lang="ru-RU" baseline="-25000" dirty="0" smtClean="0"/>
              <a:t>У </a:t>
            </a:r>
            <a:r>
              <a:rPr lang="ru-RU" dirty="0" smtClean="0"/>
              <a:t>– численность работников управления; Ч -  численность работников организации.</a:t>
            </a:r>
          </a:p>
          <a:p>
            <a:r>
              <a:rPr lang="ru-RU" dirty="0" smtClean="0"/>
              <a:t>3</a:t>
            </a:r>
            <a:r>
              <a:rPr lang="ru-RU" b="1" dirty="0" smtClean="0"/>
              <a:t>.  </a:t>
            </a:r>
            <a:r>
              <a:rPr lang="ru-RU" b="1" i="1" dirty="0" smtClean="0"/>
              <a:t>Коэффициент затрат на управление</a:t>
            </a:r>
            <a:r>
              <a:rPr lang="ru-RU" i="1" dirty="0" smtClean="0"/>
              <a:t> </a:t>
            </a:r>
            <a:r>
              <a:rPr lang="ru-RU" i="1" baseline="-25000" dirty="0" smtClean="0"/>
              <a:t> </a:t>
            </a:r>
            <a:endParaRPr lang="ru-RU" i="1" dirty="0" smtClean="0"/>
          </a:p>
          <a:p>
            <a:r>
              <a:rPr lang="ru-RU" b="1" dirty="0" smtClean="0"/>
              <a:t>К</a:t>
            </a:r>
            <a:r>
              <a:rPr lang="ru-RU" b="1" baseline="-25000" dirty="0" smtClean="0"/>
              <a:t>З </a:t>
            </a:r>
            <a:r>
              <a:rPr lang="ru-RU" b="1" dirty="0" smtClean="0"/>
              <a:t>  = З</a:t>
            </a:r>
            <a:r>
              <a:rPr lang="ru-RU" b="1" baseline="-25000" dirty="0" smtClean="0"/>
              <a:t>У   </a:t>
            </a:r>
            <a:r>
              <a:rPr lang="ru-RU" b="1" dirty="0" smtClean="0"/>
              <a:t>: З,</a:t>
            </a:r>
            <a:endParaRPr lang="ru-RU" dirty="0" smtClean="0"/>
          </a:p>
          <a:p>
            <a:r>
              <a:rPr lang="ru-RU" dirty="0" smtClean="0"/>
              <a:t>- где З -  общие затраты на управление;</a:t>
            </a:r>
          </a:p>
          <a:p>
            <a:r>
              <a:rPr lang="ru-RU" dirty="0" smtClean="0"/>
              <a:t>4. </a:t>
            </a:r>
            <a:r>
              <a:rPr lang="ru-RU" b="1" i="1" dirty="0" smtClean="0"/>
              <a:t>Коэффициент затрат на управление на единицу выпускаемой продукции (оказываемых услуг)</a:t>
            </a:r>
            <a:endParaRPr lang="ru-RU" dirty="0" smtClean="0"/>
          </a:p>
          <a:p>
            <a:r>
              <a:rPr lang="ru-RU" b="1" dirty="0" smtClean="0"/>
              <a:t>К</a:t>
            </a:r>
            <a:r>
              <a:rPr lang="ru-RU" b="1" baseline="-25000" dirty="0" smtClean="0"/>
              <a:t>ЗП </a:t>
            </a:r>
            <a:r>
              <a:rPr lang="ru-RU" b="1" dirty="0" smtClean="0"/>
              <a:t>= З</a:t>
            </a:r>
            <a:r>
              <a:rPr lang="ru-RU" b="1" baseline="-25000" dirty="0" smtClean="0"/>
              <a:t>У  </a:t>
            </a:r>
            <a:r>
              <a:rPr lang="ru-RU" b="1" dirty="0" smtClean="0"/>
              <a:t> : К,</a:t>
            </a:r>
            <a:endParaRPr lang="ru-RU" dirty="0" smtClean="0"/>
          </a:p>
          <a:p>
            <a:r>
              <a:rPr lang="ru-RU" dirty="0" smtClean="0"/>
              <a:t>- где К – количество или объем выпускаемой продукции (оказываемых услуг).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72206"/>
          </a:xfrm>
        </p:spPr>
        <p:txBody>
          <a:bodyPr/>
          <a:lstStyle/>
          <a:p>
            <a:r>
              <a:rPr lang="ru-RU" b="1" i="1" dirty="0" smtClean="0"/>
              <a:t>Коэффициент эффективности совершенствования управления:</a:t>
            </a:r>
            <a:endParaRPr lang="ru-RU" dirty="0" smtClean="0"/>
          </a:p>
          <a:p>
            <a:r>
              <a:rPr lang="ru-RU" b="1" dirty="0" smtClean="0"/>
              <a:t>К</a:t>
            </a:r>
            <a:r>
              <a:rPr lang="ru-RU" b="1" baseline="-25000" dirty="0" smtClean="0"/>
              <a:t>Э</a:t>
            </a:r>
            <a:r>
              <a:rPr lang="ru-RU" b="1" dirty="0" smtClean="0"/>
              <a:t> = Э</a:t>
            </a:r>
            <a:r>
              <a:rPr lang="ru-RU" b="1" baseline="-25000" dirty="0" smtClean="0"/>
              <a:t>Г</a:t>
            </a:r>
            <a:r>
              <a:rPr lang="ru-RU" b="1" dirty="0" smtClean="0"/>
              <a:t> : З</a:t>
            </a:r>
            <a:r>
              <a:rPr lang="ru-RU" b="1" baseline="-25000" dirty="0" smtClean="0"/>
              <a:t>У</a:t>
            </a:r>
            <a:r>
              <a:rPr lang="ru-RU" b="1" dirty="0" smtClean="0"/>
              <a:t>,</a:t>
            </a:r>
            <a:endParaRPr lang="ru-RU" dirty="0" smtClean="0"/>
          </a:p>
          <a:p>
            <a:r>
              <a:rPr lang="ru-RU" dirty="0" smtClean="0"/>
              <a:t>где </a:t>
            </a:r>
            <a:r>
              <a:rPr lang="ru-RU" dirty="0" err="1" smtClean="0"/>
              <a:t>Э</a:t>
            </a:r>
            <a:r>
              <a:rPr lang="ru-RU" baseline="-25000" dirty="0" err="1" smtClean="0"/>
              <a:t>г</a:t>
            </a:r>
            <a:r>
              <a:rPr lang="ru-RU" i="1" dirty="0" smtClean="0"/>
              <a:t> </a:t>
            </a:r>
            <a:r>
              <a:rPr lang="ru-RU" dirty="0" smtClean="0"/>
              <a:t>— годовой экономический эффект, полученный в результате проведения мероприятий; </a:t>
            </a:r>
            <a:r>
              <a:rPr lang="ru-RU" dirty="0" err="1" smtClean="0"/>
              <a:t>Зу</a:t>
            </a:r>
            <a:r>
              <a:rPr lang="ru-RU" i="1" dirty="0" smtClean="0"/>
              <a:t> — </a:t>
            </a:r>
            <a:r>
              <a:rPr lang="ru-RU" dirty="0" smtClean="0"/>
              <a:t>затраты на мероприятия по совершенствованию управления.</a:t>
            </a:r>
          </a:p>
          <a:p>
            <a:r>
              <a:rPr lang="ru-RU" b="1" i="1" dirty="0" smtClean="0"/>
              <a:t>Годовой экономический эффект </a:t>
            </a:r>
            <a:r>
              <a:rPr lang="ru-RU" dirty="0" smtClean="0"/>
              <a:t>:</a:t>
            </a:r>
          </a:p>
          <a:p>
            <a:r>
              <a:rPr lang="ru-RU" b="1" dirty="0" err="1" smtClean="0"/>
              <a:t>Э</a:t>
            </a:r>
            <a:r>
              <a:rPr lang="ru-RU" b="1" baseline="-25000" dirty="0" err="1" smtClean="0"/>
              <a:t>г</a:t>
            </a:r>
            <a:r>
              <a:rPr lang="ru-RU" b="1" dirty="0" smtClean="0"/>
              <a:t> = С- З</a:t>
            </a:r>
            <a:r>
              <a:rPr lang="ru-RU" b="1" baseline="-25000" dirty="0" smtClean="0"/>
              <a:t>У </a:t>
            </a:r>
            <a:r>
              <a:rPr lang="ru-RU" b="1" dirty="0" err="1" smtClean="0"/>
              <a:t>х</a:t>
            </a:r>
            <a:r>
              <a:rPr lang="ru-RU" b="1" dirty="0" smtClean="0"/>
              <a:t> ЕН ,</a:t>
            </a:r>
            <a:endParaRPr lang="ru-RU" dirty="0" smtClean="0"/>
          </a:p>
          <a:p>
            <a:r>
              <a:rPr lang="ru-RU" dirty="0" smtClean="0"/>
              <a:t>где С</a:t>
            </a:r>
            <a:r>
              <a:rPr lang="ru-RU" i="1" dirty="0" smtClean="0"/>
              <a:t> — </a:t>
            </a:r>
            <a:r>
              <a:rPr lang="ru-RU" dirty="0" smtClean="0"/>
              <a:t>годовая экономия от мероприятий по совершенствованию управления; Е</a:t>
            </a:r>
            <a:r>
              <a:rPr lang="ru-RU" baseline="-25000" dirty="0" smtClean="0"/>
              <a:t>Н</a:t>
            </a:r>
            <a:r>
              <a:rPr lang="ru-RU" dirty="0" smtClean="0"/>
              <a:t> </a:t>
            </a:r>
            <a:r>
              <a:rPr lang="ru-RU" i="1" dirty="0" smtClean="0"/>
              <a:t>- </a:t>
            </a:r>
            <a:r>
              <a:rPr lang="ru-RU" dirty="0" smtClean="0"/>
              <a:t>отраслевой нормативный коэффициент эффективности.</a:t>
            </a:r>
          </a:p>
          <a:p>
            <a:pPr algn="ctr"/>
            <a:r>
              <a:rPr lang="ru-RU" b="1" i="1" dirty="0" smtClean="0"/>
              <a:t>Коэффициент общей эффективности КЭ</a:t>
            </a:r>
            <a:r>
              <a:rPr lang="ru-RU" i="1" dirty="0" smtClean="0"/>
              <a:t> 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КЭ</a:t>
            </a:r>
            <a:r>
              <a:rPr lang="ru-RU" b="1" baseline="-25000" dirty="0" smtClean="0"/>
              <a:t> </a:t>
            </a:r>
            <a:r>
              <a:rPr lang="ru-RU" b="1" dirty="0" smtClean="0"/>
              <a:t> =  Э</a:t>
            </a:r>
            <a:r>
              <a:rPr lang="ru-RU" b="1" baseline="-25000" dirty="0" smtClean="0"/>
              <a:t>О</a:t>
            </a:r>
            <a:r>
              <a:rPr lang="ru-RU" b="1" dirty="0" smtClean="0"/>
              <a:t> : З</a:t>
            </a:r>
            <a:r>
              <a:rPr lang="ru-RU" b="1" baseline="-25000" dirty="0" smtClean="0"/>
              <a:t>У</a:t>
            </a:r>
            <a:r>
              <a:rPr lang="ru-RU" b="1" dirty="0" smtClean="0"/>
              <a:t> ,</a:t>
            </a:r>
            <a:endParaRPr lang="ru-RU" dirty="0" smtClean="0"/>
          </a:p>
          <a:p>
            <a:r>
              <a:rPr lang="ru-RU" dirty="0" smtClean="0"/>
              <a:t>где  Э</a:t>
            </a:r>
            <a:r>
              <a:rPr lang="ru-RU" baseline="-25000" dirty="0" smtClean="0"/>
              <a:t>О</a:t>
            </a:r>
            <a:r>
              <a:rPr lang="ru-RU" dirty="0" smtClean="0"/>
              <a:t> — общая экономия, получаемая в результате реализации мероприятий по совершенствованию управления; З</a:t>
            </a:r>
            <a:r>
              <a:rPr lang="ru-RU" baseline="-25000" dirty="0" smtClean="0"/>
              <a:t>У</a:t>
            </a:r>
            <a:r>
              <a:rPr lang="ru-RU" i="1" dirty="0" smtClean="0"/>
              <a:t> — </a:t>
            </a:r>
            <a:r>
              <a:rPr lang="ru-RU" dirty="0" smtClean="0"/>
              <a:t>общие затраты на совершенствование управления.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just"/>
            <a:r>
              <a:rPr lang="ru-RU" b="1" i="1" dirty="0" smtClean="0"/>
              <a:t>Социальная эффективность </a:t>
            </a:r>
            <a:r>
              <a:rPr lang="ru-RU" dirty="0" smtClean="0"/>
              <a:t>определяется отношением показателей, отражающих социальный результат, к затратам, необходимым для его достижения. </a:t>
            </a:r>
          </a:p>
          <a:p>
            <a:pPr algn="just"/>
            <a:endParaRPr lang="ru-RU" sz="800" b="1" i="1" dirty="0" smtClean="0"/>
          </a:p>
          <a:p>
            <a:pPr algn="just"/>
            <a:r>
              <a:rPr lang="ru-RU" b="1" i="1" dirty="0" smtClean="0"/>
              <a:t>Экономическая эффективность от совершенствования научной организации управленческого труда (НОУТ)</a:t>
            </a:r>
            <a:r>
              <a:rPr lang="ru-RU" dirty="0" smtClean="0"/>
              <a:t> :</a:t>
            </a:r>
          </a:p>
          <a:p>
            <a:r>
              <a:rPr lang="ru-RU" b="1" dirty="0" err="1" smtClean="0"/>
              <a:t>Э</a:t>
            </a:r>
            <a:r>
              <a:rPr lang="ru-RU" b="1" baseline="-25000" dirty="0" err="1" smtClean="0"/>
              <a:t>г</a:t>
            </a:r>
            <a:r>
              <a:rPr lang="ru-RU" b="1" baseline="-25000" dirty="0" smtClean="0"/>
              <a:t> </a:t>
            </a:r>
            <a:r>
              <a:rPr lang="ru-RU" b="1" dirty="0" smtClean="0"/>
              <a:t>= (С</a:t>
            </a:r>
            <a:r>
              <a:rPr lang="ru-RU" b="1" baseline="-25000" dirty="0" smtClean="0"/>
              <a:t>1</a:t>
            </a:r>
            <a:r>
              <a:rPr lang="ru-RU" b="1" dirty="0" smtClean="0"/>
              <a:t> - С</a:t>
            </a:r>
            <a:r>
              <a:rPr lang="ru-RU" b="1" baseline="-25000" dirty="0" smtClean="0"/>
              <a:t>2</a:t>
            </a:r>
            <a:r>
              <a:rPr lang="ru-RU" b="1" dirty="0" smtClean="0"/>
              <a:t> ) </a:t>
            </a:r>
            <a:r>
              <a:rPr lang="ru-RU" b="1" dirty="0" err="1" smtClean="0"/>
              <a:t>х</a:t>
            </a:r>
            <a:r>
              <a:rPr lang="ru-RU" b="1" dirty="0" smtClean="0"/>
              <a:t> В</a:t>
            </a:r>
            <a:r>
              <a:rPr lang="ru-RU" b="1" baseline="-25000" dirty="0" smtClean="0"/>
              <a:t>2</a:t>
            </a:r>
            <a:r>
              <a:rPr lang="ru-RU" b="1" dirty="0" smtClean="0"/>
              <a:t> - Е</a:t>
            </a:r>
            <a:r>
              <a:rPr lang="ru-RU" b="1" baseline="-25000" dirty="0" smtClean="0"/>
              <a:t>Н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smtClean="0"/>
              <a:t> З</a:t>
            </a:r>
            <a:r>
              <a:rPr lang="ru-RU" b="1" baseline="-25000" dirty="0" smtClean="0"/>
              <a:t>ЕД</a:t>
            </a:r>
            <a:r>
              <a:rPr lang="ru-RU" b="1" dirty="0" smtClean="0"/>
              <a:t> ,</a:t>
            </a:r>
            <a:endParaRPr lang="ru-RU" dirty="0" smtClean="0"/>
          </a:p>
          <a:p>
            <a:r>
              <a:rPr lang="ru-RU" dirty="0" smtClean="0"/>
              <a:t>где С</a:t>
            </a:r>
            <a:r>
              <a:rPr lang="ru-RU" baseline="-25000" dirty="0" smtClean="0"/>
              <a:t>1</a:t>
            </a:r>
            <a:r>
              <a:rPr lang="ru-RU" dirty="0" smtClean="0"/>
              <a:t> , С</a:t>
            </a:r>
            <a:r>
              <a:rPr lang="ru-RU" baseline="-25000" dirty="0" smtClean="0"/>
              <a:t>2</a:t>
            </a:r>
            <a:r>
              <a:rPr lang="ru-RU" dirty="0" smtClean="0"/>
              <a:t> — стоимость единицы работы до и после внедрения мероприятий по НОУТ (трудовые затраты), руб.; В</a:t>
            </a:r>
            <a:r>
              <a:rPr lang="ru-RU" baseline="-25000" dirty="0" smtClean="0"/>
              <a:t>2</a:t>
            </a:r>
            <a:r>
              <a:rPr lang="ru-RU" i="1" dirty="0" smtClean="0"/>
              <a:t> — </a:t>
            </a:r>
            <a:r>
              <a:rPr lang="ru-RU" dirty="0" smtClean="0"/>
              <a:t>годовой объем работ после внедрения мероприятий по НОУТ в натуральном выражении; Е</a:t>
            </a:r>
            <a:r>
              <a:rPr lang="ru-RU" baseline="-25000" dirty="0" smtClean="0"/>
              <a:t>Н</a:t>
            </a:r>
            <a:r>
              <a:rPr lang="ru-RU" i="1" baseline="-25000" dirty="0" smtClean="0"/>
              <a:t> </a:t>
            </a:r>
            <a:r>
              <a:rPr lang="ru-RU" i="1" dirty="0" smtClean="0"/>
              <a:t>— </a:t>
            </a:r>
            <a:r>
              <a:rPr lang="ru-RU" dirty="0" smtClean="0"/>
              <a:t>нормативный коэффициент сравнительной экономической эффективности (величина, обратная нормативному сроку окупаемости </a:t>
            </a:r>
            <a:r>
              <a:rPr lang="ru-RU" i="1" dirty="0" smtClean="0"/>
              <a:t>Т</a:t>
            </a:r>
            <a:r>
              <a:rPr lang="ru-RU" i="1" baseline="-25000" dirty="0" smtClean="0"/>
              <a:t>Н</a:t>
            </a:r>
            <a:r>
              <a:rPr lang="ru-RU" i="1" dirty="0" smtClean="0"/>
              <a:t> ); Е</a:t>
            </a:r>
            <a:r>
              <a:rPr lang="ru-RU" i="1" baseline="-25000" dirty="0" smtClean="0"/>
              <a:t>Н</a:t>
            </a:r>
            <a:r>
              <a:rPr lang="ru-RU" i="1" dirty="0" smtClean="0"/>
              <a:t> </a:t>
            </a:r>
            <a:r>
              <a:rPr lang="ru-RU" dirty="0" smtClean="0"/>
              <a:t> для мероприятий по НОУТ устанавливается равным 0,15; </a:t>
            </a:r>
            <a:r>
              <a:rPr lang="ru-RU" i="1" dirty="0" smtClean="0"/>
              <a:t>Т</a:t>
            </a:r>
            <a:r>
              <a:rPr lang="ru-RU" i="1" baseline="-25000" dirty="0" smtClean="0"/>
              <a:t>Н</a:t>
            </a:r>
            <a:r>
              <a:rPr lang="ru-RU" i="1" dirty="0" smtClean="0"/>
              <a:t> </a:t>
            </a:r>
            <a:r>
              <a:rPr lang="ru-RU" dirty="0" smtClean="0"/>
              <a:t>= 6,7 года; З</a:t>
            </a:r>
            <a:r>
              <a:rPr lang="ru-RU" baseline="-25000" dirty="0" smtClean="0"/>
              <a:t>ЕД</a:t>
            </a:r>
            <a:r>
              <a:rPr lang="ru-RU" i="1" dirty="0" smtClean="0"/>
              <a:t>  - </a:t>
            </a:r>
            <a:r>
              <a:rPr lang="ru-RU" dirty="0" smtClean="0"/>
              <a:t>единовременные затраты, связанные с разработкой и внедрением мероприятий.</a:t>
            </a:r>
          </a:p>
          <a:p>
            <a:pPr algn="ctr"/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r>
              <a:rPr lang="ru-RU" b="1" i="1" dirty="0" smtClean="0"/>
              <a:t>Экономическая эффективность мероприятий по НОУТ</a:t>
            </a:r>
            <a:r>
              <a:rPr lang="ru-RU" dirty="0" smtClean="0"/>
              <a:t> может быть определена по следующей формуле:</a:t>
            </a:r>
          </a:p>
          <a:p>
            <a:pPr algn="ctr"/>
            <a:r>
              <a:rPr lang="ru-RU" b="1" dirty="0" smtClean="0"/>
              <a:t>Э</a:t>
            </a:r>
            <a:r>
              <a:rPr lang="ru-RU" b="1" baseline="-25000" dirty="0" smtClean="0"/>
              <a:t>   </a:t>
            </a:r>
            <a:r>
              <a:rPr lang="ru-RU" b="1" dirty="0" smtClean="0"/>
              <a:t>=  Э</a:t>
            </a:r>
            <a:r>
              <a:rPr lang="ru-RU" b="1" baseline="-25000" dirty="0" smtClean="0"/>
              <a:t>В</a:t>
            </a:r>
            <a:r>
              <a:rPr lang="ru-RU" b="1" dirty="0" smtClean="0"/>
              <a:t> + Э</a:t>
            </a:r>
            <a:r>
              <a:rPr lang="ru-RU" b="1" baseline="-25000" dirty="0" smtClean="0"/>
              <a:t>ДС  </a:t>
            </a:r>
            <a:r>
              <a:rPr lang="ru-RU" b="1" dirty="0" smtClean="0"/>
              <a:t>+  Э</a:t>
            </a:r>
            <a:r>
              <a:rPr lang="ru-RU" b="1" baseline="-25000" dirty="0" smtClean="0"/>
              <a:t>Т</a:t>
            </a:r>
            <a:r>
              <a:rPr lang="ru-RU" b="1" dirty="0" smtClean="0"/>
              <a:t>  - З,</a:t>
            </a:r>
            <a:endParaRPr lang="ru-RU" dirty="0" smtClean="0"/>
          </a:p>
          <a:p>
            <a:pPr algn="just"/>
            <a:r>
              <a:rPr lang="ru-RU" dirty="0" smtClean="0"/>
              <a:t>где Э</a:t>
            </a:r>
            <a:r>
              <a:rPr lang="ru-RU" i="1" dirty="0" smtClean="0"/>
              <a:t> — </a:t>
            </a:r>
            <a:r>
              <a:rPr lang="ru-RU" dirty="0" smtClean="0"/>
              <a:t>общая экономия, достигнутая за счет всех мероприятий по совершенствованию организации труда, руб.; Э</a:t>
            </a:r>
            <a:r>
              <a:rPr lang="ru-RU" baseline="-25000" dirty="0" smtClean="0"/>
              <a:t>В</a:t>
            </a:r>
            <a:r>
              <a:rPr lang="ru-RU" i="1" dirty="0" smtClean="0"/>
              <a:t>  — </a:t>
            </a:r>
            <a:r>
              <a:rPr lang="ru-RU" dirty="0" smtClean="0"/>
              <a:t>экономия, достигаемая за счет высвобождения численности, руб.; Э</a:t>
            </a:r>
            <a:r>
              <a:rPr lang="ru-RU" baseline="-25000" dirty="0" smtClean="0"/>
              <a:t>ДС</a:t>
            </a:r>
            <a:r>
              <a:rPr lang="ru-RU" i="1" dirty="0" smtClean="0"/>
              <a:t>  - </a:t>
            </a:r>
            <a:r>
              <a:rPr lang="ru-RU" dirty="0" smtClean="0"/>
              <a:t>экономия, достигнутая за счет изменений должностной структуры управленческих работников в функциональных и производственных службах; Э</a:t>
            </a:r>
            <a:r>
              <a:rPr lang="ru-RU" baseline="-25000" dirty="0" smtClean="0"/>
              <a:t>Т</a:t>
            </a:r>
            <a:r>
              <a:rPr lang="ru-RU" dirty="0" smtClean="0"/>
              <a:t> - экономия, полученная за счет более широкого и рационального использования средств оргтехники, экономии канцелярских и дру­гих материалов, руб.; З</a:t>
            </a:r>
            <a:r>
              <a:rPr lang="ru-RU" i="1" dirty="0" smtClean="0"/>
              <a:t> — </a:t>
            </a:r>
            <a:r>
              <a:rPr lang="ru-RU" dirty="0" smtClean="0"/>
              <a:t>сумма средств, затраченных на осуществление мероприятий по со­вершенствованию организации труда, руб.</a:t>
            </a:r>
            <a:endParaRPr lang="ru-RU" dirty="0"/>
          </a:p>
        </p:txBody>
      </p:sp>
      <p:pic>
        <p:nvPicPr>
          <p:cNvPr id="4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абота\Полоцк\Основы менеджмента\критерии оценки управл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  <p:pic>
        <p:nvPicPr>
          <p:cNvPr id="5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 lvl="0"/>
            <a:r>
              <a:rPr lang="ru-RU" dirty="0" smtClean="0"/>
              <a:t>развитие предпринимательской деятельности;</a:t>
            </a:r>
          </a:p>
          <a:p>
            <a:pPr lvl="0" algn="just"/>
            <a:r>
              <a:rPr lang="ru-RU" dirty="0" smtClean="0"/>
              <a:t>высока экономическая культура менеджмента: умение работать на базе учета макро- и микроэкономики, их взаимосвязи; перед принятием решения всегда выполняется финансово- экономическое обоснование с учетом микро- и макроэкономики, внешней среды бизнеса;</a:t>
            </a:r>
          </a:p>
          <a:p>
            <a:pPr algn="just"/>
            <a:r>
              <a:rPr lang="ru-RU" dirty="0" smtClean="0"/>
              <a:t>исключительная пунктуальность, порядочность, трудолюбие, надежность, но на уровне правил конкуренции.</a:t>
            </a:r>
          </a:p>
          <a:p>
            <a:pPr algn="ctr"/>
            <a:r>
              <a:rPr lang="ru-RU" b="1" dirty="0" smtClean="0"/>
              <a:t>Общий европейский рынок</a:t>
            </a:r>
          </a:p>
          <a:p>
            <a:pPr algn="just"/>
            <a:r>
              <a:rPr lang="ru-RU" dirty="0" smtClean="0"/>
              <a:t>свободный торговый обмен;</a:t>
            </a:r>
          </a:p>
          <a:p>
            <a:pPr algn="just"/>
            <a:r>
              <a:rPr lang="ru-RU" dirty="0" smtClean="0"/>
              <a:t>свобода передвижения граждан и капиталов;</a:t>
            </a:r>
          </a:p>
          <a:p>
            <a:pPr algn="just"/>
            <a:r>
              <a:rPr lang="ru-RU" dirty="0" smtClean="0"/>
              <a:t>свобода выбора места жительства;</a:t>
            </a:r>
          </a:p>
          <a:p>
            <a:pPr algn="just"/>
            <a:r>
              <a:rPr lang="ru-RU" dirty="0" smtClean="0"/>
              <a:t>свобода предоставления услуг;</a:t>
            </a:r>
          </a:p>
          <a:p>
            <a:pPr algn="just"/>
            <a:r>
              <a:rPr lang="ru-RU" dirty="0" smtClean="0"/>
              <a:t>свободный платежный оборот.</a:t>
            </a:r>
            <a:endParaRPr lang="ru-RU" dirty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428604"/>
            <a:ext cx="671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Германия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" y="0"/>
            <a:ext cx="6715140" cy="106521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2.3. Основные тенденции развития менеджмента в ХХ</a:t>
            </a:r>
            <a:r>
              <a:rPr lang="uk-UA" sz="2800" b="1" dirty="0" smtClean="0">
                <a:solidFill>
                  <a:schemeClr val="tx1"/>
                </a:solidFill>
              </a:rPr>
              <a:t>І</a:t>
            </a:r>
            <a:r>
              <a:rPr lang="ru-RU" sz="2800" b="1" dirty="0" smtClean="0">
                <a:solidFill>
                  <a:schemeClr val="tx1"/>
                </a:solidFill>
              </a:rPr>
              <a:t> веке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071546"/>
            <a:ext cx="8985250" cy="5786453"/>
          </a:xfrm>
        </p:spPr>
        <p:txBody>
          <a:bodyPr/>
          <a:lstStyle/>
          <a:p>
            <a:pPr lvl="0"/>
            <a:r>
              <a:rPr lang="ru-RU" dirty="0" smtClean="0"/>
              <a:t>Всемерное развитие, опора и ставка на экономическую культуру управления, предпринимательства и бизнеса.</a:t>
            </a:r>
          </a:p>
          <a:p>
            <a:r>
              <a:rPr lang="ru-RU" i="1" dirty="0" smtClean="0"/>
              <a:t>Развитие экономической культуры</a:t>
            </a:r>
            <a:r>
              <a:rPr lang="ru-RU" dirty="0" smtClean="0"/>
              <a:t> предполагает: все финансово-экономические программы и планы должны базироваться на стратегии организации и стратегическом менеджменте; использование тщательно подготовленных финансово-экономических расчетов, обоснований и прогнозов; широкое применение экономических методов управления.</a:t>
            </a:r>
          </a:p>
          <a:p>
            <a:pPr lvl="0"/>
            <a:r>
              <a:rPr lang="ru-RU" i="1" dirty="0" smtClean="0"/>
              <a:t>Развитие технологической культуры</a:t>
            </a:r>
            <a:r>
              <a:rPr lang="ru-RU" dirty="0" smtClean="0"/>
              <a:t> менеджмента имеет два направления: развитие технологии управления; совершенствование технологии процесса деятельности.</a:t>
            </a:r>
          </a:p>
          <a:p>
            <a:pPr lvl="0"/>
            <a:r>
              <a:rPr lang="ru-RU" dirty="0" smtClean="0"/>
              <a:t>Развитие и опора в менеджменте на инновационную культуру управления.</a:t>
            </a:r>
          </a:p>
          <a:p>
            <a:r>
              <a:rPr lang="ru-RU" smtClean="0"/>
              <a:t>Всемерное развитие и опора на этическую, духовную культуру управления.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loyee Orientation">
  <a:themeElements>
    <a:clrScheme name="Employee Orientation 5">
      <a:dk1>
        <a:srgbClr val="000000"/>
      </a:dk1>
      <a:lt1>
        <a:srgbClr val="CCECFF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E2F4FF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4">
        <a:dk1>
          <a:srgbClr val="000000"/>
        </a:dk1>
        <a:lt1>
          <a:srgbClr val="CCFFFF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E2FFFF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5">
        <a:dk1>
          <a:srgbClr val="000000"/>
        </a:dk1>
        <a:lt1>
          <a:srgbClr val="CCECFF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E2F4FF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6">
        <a:dk1>
          <a:srgbClr val="000000"/>
        </a:dk1>
        <a:lt1>
          <a:srgbClr val="FFCC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FFE2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7">
        <a:dk1>
          <a:srgbClr val="000000"/>
        </a:dk1>
        <a:lt1>
          <a:srgbClr val="CCFF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E2FF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Employee Orientation 1">
    <a:dk1>
      <a:srgbClr val="000000"/>
    </a:dk1>
    <a:lt1>
      <a:srgbClr val="0099CC"/>
    </a:lt1>
    <a:dk2>
      <a:srgbClr val="FFFFFF"/>
    </a:dk2>
    <a:lt2>
      <a:srgbClr val="868686"/>
    </a:lt2>
    <a:accent1>
      <a:srgbClr val="00FFCC"/>
    </a:accent1>
    <a:accent2>
      <a:srgbClr val="969696"/>
    </a:accent2>
    <a:accent3>
      <a:srgbClr val="AACAE2"/>
    </a:accent3>
    <a:accent4>
      <a:srgbClr val="000000"/>
    </a:accent4>
    <a:accent5>
      <a:srgbClr val="AAFFE2"/>
    </a:accent5>
    <a:accent6>
      <a:srgbClr val="878787"/>
    </a:accent6>
    <a:hlink>
      <a:srgbClr val="00FFCC"/>
    </a:hlink>
    <a:folHlink>
      <a:srgbClr val="99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</Template>
  <TotalTime>1820</TotalTime>
  <Words>6237</Words>
  <Application>Microsoft Office PowerPoint</Application>
  <PresentationFormat>Экран (4:3)</PresentationFormat>
  <Paragraphs>504</Paragraphs>
  <Slides>77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9" baseType="lpstr">
      <vt:lpstr>Employee Orientation</vt:lpstr>
      <vt:lpstr>Document</vt:lpstr>
      <vt:lpstr>Слайд 1</vt:lpstr>
      <vt:lpstr>1.1. Менеджмент как наука и искусство</vt:lpstr>
      <vt:lpstr>1.2. Эволюция менеджмента</vt:lpstr>
      <vt:lpstr>1.3. Основные научные школы менеджмента</vt:lpstr>
      <vt:lpstr>Тема 2.    РАЗВИТИЕ СОВРЕМЕННОГО МЕНЕДЖМЕНТА </vt:lpstr>
      <vt:lpstr>2.1. Современный менеджмент и современные подходы к управлению</vt:lpstr>
      <vt:lpstr>2.2. Особенности современного менеджмента в США, Японии, Германии и европейских странах</vt:lpstr>
      <vt:lpstr>Слайд 8</vt:lpstr>
      <vt:lpstr>2.3. Основные тенденции развития менеджмента в ХХІ веке</vt:lpstr>
      <vt:lpstr>Тема 3.</vt:lpstr>
      <vt:lpstr>3.1. Основные категории менеджмента и их взаимосвязь. Законы управления. </vt:lpstr>
      <vt:lpstr>3.2. Универсальность и объективность принципов менеджмента</vt:lpstr>
      <vt:lpstr>Общие принципы управления</vt:lpstr>
      <vt:lpstr>Современные принципы менеджмента</vt:lpstr>
      <vt:lpstr>3.3. Методы управления</vt:lpstr>
      <vt:lpstr>Экономические методы управления</vt:lpstr>
      <vt:lpstr>Социально-психологические методы управления</vt:lpstr>
      <vt:lpstr>Тема 4.</vt:lpstr>
      <vt:lpstr>4.1. Понятие и сущность цели</vt:lpstr>
      <vt:lpstr>Требования к постановке цели:</vt:lpstr>
      <vt:lpstr>4.2. Система целей менеджмента</vt:lpstr>
      <vt:lpstr>4.3. Управление по целям</vt:lpstr>
      <vt:lpstr>Пример дерева целей</vt:lpstr>
      <vt:lpstr>Тема 5.</vt:lpstr>
      <vt:lpstr>5.1. Понятие функции управления</vt:lpstr>
      <vt:lpstr>Слайд 26</vt:lpstr>
      <vt:lpstr>5.2. Функция планирование</vt:lpstr>
      <vt:lpstr>Слайд 28</vt:lpstr>
      <vt:lpstr>Процесс планирования (пример)</vt:lpstr>
      <vt:lpstr>5.3. Функция организация</vt:lpstr>
      <vt:lpstr>Организация как функция управления</vt:lpstr>
      <vt:lpstr>5.4. Функция мотивация</vt:lpstr>
      <vt:lpstr>Слайд 33</vt:lpstr>
      <vt:lpstr>Содержательные теории мотивации</vt:lpstr>
      <vt:lpstr>Слайд 35</vt:lpstr>
      <vt:lpstr>Процессуальные теории мотивации</vt:lpstr>
      <vt:lpstr>Слайд 37</vt:lpstr>
      <vt:lpstr>Слайд 38</vt:lpstr>
      <vt:lpstr>5.5. Функция контроль </vt:lpstr>
      <vt:lpstr>Слайд 40</vt:lpstr>
      <vt:lpstr>Слайд 41</vt:lpstr>
      <vt:lpstr>Тема 6.</vt:lpstr>
      <vt:lpstr>6.1. Понятие организационной структуры управления</vt:lpstr>
      <vt:lpstr>Связи между элементами структуры</vt:lpstr>
      <vt:lpstr>6.2. Факторы, определяющие организационную структуру управления</vt:lpstr>
      <vt:lpstr>6.3. Классификация организационных структур управления</vt:lpstr>
      <vt:lpstr>Слайд 47</vt:lpstr>
      <vt:lpstr>Слайд 48</vt:lpstr>
      <vt:lpstr>Тема 7.</vt:lpstr>
      <vt:lpstr>7.1. Коммуникации и коммуникационный процесс</vt:lpstr>
      <vt:lpstr>Элементы коммуникационного процесса</vt:lpstr>
      <vt:lpstr>Типы коммуникаций</vt:lpstr>
      <vt:lpstr>7.2. Процесс принятия решения</vt:lpstr>
      <vt:lpstr>Слайд 54</vt:lpstr>
      <vt:lpstr>Слайд 55</vt:lpstr>
      <vt:lpstr>Слайд 56</vt:lpstr>
      <vt:lpstr>7.3. Модели и методы принятии решения</vt:lpstr>
      <vt:lpstr>Этапы построения модели в менеджменте</vt:lpstr>
      <vt:lpstr>Способы и методы моделирования</vt:lpstr>
      <vt:lpstr>Тема 8.</vt:lpstr>
      <vt:lpstr>8.1. Теоретические основы лидерства</vt:lpstr>
      <vt:lpstr>Классификация лидерства</vt:lpstr>
      <vt:lpstr>Слайд 63</vt:lpstr>
      <vt:lpstr>8.2. Подходы к лидерству</vt:lpstr>
      <vt:lpstr>8.3. Стиль управления руководителя</vt:lpstr>
      <vt:lpstr>Слайд 66</vt:lpstr>
      <vt:lpstr>Слайд 67</vt:lpstr>
      <vt:lpstr>Тема 9.</vt:lpstr>
      <vt:lpstr>9.1. Результативность управления</vt:lpstr>
      <vt:lpstr>9.2. Качество управления</vt:lpstr>
      <vt:lpstr>9.3. Эффективность управления</vt:lpstr>
      <vt:lpstr>Алгоритм процесса оценки эффективности управления</vt:lpstr>
      <vt:lpstr>показатели эффективности управления </vt:lpstr>
      <vt:lpstr>Слайд 74</vt:lpstr>
      <vt:lpstr>Слайд 75</vt:lpstr>
      <vt:lpstr>Слайд 76</vt:lpstr>
      <vt:lpstr>Слайд 77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asus</cp:lastModifiedBy>
  <cp:revision>185</cp:revision>
  <cp:lastPrinted>1601-01-01T00:00:00Z</cp:lastPrinted>
  <dcterms:created xsi:type="dcterms:W3CDTF">1601-01-01T00:00:00Z</dcterms:created>
  <dcterms:modified xsi:type="dcterms:W3CDTF">2016-08-30T12:37:12Z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