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lb.by/portal/page/portal/inde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lib.psu.by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1692" y="1283677"/>
            <a:ext cx="11148646" cy="2767159"/>
          </a:xfrm>
        </p:spPr>
        <p:txBody>
          <a:bodyPr/>
          <a:lstStyle/>
          <a:p>
            <a:pPr algn="ctr"/>
            <a:r>
              <a:rPr lang="ru-RU" sz="8000" b="1" dirty="0" smtClean="0">
                <a:solidFill>
                  <a:schemeClr val="accent2">
                    <a:lumMod val="75000"/>
                  </a:schemeClr>
                </a:solidFill>
              </a:rPr>
              <a:t>Библиографические </a:t>
            </a:r>
            <a:br>
              <a:rPr lang="ru-RU" sz="8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8000" b="1" dirty="0" smtClean="0">
                <a:solidFill>
                  <a:schemeClr val="accent2">
                    <a:lumMod val="75000"/>
                  </a:schemeClr>
                </a:solidFill>
              </a:rPr>
              <a:t>ссылки</a:t>
            </a:r>
            <a:endParaRPr lang="ru-RU" sz="8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551" y="1342769"/>
            <a:ext cx="10593860" cy="3804964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9650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369" y="609600"/>
            <a:ext cx="9741877" cy="27490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________________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Интернет-портал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Национальной библиотеки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Беларуси.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URL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hlinkClick r:id="rId2"/>
              </a:rPr>
              <a:t>http://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www.nlb.by/portal/page/portal/index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(дата обращения: 18.11.2015)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692769"/>
            <a:ext cx="11728938" cy="2348593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70C0"/>
                </a:solidFill>
              </a:rPr>
              <a:t>_____________</a:t>
            </a:r>
          </a:p>
          <a:p>
            <a:pPr marL="0" indent="0">
              <a:buNone/>
            </a:pPr>
            <a:r>
              <a:rPr lang="en-US" sz="3900" dirty="0" smtClean="0">
                <a:solidFill>
                  <a:srgbClr val="0070C0"/>
                </a:solidFill>
              </a:rPr>
              <a:t>URL</a:t>
            </a:r>
            <a:r>
              <a:rPr lang="ru-RU" sz="3900" dirty="0" smtClean="0">
                <a:solidFill>
                  <a:srgbClr val="0070C0"/>
                </a:solidFill>
              </a:rPr>
              <a:t>:</a:t>
            </a:r>
            <a:r>
              <a:rPr lang="en-US" sz="3900" b="1" dirty="0">
                <a:solidFill>
                  <a:srgbClr val="0070C0"/>
                </a:solidFill>
              </a:rPr>
              <a:t>http://www.nlb.by/portal/page/portal/index</a:t>
            </a:r>
            <a:endParaRPr lang="ru-RU" sz="39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460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6862" y="609600"/>
            <a:ext cx="8887140" cy="1201615"/>
          </a:xfrm>
        </p:spPr>
        <p:txBody>
          <a:bodyPr>
            <a:normAutofit/>
          </a:bodyPr>
          <a:lstStyle/>
          <a:p>
            <a:r>
              <a:rPr lang="ru-RU" sz="5400" b="1" dirty="0" err="1" smtClean="0">
                <a:solidFill>
                  <a:schemeClr val="accent2">
                    <a:lumMod val="75000"/>
                  </a:schemeClr>
                </a:solidFill>
              </a:rPr>
              <a:t>Затекстовые</a:t>
            </a: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  <a:t> ссылки</a:t>
            </a:r>
            <a:endParaRPr lang="ru-RU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6185" y="2160589"/>
            <a:ext cx="10058400" cy="4310549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70C0"/>
                </a:solidFill>
              </a:rPr>
              <a:t>Оформляются как перечень библиографических записей, помещенный после текста документа.</a:t>
            </a:r>
          </a:p>
          <a:p>
            <a:r>
              <a:rPr lang="ru-RU" sz="4400" dirty="0" smtClean="0">
                <a:solidFill>
                  <a:srgbClr val="0070C0"/>
                </a:solidFill>
              </a:rPr>
              <a:t>Используется сплошная нумерация</a:t>
            </a:r>
            <a:endParaRPr lang="ru-RU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993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08185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</a:rPr>
              <a:t>Пример:</a:t>
            </a:r>
            <a:endParaRPr lang="ru-RU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4784" y="1617785"/>
            <a:ext cx="10339753" cy="4423577"/>
          </a:xfrm>
        </p:spPr>
        <p:txBody>
          <a:bodyPr>
            <a:normAutofit lnSpcReduction="10000"/>
          </a:bodyPr>
          <a:lstStyle/>
          <a:p>
            <a:pPr marL="0" lvl="0" indent="0" defTabSz="914400" fontAlgn="base">
              <a:spcBef>
                <a:spcPct val="20000"/>
              </a:spcBef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r>
              <a:rPr lang="ru-RU" altLang="ru-RU" sz="3600" b="1" kern="0" dirty="0">
                <a:solidFill>
                  <a:srgbClr val="000000"/>
                </a:solidFill>
                <a:latin typeface="Times New Roman"/>
              </a:rPr>
              <a:t>… по результатам исследований </a:t>
            </a:r>
          </a:p>
          <a:p>
            <a:pPr marL="0" lvl="0" indent="0" defTabSz="914400" fontAlgn="base">
              <a:spcBef>
                <a:spcPct val="20000"/>
              </a:spcBef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r>
              <a:rPr lang="ru-RU" altLang="ru-RU" sz="3600" b="1" kern="0" dirty="0">
                <a:solidFill>
                  <a:srgbClr val="000000"/>
                </a:solidFill>
                <a:latin typeface="Times New Roman"/>
              </a:rPr>
              <a:t>Петрова А.В.  </a:t>
            </a:r>
            <a:r>
              <a:rPr lang="ru-RU" altLang="ru-RU" sz="3600" b="1" kern="0" dirty="0">
                <a:solidFill>
                  <a:srgbClr val="3333FF"/>
                </a:solidFill>
                <a:latin typeface="Times New Roman"/>
              </a:rPr>
              <a:t>[13, с. 55–67]</a:t>
            </a:r>
            <a:r>
              <a:rPr lang="ru-RU" altLang="ru-RU" sz="3600" kern="0" dirty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 marL="0" lvl="0" indent="0" defTabSz="914400" fontAlgn="base">
              <a:spcBef>
                <a:spcPct val="20000"/>
              </a:spcBef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endParaRPr lang="ru-RU" altLang="ru-RU" sz="3600" kern="0" dirty="0">
              <a:solidFill>
                <a:srgbClr val="000000"/>
              </a:solidFill>
              <a:latin typeface="Times New Roman"/>
            </a:endParaRPr>
          </a:p>
          <a:p>
            <a:pPr marL="0" lvl="0" indent="0" defTabSz="914400" fontAlgn="base">
              <a:spcBef>
                <a:spcPct val="20000"/>
              </a:spcBef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r>
              <a:rPr lang="ru-RU" altLang="ru-RU" sz="3600" b="1" kern="0" dirty="0">
                <a:solidFill>
                  <a:srgbClr val="000000"/>
                </a:solidFill>
                <a:latin typeface="Times New Roman"/>
              </a:rPr>
              <a:t>… в работах Михайлова Д.М.  </a:t>
            </a:r>
            <a:r>
              <a:rPr lang="ru-RU" altLang="ru-RU" sz="3600" b="1" kern="0" dirty="0">
                <a:solidFill>
                  <a:srgbClr val="3333FF"/>
                </a:solidFill>
                <a:latin typeface="Times New Roman"/>
              </a:rPr>
              <a:t>[5, </a:t>
            </a:r>
            <a:r>
              <a:rPr lang="ru-RU" altLang="ru-RU" sz="3600" b="1" kern="0" dirty="0" smtClean="0">
                <a:solidFill>
                  <a:srgbClr val="3333FF"/>
                </a:solidFill>
                <a:latin typeface="Times New Roman"/>
              </a:rPr>
              <a:t>8, 112</a:t>
            </a:r>
            <a:r>
              <a:rPr lang="ru-RU" altLang="ru-RU" sz="3600" b="1" kern="0" dirty="0">
                <a:solidFill>
                  <a:srgbClr val="3333FF"/>
                </a:solidFill>
                <a:latin typeface="Times New Roman"/>
              </a:rPr>
              <a:t>] </a:t>
            </a:r>
            <a:r>
              <a:rPr lang="ru-RU" altLang="ru-RU" sz="3600" b="1" kern="0" dirty="0" smtClean="0">
                <a:solidFill>
                  <a:srgbClr val="3333FF"/>
                </a:solidFill>
                <a:latin typeface="Times New Roman"/>
              </a:rPr>
              <a:t> </a:t>
            </a:r>
            <a:r>
              <a:rPr lang="ru-RU" altLang="ru-RU" sz="3600" b="1" kern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altLang="ru-RU" sz="3600" b="1" kern="0" dirty="0">
                <a:solidFill>
                  <a:srgbClr val="000000"/>
                </a:solidFill>
                <a:latin typeface="Times New Roman"/>
              </a:rPr>
              <a:t>рассмотрены…</a:t>
            </a:r>
            <a:r>
              <a:rPr lang="ru-RU" altLang="ru-RU" sz="3600" kern="0" dirty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 marL="0" lvl="0" indent="0" defTabSz="914400" fontAlgn="base">
              <a:spcBef>
                <a:spcPct val="20000"/>
              </a:spcBef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endParaRPr lang="ru-RU" altLang="ru-RU" sz="3600" kern="0" dirty="0">
              <a:solidFill>
                <a:srgbClr val="000000"/>
              </a:solidFill>
              <a:latin typeface="Times New Roman"/>
            </a:endParaRPr>
          </a:p>
          <a:p>
            <a:pPr marL="0" lvl="0" indent="0" defTabSz="914400" fontAlgn="base">
              <a:spcBef>
                <a:spcPct val="20000"/>
              </a:spcBef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r>
              <a:rPr lang="ru-RU" altLang="ru-RU" sz="3600" b="1" kern="0" dirty="0">
                <a:solidFill>
                  <a:srgbClr val="000000"/>
                </a:solidFill>
                <a:latin typeface="Times New Roman"/>
              </a:rPr>
              <a:t>… ряд авторов </a:t>
            </a:r>
            <a:r>
              <a:rPr lang="ru-RU" altLang="ru-RU" sz="3600" b="1" kern="0" dirty="0">
                <a:solidFill>
                  <a:srgbClr val="3333FF"/>
                </a:solidFill>
                <a:latin typeface="Times New Roman"/>
              </a:rPr>
              <a:t>[1, 4, </a:t>
            </a:r>
            <a:r>
              <a:rPr lang="ru-RU" altLang="ru-RU" sz="3600" b="1" kern="0" dirty="0" smtClean="0">
                <a:solidFill>
                  <a:srgbClr val="3333FF"/>
                </a:solidFill>
                <a:latin typeface="Times New Roman"/>
              </a:rPr>
              <a:t>33, 42</a:t>
            </a:r>
            <a:r>
              <a:rPr lang="ru-RU" altLang="ru-RU" sz="3600" b="1" kern="0" dirty="0">
                <a:solidFill>
                  <a:srgbClr val="3333FF"/>
                </a:solidFill>
                <a:latin typeface="Times New Roman"/>
              </a:rPr>
              <a:t>]</a:t>
            </a:r>
            <a:r>
              <a:rPr lang="ru-RU" altLang="ru-RU" sz="3600" b="1" kern="0" dirty="0">
                <a:solidFill>
                  <a:srgbClr val="000000"/>
                </a:solidFill>
                <a:latin typeface="Times New Roman"/>
              </a:rPr>
              <a:t>  отметили…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4673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599"/>
            <a:ext cx="9117297" cy="2502877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 тексте: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>
                <a:solidFill>
                  <a:srgbClr val="0070C0"/>
                </a:solidFill>
              </a:rPr>
              <a:t>Общий список справочников по терминологии, охватывающий время не позднее середины ХХ века, дает работа И.М. Кауфмана </a:t>
            </a:r>
            <a:r>
              <a:rPr lang="en-US" sz="3200" smtClean="0">
                <a:solidFill>
                  <a:schemeClr val="accent2">
                    <a:lumMod val="75000"/>
                  </a:schemeClr>
                </a:solidFill>
              </a:rPr>
              <a:t>[59]</a:t>
            </a:r>
            <a:r>
              <a:rPr lang="ru-RU" sz="3200" dirty="0" smtClean="0">
                <a:solidFill>
                  <a:srgbClr val="0070C0"/>
                </a:solidFill>
              </a:rPr>
              <a:t>.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587262"/>
            <a:ext cx="8596668" cy="2454100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В </a:t>
            </a:r>
            <a:r>
              <a:rPr lang="ru-RU" sz="3600" b="1" dirty="0" err="1" smtClean="0">
                <a:solidFill>
                  <a:schemeClr val="accent2">
                    <a:lumMod val="75000"/>
                  </a:schemeClr>
                </a:solidFill>
              </a:rPr>
              <a:t>затекстовой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 ссылке: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59. Кауфман И.М. Терминологические словари: библиография. М., 1961.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103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700584"/>
          </a:xfrm>
        </p:spPr>
        <p:txBody>
          <a:bodyPr/>
          <a:lstStyle/>
          <a:p>
            <a:r>
              <a:rPr lang="ru-RU" sz="4000" b="1" dirty="0">
                <a:solidFill>
                  <a:srgbClr val="00B0F0"/>
                </a:solidFill>
              </a:rPr>
              <a:t>Научная библиотека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211440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br>
              <a:rPr lang="ru-RU" sz="32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ул. Блохина, 30</a:t>
            </a:r>
            <a:br>
              <a:rPr lang="ru-RU" sz="32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г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 Новополоцк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ru-RU" sz="32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11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ru-RU" sz="11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b="1" i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2"/>
              </a:rPr>
              <a:t>http://</a:t>
            </a:r>
            <a:r>
              <a:rPr lang="en-US" b="1" i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2"/>
              </a:rPr>
              <a:t>lib.psu.by</a:t>
            </a:r>
            <a:r>
              <a:rPr lang="ru-RU" b="1" i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ru-RU" b="1" i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b="1" i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http://elib.psu.by/</a:t>
            </a:r>
            <a:br>
              <a:rPr lang="en-US" b="1" i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b="1" i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www.facebook.com</a:t>
            </a:r>
            <a:r>
              <a:rPr lang="en-US" b="1" i="1" u="sng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en-US" b="1" i="1" u="sng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b="1" i="1" u="sng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tel</a:t>
            </a:r>
            <a:r>
              <a:rPr lang="en-US" b="1" i="1" u="sng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: 53-05-33</a:t>
            </a:r>
            <a:br>
              <a:rPr lang="en-US" b="1" i="1" u="sng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7087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797169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</a:rPr>
              <a:t>Виды ссылок:</a:t>
            </a:r>
            <a:endParaRPr lang="ru-RU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Clr>
                <a:srgbClr val="3333FF"/>
              </a:buClr>
              <a:buFont typeface="Wingdings" panose="05000000000000000000" pitchFamily="2" charset="2"/>
              <a:buChar char=""/>
              <a:defRPr/>
            </a:pPr>
            <a:r>
              <a:rPr lang="ru-RU" sz="720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gerian" pitchFamily="82" charset="0"/>
              </a:rPr>
              <a:t>внутритекстовые</a:t>
            </a:r>
            <a:r>
              <a:rPr lang="ru-RU" sz="72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gerian" pitchFamily="82" charset="0"/>
              </a:rPr>
              <a:t> </a:t>
            </a:r>
          </a:p>
          <a:p>
            <a:pPr marL="0" indent="0" algn="ctr">
              <a:buClr>
                <a:srgbClr val="3333FF"/>
              </a:buClr>
              <a:buFont typeface="Wingdings" panose="05000000000000000000" pitchFamily="2" charset="2"/>
              <a:buChar char=""/>
              <a:defRPr/>
            </a:pPr>
            <a:r>
              <a:rPr lang="ru-RU" sz="72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gerian" pitchFamily="82" charset="0"/>
              </a:rPr>
              <a:t>подстрочные</a:t>
            </a:r>
          </a:p>
          <a:p>
            <a:pPr marL="0" indent="0" algn="ctr">
              <a:buClr>
                <a:srgbClr val="3333FF"/>
              </a:buClr>
              <a:buFont typeface="Wingdings" panose="05000000000000000000" pitchFamily="2" charset="2"/>
              <a:buChar char=""/>
              <a:defRPr/>
            </a:pPr>
            <a:r>
              <a:rPr lang="ru-RU" sz="720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gerian" pitchFamily="82" charset="0"/>
              </a:rPr>
              <a:t>затекстовые</a:t>
            </a:r>
            <a:endParaRPr lang="ru-RU" sz="7200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1635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b="1" u="sng" dirty="0" err="1" smtClean="0">
                <a:solidFill>
                  <a:schemeClr val="accent2">
                    <a:lumMod val="75000"/>
                  </a:schemeClr>
                </a:solidFill>
              </a:rPr>
              <a:t>Внутритекстовые</a:t>
            </a:r>
            <a:r>
              <a:rPr lang="ru-RU" sz="5400" b="1" u="sng" dirty="0" smtClean="0">
                <a:solidFill>
                  <a:schemeClr val="accent2">
                    <a:lumMod val="75000"/>
                  </a:schemeClr>
                </a:solidFill>
              </a:rPr>
              <a:t> ссылки</a:t>
            </a:r>
            <a:endParaRPr lang="ru-RU" sz="54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rgbClr val="0070C0"/>
                </a:solidFill>
              </a:rPr>
              <a:t>Используют, когда значительная часть ссылки вошла в основной текст.</a:t>
            </a:r>
            <a:endParaRPr lang="ru-RU" sz="60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622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u="sng" dirty="0" smtClean="0">
                <a:solidFill>
                  <a:schemeClr val="accent2">
                    <a:lumMod val="75000"/>
                  </a:schemeClr>
                </a:solidFill>
              </a:rPr>
              <a:t>Пример:</a:t>
            </a:r>
            <a:endParaRPr lang="ru-RU" sz="54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1635369"/>
            <a:ext cx="10480431" cy="5222631"/>
          </a:xfrm>
        </p:spPr>
        <p:txBody>
          <a:bodyPr>
            <a:normAutofit/>
          </a:bodyPr>
          <a:lstStyle/>
          <a:p>
            <a:r>
              <a:rPr lang="ru-RU" altLang="ru-RU" sz="3600" b="1" dirty="0"/>
              <a:t>«… Методологическая основа научной деятельности так характеризуется в книге </a:t>
            </a:r>
            <a:r>
              <a:rPr lang="ru-RU" altLang="ru-RU" sz="3600" b="1" dirty="0" smtClean="0">
                <a:solidFill>
                  <a:srgbClr val="0070C0"/>
                </a:solidFill>
              </a:rPr>
              <a:t>(</a:t>
            </a:r>
            <a:r>
              <a:rPr lang="ru-RU" altLang="ru-RU" sz="3600" b="1" dirty="0" smtClean="0">
                <a:solidFill>
                  <a:srgbClr val="3333FF"/>
                </a:solidFill>
              </a:rPr>
              <a:t>Кузина</a:t>
            </a:r>
            <a:r>
              <a:rPr lang="ru-RU" altLang="ru-RU" sz="3600" b="1" dirty="0">
                <a:solidFill>
                  <a:srgbClr val="3333FF"/>
                </a:solidFill>
              </a:rPr>
              <a:t> </a:t>
            </a:r>
            <a:r>
              <a:rPr lang="ru-RU" altLang="ru-RU" sz="3600" b="1" dirty="0" smtClean="0">
                <a:solidFill>
                  <a:srgbClr val="3333FF"/>
                </a:solidFill>
              </a:rPr>
              <a:t>Ф.А. Кандидатская диссертация.</a:t>
            </a:r>
            <a:r>
              <a:rPr lang="ru-RU" altLang="ru-RU" sz="3600" b="1" dirty="0" smtClean="0"/>
              <a:t> </a:t>
            </a:r>
            <a:r>
              <a:rPr lang="ru-RU" altLang="ru-RU" sz="3600" b="1" dirty="0" smtClean="0">
                <a:solidFill>
                  <a:srgbClr val="3333FF"/>
                </a:solidFill>
              </a:rPr>
              <a:t>М</a:t>
            </a:r>
            <a:r>
              <a:rPr lang="ru-RU" altLang="ru-RU" sz="3600" b="1" dirty="0">
                <a:solidFill>
                  <a:srgbClr val="3333FF"/>
                </a:solidFill>
              </a:rPr>
              <a:t>., 1997)</a:t>
            </a:r>
            <a:r>
              <a:rPr lang="ru-RU" altLang="ru-RU" sz="3600" b="1" dirty="0"/>
              <a:t>: «Методологическими источниками исследования в наши дни все чаще становятся труды ведущих отечественных и зарубежных ученых, свободных от идеологических установок…»</a:t>
            </a:r>
            <a:r>
              <a:rPr lang="ru-RU" altLang="ru-RU" sz="3600" dirty="0"/>
              <a:t> 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06347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u="sng" dirty="0" smtClean="0">
                <a:solidFill>
                  <a:schemeClr val="accent2">
                    <a:lumMod val="75000"/>
                  </a:schemeClr>
                </a:solidFill>
              </a:rPr>
              <a:t>Подстрочные ссылки</a:t>
            </a:r>
            <a:endParaRPr lang="ru-RU" sz="60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1015" y="2057400"/>
            <a:ext cx="10585937" cy="4423577"/>
          </a:xfrm>
        </p:spPr>
        <p:txBody>
          <a:bodyPr>
            <a:noAutofit/>
          </a:bodyPr>
          <a:lstStyle/>
          <a:p>
            <a:r>
              <a:rPr lang="ru-RU" sz="4000" i="1" dirty="0" smtClean="0">
                <a:solidFill>
                  <a:srgbClr val="0070C0"/>
                </a:solidFill>
              </a:rPr>
              <a:t>Включают описание произведений печати, из которых в тексте вашей работы приводятся цитаты или сведения.</a:t>
            </a:r>
          </a:p>
          <a:p>
            <a:r>
              <a:rPr lang="ru-RU" sz="4000" dirty="0" smtClean="0">
                <a:solidFill>
                  <a:srgbClr val="00B0F0"/>
                </a:solidFill>
              </a:rPr>
              <a:t>Страницы указываются  - на которых напечатаны цитируемые отрывки и приводимые сведения.</a:t>
            </a:r>
            <a:endParaRPr lang="ru-RU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388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u="sng" dirty="0" smtClean="0"/>
              <a:t>Пример:</a:t>
            </a:r>
            <a:endParaRPr lang="ru-RU" sz="48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/>
          <a:p>
            <a:pPr marL="469900" lvl="0" indent="-469900" defTabSz="914400" fontAlgn="base">
              <a:spcBef>
                <a:spcPct val="20000"/>
              </a:spcBef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r>
              <a:rPr lang="ru-RU" altLang="ru-RU" sz="4800" b="1" u="sng" kern="0" baseline="30000" dirty="0" smtClean="0">
                <a:solidFill>
                  <a:srgbClr val="0070C0"/>
                </a:solidFill>
                <a:latin typeface="Times New Roman"/>
              </a:rPr>
              <a:t>___________________</a:t>
            </a:r>
          </a:p>
          <a:p>
            <a:pPr marL="469900" lvl="0" indent="-469900" defTabSz="914400" fontAlgn="base">
              <a:spcBef>
                <a:spcPct val="20000"/>
              </a:spcBef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r>
              <a:rPr lang="ru-RU" altLang="ru-RU" sz="4800" b="1" kern="0" baseline="30000" dirty="0" smtClean="0">
                <a:solidFill>
                  <a:srgbClr val="0070C0"/>
                </a:solidFill>
                <a:latin typeface="Times New Roman"/>
              </a:rPr>
              <a:t>1</a:t>
            </a:r>
            <a:r>
              <a:rPr lang="ru-RU" sz="4800" b="1" dirty="0" smtClean="0">
                <a:solidFill>
                  <a:srgbClr val="0070C0"/>
                </a:solidFill>
              </a:rPr>
              <a:t>Чигринов П.Г. История Беларуси. </a:t>
            </a:r>
            <a:r>
              <a:rPr lang="ru-RU" sz="4800" b="1" dirty="0">
                <a:solidFill>
                  <a:srgbClr val="0070C0"/>
                </a:solidFill>
              </a:rPr>
              <a:t>- Мн. : Полымя, 2002. - </a:t>
            </a:r>
            <a:r>
              <a:rPr lang="ru-RU" sz="4800" b="1" dirty="0" smtClean="0">
                <a:solidFill>
                  <a:srgbClr val="0070C0"/>
                </a:solidFill>
              </a:rPr>
              <a:t>С. 109-112.</a:t>
            </a:r>
            <a:endParaRPr lang="ru-RU" altLang="ru-RU" sz="4800" b="1" kern="0" baseline="30000" dirty="0" smtClean="0">
              <a:solidFill>
                <a:srgbClr val="0070C0"/>
              </a:solidFill>
              <a:latin typeface="Times New Roman"/>
            </a:endParaRPr>
          </a:p>
          <a:p>
            <a:endParaRPr lang="ru-RU" sz="4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341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661138"/>
          </a:xfrm>
        </p:spPr>
        <p:txBody>
          <a:bodyPr>
            <a:normAutofit/>
          </a:bodyPr>
          <a:lstStyle/>
          <a:p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При повторных ссылках на одни и те же работы какого-либо автора и на одной и той же странице описание дается в сокращенной форме: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059723"/>
            <a:ext cx="8596668" cy="2981639"/>
          </a:xfrm>
        </p:spPr>
        <p:txBody>
          <a:bodyPr>
            <a:normAutofit/>
          </a:bodyPr>
          <a:lstStyle/>
          <a:p>
            <a:pPr marL="469900" indent="-469900" defTabSz="914400" fontAlgn="base">
              <a:spcBef>
                <a:spcPct val="20000"/>
              </a:spcBef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r>
              <a:rPr lang="ru-RU" altLang="ru-RU" sz="6600" b="1" u="sng" kern="0" baseline="30000" dirty="0" smtClean="0">
                <a:solidFill>
                  <a:srgbClr val="0070C0"/>
                </a:solidFill>
                <a:latin typeface="Times New Roman"/>
              </a:rPr>
              <a:t>___________________</a:t>
            </a:r>
            <a:endParaRPr lang="ru-RU" altLang="ru-RU" sz="6600" b="1" kern="0" baseline="30000" dirty="0" smtClean="0">
              <a:solidFill>
                <a:srgbClr val="3333FF"/>
              </a:solidFill>
              <a:latin typeface="Times New Roman"/>
            </a:endParaRPr>
          </a:p>
          <a:p>
            <a:pPr marL="469900" lvl="0" indent="-469900" defTabSz="914400" fontAlgn="base">
              <a:spcBef>
                <a:spcPct val="20000"/>
              </a:spcBef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r>
              <a:rPr lang="ru-RU" altLang="ru-RU" sz="6600" b="1" kern="0" baseline="30000" dirty="0" smtClean="0">
                <a:solidFill>
                  <a:srgbClr val="3333FF"/>
                </a:solidFill>
                <a:latin typeface="Times New Roman"/>
              </a:rPr>
              <a:t>2</a:t>
            </a:r>
            <a:r>
              <a:rPr lang="ru-RU" altLang="ru-RU" sz="6600" b="1" kern="0" dirty="0" smtClean="0">
                <a:solidFill>
                  <a:srgbClr val="0070C0"/>
                </a:solidFill>
                <a:latin typeface="Times New Roman"/>
              </a:rPr>
              <a:t>Там</a:t>
            </a:r>
            <a:r>
              <a:rPr lang="ru-RU" altLang="ru-RU" sz="6600" b="1" kern="0" dirty="0">
                <a:solidFill>
                  <a:srgbClr val="0070C0"/>
                </a:solidFill>
                <a:latin typeface="Times New Roman"/>
              </a:rPr>
              <a:t> же, С</a:t>
            </a:r>
            <a:r>
              <a:rPr lang="ru-RU" altLang="ru-RU" sz="6600" b="1" kern="0" dirty="0" smtClean="0">
                <a:solidFill>
                  <a:srgbClr val="0070C0"/>
                </a:solidFill>
                <a:latin typeface="Times New Roman"/>
              </a:rPr>
              <a:t>. 384–386</a:t>
            </a:r>
            <a:r>
              <a:rPr lang="ru-RU" altLang="ru-RU" sz="6600" b="1" kern="0" dirty="0">
                <a:solidFill>
                  <a:srgbClr val="0070C0"/>
                </a:solidFill>
                <a:latin typeface="Times New Roman"/>
              </a:rPr>
              <a:t>.</a:t>
            </a:r>
            <a:r>
              <a:rPr lang="ru-RU" altLang="ru-RU" sz="6600" kern="0" dirty="0">
                <a:solidFill>
                  <a:srgbClr val="0070C0"/>
                </a:solidFill>
                <a:latin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49114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9276" y="609600"/>
            <a:ext cx="9460524" cy="2186354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Для </a:t>
            </a:r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</a:rPr>
              <a:t>статей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допускается указывать только сведения об идентифицирующем документе: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9276" y="2338754"/>
            <a:ext cx="10251832" cy="4132384"/>
          </a:xfrm>
        </p:spPr>
        <p:txBody>
          <a:bodyPr>
            <a:normAutofit lnSpcReduction="10000"/>
          </a:bodyPr>
          <a:lstStyle/>
          <a:p>
            <a:pPr lvl="0"/>
            <a:r>
              <a:rPr lang="ru-RU" altLang="ru-RU" sz="3600" b="1" u="sng" kern="0" baseline="30000" dirty="0" smtClean="0">
                <a:solidFill>
                  <a:srgbClr val="0070C0"/>
                </a:solidFill>
                <a:latin typeface="Times New Roman"/>
              </a:rPr>
              <a:t>___________________</a:t>
            </a:r>
            <a:endParaRPr lang="ru-RU" sz="36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3600" dirty="0" err="1" smtClean="0">
                <a:solidFill>
                  <a:srgbClr val="0070C0"/>
                </a:solidFill>
              </a:rPr>
              <a:t>Гужалоўскі</a:t>
            </a:r>
            <a:r>
              <a:rPr lang="ru-RU" sz="3600" dirty="0" smtClean="0">
                <a:solidFill>
                  <a:srgbClr val="0070C0"/>
                </a:solidFill>
              </a:rPr>
              <a:t> </a:t>
            </a:r>
            <a:r>
              <a:rPr lang="ru-RU" sz="3600" dirty="0">
                <a:solidFill>
                  <a:srgbClr val="0070C0"/>
                </a:solidFill>
              </a:rPr>
              <a:t>А. А.  </a:t>
            </a:r>
            <a:r>
              <a:rPr lang="ru-RU" sz="3600" dirty="0" err="1">
                <a:solidFill>
                  <a:srgbClr val="0070C0"/>
                </a:solidFill>
              </a:rPr>
              <a:t>Мікалай</a:t>
            </a:r>
            <a:r>
              <a:rPr lang="ru-RU" sz="3600" dirty="0">
                <a:solidFill>
                  <a:srgbClr val="0070C0"/>
                </a:solidFill>
              </a:rPr>
              <a:t> </a:t>
            </a:r>
            <a:r>
              <a:rPr lang="ru-RU" sz="3600" dirty="0" err="1">
                <a:solidFill>
                  <a:srgbClr val="0070C0"/>
                </a:solidFill>
              </a:rPr>
              <a:t>Улашчык</a:t>
            </a:r>
            <a:r>
              <a:rPr lang="ru-RU" sz="3600" dirty="0">
                <a:solidFill>
                  <a:srgbClr val="0070C0"/>
                </a:solidFill>
              </a:rPr>
              <a:t> - </a:t>
            </a:r>
            <a:r>
              <a:rPr lang="ru-RU" sz="3600" dirty="0" err="1">
                <a:solidFill>
                  <a:srgbClr val="0070C0"/>
                </a:solidFill>
              </a:rPr>
              <a:t>аматар</a:t>
            </a:r>
            <a:r>
              <a:rPr lang="ru-RU" sz="3600" dirty="0">
                <a:solidFill>
                  <a:srgbClr val="0070C0"/>
                </a:solidFill>
              </a:rPr>
              <a:t> і </a:t>
            </a:r>
            <a:r>
              <a:rPr lang="ru-RU" sz="3600" dirty="0" err="1">
                <a:solidFill>
                  <a:srgbClr val="0070C0"/>
                </a:solidFill>
              </a:rPr>
              <a:t>знаўца</a:t>
            </a:r>
            <a:r>
              <a:rPr lang="ru-RU" sz="3600" dirty="0">
                <a:solidFill>
                  <a:srgbClr val="0070C0"/>
                </a:solidFill>
              </a:rPr>
              <a:t> </a:t>
            </a:r>
            <a:r>
              <a:rPr lang="ru-RU" sz="3600" dirty="0" err="1">
                <a:solidFill>
                  <a:srgbClr val="0070C0"/>
                </a:solidFill>
              </a:rPr>
              <a:t>музейнай</a:t>
            </a:r>
            <a:r>
              <a:rPr lang="ru-RU" sz="3600" dirty="0">
                <a:solidFill>
                  <a:srgbClr val="0070C0"/>
                </a:solidFill>
              </a:rPr>
              <a:t> </a:t>
            </a:r>
            <a:r>
              <a:rPr lang="ru-RU" sz="3600" dirty="0" smtClean="0">
                <a:solidFill>
                  <a:srgbClr val="0070C0"/>
                </a:solidFill>
              </a:rPr>
              <a:t>справы // </a:t>
            </a:r>
            <a:r>
              <a:rPr lang="ru-RU" sz="3600" dirty="0" err="1">
                <a:solidFill>
                  <a:srgbClr val="0070C0"/>
                </a:solidFill>
              </a:rPr>
              <a:t>Беларускі</a:t>
            </a:r>
            <a:r>
              <a:rPr lang="ru-RU" sz="3600" dirty="0">
                <a:solidFill>
                  <a:srgbClr val="0070C0"/>
                </a:solidFill>
              </a:rPr>
              <a:t> </a:t>
            </a:r>
            <a:r>
              <a:rPr lang="ru-RU" sz="3600" dirty="0" err="1">
                <a:solidFill>
                  <a:srgbClr val="0070C0"/>
                </a:solidFill>
              </a:rPr>
              <a:t>гістарычны</a:t>
            </a:r>
            <a:r>
              <a:rPr lang="ru-RU" sz="3600" dirty="0">
                <a:solidFill>
                  <a:srgbClr val="0070C0"/>
                </a:solidFill>
              </a:rPr>
              <a:t> </a:t>
            </a:r>
            <a:r>
              <a:rPr lang="ru-RU" sz="3600" dirty="0" err="1">
                <a:solidFill>
                  <a:srgbClr val="0070C0"/>
                </a:solidFill>
              </a:rPr>
              <a:t>часопіс</a:t>
            </a:r>
            <a:r>
              <a:rPr lang="ru-RU" sz="3600" dirty="0">
                <a:solidFill>
                  <a:srgbClr val="0070C0"/>
                </a:solidFill>
              </a:rPr>
              <a:t>. - 2015. - № 2. - С. 21-28</a:t>
            </a:r>
            <a:r>
              <a:rPr lang="ru-RU" sz="3600" dirty="0" smtClean="0">
                <a:solidFill>
                  <a:srgbClr val="0070C0"/>
                </a:solidFill>
              </a:rPr>
              <a:t>.</a:t>
            </a:r>
          </a:p>
          <a:p>
            <a:pPr lvl="0"/>
            <a:r>
              <a:rPr lang="ru-RU" altLang="ru-RU" sz="3600" b="1" u="sng" kern="0" baseline="30000" dirty="0">
                <a:solidFill>
                  <a:srgbClr val="0070C0"/>
                </a:solidFill>
                <a:latin typeface="Times New Roman"/>
              </a:rPr>
              <a:t>___________________</a:t>
            </a:r>
          </a:p>
          <a:p>
            <a:pPr marL="0" indent="0">
              <a:buNone/>
            </a:pPr>
            <a:r>
              <a:rPr lang="ru-RU" sz="3600" b="1" i="1" dirty="0" err="1" smtClean="0">
                <a:solidFill>
                  <a:srgbClr val="0070C0"/>
                </a:solidFill>
              </a:rPr>
              <a:t>Беларускі</a:t>
            </a:r>
            <a:r>
              <a:rPr lang="ru-RU" sz="3600" b="1" i="1" dirty="0" smtClean="0">
                <a:solidFill>
                  <a:srgbClr val="0070C0"/>
                </a:solidFill>
              </a:rPr>
              <a:t> </a:t>
            </a:r>
            <a:r>
              <a:rPr lang="ru-RU" sz="3600" b="1" i="1" dirty="0" err="1">
                <a:solidFill>
                  <a:srgbClr val="0070C0"/>
                </a:solidFill>
              </a:rPr>
              <a:t>гістарычны</a:t>
            </a:r>
            <a:r>
              <a:rPr lang="ru-RU" sz="3600" b="1" i="1" dirty="0">
                <a:solidFill>
                  <a:srgbClr val="0070C0"/>
                </a:solidFill>
              </a:rPr>
              <a:t> </a:t>
            </a:r>
            <a:r>
              <a:rPr lang="ru-RU" sz="3600" b="1" i="1" dirty="0" err="1">
                <a:solidFill>
                  <a:srgbClr val="0070C0"/>
                </a:solidFill>
              </a:rPr>
              <a:t>часопіс</a:t>
            </a:r>
            <a:r>
              <a:rPr lang="ru-RU" sz="3600" b="1" i="1" dirty="0" smtClean="0">
                <a:solidFill>
                  <a:srgbClr val="0070C0"/>
                </a:solidFill>
              </a:rPr>
              <a:t>. </a:t>
            </a:r>
            <a:r>
              <a:rPr lang="ru-RU" sz="3600" b="1" i="1" dirty="0">
                <a:solidFill>
                  <a:srgbClr val="0070C0"/>
                </a:solidFill>
              </a:rPr>
              <a:t>2015</a:t>
            </a:r>
            <a:r>
              <a:rPr lang="ru-RU" sz="3600" b="1" i="1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3600" b="1" i="1" dirty="0" smtClean="0">
                <a:solidFill>
                  <a:srgbClr val="0070C0"/>
                </a:solidFill>
              </a:rPr>
              <a:t> </a:t>
            </a:r>
            <a:r>
              <a:rPr lang="ru-RU" sz="3600" b="1" i="1" dirty="0">
                <a:solidFill>
                  <a:srgbClr val="0070C0"/>
                </a:solidFill>
              </a:rPr>
              <a:t>№ 2</a:t>
            </a:r>
            <a:r>
              <a:rPr lang="ru-RU" sz="3600" b="1" i="1" dirty="0" smtClean="0">
                <a:solidFill>
                  <a:srgbClr val="0070C0"/>
                </a:solidFill>
              </a:rPr>
              <a:t>. </a:t>
            </a:r>
            <a:r>
              <a:rPr lang="ru-RU" sz="3600" b="1" i="1" dirty="0">
                <a:solidFill>
                  <a:srgbClr val="0070C0"/>
                </a:solidFill>
              </a:rPr>
              <a:t>С. 21-28.</a:t>
            </a:r>
          </a:p>
          <a:p>
            <a:endParaRPr lang="ru-RU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76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769" y="609600"/>
            <a:ext cx="9812216" cy="4929554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При ссылке на электронный ресурс опускают </a:t>
            </a:r>
            <a:r>
              <a:rPr lang="ru-RU" sz="4000" b="1" dirty="0" smtClean="0">
                <a:solidFill>
                  <a:srgbClr val="0070C0"/>
                </a:solidFill>
              </a:rPr>
              <a:t>[Электронный </a:t>
            </a:r>
            <a:r>
              <a:rPr lang="ru-RU" sz="4000" b="1" dirty="0">
                <a:solidFill>
                  <a:srgbClr val="0070C0"/>
                </a:solidFill>
              </a:rPr>
              <a:t>ресурс] 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и </a:t>
            </a:r>
            <a:r>
              <a:rPr lang="ru-RU" sz="4000" b="1" dirty="0">
                <a:solidFill>
                  <a:srgbClr val="0070C0"/>
                </a:solidFill>
              </a:rPr>
              <a:t>Режим доступа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</a:rPr>
              <a:t>Их заменяют аббревиатурой </a:t>
            </a:r>
            <a:r>
              <a:rPr lang="ru-RU" sz="4000" b="1" dirty="0">
                <a:solidFill>
                  <a:srgbClr val="0070C0"/>
                </a:solidFill>
              </a:rPr>
              <a:t>URL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унифицированный </a:t>
            </a:r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</a:rPr>
              <a:t>указатель ресурса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), после которой указывают интернет-адрес страницы.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958862"/>
            <a:ext cx="8596668" cy="1082500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____________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423089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118</TotalTime>
  <Words>204</Words>
  <Application>Microsoft Office PowerPoint</Application>
  <PresentationFormat>Широкоэкранный</PresentationFormat>
  <Paragraphs>43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Algerian</vt:lpstr>
      <vt:lpstr>Arial</vt:lpstr>
      <vt:lpstr>Times New Roman</vt:lpstr>
      <vt:lpstr>Trebuchet MS</vt:lpstr>
      <vt:lpstr>Wingdings</vt:lpstr>
      <vt:lpstr>Wingdings 3</vt:lpstr>
      <vt:lpstr>Грань</vt:lpstr>
      <vt:lpstr>Библиографические  ссылки</vt:lpstr>
      <vt:lpstr>Виды ссылок:</vt:lpstr>
      <vt:lpstr>Внутритекстовые ссылки</vt:lpstr>
      <vt:lpstr>Пример:</vt:lpstr>
      <vt:lpstr>Подстрочные ссылки</vt:lpstr>
      <vt:lpstr>Пример:</vt:lpstr>
      <vt:lpstr>При повторных ссылках на одни и те же работы какого-либо автора и на одной и той же странице описание дается в сокращенной форме: </vt:lpstr>
      <vt:lpstr>Для статей допускается указывать только сведения об идентифицирующем документе:</vt:lpstr>
      <vt:lpstr>При ссылке на электронный ресурс опускают [Электронный ресурс] и Режим доступа. Их заменяют аббревиатурой URL (унифицированный указатель ресурса), после которой указывают интернет-адрес страницы.</vt:lpstr>
      <vt:lpstr>________________ Интернет-портал Национальной библиотеки Беларуси. URL: http://www.nlb.by/portal/page/portal/index (дата обращения: 18.11.2015)</vt:lpstr>
      <vt:lpstr>Затекстовые ссылки</vt:lpstr>
      <vt:lpstr>Пример:</vt:lpstr>
      <vt:lpstr>В тексте:  Общий список справочников по терминологии, охватывающий время не позднее середины ХХ века, дает работа И.М. Кауфмана [59].</vt:lpstr>
      <vt:lpstr>Научная библиотека  211440   ул. Блохина, 30 г. Новополоцк  http://lib.psu.by http://elib.psu.by/ www.facebook.com tel: 53-05-33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Библиографические  ссылки</dc:title>
  <dc:creator>Алла Зигмундовна Стаминок</dc:creator>
  <cp:lastModifiedBy>Алла Зигмундовна Стаминок</cp:lastModifiedBy>
  <cp:revision>20</cp:revision>
  <dcterms:created xsi:type="dcterms:W3CDTF">2015-11-18T05:40:21Z</dcterms:created>
  <dcterms:modified xsi:type="dcterms:W3CDTF">2016-09-15T07:38:04Z</dcterms:modified>
</cp:coreProperties>
</file>