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303" r:id="rId3"/>
    <p:sldId id="290" r:id="rId4"/>
    <p:sldId id="291" r:id="rId5"/>
    <p:sldId id="289" r:id="rId6"/>
    <p:sldId id="297" r:id="rId7"/>
    <p:sldId id="304" r:id="rId8"/>
    <p:sldId id="281" r:id="rId9"/>
    <p:sldId id="372" r:id="rId10"/>
    <p:sldId id="371" r:id="rId11"/>
    <p:sldId id="295" r:id="rId12"/>
    <p:sldId id="296" r:id="rId13"/>
    <p:sldId id="298" r:id="rId14"/>
    <p:sldId id="293" r:id="rId15"/>
    <p:sldId id="301" r:id="rId16"/>
  </p:sldIdLst>
  <p:sldSz cx="10080625" cy="7200900"/>
  <p:notesSz cx="6858000" cy="9144000"/>
  <p:defaultTextStyle>
    <a:defPPr>
      <a:defRPr lang="ru-RU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00" d="100"/>
          <a:sy n="100" d="100"/>
        </p:scale>
        <p:origin x="1008" y="72"/>
      </p:cViewPr>
      <p:guideLst>
        <p:guide orient="horz" pos="2268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6E043-BF41-4087-B0A0-DE1399621C3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85800"/>
            <a:ext cx="479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1B5E7-EBB4-4A43-997D-79D8326AB2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23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419B-D682-4D9A-8315-B6B894E193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7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897354"/>
            <a:ext cx="1008844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6047" y="1840232"/>
            <a:ext cx="8568531" cy="1921249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5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56047" y="3792187"/>
            <a:ext cx="8568531" cy="1259689"/>
          </a:xfrm>
        </p:spPr>
        <p:txBody>
          <a:bodyPr lIns="49373" rIns="49373"/>
          <a:lstStyle>
            <a:lvl1pPr marL="0" marR="69122" indent="0" algn="r">
              <a:buNone/>
              <a:defRPr>
                <a:solidFill>
                  <a:schemeClr val="tx2"/>
                </a:solidFill>
              </a:defRPr>
            </a:lvl1pPr>
            <a:lvl2pPr marL="493730" indent="0" algn="ctr">
              <a:buNone/>
            </a:lvl2pPr>
            <a:lvl3pPr marL="987461" indent="0" algn="ctr">
              <a:buNone/>
            </a:lvl3pPr>
            <a:lvl4pPr marL="1481191" indent="0" algn="ctr">
              <a:buNone/>
            </a:lvl4pPr>
            <a:lvl5pPr marL="1974921" indent="0" algn="ctr">
              <a:buNone/>
            </a:lvl5pPr>
            <a:lvl6pPr marL="2468651" indent="0" algn="ctr">
              <a:buNone/>
            </a:lvl6pPr>
            <a:lvl7pPr marL="2962382" indent="0" algn="ctr">
              <a:buNone/>
            </a:lvl7pPr>
            <a:lvl8pPr marL="3456112" indent="0" algn="ctr">
              <a:buNone/>
            </a:lvl8pPr>
            <a:lvl9pPr marL="3949842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4150" y="5200650"/>
            <a:ext cx="10084776" cy="2007692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555396"/>
            <a:ext cx="9072563" cy="460537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5049" y="288373"/>
            <a:ext cx="1959537" cy="58723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288373"/>
            <a:ext cx="6972432" cy="5872398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70" y="1112698"/>
            <a:ext cx="8568531" cy="19202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5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24518" y="3078298"/>
            <a:ext cx="5040313" cy="1527632"/>
          </a:xfrm>
        </p:spPr>
        <p:txBody>
          <a:bodyPr lIns="98746" rIns="98746" anchor="t"/>
          <a:lstStyle>
            <a:lvl1pPr marL="0" indent="0" algn="l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4009187" y="3155746"/>
            <a:ext cx="201613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803676" y="3155746"/>
            <a:ext cx="201613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555395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555395"/>
            <a:ext cx="4452276" cy="475226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6703"/>
            <a:ext cx="9072563" cy="12001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5680710"/>
            <a:ext cx="4454027" cy="8001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97492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9" y="5680710"/>
            <a:ext cx="4455776" cy="8001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97492" anchor="ctr"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1900" b="1"/>
            </a:lvl3pPr>
            <a:lvl4pPr>
              <a:buNone/>
              <a:defRPr sz="1700" b="1"/>
            </a:lvl4pPr>
            <a:lvl5pPr>
              <a:buNone/>
              <a:defRPr sz="17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1516509"/>
            <a:ext cx="4454027" cy="413885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1516509"/>
            <a:ext cx="4455776" cy="4138851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063" y="5120640"/>
            <a:ext cx="8248138" cy="48006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72302" y="5622857"/>
            <a:ext cx="4381712" cy="960120"/>
          </a:xfrm>
        </p:spPr>
        <p:txBody>
          <a:bodyPr/>
          <a:lstStyle>
            <a:lvl1pPr marL="0" indent="0" algn="r">
              <a:buNone/>
              <a:defRPr sz="17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08063" y="288036"/>
            <a:ext cx="8245951" cy="480060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416086" y="6728341"/>
            <a:ext cx="2116931" cy="384048"/>
          </a:xfrm>
        </p:spPr>
        <p:txBody>
          <a:bodyPr/>
          <a:lstStyle/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8129" y="5715572"/>
            <a:ext cx="7896490" cy="680644"/>
          </a:xfrm>
          <a:noFill/>
        </p:spPr>
        <p:txBody>
          <a:bodyPr lIns="98746" tIns="0" rIns="98746" anchor="t"/>
          <a:lstStyle>
            <a:lvl1pPr marL="0" marR="19749" indent="0" algn="r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2016" y="199466"/>
            <a:ext cx="9576594" cy="460857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5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8726" y="6728342"/>
            <a:ext cx="2591463" cy="3833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16" y="5108378"/>
            <a:ext cx="8902603" cy="590806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2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50414" y="6242183"/>
            <a:ext cx="5446695" cy="9671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35470" y="6235961"/>
            <a:ext cx="4068466" cy="9801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661" y="6080816"/>
            <a:ext cx="3750815" cy="113491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8746" tIns="49373" rIns="98746" bIns="49373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0183" y="6077126"/>
            <a:ext cx="3754337" cy="11386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551582" y="5237862"/>
            <a:ext cx="201613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9346071" y="5237862"/>
            <a:ext cx="201613" cy="24003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8746" tIns="49373" rIns="98746" bIns="49373"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50414" y="6242183"/>
            <a:ext cx="5446695" cy="96713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35470" y="6235961"/>
            <a:ext cx="4068466" cy="98012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746" tIns="49373" rIns="98746" bIns="49373" anchor="t" compatLnSpc="1"/>
          <a:lstStyle/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661" y="6080816"/>
            <a:ext cx="3750815" cy="113491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8746" tIns="49373" rIns="98746" bIns="49373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0183" y="6077126"/>
            <a:ext cx="3754337" cy="11386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1200150"/>
          </a:xfrm>
          <a:prstGeom prst="rect">
            <a:avLst/>
          </a:prstGeom>
        </p:spPr>
        <p:txBody>
          <a:bodyPr vert="horz" lIns="98746" tIns="49373" rIns="98746" bIns="4937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504031" y="1555395"/>
            <a:ext cx="9072563" cy="4752261"/>
          </a:xfrm>
          <a:prstGeom prst="rect">
            <a:avLst/>
          </a:prstGeom>
        </p:spPr>
        <p:txBody>
          <a:bodyPr vert="horz" lIns="98746" tIns="49373" rIns="98746" bIns="49373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416086" y="6728341"/>
            <a:ext cx="2116931" cy="384048"/>
          </a:xfrm>
          <a:prstGeom prst="rect">
            <a:avLst/>
          </a:prstGeom>
        </p:spPr>
        <p:txBody>
          <a:bodyPr vert="horz" lIns="98746" tIns="49373" rIns="98746" bIns="49373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fld id="{2E2BC1D6-1E71-4B80-B2A7-9C3C09B3394E}" type="datetimeFigureOut">
              <a:rPr lang="ru-RU" smtClean="0"/>
              <a:pPr/>
              <a:t>28.10.2024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828726" y="6728342"/>
            <a:ext cx="2591463" cy="383381"/>
          </a:xfrm>
          <a:prstGeom prst="rect">
            <a:avLst/>
          </a:prstGeom>
        </p:spPr>
        <p:txBody>
          <a:bodyPr vert="horz" lIns="98746" tIns="49373" rIns="98746" bIns="49373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533017" y="6728342"/>
            <a:ext cx="403225" cy="383381"/>
          </a:xfrm>
          <a:prstGeom prst="rect">
            <a:avLst/>
          </a:prstGeom>
        </p:spPr>
        <p:txBody>
          <a:bodyPr vert="horz" lIns="98746" tIns="49373" rIns="98746" bIns="49373" anchor="b"/>
          <a:lstStyle>
            <a:lvl1pPr algn="r" eaLnBrk="1" latinLnBrk="0" hangingPunct="1">
              <a:defRPr kumimoji="0" sz="1100" b="0">
                <a:solidFill>
                  <a:schemeClr val="tx1"/>
                </a:solidFill>
              </a:defRPr>
            </a:lvl1pPr>
            <a:extLst/>
          </a:lstStyle>
          <a:p>
            <a:fld id="{1A338C07-F8C8-429F-946C-121302910D9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94984" indent="-276489" algn="l" rtl="0" eaLnBrk="1" latinLnBrk="0" hangingPunct="1">
        <a:spcBef>
          <a:spcPts val="432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1473" indent="-246865" algn="l" rtl="0" eaLnBrk="1" latinLnBrk="0" hangingPunct="1">
        <a:spcBef>
          <a:spcPts val="350"/>
        </a:spcBef>
        <a:buClr>
          <a:schemeClr val="accent1"/>
        </a:buClr>
        <a:buFont typeface="Verdana"/>
        <a:buChar char="◦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28213" indent="-246865" algn="l" rtl="0" eaLnBrk="1" latinLnBrk="0" hangingPunct="1">
        <a:spcBef>
          <a:spcPts val="378"/>
        </a:spcBef>
        <a:buClr>
          <a:schemeClr val="accent2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26" indent="-246865" algn="l" rtl="0" eaLnBrk="1" latinLnBrk="0" hangingPunct="1">
        <a:spcBef>
          <a:spcPts val="378"/>
        </a:spcBef>
        <a:buClr>
          <a:schemeClr val="accent2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91" indent="-246865" algn="l" rtl="0" eaLnBrk="1" latinLnBrk="0" hangingPunct="1">
        <a:spcBef>
          <a:spcPts val="378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728056" indent="-246865" algn="l" rtl="0" eaLnBrk="1" latinLnBrk="0" hangingPunct="1">
        <a:spcBef>
          <a:spcPts val="378"/>
        </a:spcBef>
        <a:buClr>
          <a:schemeClr val="accent3"/>
        </a:buClr>
        <a:buFont typeface="Wingdings 2"/>
        <a:buChar char="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1974921" indent="-246865" algn="l" rtl="0" eaLnBrk="1" latinLnBrk="0" hangingPunct="1">
        <a:spcBef>
          <a:spcPts val="378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221786" indent="-246865" algn="l" rtl="0" eaLnBrk="1" latinLnBrk="0" hangingPunct="1">
        <a:spcBef>
          <a:spcPts val="378"/>
        </a:spcBef>
        <a:buClr>
          <a:schemeClr val="accent3"/>
        </a:buClr>
        <a:buFont typeface="Wingdings 2"/>
        <a:buChar char="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51" indent="-246865" algn="l" rtl="0" eaLnBrk="1" latinLnBrk="0" hangingPunct="1">
        <a:spcBef>
          <a:spcPts val="378"/>
        </a:spcBef>
        <a:buClr>
          <a:schemeClr val="accent3"/>
        </a:buClr>
        <a:buFont typeface="Wingdings 2"/>
        <a:buChar char="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.psu.by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3;&#1072;&#1091;&#1095;&#1085;&#1072;&#1103;_&#1073;&#1080;&#1073;&#1083;&#1080;&#1086;&#1090;&#1077;&#1082;&#1072;_&#1055;&#1086;&#1083;&#1086;&#1094;&#1082;&#1086;&#1075;&#1086;_&#1075;&#1086;&#1089;&#1091;&#1076;&#1072;&#1088;&#1089;&#1090;&#1074;&#1077;&#1085;&#1085;&#1086;&#1075;&#1086;_&#1091;&#1085;&#1080;&#1074;&#1077;&#1088;&#1089;&#1080;&#1090;&#1077;&#1090;&#1072;" TargetMode="External"/><Relationship Id="rId13" Type="http://schemas.openxmlformats.org/officeDocument/2006/relationships/image" Target="../media/image31.pn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2" Type="http://schemas.openxmlformats.org/officeDocument/2006/relationships/hyperlink" Target="http://www.facebook.com/elibps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hyperlink" Target="http://www.youtube.com/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znanium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lex.b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500507"/>
            <a:ext cx="8568531" cy="680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blipFill>
                  <a:blip r:embed="rId2"/>
                  <a:tile tx="0" ty="0" sx="100000" sy="100000" flip="none" algn="tl"/>
                </a:blipFill>
              </a:rPr>
              <a:t>НАУЧНАЯ БИБЛИОТЕКА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667" y="1180983"/>
            <a:ext cx="5477484" cy="2469590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endParaRPr lang="en-US" sz="3500" b="1" dirty="0">
              <a:blipFill>
                <a:blip r:embed="rId3"/>
                <a:tile tx="0" ty="0" sx="100000" sy="100000" flip="none" algn="tl"/>
              </a:blipFill>
              <a:latin typeface="Times New Roman" pitchFamily="18" charset="0"/>
            </a:endParaRPr>
          </a:p>
          <a:p>
            <a:r>
              <a:rPr lang="ru-RU" sz="3500" b="1" dirty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</a:rPr>
              <a:t>ПОЛОЦКИЙ ГОСУДАРСТВЕННЫЙ УНИВЕРСИТЕТ</a:t>
            </a:r>
            <a:r>
              <a:rPr lang="en-GB" sz="3500" dirty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</a:rPr>
              <a:t> </a:t>
            </a:r>
          </a:p>
          <a:p>
            <a:r>
              <a:rPr lang="ru-RU" sz="1400" dirty="0">
                <a:ln>
                  <a:solidFill>
                    <a:srgbClr val="0070C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</a:rPr>
              <a:t>имени Евфросинии Полоцкой</a:t>
            </a:r>
          </a:p>
        </p:txBody>
      </p:sp>
      <p:pic>
        <p:nvPicPr>
          <p:cNvPr id="5" name="Picture 8" descr="!!!ИЗОБРАЖЕНИЕ ВИТРАЖА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464" y="2735335"/>
            <a:ext cx="4523894" cy="351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6051" y="2617541"/>
            <a:ext cx="4763029" cy="3731474"/>
          </a:xfrm>
          <a:prstGeom prst="rect">
            <a:avLst/>
          </a:prstGeom>
        </p:spPr>
        <p:txBody>
          <a:bodyPr wrap="square" lIns="98746" tIns="49373" rIns="98746" bIns="49373">
            <a:spAutoFit/>
          </a:bodyPr>
          <a:lstStyle/>
          <a:p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ru-RU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11440</a:t>
            </a:r>
            <a:r>
              <a:rPr lang="en-US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ru-RU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r>
              <a:rPr lang="ru-RU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г. НОВОПОЛОЦК</a:t>
            </a:r>
          </a:p>
          <a:p>
            <a:r>
              <a:rPr lang="ru-RU" b="1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</a:rPr>
              <a:t>ул. Блохина, 30</a:t>
            </a:r>
          </a:p>
          <a:p>
            <a:endParaRPr lang="ru-RU" sz="9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9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z="900" b="1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i="1" u="sng" dirty="0"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C0C0C0"/>
                  </a:outerShdw>
                </a:effectLst>
                <a:hlinkClick r:id="rId6"/>
              </a:rPr>
              <a:t>http://lib.psu.by</a:t>
            </a:r>
            <a:endParaRPr lang="ru-RU" b="1" i="1" u="sng" dirty="0"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http://elib.psu.by/</a:t>
            </a:r>
            <a:endParaRPr lang="en-US" b="1" i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www.facebook.com</a:t>
            </a: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D6005674-F741-4373-8A62-CAE87680B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764" y="651749"/>
            <a:ext cx="8641080" cy="956786"/>
          </a:xfrm>
        </p:spPr>
        <p:txBody>
          <a:bodyPr/>
          <a:lstStyle/>
          <a:p>
            <a:pPr algn="ctr">
              <a:defRPr/>
            </a:pPr>
            <a:r>
              <a:rPr lang="ru-RU" sz="504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ИПС “Эталон”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1971360-6695-46DE-9AD7-0D6FEC2B5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079" y="1920240"/>
            <a:ext cx="8857774" cy="500729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i="1"/>
              <a:t>полнотекстовая информационно-поисковая система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050"/>
          </a:p>
          <a:p>
            <a:pPr>
              <a:lnSpc>
                <a:spcPct val="90000"/>
              </a:lnSpc>
            </a:pPr>
            <a:r>
              <a:rPr lang="ru-RU" altLang="ru-RU" sz="3780"/>
              <a:t>законодательство Республики Беларусь;</a:t>
            </a:r>
          </a:p>
          <a:p>
            <a:pPr>
              <a:lnSpc>
                <a:spcPct val="90000"/>
              </a:lnSpc>
            </a:pPr>
            <a:r>
              <a:rPr lang="ru-RU" altLang="ru-RU" sz="3780"/>
              <a:t>международные договоры;</a:t>
            </a:r>
          </a:p>
          <a:p>
            <a:pPr>
              <a:lnSpc>
                <a:spcPct val="90000"/>
              </a:lnSpc>
            </a:pPr>
            <a:r>
              <a:rPr lang="ru-RU" altLang="ru-RU" sz="3780"/>
              <a:t>решения органов местного управления и самоуправления;</a:t>
            </a:r>
          </a:p>
          <a:p>
            <a:pPr>
              <a:lnSpc>
                <a:spcPct val="90000"/>
              </a:lnSpc>
            </a:pPr>
            <a:r>
              <a:rPr lang="ru-RU" altLang="ru-RU" sz="3780"/>
              <a:t>судебная практика.</a:t>
            </a:r>
            <a:r>
              <a:rPr lang="ru-RU" altLang="ru-RU"/>
              <a:t> </a:t>
            </a:r>
          </a:p>
        </p:txBody>
      </p:sp>
      <p:pic>
        <p:nvPicPr>
          <p:cNvPr id="11268" name="Picture 4" descr="33">
            <a:extLst>
              <a:ext uri="{FF2B5EF4-FFF2-40B4-BE49-F238E27FC236}">
                <a16:creationId xmlns:a16="http://schemas.microsoft.com/office/drawing/2014/main" id="{35194355-7C4F-4880-8ED1-4D6A6F719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36" y="803434"/>
            <a:ext cx="831770" cy="78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1441" y="651749"/>
            <a:ext cx="8641080" cy="956786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504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ИПС “Стандарт”</a:t>
            </a:r>
            <a:r>
              <a:rPr lang="ru-RU" dirty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070" y="1920240"/>
            <a:ext cx="9149476" cy="485560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i="1" dirty="0"/>
              <a:t>официальная информационная система Госстандарта Республики Беларусь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1050" i="1" dirty="0"/>
          </a:p>
          <a:p>
            <a:r>
              <a:rPr lang="ru-RU" altLang="ru-RU" sz="3780" dirty="0"/>
              <a:t>ТНПА в области технического нормирования и стандартизации,</a:t>
            </a:r>
          </a:p>
          <a:p>
            <a:pPr algn="just"/>
            <a:r>
              <a:rPr lang="ru-RU" altLang="ru-RU" sz="3780" dirty="0"/>
              <a:t>санитарные нормы, правила;</a:t>
            </a:r>
          </a:p>
          <a:p>
            <a:r>
              <a:rPr lang="ru-RU" altLang="ru-RU" sz="3780" dirty="0"/>
              <a:t>тексты документов технического законодательства ЕС и СНГ и др.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0" y="878444"/>
            <a:ext cx="1361836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83561"/>
      </p:ext>
    </p:extLst>
  </p:cSld>
  <p:clrMapOvr>
    <a:masterClrMapping/>
  </p:clrMapOvr>
  <p:transition spd="med" advTm="10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1440" y="726757"/>
            <a:ext cx="8932783" cy="806768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altLang="ru-RU" b="1" dirty="0">
                <a:solidFill>
                  <a:schemeClr val="bg2"/>
                </a:solidFill>
              </a:rPr>
              <a:t>ИПС “</a:t>
            </a:r>
            <a:r>
              <a:rPr lang="ru-RU" altLang="ru-RU" b="1" dirty="0" err="1">
                <a:solidFill>
                  <a:schemeClr val="bg2"/>
                </a:solidFill>
              </a:rPr>
              <a:t>СтройДОКУМЕНТ</a:t>
            </a:r>
            <a:r>
              <a:rPr lang="ru-RU" altLang="ru-RU" dirty="0">
                <a:solidFill>
                  <a:schemeClr val="bg2"/>
                </a:solidFill>
              </a:rPr>
              <a:t>”</a:t>
            </a:r>
            <a:r>
              <a:rPr lang="ru-RU" altLang="ru-RU" dirty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078" y="1920240"/>
            <a:ext cx="9074468" cy="485560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i="1" dirty="0"/>
              <a:t>полнотекстовая информационно-поисковая система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1260" i="1" dirty="0"/>
          </a:p>
          <a:p>
            <a:pPr>
              <a:lnSpc>
                <a:spcPct val="90000"/>
              </a:lnSpc>
            </a:pPr>
            <a:r>
              <a:rPr lang="ru-RU" altLang="ru-RU" dirty="0"/>
              <a:t>национальные технические нормативные правовые акты и межгосударственные стандарты в области архитектуры и строительства;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официальные документы в области технического нормирования, стандартизации и сертификации. </a:t>
            </a:r>
          </a:p>
        </p:txBody>
      </p:sp>
      <p:pic>
        <p:nvPicPr>
          <p:cNvPr id="13316" name="Picture 4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348726"/>
            <a:ext cx="983456" cy="69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2322"/>
      </p:ext>
    </p:extLst>
  </p:cSld>
  <p:clrMapOvr>
    <a:masterClrMapping/>
  </p:clrMapOvr>
  <p:transition spd="med" advTm="10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1644" t="4648" r="63115" b="82807"/>
          <a:stretch/>
        </p:blipFill>
        <p:spPr bwMode="auto">
          <a:xfrm>
            <a:off x="719832" y="216074"/>
            <a:ext cx="2016224" cy="1080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3691" t="13476" r="33200" b="73745"/>
          <a:stretch/>
        </p:blipFill>
        <p:spPr bwMode="auto">
          <a:xfrm>
            <a:off x="2448024" y="1305949"/>
            <a:ext cx="2681530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t="9991" r="48301" b="75603"/>
          <a:stretch/>
        </p:blipFill>
        <p:spPr bwMode="auto">
          <a:xfrm>
            <a:off x="494187" y="2181064"/>
            <a:ext cx="3503260" cy="762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84618" y="2329895"/>
            <a:ext cx="242566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https://diss.rsl.ru/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96296" y="1558388"/>
            <a:ext cx="357501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https://scholar.google.com/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9725" y="5524970"/>
            <a:ext cx="36497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Поиск по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репозиториям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</a:rPr>
              <a:t> Беларуси</a:t>
            </a:r>
            <a:endParaRPr lang="ru-RU" b="1" i="0" dirty="0">
              <a:solidFill>
                <a:schemeClr val="accent3">
                  <a:lumMod val="75000"/>
                </a:schemeClr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4858" y="5865384"/>
            <a:ext cx="463620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https://library.bntu.by/oa#gsc.tab=0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46716" y="905591"/>
            <a:ext cx="385073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https://cyberleninka.ru/search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5"/>
          <a:srcRect l="19459" t="6041" r="49606" b="80946"/>
          <a:stretch/>
        </p:blipFill>
        <p:spPr bwMode="auto">
          <a:xfrm>
            <a:off x="285404" y="3777407"/>
            <a:ext cx="2919955" cy="914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87984" y="4297269"/>
            <a:ext cx="266611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http://unicat.nlb.by/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5382" y="3161935"/>
            <a:ext cx="2753581" cy="5089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012" y="3292015"/>
            <a:ext cx="353334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https://www.dissercat.com/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7"/>
          <a:srcRect l="2084" t="6415" r="81721" b="87685"/>
          <a:stretch/>
        </p:blipFill>
        <p:spPr bwMode="auto">
          <a:xfrm>
            <a:off x="2685579" y="4951018"/>
            <a:ext cx="1924050" cy="43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78095" y="5019836"/>
            <a:ext cx="560253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https://app.dimensions.ai/discover/publication</a:t>
            </a:r>
            <a:endParaRPr lang="ru-RU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29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696" y="1558529"/>
            <a:ext cx="1285160" cy="124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96" y="4539794"/>
            <a:ext cx="1213485" cy="12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2" name="Picture 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398" y="3322440"/>
            <a:ext cx="1231820" cy="12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535" y="367546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8" name="Rectangle 10"/>
          <p:cNvSpPr>
            <a:spLocks noChangeArrowheads="1"/>
          </p:cNvSpPr>
          <p:nvPr/>
        </p:nvSpPr>
        <p:spPr bwMode="auto">
          <a:xfrm>
            <a:off x="806450" y="4885611"/>
            <a:ext cx="1815227" cy="17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>
                <a:srgbClr val="FF0000"/>
              </a:buClr>
              <a:buSzPct val="400000"/>
              <a:buFont typeface="Wingdings" pitchFamily="2" charset="2"/>
              <a:buChar char="ü"/>
              <a:defRPr/>
            </a:pPr>
            <a:endParaRPr lang="ru-RU" sz="21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78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04" y="3070384"/>
            <a:ext cx="831770" cy="23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9" y="4810601"/>
            <a:ext cx="1511855" cy="4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81" y="2843689"/>
            <a:ext cx="1066800" cy="22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66" name="Rectangle 18"/>
          <p:cNvSpPr>
            <a:spLocks noGrp="1" noChangeArrowheads="1"/>
          </p:cNvSpPr>
          <p:nvPr>
            <p:ph type="title"/>
          </p:nvPr>
        </p:nvSpPr>
        <p:spPr>
          <a:xfrm>
            <a:off x="428069" y="500063"/>
            <a:ext cx="9121140" cy="88011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6300" dirty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Дружите с нами</a:t>
            </a:r>
          </a:p>
        </p:txBody>
      </p:sp>
      <p:pic>
        <p:nvPicPr>
          <p:cNvPr id="77843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54" y="1927801"/>
            <a:ext cx="1243489" cy="124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4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7" y="3213141"/>
            <a:ext cx="1058465" cy="26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08140"/>
      </p:ext>
    </p:extLst>
  </p:cSld>
  <p:clrMapOvr>
    <a:masterClrMapping/>
  </p:clrMapOvr>
  <p:transition spd="med" advTm="1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43BB15-8E26-492E-98DF-4BC2EFFC3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70" y="2088651"/>
            <a:ext cx="7492887" cy="2899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24288" y="5184626"/>
            <a:ext cx="4394517" cy="585264"/>
          </a:xfrm>
          <a:prstGeom prst="rect">
            <a:avLst/>
          </a:prstGeom>
          <a:noFill/>
        </p:spPr>
        <p:txBody>
          <a:bodyPr wrap="square" lIns="75605" tIns="37802" rIns="75605" bIns="37802">
            <a:spAutoFit/>
          </a:bodyPr>
          <a:lstStyle/>
          <a:p>
            <a:pPr algn="ctr"/>
            <a:r>
              <a:rPr lang="en-US" sz="330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a.staminok@psu.by</a:t>
            </a:r>
            <a:endParaRPr lang="ru-RU" sz="330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17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6413" b="19189"/>
          <a:stretch/>
        </p:blipFill>
        <p:spPr bwMode="auto">
          <a:xfrm>
            <a:off x="24085" y="720130"/>
            <a:ext cx="10008865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213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57577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https://lib.psu.by/</a:t>
            </a:r>
            <a:endParaRPr lang="ru-RU" sz="4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695" t="6305" r="617" b="31431"/>
          <a:stretch/>
        </p:blipFill>
        <p:spPr bwMode="auto">
          <a:xfrm>
            <a:off x="215776" y="936154"/>
            <a:ext cx="9757084" cy="5544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792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563" cy="575776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https://elib.psu.by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177D40-84AF-4D7E-B39C-EE4368FA0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114" y="864146"/>
            <a:ext cx="7806396" cy="61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5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88370"/>
            <a:ext cx="9072785" cy="1007824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Университетская библиотека онлайн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4031" y="144066"/>
            <a:ext cx="7055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9639D">
                    <a:lumMod val="50000"/>
                  </a:srgbClr>
                </a:solidFill>
              </a:rPr>
              <a:t>http://biblioclub.ru</a:t>
            </a:r>
            <a:endParaRPr lang="ru-RU" sz="3200" b="1" dirty="0">
              <a:solidFill>
                <a:srgbClr val="39639D">
                  <a:lumMod val="50000"/>
                </a:srgb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7881" t="3546"/>
          <a:stretch/>
        </p:blipFill>
        <p:spPr bwMode="auto">
          <a:xfrm>
            <a:off x="1007864" y="1296194"/>
            <a:ext cx="8352929" cy="57604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536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7115" t="3950" r="10107" b="8222"/>
          <a:stretch/>
        </p:blipFill>
        <p:spPr bwMode="auto">
          <a:xfrm>
            <a:off x="1943968" y="1512218"/>
            <a:ext cx="7272808" cy="530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4448" y="932012"/>
            <a:ext cx="371768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https://e.lanbook.com/books</a:t>
            </a:r>
            <a:endParaRPr lang="ru-RU" dirty="0"/>
          </a:p>
        </p:txBody>
      </p:sp>
      <p:pic>
        <p:nvPicPr>
          <p:cNvPr id="1026" name="Picture 2" descr="https://attachments.office.net/owa/a.staminok%40psu.by/service.svc/s/GetAttachmentThumbnail?id=AAMkADg5OGQ4Nzk0LThkOGMtNDk5Yi04YTc3LWI1OWY3MjdmMDIzNgBGAAAAAAAnuEwbKh8PS7uLaDnP5MjBBwAT3G8eGRdmTq4wq1LB%2BeljAAAAAAEMAAAT3G8eGRdmTq4wq1LB%2BeljAAHftCOwAAABEgAQADW7wuEVw5hMqE85Cm5Y1GI%3D&amp;thumbnailType=2&amp;token=eyJhbGciOiJSUzI1NiIsImtpZCI6IkZBRDY1NDI2MkM2QUYyOTYxQUExRThDQUI3OEZGMUIyNzBFNzA3RTkiLCJ0eXAiOiJKV1QiLCJ4NXQiOiItdFpVSml4cThwWWFvZWpLdDRfeHNuRG5CLWsifQ.eyJvcmlnaW4iOiJodHRwczovL291dGxvb2sub2ZmaWNlLmNvbSIsInVjIjoiNzY4OGFjZmIyYTdhNDYzYThhMjY4YjA2NTUzZWEzOTUiLCJzaWduaW5fc3RhdGUiOiJbXCJrbXNpXCJdIiwidmVyIjoiRXhjaGFuZ2UuQ2FsbGJhY2suVjEiLCJhcHBjdHhzZW5kZXIiOiJPd2FEb3dubG9hZEBmNjk4OGM2YS00OWNiLTQxZmItOGRhOC0zYTU0NjBiZDg3NDciLCJpc3NyaW5nIjoiV1ciLCJhcHBjdHgiOiJ7XCJtc2V4Y2hwcm90XCI6XCJvd2FcIixcInB1aWRcIjpcIjExNTM4MzYyOTY5MDc2MTA2NDFcIixcInNjb3BlXCI6XCJPd2FEb3dubG9hZFwiLFwib2lkXCI6XCJlODJjMTBkMi02N2EzLTQ3ZTUtOWVlYi1mNzJlNzlhOWE4NjNcIixcInByaW1hcnlzaWRcIjpcIlMtMS01LTIxLTQwNzc5NjU3MTQtNTgyMzEwODE3LTM4ODYzNjE1MDItODUxMzAwMVwifSIsIm5iZiI6MTYzODI1NjA3MiwiZXhwIjoxNjM4MjU2NjcyLCJpc3MiOiIwMDAwMDAwMi0wMDAwLTBmZjEtY2UwMC0wMDAwMDAwMDAwMDBAZjY5ODhjNmEtNDljYi00MWZiLThkYTgtM2E1NDYwYmQ4NzQ3IiwiYXVkIjoiMDAwMDAwMDItMDAwMC0wZmYxLWNlMDAtMDAwMDAwMDAwMDAwL2F0dGFjaG1lbnRzLm9mZmljZS5uZXRAZjY5ODhjNmEtNDljYi00MWZiLThkYTgtM2E1NDYwYmQ4NzQ3IiwiaGFwcCI6Im93YSJ9.aiWzw3lVSAk5fPX64gkiEFGBhFKaccQrZqa5-NQnCHCLL38y-1QedsEPeiydlDSJL6yMJ14ICq0Te5_W9fJGlE3fjYOZkXOVfVzmpvmDw4oxNgC9YbBXBgjmR92FDzeaTfM6EEDsQcl8B4EkBa5IL-TXHAcMw6858laT7RqrZNQ5qIVNuuyM9_I85v9yL85izfI8WbLrFkbYU6Gy0NY_-pirZ7WVvlTeZ38_cfu3sB2e3h-4GXlDPVUx8frBhEGbLF4r2KbRvXh1GM7dwXS7kfAGjxFtnUKAR4HMIe6mLdzw8TjdODcs4Hj1fpbUikSdPQPSItMundU5GE68ul7BXg&amp;X-OWA-CANARY=JxIhMVDDo0GGOumXrWXFqaBKG7_Qs9kY5LQt09QBt9vEk9JHhQbDf3Z7KUwcKFRrWtu6w15_swQ.&amp;owa=outlook.office.com&amp;scriptVer=20211115002.08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6" y="217637"/>
            <a:ext cx="571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31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48E00E-1058-4509-9F21-D35B1F7828B5}"/>
              </a:ext>
            </a:extLst>
          </p:cNvPr>
          <p:cNvSpPr/>
          <p:nvPr/>
        </p:nvSpPr>
        <p:spPr>
          <a:xfrm>
            <a:off x="791840" y="360090"/>
            <a:ext cx="3493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95E45"/>
                </a:solidFill>
                <a:latin typeface="Open Sans"/>
                <a:hlinkClick r:id="rId2"/>
              </a:rPr>
              <a:t>ЭБС </a:t>
            </a:r>
            <a:r>
              <a:rPr lang="en-US" sz="4000" b="1" dirty="0" err="1">
                <a:solidFill>
                  <a:srgbClr val="C95E45"/>
                </a:solidFill>
                <a:latin typeface="Open Sans"/>
                <a:hlinkClick r:id="rId2"/>
              </a:rPr>
              <a:t>Znanium</a:t>
            </a:r>
            <a:r>
              <a:rPr lang="en-US" b="1" dirty="0">
                <a:solidFill>
                  <a:srgbClr val="C95E45"/>
                </a:solidFill>
                <a:latin typeface="Open Sans"/>
                <a:hlinkClick r:id="rId2"/>
              </a:rPr>
              <a:t> 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10865E-115F-4133-9605-9C6B82DEEEB0}"/>
              </a:ext>
            </a:extLst>
          </p:cNvPr>
          <p:cNvSpPr/>
          <p:nvPr/>
        </p:nvSpPr>
        <p:spPr>
          <a:xfrm>
            <a:off x="4824288" y="576114"/>
            <a:ext cx="3757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https://znanium.ru/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2354B-E273-4043-9091-19AFCF59B5A1}"/>
              </a:ext>
            </a:extLst>
          </p:cNvPr>
          <p:cNvPicPr/>
          <p:nvPr/>
        </p:nvPicPr>
        <p:blipFill rotWithShape="1">
          <a:blip r:embed="rId3"/>
          <a:srcRect l="12667" t="7953" r="11010"/>
          <a:stretch/>
        </p:blipFill>
        <p:spPr bwMode="auto">
          <a:xfrm>
            <a:off x="1007864" y="1067976"/>
            <a:ext cx="8424936" cy="6060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579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t="7389" r="1034" b="5558"/>
          <a:stretch>
            <a:fillRect/>
          </a:stretch>
        </p:blipFill>
        <p:spPr bwMode="auto">
          <a:xfrm>
            <a:off x="287784" y="0"/>
            <a:ext cx="9577064" cy="698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E749D4-2060-439B-B567-4D6C4AF16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569" t="3141" r="7853" b="4283"/>
          <a:stretch/>
        </p:blipFill>
        <p:spPr>
          <a:xfrm>
            <a:off x="-238241" y="648122"/>
            <a:ext cx="10175097" cy="61507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BDF4EF-D543-49F6-8D68-17E5C2CE9071}"/>
              </a:ext>
            </a:extLst>
          </p:cNvPr>
          <p:cNvSpPr/>
          <p:nvPr/>
        </p:nvSpPr>
        <p:spPr>
          <a:xfrm>
            <a:off x="2159992" y="21607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61AAA9"/>
                </a:solidFill>
                <a:latin typeface="Open Sans"/>
                <a:hlinkClick r:id="rId3"/>
              </a:rPr>
              <a:t>Информационно-поисковая система </a:t>
            </a:r>
            <a:r>
              <a:rPr lang="ru-RU" sz="2000" b="1" dirty="0" err="1">
                <a:solidFill>
                  <a:srgbClr val="61AAA9"/>
                </a:solidFill>
                <a:latin typeface="Open Sans"/>
                <a:hlinkClick r:id="rId3"/>
              </a:rPr>
              <a:t>ilex</a:t>
            </a:r>
            <a:r>
              <a:rPr lang="ru-RU" sz="2000" b="1" dirty="0">
                <a:solidFill>
                  <a:srgbClr val="61AAA9"/>
                </a:solidFill>
                <a:latin typeface="Open Sans"/>
                <a:hlinkClick r:id="rId3"/>
              </a:rPr>
              <a:t> </a:t>
            </a:r>
            <a:r>
              <a:rPr lang="ru-RU" sz="2000" b="1" dirty="0">
                <a:solidFill>
                  <a:srgbClr val="C95E45"/>
                </a:solidFill>
                <a:latin typeface="Open Sans"/>
                <a:hlinkClick r:id="rId3"/>
              </a:rPr>
              <a:t>«Студент»</a:t>
            </a:r>
            <a:endParaRPr lang="en-US" sz="2000" b="1" dirty="0">
              <a:solidFill>
                <a:srgbClr val="555555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4662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1885</TotalTime>
  <Words>217</Words>
  <Application>Microsoft Office PowerPoint</Application>
  <PresentationFormat>Произвольный</PresentationFormat>
  <Paragraphs>55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Lucida Sans Unicode</vt:lpstr>
      <vt:lpstr>Open Sans</vt:lpstr>
      <vt:lpstr>Times New Roman</vt:lpstr>
      <vt:lpstr>Verdana</vt:lpstr>
      <vt:lpstr>Wingdings</vt:lpstr>
      <vt:lpstr>Wingdings 2</vt:lpstr>
      <vt:lpstr>Wingdings 3</vt:lpstr>
      <vt:lpstr>Открытая</vt:lpstr>
      <vt:lpstr>НАУЧНАЯ БИБЛИОТЕКА</vt:lpstr>
      <vt:lpstr>Презентация PowerPoint</vt:lpstr>
      <vt:lpstr>https://lib.psu.by/</vt:lpstr>
      <vt:lpstr>https://elib.psu.by</vt:lpstr>
      <vt:lpstr> Университетская библиотека онлайн</vt:lpstr>
      <vt:lpstr>Презентация PowerPoint</vt:lpstr>
      <vt:lpstr>Презентация PowerPoint</vt:lpstr>
      <vt:lpstr>Презентация PowerPoint</vt:lpstr>
      <vt:lpstr>Презентация PowerPoint</vt:lpstr>
      <vt:lpstr>ИПС “Эталон” </vt:lpstr>
      <vt:lpstr>ИПС “Стандарт” </vt:lpstr>
      <vt:lpstr>ИПС “СтройДОКУМЕНТ” </vt:lpstr>
      <vt:lpstr>Презентация PowerPoint</vt:lpstr>
      <vt:lpstr>Дружите с нами</vt:lpstr>
      <vt:lpstr>Презентация PowerPoint</vt:lpstr>
    </vt:vector>
  </TitlesOfParts>
  <Company>Polatsk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staminok</dc:creator>
  <cp:lastModifiedBy>bibl</cp:lastModifiedBy>
  <cp:revision>154</cp:revision>
  <dcterms:created xsi:type="dcterms:W3CDTF">2012-11-21T13:51:46Z</dcterms:created>
  <dcterms:modified xsi:type="dcterms:W3CDTF">2024-10-28T07:08:48Z</dcterms:modified>
</cp:coreProperties>
</file>