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6/6c/RBMK_ru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u.wikipedia.org/wiki/%D0%A4%D0%B0%D0%B9%D0%BB:Nuclear_power_station.sv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//upload.wikimedia.org/wikipedia/commons/9/9b/Nuclear_power_percentage.sv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.lb.ua/122/04/c646aacddc5d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tbsoft.ru/general/upload/projects/sites/tvel-pic3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Wwer-1000-scheme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crazy.werd.ru/uploads/posts/thumbs/2007-10-01/1191248129_11ujadl03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a/a0/AbleLarg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672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ОСНОВЫ ЯДЕРНОЙ ЭНЕРГЕТИКИ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28860" y="857232"/>
            <a:ext cx="4357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9.1. Реакция деления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571736" y="2643182"/>
          <a:ext cx="3716337" cy="427037"/>
        </p:xfrm>
        <a:graphic>
          <a:graphicData uri="http://schemas.openxmlformats.org/presentationml/2006/ole">
            <p:oleObj spid="_x0000_s1026" name="Equation" r:id="rId3" imgW="3720960" imgH="43164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7224" y="135729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деления тяжелых ядер может быть инициирован извне, например, облучением нейтронами или другими частицами.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07181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вероятна такая ядерная реакция, при которой массы осколков деления примерно относятся как 2:3.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428860" y="4143380"/>
          <a:ext cx="3932238" cy="396875"/>
        </p:xfrm>
        <a:graphic>
          <a:graphicData uri="http://schemas.openxmlformats.org/presentationml/2006/ole">
            <p:oleObj spid="_x0000_s1027" name="Equation" r:id="rId4" imgW="3936960" imgH="393480" progId="Equation.DSMT4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28662" y="478632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Реакция деления является экзотермической. При этом выделяется при каждом акте деления ядра урана 200 МэВ (3∙10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Дж) энергии.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Минимальная масса ядерного горючего, при которой в нем еще возможна цепная ядерная реакция, называется </a:t>
            </a:r>
            <a:r>
              <a:rPr lang="ru-RU" sz="2400" b="1" dirty="0"/>
              <a:t>критической массой</a:t>
            </a:r>
            <a:r>
              <a:rPr lang="ru-RU" sz="2400" dirty="0"/>
              <a:t>. Значение критической массы зависит от ядерно-физических характеристик используемого ядерного горючего и степени выполнения вышеназванных </a:t>
            </a:r>
            <a:r>
              <a:rPr lang="ru-RU" sz="2400" dirty="0" smtClean="0"/>
              <a:t>условий </a:t>
            </a:r>
            <a:r>
              <a:rPr lang="ru-RU" sz="2400" dirty="0"/>
              <a:t>1 – 4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endParaRPr lang="en-US" sz="2400" dirty="0" smtClean="0"/>
          </a:p>
          <a:p>
            <a:pPr algn="just"/>
            <a:r>
              <a:rPr lang="ru-RU" sz="2400" dirty="0" smtClean="0"/>
              <a:t>Чистый </a:t>
            </a:r>
            <a:r>
              <a:rPr lang="en-US" sz="2400" b="1" baseline="30000" dirty="0" smtClean="0"/>
              <a:t>235</a:t>
            </a:r>
            <a:r>
              <a:rPr lang="en-US" sz="2400" b="1" i="1" dirty="0" smtClean="0"/>
              <a:t>U</a:t>
            </a:r>
            <a:r>
              <a:rPr lang="ru-RU" sz="2400" b="1" i="1" dirty="0" smtClean="0"/>
              <a:t> </a:t>
            </a:r>
            <a:r>
              <a:rPr lang="ru-RU" sz="2400" dirty="0"/>
              <a:t>имеет критическую массу 47 кг, если он изготовлен в виде шара диаметром 17 см. Но если этот материал составить из шаровых сегментов, разделенных полиэтиленовыми полосками, и окружить бериллиевой оболочкой, то критическая масса снизится до 250 г (шар диаметром 3 см).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9.3</a:t>
            </a:r>
            <a:r>
              <a:rPr lang="ru-RU" sz="3200" b="1" dirty="0"/>
              <a:t>. Ядерный </a:t>
            </a:r>
            <a:r>
              <a:rPr lang="ru-RU" sz="3200" b="1" dirty="0" smtClean="0"/>
              <a:t>реактор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/>
              <a:t>Типы реакторов АЭС. </a:t>
            </a:r>
            <a:endParaRPr lang="ru-RU" b="1" i="1" dirty="0" smtClean="0"/>
          </a:p>
          <a:p>
            <a:pPr algn="just"/>
            <a:r>
              <a:rPr lang="ru-RU" i="1" dirty="0" smtClean="0"/>
              <a:t>Энергетические </a:t>
            </a:r>
            <a:r>
              <a:rPr lang="ru-RU" i="1" dirty="0"/>
              <a:t>атомные реакторы классифицируются по ряду основных признаков: </a:t>
            </a:r>
            <a:r>
              <a:rPr lang="ru-RU" b="1" i="1" dirty="0"/>
              <a:t>физическим, теплотехническим, конструктивным</a:t>
            </a:r>
            <a:r>
              <a:rPr lang="ru-RU" b="1" i="1" dirty="0" smtClean="0"/>
              <a:t>.</a:t>
            </a:r>
          </a:p>
          <a:p>
            <a:pPr algn="just"/>
            <a:r>
              <a:rPr lang="ru-RU" b="1" i="1" dirty="0"/>
              <a:t>Физические характеристики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b="1" dirty="0" smtClean="0"/>
              <a:t>1)</a:t>
            </a:r>
            <a:r>
              <a:rPr lang="ru-RU" dirty="0" smtClean="0"/>
              <a:t> энергия </a:t>
            </a:r>
            <a:r>
              <a:rPr lang="ru-RU" dirty="0"/>
              <a:t>нейтронов, </a:t>
            </a:r>
            <a:endParaRPr lang="ru-RU" dirty="0" smtClean="0"/>
          </a:p>
          <a:p>
            <a:pPr algn="just"/>
            <a:r>
              <a:rPr lang="ru-RU" b="1" dirty="0" smtClean="0"/>
              <a:t>2)</a:t>
            </a:r>
            <a:r>
              <a:rPr lang="ru-RU" dirty="0" smtClean="0"/>
              <a:t> вид </a:t>
            </a:r>
            <a:r>
              <a:rPr lang="ru-RU" dirty="0"/>
              <a:t>топлива, </a:t>
            </a:r>
            <a:endParaRPr lang="ru-RU" dirty="0" smtClean="0"/>
          </a:p>
          <a:p>
            <a:pPr algn="just"/>
            <a:r>
              <a:rPr lang="ru-RU" b="1" dirty="0" smtClean="0"/>
              <a:t>3)</a:t>
            </a:r>
            <a:r>
              <a:rPr lang="ru-RU" dirty="0" smtClean="0"/>
              <a:t> тип </a:t>
            </a:r>
            <a:r>
              <a:rPr lang="ru-RU" dirty="0"/>
              <a:t>замедлителя и теплоносителя, </a:t>
            </a:r>
            <a:endParaRPr lang="ru-RU" dirty="0" smtClean="0"/>
          </a:p>
          <a:p>
            <a:pPr algn="just"/>
            <a:r>
              <a:rPr lang="ru-RU" b="1" dirty="0" smtClean="0"/>
              <a:t>4)</a:t>
            </a:r>
            <a:r>
              <a:rPr lang="ru-RU" dirty="0" smtClean="0"/>
              <a:t> устройство </a:t>
            </a:r>
            <a:r>
              <a:rPr lang="ru-RU" dirty="0"/>
              <a:t>активной зоны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56418" name="AutoShape 2" descr="https://arhano.ru/sites/default/files/asp_lj/304651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6420" name="Picture 4" descr="https://arhano.ru/sites/default/files/asp_lj/30465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1) </a:t>
            </a:r>
            <a:r>
              <a:rPr lang="ru-RU" sz="2800" dirty="0" smtClean="0"/>
              <a:t>Существуют реакторы </a:t>
            </a:r>
            <a:r>
              <a:rPr lang="ru-RU" sz="2800" b="1" dirty="0" smtClean="0"/>
              <a:t>на медленных и быстрых нейтронах.</a:t>
            </a:r>
          </a:p>
          <a:p>
            <a:r>
              <a:rPr lang="ru-RU" sz="2800" b="1" dirty="0" smtClean="0"/>
              <a:t>2) </a:t>
            </a:r>
            <a:r>
              <a:rPr lang="ru-RU" sz="2800" dirty="0" smtClean="0"/>
              <a:t>Ректоры с топливом, обладающим разными степенями </a:t>
            </a:r>
            <a:r>
              <a:rPr lang="ru-RU" sz="2800" b="1" dirty="0" smtClean="0"/>
              <a:t>обогащения</a:t>
            </a:r>
            <a:r>
              <a:rPr lang="ru-RU" sz="2800" dirty="0" smtClean="0"/>
              <a:t> </a:t>
            </a:r>
            <a:r>
              <a:rPr lang="en-US" sz="2800" baseline="30000" dirty="0" smtClean="0"/>
              <a:t>235</a:t>
            </a:r>
            <a:r>
              <a:rPr lang="en-US" sz="2800" i="1" dirty="0" smtClean="0"/>
              <a:t>U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r>
              <a:rPr lang="ru-RU" sz="2800" b="1" dirty="0" smtClean="0"/>
              <a:t>3) Классификация </a:t>
            </a:r>
            <a:r>
              <a:rPr lang="ru-RU" sz="2800" b="1" dirty="0"/>
              <a:t>по виду замедлителя</a:t>
            </a:r>
            <a:r>
              <a:rPr lang="ru-RU" sz="2800" dirty="0"/>
              <a:t> – реакторы с водяным замедлителем (простой или тяжелой водой), графитом и гидридом циркония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4) </a:t>
            </a:r>
            <a:r>
              <a:rPr lang="ru-RU" sz="2800" dirty="0" smtClean="0"/>
              <a:t>Различные </a:t>
            </a:r>
            <a:r>
              <a:rPr lang="ru-RU" sz="2800" b="1" dirty="0"/>
              <a:t>теплоносители</a:t>
            </a:r>
            <a:r>
              <a:rPr lang="ru-RU" sz="2800" dirty="0"/>
              <a:t>: простая и тяжелая вода под давлением, с кипением или без него, газы (гелий или углекислый газ), жидкие металлы (натрий, литий, смеси натрий-калий, свинец-висмут).</a:t>
            </a:r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Реакторы отличаются также по теплотехническим признакам – </a:t>
            </a:r>
            <a:r>
              <a:rPr lang="ru-RU" sz="2400" b="1" dirty="0"/>
              <a:t>схеме </a:t>
            </a:r>
            <a:r>
              <a:rPr lang="ru-RU" sz="2400" b="1" dirty="0" err="1"/>
              <a:t>теплоотвода</a:t>
            </a:r>
            <a:r>
              <a:rPr lang="ru-RU" sz="2400" b="1" dirty="0"/>
              <a:t>. </a:t>
            </a:r>
            <a:r>
              <a:rPr lang="ru-RU" sz="2400" dirty="0"/>
              <a:t>Эксплуатируются реакторы с </a:t>
            </a:r>
            <a:r>
              <a:rPr lang="ru-RU" sz="2400" b="1" dirty="0"/>
              <a:t>одно-, двух- </a:t>
            </a:r>
            <a:r>
              <a:rPr lang="ru-RU" sz="2400" dirty="0"/>
              <a:t>и</a:t>
            </a:r>
            <a:r>
              <a:rPr lang="ru-RU" sz="2400" b="1" dirty="0"/>
              <a:t> трехконтурными схемами теплопередачи.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Двухконтурная </a:t>
            </a:r>
            <a:r>
              <a:rPr lang="ru-RU" sz="2400" b="1" dirty="0"/>
              <a:t>схема реактора АЭС </a:t>
            </a:r>
            <a:r>
              <a:rPr lang="ru-RU" sz="2400" dirty="0"/>
              <a:t>характеризуется наличием радиоактивного первого и нерадиоактивного второго контура, всегда отделенных друг от друга при нормальной эксплуатации так, что теплоносители нигде не смешиваются и радиоактивность из первого контура никуда не поступает. Такое техническое решение обеспечивает радиационную безопасность двухконтурных АЭС.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К двухконтурным АЭС </a:t>
            </a:r>
            <a:r>
              <a:rPr lang="ru-RU" sz="2400" dirty="0" smtClean="0"/>
              <a:t>относятся советские </a:t>
            </a:r>
            <a:r>
              <a:rPr lang="ru-RU" sz="2400" dirty="0"/>
              <a:t>ВВЭР, канадские тяжеловодные станции "</a:t>
            </a:r>
            <a:r>
              <a:rPr lang="ru-RU" sz="2400" dirty="0" err="1"/>
              <a:t>Канду</a:t>
            </a:r>
            <a:r>
              <a:rPr lang="ru-RU" sz="2400" dirty="0"/>
              <a:t>", английские </a:t>
            </a:r>
            <a:r>
              <a:rPr lang="ru-RU" sz="2400" dirty="0" smtClean="0"/>
              <a:t>газографитовые</a:t>
            </a:r>
            <a:r>
              <a:rPr lang="ru-RU" sz="2400" dirty="0"/>
              <a:t>, газовые высокотемпературные АЭС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В состав первого контура входят собственно реактор, парогенератор, главные циркуляционные насосы, в состав второго контура входят турбины, технологические конденсоры, деаэратор, насос питательной воды и арматура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Недостатком двухконтурной схемы является высокое давление теплоносителя первого контура</a:t>
            </a:r>
            <a:r>
              <a:rPr lang="ru-RU" sz="2400" dirty="0"/>
              <a:t>, например, в современных ВВЭР оно равно 160 атм</a:t>
            </a:r>
            <a:r>
              <a:rPr lang="ru-RU" sz="2400" dirty="0" smtClean="0"/>
              <a:t>. Также эта </a:t>
            </a:r>
            <a:r>
              <a:rPr lang="ru-RU" sz="2400" dirty="0"/>
              <a:t>конструкция требует очень большого количества металла.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blogstroyka.rosatom.ru/wp-content/uploads/2011/03/aes.png"/>
          <p:cNvPicPr>
            <a:picLocks noChangeAspect="1" noChangeArrowheads="1"/>
          </p:cNvPicPr>
          <p:nvPr/>
        </p:nvPicPr>
        <p:blipFill>
          <a:blip r:embed="rId2" cstate="print"/>
          <a:srcRect l="7426" t="20705"/>
          <a:stretch>
            <a:fillRect/>
          </a:stretch>
        </p:blipFill>
        <p:spPr bwMode="auto">
          <a:xfrm>
            <a:off x="179512" y="188640"/>
            <a:ext cx="896448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vpressa.ru/photo/44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8499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Одноконтурная схема АЭС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В</a:t>
            </a:r>
            <a:r>
              <a:rPr lang="ru-RU" sz="2400" dirty="0" smtClean="0"/>
              <a:t>ода </a:t>
            </a:r>
            <a:r>
              <a:rPr lang="ru-RU" sz="2400" dirty="0"/>
              <a:t>под давлением поступает в технологические каналы активной зоны реактора, в которых находятся </a:t>
            </a:r>
            <a:r>
              <a:rPr lang="ru-RU" sz="2400" dirty="0" err="1"/>
              <a:t>ТВЭЛы</a:t>
            </a:r>
            <a:r>
              <a:rPr lang="ru-RU" sz="2400" dirty="0"/>
              <a:t>. В технологических каналах вода нагревается, частично превращаясь в пар. Затем пароводяная смесь из каналов поступает в барабан-сепаратор для отделения пара от влаги. Осушенный пар направляется в турбины. Отработанный пар поступает в технологический конденсор турбины, где происходит его конденсация, и после деаэраторов теплоноситель закачивается в реактор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В состав первого контура РБМК входят </a:t>
            </a:r>
            <a:r>
              <a:rPr lang="ru-RU" sz="2400" b="1" dirty="0"/>
              <a:t>технологические каналы</a:t>
            </a:r>
            <a:r>
              <a:rPr lang="ru-RU" sz="2400" dirty="0"/>
              <a:t>, </a:t>
            </a:r>
            <a:r>
              <a:rPr lang="ru-RU" sz="2400" b="1" dirty="0"/>
              <a:t>барабан-сепаратор,</a:t>
            </a:r>
            <a:r>
              <a:rPr lang="ru-RU" sz="2400" dirty="0"/>
              <a:t> </a:t>
            </a:r>
            <a:r>
              <a:rPr lang="ru-RU" sz="2400" b="1" dirty="0"/>
              <a:t>турбины, технологические конденсоры, циркуляционные насосы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Недостатком одноконтурной схемы является реальная возможность радиоактивного загрязнения турбогенераторов. В связи с небольшим, но постоянным выносом радиоактивности из технологических каналов реактора в паровой тракт турбины</a:t>
            </a:r>
            <a:r>
              <a:rPr lang="ru-RU" sz="2800" dirty="0"/>
              <a:t> затруднено их профилактическое обслуживание.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реакций деления характерны следующие свойства: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Осколочные ядра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являются радиоактивными и в свою очередь распадаются, испуская нейтроны, электроны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-лучи.</a:t>
            </a:r>
          </a:p>
          <a:p>
            <a:r>
              <a:rPr lang="ru-RU" sz="2000" dirty="0"/>
              <a:t>Испускаемые в этом случае нейтроны называются </a:t>
            </a:r>
            <a:r>
              <a:rPr lang="ru-RU" sz="2000" b="1" dirty="0"/>
              <a:t>запаздывающими</a:t>
            </a:r>
            <a:r>
              <a:rPr lang="ru-RU" sz="2000" dirty="0"/>
              <a:t> </a:t>
            </a:r>
            <a:r>
              <a:rPr lang="ru-RU" sz="2000" dirty="0" smtClean="0"/>
              <a:t> (в первичном </a:t>
            </a:r>
            <a:r>
              <a:rPr lang="ru-RU" sz="2000" dirty="0"/>
              <a:t>акте деления </a:t>
            </a:r>
            <a:r>
              <a:rPr lang="ru-RU" sz="2000" dirty="0" smtClean="0"/>
              <a:t>испускаются </a:t>
            </a:r>
            <a:r>
              <a:rPr lang="ru-RU" sz="2000" b="1" dirty="0" smtClean="0"/>
              <a:t>мгновенные</a:t>
            </a:r>
            <a:r>
              <a:rPr lang="ru-RU" sz="2000" dirty="0" smtClean="0"/>
              <a:t> </a:t>
            </a:r>
            <a:r>
              <a:rPr lang="ru-RU" sz="2000" dirty="0"/>
              <a:t>или </a:t>
            </a:r>
            <a:r>
              <a:rPr lang="ru-RU" sz="2000" b="1" dirty="0" smtClean="0"/>
              <a:t>вторичные нейтроны</a:t>
            </a:r>
            <a:r>
              <a:rPr lang="ru-RU" sz="2000" dirty="0" smtClean="0"/>
              <a:t>).</a:t>
            </a:r>
          </a:p>
          <a:p>
            <a:r>
              <a:rPr lang="ru-RU" sz="2000" dirty="0"/>
              <a:t>2. Мгновенные нейтроны вылетают в момент деления за </a:t>
            </a:r>
            <a:r>
              <a:rPr lang="ru-RU" sz="2000" dirty="0" smtClean="0"/>
              <a:t>время 10</a:t>
            </a:r>
            <a:r>
              <a:rPr lang="ru-RU" sz="2000" baseline="30000" dirty="0" smtClean="0"/>
              <a:t>-12 </a:t>
            </a:r>
            <a:r>
              <a:rPr lang="ru-RU" sz="2000" dirty="0" smtClean="0"/>
              <a:t>с. Запаздывающие – в течение нескольких десятков секунд после акта первичного деления.</a:t>
            </a:r>
          </a:p>
          <a:p>
            <a:r>
              <a:rPr lang="ru-RU" sz="2000" dirty="0"/>
              <a:t>3. Число мгновенных нейтронов при каждом акте деления меняется от одного до трех. В среднем на один акт деления приходится 2.5 </a:t>
            </a:r>
            <a:r>
              <a:rPr lang="ru-RU" sz="2000" dirty="0" smtClean="0"/>
              <a:t>нейтрона.</a:t>
            </a:r>
          </a:p>
          <a:p>
            <a:r>
              <a:rPr lang="ru-RU" sz="2000" dirty="0"/>
              <a:t>4. Мгновенные нейтроны имеют сравнительно широкий энергетический спектр 0 – 7 МэВ; средняя же энергия одного мгновенного нейтрона равна 2 МэВ, чему соответствует скорость 2∙10</a:t>
            </a:r>
            <a:r>
              <a:rPr lang="ru-RU" sz="2000" baseline="30000" dirty="0"/>
              <a:t>7</a:t>
            </a:r>
            <a:r>
              <a:rPr lang="ru-RU" sz="2000" dirty="0"/>
              <a:t> м/с</a:t>
            </a:r>
            <a:r>
              <a:rPr lang="ru-RU" sz="2000" b="1" dirty="0"/>
              <a:t>.</a:t>
            </a:r>
            <a:endParaRPr lang="ru-RU" sz="2000" dirty="0"/>
          </a:p>
          <a:p>
            <a:endParaRPr lang="ru-RU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айл:RBMK r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525932" cy="566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Существует </a:t>
            </a:r>
            <a:r>
              <a:rPr lang="ru-RU" sz="2400" b="1" dirty="0"/>
              <a:t>деление реакторов по конструктивному исполнению</a:t>
            </a:r>
            <a:r>
              <a:rPr lang="ru-RU" sz="2400" dirty="0"/>
              <a:t> – </a:t>
            </a:r>
            <a:r>
              <a:rPr lang="ru-RU" sz="2400" b="1" dirty="0"/>
              <a:t>корпусные, канальные и канально-корпусные</a:t>
            </a:r>
            <a:r>
              <a:rPr lang="ru-RU" sz="24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Корпуса, которые используются в ВВЭР, находятся под давлением до </a:t>
            </a:r>
            <a:r>
              <a:rPr lang="ru-RU" sz="2400" b="1" dirty="0"/>
              <a:t>160 </a:t>
            </a:r>
            <a:r>
              <a:rPr lang="ru-RU" sz="2400" b="1" dirty="0" err="1"/>
              <a:t>атм</a:t>
            </a:r>
            <a:r>
              <a:rPr lang="ru-RU" sz="2400" dirty="0"/>
              <a:t>; </a:t>
            </a:r>
            <a:r>
              <a:rPr lang="ru-RU" sz="2400" dirty="0" smtClean="0"/>
              <a:t>давление</a:t>
            </a:r>
            <a:r>
              <a:rPr lang="en-US" sz="2400" dirty="0" smtClean="0"/>
              <a:t> </a:t>
            </a:r>
            <a:r>
              <a:rPr lang="ru-RU" sz="2400" dirty="0" smtClean="0"/>
              <a:t>корпусов </a:t>
            </a:r>
            <a:r>
              <a:rPr lang="ru-RU" sz="2400" dirty="0"/>
              <a:t>реакторов на быстрых </a:t>
            </a:r>
            <a:r>
              <a:rPr lang="ru-RU" sz="2400" dirty="0" smtClean="0"/>
              <a:t>нейтронах </a:t>
            </a:r>
            <a:r>
              <a:rPr lang="ru-RU" sz="2400" dirty="0"/>
              <a:t>не превышает </a:t>
            </a:r>
            <a:r>
              <a:rPr lang="ru-RU" sz="2400" b="1" dirty="0"/>
              <a:t>10 атм</a:t>
            </a:r>
            <a:r>
              <a:rPr lang="ru-RU" sz="2400" dirty="0"/>
              <a:t>. В канальных реакторах, к которым относятся РБМК, корпусов нет, сборки тепловыделяющих элементов размещаются в технологических каналах, расположенных через определенные промежутки в графитовом замедлителе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Считалось, что отсутствие корпуса давления в реакторах типа РБМК является преимуществом по сравнению с ВВЭР, поскольку </a:t>
            </a:r>
            <a:r>
              <a:rPr lang="ru-RU" sz="2400" b="1" dirty="0"/>
              <a:t>изготовление корпусов давления – довольно </a:t>
            </a:r>
            <a:r>
              <a:rPr lang="ru-RU" sz="2400" b="1" dirty="0" smtClean="0"/>
              <a:t>технически сложная </a:t>
            </a:r>
            <a:r>
              <a:rPr lang="ru-RU" sz="2400" b="1" dirty="0"/>
              <a:t>задача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ipras93.narod.ru/247786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82324" cy="4943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a-news.org/uploads/posts/2008-04/1209385939_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629403" cy="5723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АЭС потребляет очень немного топлива по сравнению с ТЭС. </a:t>
            </a:r>
            <a:r>
              <a:rPr lang="ru-RU" sz="2400" dirty="0"/>
              <a:t>Для обеспечения работы угольной ТЭС мощностью 1 млн. кВт требуется примерно </a:t>
            </a:r>
            <a:r>
              <a:rPr lang="ru-RU" sz="2400" b="1" dirty="0"/>
              <a:t>4 – 5 млн. т топлива в год</a:t>
            </a:r>
            <a:r>
              <a:rPr lang="ru-RU" sz="2400" dirty="0"/>
              <a:t>. Это топливо необходимо добыть, обогатить и привезти, что дает дополнительную нагрузку на железнодорожный транспорт, загрязняет территорию, примыкающую к железнодорожному пути. В настоящее время примерно 40 % грузооборота железных дорог приходится на перевозку угля. В то же время единовременная загрузка топливом АЭС с реактором типа ВВЭР электрической мощностью 1 млн. кВт составляет </a:t>
            </a:r>
            <a:r>
              <a:rPr lang="ru-RU" sz="2400" b="1" dirty="0"/>
              <a:t>66 т двуокиси урана</a:t>
            </a:r>
            <a:r>
              <a:rPr lang="ru-RU" sz="2400" dirty="0"/>
              <a:t>. В год требуется </a:t>
            </a:r>
            <a:r>
              <a:rPr lang="ru-RU" sz="2400" b="1" dirty="0"/>
              <a:t>перегружать 22 т </a:t>
            </a:r>
            <a:r>
              <a:rPr lang="ru-RU" sz="2400" dirty="0"/>
              <a:t>ядерного топлива.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31 страна использует атомные электростанции. В мире действует 388 энергетических ядерных реакторов общей мощностью 333 ГВт</a:t>
            </a:r>
            <a:endParaRPr lang="ru-RU" sz="2400" dirty="0"/>
          </a:p>
        </p:txBody>
      </p:sp>
      <p:pic>
        <p:nvPicPr>
          <p:cNvPr id="32770" name="Picture 2" descr="http://upload.wikimedia.org/wikipedia/commons/thumb/7/75/Nuclear_power_station.svg/750px-Nuclear_power_stat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857818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Файл:Nuclear power percentag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834" y="548680"/>
            <a:ext cx="886816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9.4. Устройство ядерного реактора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/>
              <a:t>Ядерный реактор – сложное техническое устройство, в котором осуществляется управляемая</a:t>
            </a:r>
            <a:r>
              <a:rPr lang="ru-RU" sz="2800" dirty="0" smtClean="0"/>
              <a:t> </a:t>
            </a:r>
            <a:r>
              <a:rPr lang="ru-RU" sz="2800" b="1" dirty="0" smtClean="0"/>
              <a:t>цепная реакция деления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pPr algn="just"/>
            <a:r>
              <a:rPr lang="ru-RU" sz="2800" dirty="0" smtClean="0"/>
              <a:t>Первый в мире реактор был построен в 1942 году в США под руководством </a:t>
            </a:r>
            <a:r>
              <a:rPr lang="ru-RU" sz="2800" b="1" dirty="0" smtClean="0"/>
              <a:t>Э. Ферми</a:t>
            </a:r>
            <a:r>
              <a:rPr lang="ru-RU" sz="2800" dirty="0" smtClean="0"/>
              <a:t>, первый в Европе был построен в 1946 году в СССР под руководством </a:t>
            </a:r>
            <a:r>
              <a:rPr lang="ru-RU" sz="2800" b="1" dirty="0" smtClean="0"/>
              <a:t>И. Курчатова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части реактора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/>
              <a:t>1</a:t>
            </a:r>
            <a:r>
              <a:rPr lang="en-US" sz="2400" dirty="0" smtClean="0"/>
              <a:t>. </a:t>
            </a:r>
            <a:r>
              <a:rPr lang="ru-RU" sz="2400" b="1" dirty="0" smtClean="0"/>
              <a:t>Активная зона </a:t>
            </a:r>
            <a:r>
              <a:rPr lang="ru-RU" sz="2400" dirty="0" smtClean="0"/>
              <a:t>– область, в которой и происходит ядерная реакция. В активной зоне находятся:</a:t>
            </a:r>
          </a:p>
          <a:p>
            <a:pPr lvl="0" algn="just">
              <a:buNone/>
            </a:pPr>
            <a:r>
              <a:rPr lang="ru-RU" sz="2400" dirty="0" smtClean="0"/>
              <a:t>	ядерное горючее</a:t>
            </a:r>
            <a:r>
              <a:rPr lang="en-US" sz="2400" dirty="0" smtClean="0"/>
              <a:t> – </a:t>
            </a:r>
            <a:r>
              <a:rPr lang="ru-RU" sz="2400" b="1" dirty="0" smtClean="0"/>
              <a:t>уран-235</a:t>
            </a:r>
            <a:r>
              <a:rPr lang="ru-RU" sz="2400" dirty="0" smtClean="0"/>
              <a:t> и </a:t>
            </a:r>
            <a:r>
              <a:rPr lang="ru-RU" sz="2400" b="1" dirty="0" smtClean="0"/>
              <a:t>плутоний-239</a:t>
            </a:r>
            <a:r>
              <a:rPr lang="ru-RU" sz="2400" dirty="0" smtClean="0"/>
              <a:t>. Содержание урана-235 в природном уране составляет 0,7 %, а содержание урана-238 – 99,3 %;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000" b="1" i="1" dirty="0" smtClean="0"/>
              <a:t>замедлитель нейтронов</a:t>
            </a:r>
            <a:r>
              <a:rPr lang="ru-RU" sz="2000" i="1" dirty="0" smtClean="0"/>
              <a:t>– вещество с малой атомной массой и слабым поглощением нейтронов, например, легкая и тяжелая вода, графит, бериллий и т. д.</a:t>
            </a:r>
          </a:p>
          <a:p>
            <a:pPr lvl="0" algn="just">
              <a:buNone/>
            </a:pPr>
            <a:r>
              <a:rPr lang="ru-RU" sz="2400" dirty="0" smtClean="0"/>
              <a:t>	Если ядерное горючее и замедлитель - однородный раствор, например, солей урана в тяжелой воде, то такой реактор является </a:t>
            </a:r>
            <a:r>
              <a:rPr lang="ru-RU" sz="2400" b="1" dirty="0" smtClean="0"/>
              <a:t>гомогенным</a:t>
            </a:r>
            <a:r>
              <a:rPr lang="ru-RU" sz="2400" dirty="0" smtClean="0"/>
              <a:t>. </a:t>
            </a:r>
          </a:p>
          <a:p>
            <a:pPr algn="just">
              <a:buNone/>
            </a:pPr>
            <a:r>
              <a:rPr lang="ru-RU" sz="2400" dirty="0" smtClean="0"/>
              <a:t>	Если топливо распределено в массе твердого замедлителя (например, графита, РБМК), то такой реактор является </a:t>
            </a:r>
            <a:r>
              <a:rPr lang="ru-RU" sz="2400" b="1" dirty="0" smtClean="0"/>
              <a:t>гетерогенным</a:t>
            </a:r>
            <a:r>
              <a:rPr lang="ru-RU" sz="2400" dirty="0" smtClean="0"/>
              <a:t>. При этом ядерное горючее размещено в тепловыделяющих элементах (</a:t>
            </a:r>
            <a:r>
              <a:rPr lang="ru-RU" sz="2400" b="1" dirty="0" err="1" smtClean="0"/>
              <a:t>ТВЭЛах</a:t>
            </a:r>
            <a:r>
              <a:rPr lang="ru-RU" sz="2400" dirty="0" smtClean="0"/>
              <a:t>), представляющих собой тонкие длинные трубки.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2.</a:t>
            </a:r>
            <a:r>
              <a:rPr lang="ru-RU" sz="2400" dirty="0" smtClean="0"/>
              <a:t> Съем выделяющегося в </a:t>
            </a:r>
            <a:r>
              <a:rPr lang="ru-RU" sz="2400" dirty="0" err="1" smtClean="0"/>
              <a:t>ТВЭЛах</a:t>
            </a:r>
            <a:r>
              <a:rPr lang="ru-RU" sz="2400" dirty="0" smtClean="0"/>
              <a:t> тепла производится с помощью </a:t>
            </a:r>
            <a:r>
              <a:rPr lang="ru-RU" sz="2400" b="1" dirty="0" smtClean="0"/>
              <a:t>теплоносителя</a:t>
            </a:r>
            <a:r>
              <a:rPr lang="ru-RU" sz="2400" dirty="0" smtClean="0"/>
              <a:t>. Последним часто является вода, омывающая </a:t>
            </a:r>
            <a:r>
              <a:rPr lang="ru-RU" sz="2400" dirty="0" err="1" smtClean="0"/>
              <a:t>ТВЭЛы</a:t>
            </a:r>
            <a:r>
              <a:rPr lang="ru-RU" sz="2400" dirty="0" smtClean="0"/>
              <a:t>, хотя используются и другие вещества</a:t>
            </a:r>
            <a:r>
              <a:rPr lang="en-US" sz="2400" dirty="0" smtClean="0"/>
              <a:t>:</a:t>
            </a:r>
            <a:r>
              <a:rPr lang="ru-RU" sz="2400" dirty="0" smtClean="0"/>
              <a:t> газ, жидкие металлы (калий, натрий), нефть и др.</a:t>
            </a:r>
          </a:p>
          <a:p>
            <a:pPr algn="just"/>
            <a:r>
              <a:rPr lang="en-US" sz="2400" b="1" dirty="0" smtClean="0"/>
              <a:t>3.</a:t>
            </a:r>
            <a:r>
              <a:rPr lang="en-US" sz="2400" dirty="0" smtClean="0"/>
              <a:t> </a:t>
            </a:r>
            <a:r>
              <a:rPr lang="ru-RU" sz="2400" dirty="0" smtClean="0"/>
              <a:t>Активная зона помещена в корпус, который играет роль отражателя нейтронов и биологической защиты работающего персонала от радиоактивного облучения.</a:t>
            </a:r>
          </a:p>
          <a:p>
            <a:pPr algn="just"/>
            <a:r>
              <a:rPr lang="en-US" sz="2400" b="1" dirty="0" smtClean="0"/>
              <a:t>4. </a:t>
            </a:r>
            <a:r>
              <a:rPr lang="ru-RU" sz="2400" dirty="0" smtClean="0"/>
              <a:t>Регулировка скорости ядерной реакции деления в реакторе осуществляется с помощью регулирующих стержней, которые работающий персонал вручную или механически вводит в пространство между </a:t>
            </a:r>
            <a:r>
              <a:rPr lang="ru-RU" sz="2400" dirty="0" err="1" smtClean="0"/>
              <a:t>ТВЭЛами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>	Регулирующие стержни изготовлены из материала с </a:t>
            </a:r>
            <a:r>
              <a:rPr lang="ru-RU" sz="2400" b="1" dirty="0" smtClean="0"/>
              <a:t>большим сечением захвата нейтронов</a:t>
            </a:r>
            <a:r>
              <a:rPr lang="ru-RU" sz="2400" dirty="0" smtClean="0"/>
              <a:t>, например, </a:t>
            </a:r>
            <a:r>
              <a:rPr lang="ru-RU" sz="2400" b="1" dirty="0" smtClean="0"/>
              <a:t>С</a:t>
            </a:r>
            <a:r>
              <a:rPr lang="en-US" sz="2400" b="1" dirty="0" smtClean="0"/>
              <a:t>d</a:t>
            </a:r>
            <a:r>
              <a:rPr lang="ru-RU" sz="2400" dirty="0" smtClean="0"/>
              <a:t>, и являются "ловушками" для нейтронов.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Ядерная реакция деления характеризуется сечением  ядерной реакции, зависящим от характеристик материнского ядра и  энергии первичного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нейтрона.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/>
              <a:t>делятся под действием и быстрых и медленных нейтронов, а ядра	          </a:t>
            </a:r>
            <a:r>
              <a:rPr lang="ru-RU" sz="2000" dirty="0"/>
              <a:t>делятся только быстрыми нейтронами с энергией, большей 1.5 МэВ.</a:t>
            </a:r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928662" y="1285860"/>
          <a:ext cx="490538" cy="317500"/>
        </p:xfrm>
        <a:graphic>
          <a:graphicData uri="http://schemas.openxmlformats.org/presentationml/2006/ole">
            <p:oleObj spid="_x0000_s2050" name="Equation" r:id="rId3" imgW="495000" imgH="317160" progId="Equation.DSMT4">
              <p:embed/>
            </p:oleObj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428728" y="1643050"/>
          <a:ext cx="490537" cy="317500"/>
        </p:xfrm>
        <a:graphic>
          <a:graphicData uri="http://schemas.openxmlformats.org/presentationml/2006/ole">
            <p:oleObj spid="_x0000_s2051" name="Equation" r:id="rId4" imgW="495000" imgH="317160" progId="Equation.DSMT4">
              <p:embed/>
            </p:oleObj>
          </a:graphicData>
        </a:graphic>
      </p:graphicFrame>
      <p:pic>
        <p:nvPicPr>
          <p:cNvPr id="908293" name="Picture 5" descr="http://uslide.ru/images/6/12693/960/img1.jpg"/>
          <p:cNvPicPr>
            <a:picLocks noChangeAspect="1" noChangeArrowheads="1"/>
          </p:cNvPicPr>
          <p:nvPr/>
        </p:nvPicPr>
        <p:blipFill>
          <a:blip r:embed="rId5"/>
          <a:srcRect t="15152"/>
          <a:stretch>
            <a:fillRect/>
          </a:stretch>
        </p:blipFill>
        <p:spPr bwMode="auto">
          <a:xfrm>
            <a:off x="1428728" y="2214554"/>
            <a:ext cx="6286512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Коэффициент размножения нейтронов </a:t>
            </a:r>
            <a:r>
              <a:rPr lang="en-US" sz="2400" b="1" dirty="0" smtClean="0"/>
              <a:t>k</a:t>
            </a:r>
            <a:r>
              <a:rPr lang="ru-RU" sz="2400" b="1" dirty="0" smtClean="0"/>
              <a:t> – </a:t>
            </a:r>
            <a:r>
              <a:rPr lang="ru-RU" sz="2400" dirty="0" smtClean="0"/>
              <a:t>число нейтронов на один акт деления. Необходимым условием протекания цепной ядерной реакции деления является условие </a:t>
            </a:r>
            <a:r>
              <a:rPr lang="en-US" sz="2400" b="1" dirty="0" smtClean="0"/>
              <a:t>k </a:t>
            </a:r>
            <a:r>
              <a:rPr lang="ru-RU" sz="2400" dirty="0" smtClean="0"/>
              <a:t>&gt; 1. Причем, если </a:t>
            </a:r>
            <a:r>
              <a:rPr lang="ru-RU" sz="2400" b="1" dirty="0" err="1" smtClean="0"/>
              <a:t>k</a:t>
            </a:r>
            <a:r>
              <a:rPr lang="ru-RU" sz="2400" dirty="0" smtClean="0"/>
              <a:t> &lt; 1, то реакция затухает, если </a:t>
            </a:r>
            <a:r>
              <a:rPr lang="en-US" sz="2400" b="1" dirty="0" smtClean="0"/>
              <a:t>k</a:t>
            </a:r>
            <a:r>
              <a:rPr lang="ru-RU" sz="2400" dirty="0" smtClean="0"/>
              <a:t> = 1, то реакция стационарна (рабочий режим реактора), если </a:t>
            </a:r>
            <a:r>
              <a:rPr lang="ru-RU" sz="2400" b="1" dirty="0" err="1" smtClean="0"/>
              <a:t>k</a:t>
            </a:r>
            <a:r>
              <a:rPr lang="ru-RU" sz="2400" dirty="0" smtClean="0"/>
              <a:t> &gt; 1, то скорость ядерной реакции нарастает вплоть до ядерного взрыва.</a:t>
            </a:r>
          </a:p>
          <a:p>
            <a:pPr algn="just">
              <a:buNone/>
            </a:pPr>
            <a:r>
              <a:rPr lang="ru-RU" sz="2400" dirty="0" smtClean="0"/>
              <a:t>	Регулирующие стержни успевают управлять ядерной реакцией поскольку в развитии ядерной реакции участвуют не только </a:t>
            </a:r>
            <a:r>
              <a:rPr lang="ru-RU" sz="2400" b="1" dirty="0" smtClean="0"/>
              <a:t>мгновенные</a:t>
            </a:r>
            <a:r>
              <a:rPr lang="ru-RU" sz="2400" dirty="0" smtClean="0"/>
              <a:t> (вторичные), но и </a:t>
            </a:r>
            <a:r>
              <a:rPr lang="ru-RU" sz="2400" b="1" dirty="0" smtClean="0"/>
              <a:t>запаздывающие нейтроны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5. </a:t>
            </a:r>
            <a:r>
              <a:rPr lang="ru-RU" sz="2400" dirty="0" smtClean="0"/>
              <a:t>В любом реакторе имеются и стержни аварийной защиты, роль которых заключается в экстренном прекращении ядерной реакции в случае интенсивного, быстротечного ее развития, чреватого аварией, взрывом.</a:t>
            </a:r>
            <a:endParaRPr lang="ru-RU" sz="2400" dirty="0"/>
          </a:p>
        </p:txBody>
      </p:sp>
      <p:pic>
        <p:nvPicPr>
          <p:cNvPr id="928770" name="Picture 2" descr="http://www.atominfo.ru/news2/b096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357982" cy="450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atomworld.ru/img/brest300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843458" cy="6516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riding.net/media/photos/environment/power/nuclear/090407_rfoster_mp_env_power_nuclear_react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4929192" cy="6090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9.5</a:t>
            </a:r>
            <a:r>
              <a:rPr lang="ru-RU" sz="3600" dirty="0" smtClean="0"/>
              <a:t>. </a:t>
            </a:r>
            <a:r>
              <a:rPr lang="ru-RU" sz="3600" b="1" dirty="0" smtClean="0"/>
              <a:t>Энергетические ядерные реакторы отечественных АЭС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/>
              <a:t>Реактор</a:t>
            </a:r>
            <a:r>
              <a:rPr lang="ru-RU" sz="2800" dirty="0" smtClean="0"/>
              <a:t> </a:t>
            </a:r>
            <a:r>
              <a:rPr lang="ru-RU" sz="2800" b="1" dirty="0" smtClean="0"/>
              <a:t>ВВЭР</a:t>
            </a:r>
            <a:r>
              <a:rPr lang="ru-RU" sz="2800" dirty="0" smtClean="0"/>
              <a:t> – двухконтурный. </a:t>
            </a:r>
          </a:p>
          <a:p>
            <a:pPr algn="just">
              <a:buNone/>
            </a:pPr>
            <a:r>
              <a:rPr lang="ru-RU" sz="2800" dirty="0" smtClean="0"/>
              <a:t> 	</a:t>
            </a:r>
            <a:r>
              <a:rPr lang="ru-RU" sz="2800" b="1" dirty="0" smtClean="0"/>
              <a:t>ВВЭР-1000</a:t>
            </a:r>
            <a:r>
              <a:rPr lang="ru-RU" sz="2800" dirty="0" smtClean="0"/>
              <a:t>. Активная зона реактора имеет диаметр 3.12, высоту 3.5 м и состоит из 151 кассеты.</a:t>
            </a:r>
          </a:p>
          <a:p>
            <a:pPr algn="just">
              <a:buNone/>
            </a:pPr>
            <a:r>
              <a:rPr lang="ru-RU" sz="2800" dirty="0" smtClean="0"/>
              <a:t>	В каждой кассете имеется 317 </a:t>
            </a:r>
            <a:r>
              <a:rPr lang="ru-RU" sz="2800" dirty="0" err="1" smtClean="0"/>
              <a:t>ТВЭЛов</a:t>
            </a:r>
            <a:r>
              <a:rPr lang="ru-RU" sz="2800" dirty="0" smtClean="0"/>
              <a:t> и 14 регулирующих стержней. Общая загрузка ураном составляет 66 тонн. Давление воды 160 </a:t>
            </a:r>
            <a:r>
              <a:rPr lang="ru-RU" sz="2800" dirty="0" err="1" smtClean="0"/>
              <a:t>атм</a:t>
            </a:r>
            <a:r>
              <a:rPr lang="ru-RU" sz="2800" dirty="0" smtClean="0"/>
              <a:t>, ее температура на выходе из реактора 289 °С.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svetiteni.com.ua/uploads/posts/2011-09/1315970508_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-136526"/>
            <a:ext cx="4944535" cy="3708401"/>
          </a:xfrm>
          <a:prstGeom prst="rect">
            <a:avLst/>
          </a:prstGeom>
          <a:noFill/>
        </p:spPr>
      </p:pic>
      <p:pic>
        <p:nvPicPr>
          <p:cNvPr id="63492" name="Picture 4" descr="Картинка 2 из 51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63" y="2285992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а 13 из 51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157447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upload.wikimedia.org/wikipedia/commons/6/60/Wwer-1000-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4214842" cy="6241108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072066" y="1214422"/>
            <a:ext cx="364330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Увеличить"/>
              </a:rPr>
              <a:t> 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Устройство реактора ВВЭР-1000: 1 — привод СУЗ; 2 — крышка реактора; 3 — корпус реактора; 4 — блок защитных труб (БЗТ); 5 — шахта; 6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выгородка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активной зоны; 7 — топливные сборки (ТВС), регулирующие стержни;</a:t>
            </a:r>
          </a:p>
        </p:txBody>
      </p:sp>
      <p:pic>
        <p:nvPicPr>
          <p:cNvPr id="57348" name="Picture 4" descr="http://bits.wikimedia.org/skins-1.18/common/images/magnify-clip.png">
            <a:hlinkClick r:id="rId3" tooltip="Увеличить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549275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а 10 из 22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28"/>
            <a:ext cx="4120187" cy="62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036.radikal.ru/1011/13/0c5eba687a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71084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Цепная реакция деления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Суть </a:t>
            </a:r>
            <a:r>
              <a:rPr lang="ru-RU" sz="2000" b="1" dirty="0"/>
              <a:t>цепной реакции </a:t>
            </a:r>
            <a:r>
              <a:rPr lang="ru-RU" sz="2000" b="1" dirty="0" smtClean="0"/>
              <a:t>деления</a:t>
            </a:r>
            <a:r>
              <a:rPr lang="ru-RU" sz="2000" dirty="0" smtClean="0"/>
              <a:t> </a:t>
            </a:r>
            <a:r>
              <a:rPr lang="ru-RU" sz="2000" dirty="0"/>
              <a:t>заключается в непрерывно увеличивающихся актах деления тяжелых ядер за счет вторичных нейтронов</a:t>
            </a:r>
            <a:r>
              <a:rPr lang="ru-RU" sz="2000" dirty="0" smtClean="0"/>
              <a:t>. Поэтому она является </a:t>
            </a:r>
            <a:r>
              <a:rPr lang="ru-RU" sz="2000" b="1" dirty="0" smtClean="0"/>
              <a:t>самоподдерживающейся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386" name="Picture 2" descr="http://gannalv.narod.ru/pic/cepnay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562598" cy="434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upload.wikimedia.org/wikipedia/commons/e/e6/South_Ukraine_Nuclear_Power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982791" cy="523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Реактор большой мощности канальный РБМК - </a:t>
            </a:r>
            <a:r>
              <a:rPr lang="ru-RU" dirty="0" smtClean="0"/>
              <a:t>одноконтурный, замедлителем является графит, а теплоносителем – вода. Канальный реактор в отличие от ВВЭР не имеет прочного многотонного (200 – 500 т) внешнего корпуса. </a:t>
            </a:r>
            <a:r>
              <a:rPr lang="ru-RU" dirty="0" err="1" smtClean="0"/>
              <a:t>ТВЭЛы</a:t>
            </a:r>
            <a:r>
              <a:rPr lang="ru-RU" dirty="0" smtClean="0"/>
              <a:t> помещают в трубы-каналы, через которые прокачивается вода под давлением. Между этими каналами помещается замедлитель нейтронов – графит.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osnadzor.ru/photo/atom/lening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0103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0"/>
            <a:ext cx="85725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Реакторы РБМК – одноконтурные. В них теплоноситель (вода) превращается в пар непосредственно в реакторе. Проходя через сепараторы, пар очищается от радиоактивных веществ и подается на турбину.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РБМК-1000 размещается в бетонной шахте 21.6х21.6 и высотой 25.5 м. Графитовая кладка цилиндрической формы имеет массу 1700 т. Она состоит из отдельных, собранных в колонны блоков, с вертикальными цилиндрическими отверстиями вдоль всей высоты кладки, в которые устанавливаются 1693 технологических канала. Имеется также 211 каналов системы управления и защиты. Конструкционные материалы – нержавеющая сталь и сплав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.5 %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Nb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В каждом технологическом канале размещается кассета с двумя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тепловыводящими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сборками, каждая из которых состоит из 18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ТВЭЛов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длиной 3.5 м. Таким образом, высота активной зоны реактора составляет 7 м, диаметр 11.8 м. В качестве ядерного топлива используется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UO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lang="ru-RU" sz="2400" dirty="0" smtClean="0"/>
              <a:t>обогащенный ураном-235 до 2 %.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Недостатки этого типа реакторов: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Большие габариты реактора и графитовой кладки делают его аккумулятором тепловой энергии, что замедляет спад тепловой мощности реактора после срабатывания аварийной защиты.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Большой паровой объем в контуре охлаждения существенно замедляет темп падения давления теплоносителя при аварийном разрыве трубопровода.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71472" y="285728"/>
            <a:ext cx="75723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/>
              <a:t>Влияние реакторного </a:t>
            </a:r>
            <a:r>
              <a:rPr lang="ru-RU" sz="2400" b="1" dirty="0" err="1" smtClean="0"/>
              <a:t>облученияна</a:t>
            </a:r>
            <a:r>
              <a:rPr lang="ru-RU" sz="2400" b="1" dirty="0" smtClean="0"/>
              <a:t> свойства конструкционных материалов </a:t>
            </a:r>
            <a:r>
              <a:rPr lang="ru-RU" sz="2400" dirty="0" smtClean="0"/>
              <a:t>(происходит под действием высоких температур, давлений, огромных плотностей потоков нейтронов):</a:t>
            </a:r>
          </a:p>
          <a:p>
            <a:pPr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металлические материалы становятся хрупкими (иногда как стекло) –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эффект радиационного охрупчивания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2)</a:t>
            </a:r>
          </a:p>
          <a:p>
            <a:pPr marL="457200" indent="-457200" algn="just">
              <a:buAutoNum type="arabicParenR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металлические и неметаллические материалы увеличиваются в размерах –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эффект радиационного распухания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 возможно распухание до 20 – 30 %;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распухание часто носит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анизотропный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характер, т. е. 	часто в одних направлениях материал растет, а в 	других сокращается.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9.7 Радиационная безопасность АЭС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9.7.1. Защитные барьеры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lang="ru-RU" sz="2400" b="1" dirty="0" smtClean="0">
              <a:ea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59500" algn="l"/>
              </a:tabLst>
            </a:pPr>
            <a:r>
              <a:rPr lang="ru-RU" sz="2400" b="1" i="1" dirty="0" smtClean="0"/>
              <a:t>Оболочка ТВЭЛ</a:t>
            </a:r>
            <a:r>
              <a:rPr lang="ru-RU" sz="2400" dirty="0" smtClean="0"/>
              <a:t>. Циркониево-алюминиевые сплавы, нержавеющая сталь и некоторые другие конструкционные материалы.</a:t>
            </a:r>
            <a:endParaRPr lang="ru-RU" sz="2400" b="1" i="1" dirty="0" smtClean="0"/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59500" algn="l"/>
              </a:tabLst>
            </a:pPr>
            <a:endParaRPr lang="ru-RU" sz="2400" b="1" i="1" dirty="0" smtClean="0"/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59500" algn="l"/>
              </a:tabLst>
            </a:pPr>
            <a:r>
              <a:rPr lang="ru-RU" sz="2400" b="1" i="1" dirty="0" smtClean="0"/>
              <a:t>Корпус реактора и первый контур. </a:t>
            </a:r>
            <a:r>
              <a:rPr lang="ru-RU" sz="2400" dirty="0" smtClean="0"/>
              <a:t>У корпусных реакторов – корпус, у </a:t>
            </a:r>
            <a:r>
              <a:rPr lang="ru-RU" sz="2400" dirty="0" err="1" smtClean="0"/>
              <a:t>безкорпусных</a:t>
            </a:r>
            <a:r>
              <a:rPr lang="ru-RU" sz="2400" dirty="0" smtClean="0"/>
              <a:t> – трубопроводы, агрегаты и арматура </a:t>
            </a:r>
            <a:r>
              <a:rPr lang="ru-RU" sz="2400" dirty="0" err="1" smtClean="0"/>
              <a:t>теплоснимающего</a:t>
            </a:r>
            <a:r>
              <a:rPr lang="ru-RU" sz="2400" dirty="0" smtClean="0"/>
              <a:t> контура.</a:t>
            </a:r>
            <a:endParaRPr lang="ru-RU" sz="2400" b="1" i="1" dirty="0" smtClean="0"/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59500" algn="l"/>
              </a:tabLst>
            </a:pPr>
            <a:endParaRPr lang="ru-RU" sz="2400" b="1" i="1" dirty="0" smtClean="0"/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59500" algn="l"/>
              </a:tabLst>
            </a:pPr>
            <a:r>
              <a:rPr lang="ru-RU" sz="2400" b="1" i="1" dirty="0" smtClean="0"/>
              <a:t>Защитная оболочка.</a:t>
            </a:r>
            <a:r>
              <a:rPr lang="ru-RU" sz="2400" dirty="0" smtClean="0"/>
              <a:t> Нержавеющая сталь или предварительно напряжённый бетон.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 Другие защитные барьеры </a:t>
            </a:r>
            <a:r>
              <a:rPr lang="ru-RU" sz="2400" dirty="0" smtClean="0"/>
              <a:t>в виде контрольных, управляющих, обеспечивающих и локализирующих систем безопасности: системы внутриреакторного контроля, управления реактором, контроля герметичности, аварийная защита реактора, система диагностики оборудования, дозиметрический контроль, система аварийного расхолаживания, газгольдеры выдержки сбросных газов и </a:t>
            </a:r>
            <a:r>
              <a:rPr lang="ru-RU" sz="2400" dirty="0" err="1" smtClean="0"/>
              <a:t>т.д</a:t>
            </a:r>
            <a:endParaRPr lang="ru-RU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28596" y="142852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Проектные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конструктивные решения, направленные на повышение безопасности.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наличие защитного кожуха вокруг корпуса реактора или трубопроводов первого контура;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специальные амортизаторы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трубопроводах первого контура для компенсации напряжений, возникающих при землетрясении;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разбрызгивающие устройства в реакторе ВВЭР для охлаждения активной зоны в случае ее обезвоживания;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использование систем автоматического тушения пожара (для реакторов на быстрых нейтронах с натриевым теплоносителем);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размещение корпуса реактора в шахте, которая может быть заполнена водой в случае аварии;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использование прочной и плотной обстройки вокруг реактора.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Белорусская АЭС, 2 энергоблока с ВВЭР-1200.</a:t>
            </a:r>
            <a:endParaRPr lang="ru-RU" dirty="0"/>
          </a:p>
        </p:txBody>
      </p:sp>
      <p:pic>
        <p:nvPicPr>
          <p:cNvPr id="1003524" name="Picture 4" descr="http://grodno24.com/assets/images/2015/11/aes-foto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643866" cy="509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Оценим время протекания данной реакции в 1 кг урана.</a:t>
            </a:r>
            <a:endParaRPr lang="ru-RU" sz="24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500166" y="1500174"/>
          <a:ext cx="1447800" cy="855662"/>
        </p:xfrm>
        <a:graphic>
          <a:graphicData uri="http://schemas.openxmlformats.org/presentationml/2006/ole">
            <p:oleObj spid="_x0000_s3074" name="Equation" r:id="rId3" imgW="1447560" imgH="850680" progId="Equation.DSMT4">
              <p:embed/>
            </p:oleObj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929058" y="1500174"/>
          <a:ext cx="3619500" cy="792163"/>
        </p:xfrm>
        <a:graphic>
          <a:graphicData uri="http://schemas.openxmlformats.org/presentationml/2006/ole">
            <p:oleObj spid="_x0000_s3075" name="Equation" r:id="rId4" imgW="3619440" imgH="787320" progId="Equation.DSMT4">
              <p:embed/>
            </p:oleObj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071670" y="2857496"/>
          <a:ext cx="4833937" cy="317500"/>
        </p:xfrm>
        <a:graphic>
          <a:graphicData uri="http://schemas.openxmlformats.org/presentationml/2006/ole">
            <p:oleObj spid="_x0000_s3076" name="Equation" r:id="rId5" imgW="4838400" imgH="317160" progId="Equation.DSMT4">
              <p:embed/>
            </p:oleObj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500298" y="3714752"/>
            <a:ext cx="449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(10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)∙61 =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3458" name="Picture 2" descr="http://www.21.by/pub/news/2013/10/1382089566723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5528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482" name="Picture 2" descr="http://www.atomic-energy.ru/files/images/2011/09/mapglobal_a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858048" cy="585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Ядерный взрыв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кг урана приведёт к выделению огромного количества энергии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эквивалентно сжиганию 5∙10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кг каменного угля (100 железнодорожных вагонов).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643174" y="1428736"/>
          <a:ext cx="4165600" cy="809625"/>
        </p:xfrm>
        <a:graphic>
          <a:graphicData uri="http://schemas.openxmlformats.org/presentationml/2006/ole">
            <p:oleObj spid="_x0000_s4098" name="Equation" r:id="rId3" imgW="4165560" imgH="799920" progId="Equation.DSMT4">
              <p:embed/>
            </p:oleObj>
          </a:graphicData>
        </a:graphic>
      </p:graphicFrame>
      <p:pic>
        <p:nvPicPr>
          <p:cNvPr id="910340" name="Picture 4" descr="http://ohsabbyg.pbworks.com/f/Hiroshima%20and%20nagas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000372"/>
            <a:ext cx="4857741" cy="364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реальности не каждый из вторичных нейтронов вызывает реакцию деления, поскольку: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cs typeface="Times New Roman" pitchFamily="18" charset="0"/>
              </a:rPr>
              <a:t>часть нейтронов вылетает из куска делящегося материала вовне и не вступает в реакцию;</a:t>
            </a:r>
          </a:p>
          <a:p>
            <a:r>
              <a:rPr lang="ru-RU" sz="2400" dirty="0"/>
              <a:t>часть нейтронов попадет в ядра, но не вызовет ядерной </a:t>
            </a:r>
            <a:r>
              <a:rPr lang="ru-RU" sz="2400" dirty="0" smtClean="0"/>
              <a:t>реакции </a:t>
            </a:r>
            <a:r>
              <a:rPr lang="ru-RU" sz="2400" dirty="0"/>
              <a:t>деления (может осуществиться иная реакция</a:t>
            </a:r>
            <a:r>
              <a:rPr lang="ru-RU" sz="2400" dirty="0" smtClean="0"/>
              <a:t>);</a:t>
            </a:r>
          </a:p>
          <a:p>
            <a:r>
              <a:rPr lang="ru-RU" sz="2400" dirty="0"/>
              <a:t>часть нейтронов обязательно будет захвачена ядрами примеси, которые всегда есть в любом веществе (например, ядра благородных металлов </a:t>
            </a:r>
            <a:r>
              <a:rPr lang="en-US" sz="2400" b="1" i="1" dirty="0" smtClean="0"/>
              <a:t>Au</a:t>
            </a:r>
            <a:r>
              <a:rPr lang="en-US" sz="2400" dirty="0" smtClean="0"/>
              <a:t>, </a:t>
            </a:r>
            <a:r>
              <a:rPr lang="en-US" sz="2400" b="1" i="1" dirty="0" smtClean="0"/>
              <a:t>Ag</a:t>
            </a:r>
            <a:r>
              <a:rPr lang="en-US" sz="2400" dirty="0" smtClean="0"/>
              <a:t>, </a:t>
            </a:r>
            <a:r>
              <a:rPr lang="ru-RU" sz="2400" dirty="0" smtClean="0"/>
              <a:t>а также </a:t>
            </a:r>
            <a:r>
              <a:rPr lang="en-US" sz="2400" b="1" i="1" dirty="0" smtClean="0"/>
              <a:t>B</a:t>
            </a:r>
            <a:r>
              <a:rPr lang="en-US" sz="2400" dirty="0" smtClean="0"/>
              <a:t>, </a:t>
            </a:r>
            <a:r>
              <a:rPr lang="en-US" sz="2400" b="1" i="1" dirty="0" err="1" smtClean="0"/>
              <a:t>Cd</a:t>
            </a:r>
            <a:r>
              <a:rPr lang="ru-RU" sz="2400" dirty="0" smtClean="0"/>
              <a:t> имеют сечения реакции захвата нейтронов в10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</a:t>
            </a:r>
            <a:r>
              <a:rPr lang="ru-RU" sz="2400" dirty="0"/>
              <a:t>– 10</a:t>
            </a:r>
            <a:r>
              <a:rPr lang="ru-RU" sz="2400" baseline="30000" dirty="0"/>
              <a:t>4</a:t>
            </a:r>
            <a:r>
              <a:rPr lang="ru-RU" sz="2400" dirty="0"/>
              <a:t> раз больше сечений ядерной реакции деления </a:t>
            </a:r>
            <a:r>
              <a:rPr lang="ru-RU" sz="2400" dirty="0" smtClean="0"/>
              <a:t>ядер </a:t>
            </a:r>
            <a:r>
              <a:rPr lang="en-US" sz="2400" b="1" i="1" dirty="0" smtClean="0"/>
              <a:t>U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b="1" i="1" dirty="0" smtClean="0"/>
              <a:t>Pt</a:t>
            </a:r>
            <a:r>
              <a:rPr lang="en-US" sz="2400" dirty="0" smtClean="0"/>
              <a:t>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Необходимо </a:t>
            </a:r>
            <a:r>
              <a:rPr lang="ru-RU" sz="2400" dirty="0"/>
              <a:t>создать такие условия, которые предотвратили бы выполнение вышеназванных пунктов: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Делящееся вещество выбрать в форме шара (в этом случае утечка нейтронов будет минимальной</a:t>
            </a:r>
            <a:r>
              <a:rPr lang="ru-RU" sz="2000" dirty="0" smtClean="0"/>
              <a:t>);</a:t>
            </a:r>
          </a:p>
          <a:p>
            <a:r>
              <a:rPr lang="ru-RU" sz="2000" dirty="0"/>
              <a:t>Вылетевшие из делящегося вещества вовне нейтроны возвратить назад применением "зеркал" – отражателей </a:t>
            </a:r>
            <a:r>
              <a:rPr lang="ru-RU" sz="2000" dirty="0" smtClean="0"/>
              <a:t>(вещества</a:t>
            </a:r>
            <a:r>
              <a:rPr lang="ru-RU" sz="2000" dirty="0"/>
              <a:t>, ядра которых близки по массе к нейтронам; </a:t>
            </a:r>
            <a:r>
              <a:rPr lang="ru-RU" sz="2000" dirty="0" smtClean="0"/>
              <a:t>водородсодержащие </a:t>
            </a:r>
            <a:r>
              <a:rPr lang="ru-RU" sz="2000" dirty="0"/>
              <a:t>вещества: вода, парафин и т.п</a:t>
            </a:r>
            <a:r>
              <a:rPr lang="ru-RU" sz="2000" dirty="0" smtClean="0"/>
              <a:t>.);</a:t>
            </a:r>
          </a:p>
          <a:p>
            <a:r>
              <a:rPr lang="ru-RU" sz="2000" dirty="0"/>
              <a:t>Делящееся вещество очистить от </a:t>
            </a:r>
            <a:r>
              <a:rPr lang="ru-RU" sz="2000" dirty="0" err="1"/>
              <a:t>примесных</a:t>
            </a:r>
            <a:r>
              <a:rPr lang="ru-RU" sz="2000" dirty="0"/>
              <a:t> ядер;</a:t>
            </a:r>
          </a:p>
          <a:p>
            <a:r>
              <a:rPr lang="ru-RU" sz="2000" dirty="0"/>
              <a:t>Спектр энергий вторичных нейтронов, имеющий область 0 – 7 МэВ, трансформировать таким образом, чтобы осуществлялась только ядерная реакция деления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Это </a:t>
            </a:r>
            <a:r>
              <a:rPr lang="ru-RU" sz="2000" dirty="0"/>
              <a:t>выполняется с помощью замедлителей </a:t>
            </a:r>
            <a:r>
              <a:rPr lang="ru-RU" sz="2000" dirty="0" smtClean="0"/>
              <a:t>(для </a:t>
            </a:r>
            <a:r>
              <a:rPr lang="en-US" sz="2000" b="1" baseline="30000" dirty="0" smtClean="0"/>
              <a:t>235</a:t>
            </a:r>
            <a:r>
              <a:rPr lang="en-US" sz="2000" b="1" i="1" dirty="0" smtClean="0"/>
              <a:t>U </a:t>
            </a:r>
            <a:r>
              <a:rPr lang="en-US" sz="2000" dirty="0" smtClean="0"/>
              <a:t>) - </a:t>
            </a:r>
            <a:r>
              <a:rPr lang="ru-RU" sz="2000" dirty="0" smtClean="0"/>
              <a:t>веществ </a:t>
            </a:r>
            <a:r>
              <a:rPr lang="ru-RU" sz="2000" dirty="0"/>
              <a:t>с легкими ядрами (водородсодержащие, углеродсодержащие соединения).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1/13/Partially-reflected-plutonium-sphe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486275" cy="3457575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d/db/Tickling_the_Dragons_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857232"/>
            <a:ext cx="4486275" cy="3324225"/>
          </a:xfrm>
          <a:prstGeom prst="rect">
            <a:avLst/>
          </a:prstGeom>
          <a:noFill/>
        </p:spPr>
      </p:pic>
      <p:pic>
        <p:nvPicPr>
          <p:cNvPr id="19462" name="Picture 6" descr="File:Able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3571900" cy="323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PresentationFormat>Экран (4:3)</PresentationFormat>
  <Paragraphs>122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Equation</vt:lpstr>
      <vt:lpstr>Слайд 1</vt:lpstr>
      <vt:lpstr>Для реакций деления характерны следующие свойства:</vt:lpstr>
      <vt:lpstr>Слайд 3</vt:lpstr>
      <vt:lpstr>9.2. Цепная реакция деления </vt:lpstr>
      <vt:lpstr>Оценим время протекания данной реакции в 1 кг урана.</vt:lpstr>
      <vt:lpstr>Слайд 6</vt:lpstr>
      <vt:lpstr>Однако в реальности не каждый из вторичных нейтронов вызывает реакцию деления, поскольку:</vt:lpstr>
      <vt:lpstr>Необходимо создать такие условия, которые предотвратили бы выполнение вышеназванных пунктов:</vt:lpstr>
      <vt:lpstr>Слайд 9</vt:lpstr>
      <vt:lpstr>Слайд 10</vt:lpstr>
      <vt:lpstr>9.3. Ядерный реактор</vt:lpstr>
      <vt:lpstr>Слайд 12</vt:lpstr>
      <vt:lpstr>Слайд 13</vt:lpstr>
      <vt:lpstr>Реакторы отличаются также по теплотехническим признакам – схеме теплоотвода. Эксплуатируются реакторы с одно-, двух- и трехконтурными схемами теплопередачи.</vt:lpstr>
      <vt:lpstr>Слайд 15</vt:lpstr>
      <vt:lpstr>Слайд 16</vt:lpstr>
      <vt:lpstr>Слайд 17</vt:lpstr>
      <vt:lpstr>Одноконтурная схема АЭС</vt:lpstr>
      <vt:lpstr>Слайд 19</vt:lpstr>
      <vt:lpstr>Слайд 20</vt:lpstr>
      <vt:lpstr>Существует деление реакторов по конструктивному исполнению – корпусные, канальные и канально-корпусные.</vt:lpstr>
      <vt:lpstr>Слайд 22</vt:lpstr>
      <vt:lpstr>Слайд 23</vt:lpstr>
      <vt:lpstr>Слайд 24</vt:lpstr>
      <vt:lpstr>Слайд 25</vt:lpstr>
      <vt:lpstr>Слайд 26</vt:lpstr>
      <vt:lpstr>9.4. Устройство ядерного реактора </vt:lpstr>
      <vt:lpstr>Основные части реактора:</vt:lpstr>
      <vt:lpstr>Слайд 29</vt:lpstr>
      <vt:lpstr>Слайд 30</vt:lpstr>
      <vt:lpstr>Слайд 31</vt:lpstr>
      <vt:lpstr>Слайд 32</vt:lpstr>
      <vt:lpstr>Слайд 33</vt:lpstr>
      <vt:lpstr>9.5. Энергетические ядерные реакторы отечественных АЭС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s</cp:lastModifiedBy>
  <cp:revision>1</cp:revision>
  <dcterms:created xsi:type="dcterms:W3CDTF">2015-12-16T07:51:46Z</dcterms:created>
  <dcterms:modified xsi:type="dcterms:W3CDTF">2015-12-16T07:52:04Z</dcterms:modified>
</cp:coreProperties>
</file>