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0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60648"/>
            <a:ext cx="92890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Дозиметрия </a:t>
            </a:r>
            <a:r>
              <a:rPr lang="ru-RU" sz="4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ионизирующих излучений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.1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Активность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131840" y="2348880"/>
          <a:ext cx="3571900" cy="1462510"/>
        </p:xfrm>
        <a:graphic>
          <a:graphicData uri="http://schemas.openxmlformats.org/presentationml/2006/ole">
            <p:oleObj spid="_x0000_s1026" name="Equation" r:id="rId3" imgW="1206500" imgH="495300" progId="Equation.DSMT4">
              <p:embed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8596" y="3857628"/>
            <a:ext cx="359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где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активность;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929058" y="4000504"/>
          <a:ext cx="357190" cy="446488"/>
        </p:xfrm>
        <a:graphic>
          <a:graphicData uri="http://schemas.openxmlformats.org/presentationml/2006/ole">
            <p:oleObj spid="_x0000_s1027" name="Equation" r:id="rId4" imgW="152334" imgH="190417" progId="Equation.DSMT4">
              <p:embed/>
            </p:oleObj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00034" y="3857628"/>
            <a:ext cx="82868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		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 	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постоянная распада; N – число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lang="ru-RU" sz="3600" b="1" dirty="0" err="1" smtClean="0">
                <a:ea typeface="Times New Roman" pitchFamily="18" charset="0"/>
              </a:rPr>
              <a:t>нераспавшихся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ядер в момент времени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;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число ядер </a:t>
            </a:r>
            <a:r>
              <a:rPr lang="ru-RU" sz="3600" b="1" dirty="0" smtClean="0">
                <a:ea typeface="Times New Roman" pitchFamily="18" charset="0"/>
              </a:rPr>
              <a:t>распавшихся за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время от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до (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+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dt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b="1" dirty="0" smtClean="0"/>
              <a:t>Поверхностная активность отражает степень загрязнения местности(количество радионуклидов, приходящихся на 1 км</a:t>
            </a:r>
            <a:r>
              <a:rPr lang="ru-RU" sz="4400" b="1" baseline="30000" dirty="0" smtClean="0"/>
              <a:t>2</a:t>
            </a:r>
            <a:r>
              <a:rPr lang="ru-RU" sz="4400" b="1" dirty="0" smtClean="0"/>
              <a:t>). </a:t>
            </a:r>
          </a:p>
          <a:p>
            <a:pPr algn="just"/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32656"/>
            <a:ext cx="800105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Для цезия-137 </a:t>
            </a:r>
            <a:r>
              <a:rPr lang="ru-RU" sz="2800" dirty="0"/>
              <a:t>активностью </a:t>
            </a:r>
            <a:r>
              <a:rPr lang="ru-RU" sz="2800" b="1" dirty="0"/>
              <a:t>5 </a:t>
            </a:r>
            <a:r>
              <a:rPr lang="ru-RU" sz="2800" b="1" dirty="0" err="1"/>
              <a:t>Ku</a:t>
            </a:r>
            <a:r>
              <a:rPr lang="ru-RU" sz="2800" b="1" dirty="0"/>
              <a:t>/км</a:t>
            </a:r>
            <a:r>
              <a:rPr lang="ru-RU" sz="2800" b="1" baseline="30000" dirty="0"/>
              <a:t>2</a:t>
            </a:r>
            <a:r>
              <a:rPr lang="ru-RU" sz="2800" b="1" dirty="0"/>
              <a:t> </a:t>
            </a:r>
            <a:r>
              <a:rPr lang="ru-RU" sz="2800" dirty="0"/>
              <a:t>(или 185000 Бк/м</a:t>
            </a:r>
            <a:r>
              <a:rPr lang="ru-RU" sz="2800" baseline="30000" dirty="0"/>
              <a:t>2</a:t>
            </a:r>
            <a:r>
              <a:rPr lang="ru-RU" sz="2800" dirty="0"/>
              <a:t>) соответствует масса 0.0575 мкг, рассеянная на 1 м</a:t>
            </a:r>
            <a:r>
              <a:rPr lang="ru-RU" sz="2800" baseline="30000" dirty="0"/>
              <a:t>2</a:t>
            </a:r>
            <a:r>
              <a:rPr lang="ru-RU" sz="2800" dirty="0"/>
              <a:t>, или масса 0.0575 г, рассеянная на 1 км</a:t>
            </a:r>
            <a:r>
              <a:rPr lang="ru-RU" sz="2800" baseline="30000" dirty="0"/>
              <a:t>2</a:t>
            </a:r>
            <a:r>
              <a:rPr lang="ru-RU" sz="2800" dirty="0" smtClean="0"/>
              <a:t>.</a:t>
            </a:r>
          </a:p>
          <a:p>
            <a:pPr algn="just"/>
            <a:endParaRPr lang="ru-RU" sz="2800" dirty="0"/>
          </a:p>
          <a:p>
            <a:pPr algn="just"/>
            <a:r>
              <a:rPr lang="ru-RU" sz="3600" b="1" dirty="0" smtClean="0"/>
              <a:t>Согласно действующему законодательству, территория с уровнем загрязнения 40 Ku/км</a:t>
            </a:r>
            <a:r>
              <a:rPr lang="ru-RU" sz="3600" b="1" baseline="30000" dirty="0" smtClean="0"/>
              <a:t>2 </a:t>
            </a:r>
            <a:r>
              <a:rPr lang="ru-RU" sz="3600" b="1" dirty="0" smtClean="0"/>
              <a:t>является зоной эвакуации</a:t>
            </a:r>
            <a:r>
              <a:rPr lang="ru-RU" sz="3600" dirty="0" smtClean="0"/>
              <a:t>, </a:t>
            </a:r>
          </a:p>
          <a:p>
            <a:pPr algn="just"/>
            <a:r>
              <a:rPr lang="ru-RU" sz="3600" dirty="0" smtClean="0"/>
              <a:t>с уровнем </a:t>
            </a:r>
            <a:r>
              <a:rPr lang="ru-RU" sz="3600" b="1" dirty="0" smtClean="0"/>
              <a:t>15 - 40 Ku/км</a:t>
            </a:r>
            <a:r>
              <a:rPr lang="ru-RU" sz="3600" b="1" baseline="30000" dirty="0" smtClean="0"/>
              <a:t>2 - </a:t>
            </a:r>
            <a:r>
              <a:rPr lang="ru-RU" sz="3600" b="1" dirty="0" smtClean="0"/>
              <a:t>зоной последующего отселения, </a:t>
            </a:r>
          </a:p>
          <a:p>
            <a:pPr algn="just"/>
            <a:r>
              <a:rPr lang="ru-RU" sz="3600" dirty="0" smtClean="0"/>
              <a:t>с</a:t>
            </a:r>
            <a:r>
              <a:rPr lang="ru-RU" sz="3600" b="1" dirty="0" smtClean="0"/>
              <a:t> </a:t>
            </a:r>
            <a:r>
              <a:rPr lang="ru-RU" sz="3600" dirty="0" smtClean="0"/>
              <a:t>уровнем</a:t>
            </a:r>
            <a:r>
              <a:rPr lang="ru-RU" sz="3600" b="1" dirty="0" smtClean="0"/>
              <a:t> 5 – 15 Ku/км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 - зоной с правом на отселение. </a:t>
            </a:r>
            <a:endParaRPr lang="ru-RU" sz="3600" b="1" dirty="0"/>
          </a:p>
          <a:p>
            <a:pPr algn="just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902" name="Picture 6" descr="http://s009.radikal.ru/i309/1104/6c/f873621134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048672" cy="638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://s00.yaplakal.com/pics/pics_original/6/1/6/3156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912768" cy="544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://welcometogeorgia.ru/pic/large-4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8216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just"/>
            <a:r>
              <a:rPr lang="ru-RU" sz="4000" b="1" i="1" dirty="0" smtClean="0"/>
              <a:t>Радиометр</a:t>
            </a:r>
            <a:r>
              <a:rPr lang="ru-RU" sz="4000" b="1" dirty="0" smtClean="0"/>
              <a:t> – прибор для измерения активности.</a:t>
            </a:r>
            <a:endParaRPr lang="ru-RU" sz="4000" b="1" dirty="0"/>
          </a:p>
        </p:txBody>
      </p:sp>
      <p:pic>
        <p:nvPicPr>
          <p:cNvPr id="415746" name="Picture 2" descr="http://i.ytimg.com/vi/bJTONgvWZ5I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6000792" cy="450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6770" name="Picture 2" descr="http://vam-zhenshini.ru/images/catalog/img_item_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37699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14480" y="642918"/>
            <a:ext cx="5173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3.2.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Доза облучения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57158" y="1643050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Количество переданной веществу энергии 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излучения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называется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дозой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Дозу можно рассчитывать для вещества или организма.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Также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доза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зависит от типа излучения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48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 smtClean="0"/>
              <a:t>Экспозиционная доза – электрический заряд, образующийся в 1 кг сухого воздуха за счёт его ионизации фотонным </a:t>
            </a:r>
            <a:r>
              <a:rPr lang="en-US" sz="4000" b="1" dirty="0" smtClean="0"/>
              <a:t>(</a:t>
            </a:r>
            <a:r>
              <a:rPr lang="ru-RU" sz="4000" b="1" dirty="0" smtClean="0"/>
              <a:t>ЭМ</a:t>
            </a:r>
            <a:r>
              <a:rPr lang="en-US" sz="4000" b="1" dirty="0" smtClean="0"/>
              <a:t>)</a:t>
            </a:r>
            <a:r>
              <a:rPr lang="ru-RU" sz="4000" b="1" dirty="0" smtClean="0"/>
              <a:t> излучением.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474788" y="4279900"/>
          <a:ext cx="6081712" cy="1346200"/>
        </p:xfrm>
        <a:graphic>
          <a:graphicData uri="http://schemas.openxmlformats.org/presentationml/2006/ole">
            <p:oleObj spid="_x0000_s3074" name="Equation" r:id="rId3" imgW="17653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/>
              <a:t>Рентген</a:t>
            </a:r>
            <a:r>
              <a:rPr lang="ru-RU" sz="4000" dirty="0" smtClean="0"/>
              <a:t> – единица экспозиционной дозы фотонного излучения, при прохождении которого через 0,001293 грамма сухого воздуха создается 2</a:t>
            </a:r>
            <a:r>
              <a:rPr lang="ru-RU" sz="4000" dirty="0" smtClean="0">
                <a:sym typeface="Symbol"/>
              </a:rPr>
              <a:t></a:t>
            </a:r>
            <a:r>
              <a:rPr lang="ru-RU" sz="4000" dirty="0" smtClean="0"/>
              <a:t>10</a:t>
            </a:r>
            <a:r>
              <a:rPr lang="ru-RU" sz="4000" baseline="30000" dirty="0" smtClean="0"/>
              <a:t>9</a:t>
            </a:r>
            <a:r>
              <a:rPr lang="ru-RU" sz="4000" dirty="0" smtClean="0"/>
              <a:t> пар ионов.</a:t>
            </a:r>
          </a:p>
          <a:p>
            <a:pPr algn="just"/>
            <a:r>
              <a:rPr lang="ru-RU" sz="4400" b="1" dirty="0" smtClean="0"/>
              <a:t>1 </a:t>
            </a:r>
            <a:r>
              <a:rPr lang="ru-RU" sz="4400" b="1" i="1" dirty="0" smtClean="0"/>
              <a:t>Р </a:t>
            </a:r>
            <a:r>
              <a:rPr lang="ru-RU" sz="4400" b="1" dirty="0" smtClean="0"/>
              <a:t>= 2,58</a:t>
            </a:r>
            <a:r>
              <a:rPr lang="ru-RU" sz="4400" b="1" dirty="0" smtClean="0">
                <a:sym typeface="Symbol"/>
              </a:rPr>
              <a:t></a:t>
            </a:r>
            <a:r>
              <a:rPr lang="ru-RU" sz="4400" b="1" dirty="0" smtClean="0"/>
              <a:t>10</a:t>
            </a:r>
            <a:r>
              <a:rPr lang="ru-RU" sz="4400" b="1" baseline="30000" dirty="0" smtClean="0"/>
              <a:t>–4</a:t>
            </a:r>
            <a:r>
              <a:rPr lang="ru-RU" sz="4400" b="1" dirty="0" smtClean="0"/>
              <a:t> </a:t>
            </a:r>
            <a:r>
              <a:rPr lang="ru-RU" sz="4400" b="1" i="1" dirty="0" smtClean="0"/>
              <a:t>Кл/кг</a:t>
            </a:r>
            <a:r>
              <a:rPr lang="ru-RU" sz="4400" b="1" dirty="0" smtClean="0"/>
              <a:t> ,	1 </a:t>
            </a:r>
            <a:r>
              <a:rPr lang="ru-RU" sz="4400" b="1" i="1" dirty="0" smtClean="0"/>
              <a:t>Кл/кг</a:t>
            </a:r>
            <a:r>
              <a:rPr lang="ru-RU" sz="4400" b="1" dirty="0" smtClean="0"/>
              <a:t> = 3,88</a:t>
            </a:r>
            <a:r>
              <a:rPr lang="ru-RU" sz="4400" b="1" dirty="0" smtClean="0">
                <a:sym typeface="Symbol"/>
              </a:rPr>
              <a:t></a:t>
            </a:r>
            <a:r>
              <a:rPr lang="ru-RU" sz="4400" b="1" dirty="0" smtClean="0"/>
              <a:t>10</a:t>
            </a:r>
            <a:r>
              <a:rPr lang="ru-RU" sz="4400" b="1" baseline="30000" dirty="0" smtClean="0"/>
              <a:t>3 </a:t>
            </a:r>
            <a:r>
              <a:rPr lang="ru-RU" sz="4400" b="1" i="1" dirty="0" smtClean="0"/>
              <a:t>Р</a:t>
            </a:r>
            <a:endParaRPr lang="ru-RU" sz="4400" b="1" dirty="0" smtClean="0"/>
          </a:p>
          <a:p>
            <a:pPr algn="just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/>
              <a:t>Активность </a:t>
            </a:r>
            <a:r>
              <a:rPr lang="ru-RU" sz="4000" b="1" i="1" dirty="0" smtClean="0"/>
              <a:t>характеризует количество распадов, происходящих за одну секунду</a:t>
            </a:r>
            <a:r>
              <a:rPr lang="ru-RU" sz="4000" b="1" dirty="0" smtClean="0"/>
              <a:t>. Определяется количеством еще </a:t>
            </a:r>
            <a:r>
              <a:rPr lang="ru-RU" sz="4000" b="1" dirty="0" err="1" smtClean="0"/>
              <a:t>нераспавшихся</a:t>
            </a:r>
            <a:r>
              <a:rPr lang="ru-RU" sz="4000" b="1" dirty="0" smtClean="0"/>
              <a:t> ядер и скоростью их распада.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600" b="1" dirty="0" smtClean="0"/>
              <a:t>Мощность </a:t>
            </a:r>
            <a:r>
              <a:rPr lang="ru-RU" sz="3600" b="1" dirty="0" err="1" smtClean="0"/>
              <a:t>экспозиционнай</a:t>
            </a:r>
            <a:r>
              <a:rPr lang="ru-RU" sz="3600" b="1" dirty="0" smtClean="0"/>
              <a:t> дозы: величина дозы, получаемой за единичный интервал времени (1 с, 1 час ).</a:t>
            </a:r>
          </a:p>
          <a:p>
            <a:pPr algn="just"/>
            <a:endParaRPr lang="ru-RU" sz="3600" b="1" dirty="0" smtClean="0"/>
          </a:p>
          <a:p>
            <a:pPr algn="just"/>
            <a:endParaRPr lang="ru-RU" sz="3600" b="1" dirty="0" smtClean="0"/>
          </a:p>
          <a:p>
            <a:pPr algn="just"/>
            <a:r>
              <a:rPr lang="ru-RU" sz="3600" b="1" dirty="0" smtClean="0"/>
              <a:t>Мощность экспозиционной дозы радиационного фона в Витебской обл. составляет 12 – 15 </a:t>
            </a:r>
            <a:r>
              <a:rPr lang="ru-RU" sz="3600" b="1" dirty="0" err="1" smtClean="0"/>
              <a:t>мкР</a:t>
            </a:r>
            <a:r>
              <a:rPr lang="ru-RU" sz="3600" b="1" dirty="0" smtClean="0"/>
              <a:t>/ч.</a:t>
            </a:r>
            <a:endParaRPr lang="ru-RU" sz="3600" dirty="0"/>
          </a:p>
        </p:txBody>
      </p:sp>
      <p:graphicFrame>
        <p:nvGraphicFramePr>
          <p:cNvPr id="420866" name="Object 2"/>
          <p:cNvGraphicFramePr>
            <a:graphicFrameLocks noChangeAspect="1"/>
          </p:cNvGraphicFramePr>
          <p:nvPr/>
        </p:nvGraphicFramePr>
        <p:xfrm>
          <a:off x="1187624" y="2564904"/>
          <a:ext cx="6802438" cy="1790700"/>
        </p:xfrm>
        <a:graphic>
          <a:graphicData uri="http://schemas.openxmlformats.org/presentationml/2006/ole">
            <p:oleObj spid="_x0000_s4098" name="Equation" r:id="rId3" imgW="1930400" imgH="508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1 </a:t>
            </a:r>
            <a:r>
              <a:rPr lang="ru-RU" sz="4800" b="1" i="1" dirty="0" smtClean="0"/>
              <a:t>А/кг</a:t>
            </a:r>
            <a:r>
              <a:rPr lang="ru-RU" sz="4800" b="1" dirty="0" smtClean="0"/>
              <a:t> = 1,397</a:t>
            </a:r>
            <a:r>
              <a:rPr lang="ru-RU" sz="4800" b="1" dirty="0" smtClean="0">
                <a:sym typeface="Symbol"/>
              </a:rPr>
              <a:t></a:t>
            </a:r>
            <a:r>
              <a:rPr lang="ru-RU" sz="4800" b="1" dirty="0" smtClean="0"/>
              <a:t>10</a:t>
            </a:r>
            <a:r>
              <a:rPr lang="ru-RU" sz="4800" b="1" baseline="30000" dirty="0" smtClean="0"/>
              <a:t>7</a:t>
            </a:r>
            <a:r>
              <a:rPr lang="ru-RU" sz="4800" b="1" dirty="0" smtClean="0"/>
              <a:t> </a:t>
            </a:r>
            <a:r>
              <a:rPr lang="ru-RU" sz="4800" b="1" i="1" dirty="0" smtClean="0"/>
              <a:t>Р/ч</a:t>
            </a:r>
            <a:r>
              <a:rPr lang="ru-RU" sz="4800" b="1" dirty="0" smtClean="0"/>
              <a:t>; 1 </a:t>
            </a:r>
            <a:r>
              <a:rPr lang="ru-RU" sz="4800" b="1" i="1" dirty="0" smtClean="0"/>
              <a:t>Р/ч</a:t>
            </a:r>
            <a:r>
              <a:rPr lang="ru-RU" sz="4800" b="1" dirty="0" smtClean="0"/>
              <a:t> = 7,16 </a:t>
            </a:r>
            <a:r>
              <a:rPr lang="ru-RU" sz="4800" b="1" dirty="0" smtClean="0">
                <a:sym typeface="Symbol"/>
              </a:rPr>
              <a:t></a:t>
            </a:r>
            <a:r>
              <a:rPr lang="ru-RU" sz="4800" b="1" dirty="0" smtClean="0"/>
              <a:t> 10</a:t>
            </a:r>
            <a:r>
              <a:rPr lang="ru-RU" sz="4800" b="1" baseline="30000" dirty="0" smtClean="0"/>
              <a:t>–8</a:t>
            </a:r>
            <a:r>
              <a:rPr lang="ru-RU" sz="4800" b="1" dirty="0" smtClean="0"/>
              <a:t> </a:t>
            </a:r>
            <a:r>
              <a:rPr lang="ru-RU" sz="4800" b="1" i="1" dirty="0" smtClean="0"/>
              <a:t>А/кг</a:t>
            </a:r>
            <a:r>
              <a:rPr lang="ru-RU" sz="4800" b="1" dirty="0" smtClean="0"/>
              <a:t> </a:t>
            </a:r>
          </a:p>
          <a:p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ea typeface="Times New Roman" pitchFamily="18" charset="0"/>
                <a:cs typeface="Times New Roman" pitchFamily="18" charset="0"/>
              </a:rPr>
              <a:t>Поглощенная доза </a:t>
            </a:r>
            <a:r>
              <a:rPr lang="ru-RU" sz="4000" b="1" dirty="0" smtClean="0">
                <a:ea typeface="Times New Roman" pitchFamily="18" charset="0"/>
                <a:cs typeface="Times New Roman" pitchFamily="18" charset="0"/>
              </a:rPr>
              <a:t>есть энергия, поглощенной единицей массы облученного вещества.</a:t>
            </a:r>
            <a:endParaRPr lang="ru-RU" sz="4000" b="1" dirty="0"/>
          </a:p>
        </p:txBody>
      </p:sp>
      <p:graphicFrame>
        <p:nvGraphicFramePr>
          <p:cNvPr id="261122" name="Object 2"/>
          <p:cNvGraphicFramePr>
            <a:graphicFrameLocks noChangeAspect="1"/>
          </p:cNvGraphicFramePr>
          <p:nvPr/>
        </p:nvGraphicFramePr>
        <p:xfrm>
          <a:off x="2428875" y="3387725"/>
          <a:ext cx="4340225" cy="1933575"/>
        </p:xfrm>
        <a:graphic>
          <a:graphicData uri="http://schemas.openxmlformats.org/presentationml/2006/ole">
            <p:oleObj spid="_x0000_s5122" name="Equation" r:id="rId3" imgW="1231366" imgH="545863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6114" name="Picture 2" descr="http://nuclphys.sinp.msu.ru/ecology/ecol/images/ecol2-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31277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4000" b="1" dirty="0" smtClean="0"/>
              <a:t>В качестве единицы поглощенной дозы в системе СИ </a:t>
            </a:r>
            <a:r>
              <a:rPr lang="ru-RU" sz="4000" dirty="0" smtClean="0"/>
              <a:t>принят </a:t>
            </a:r>
            <a:r>
              <a:rPr lang="ru-RU" sz="4000" b="1" dirty="0" smtClean="0"/>
              <a:t>грей</a:t>
            </a:r>
            <a:r>
              <a:rPr lang="ru-RU" sz="4000" dirty="0" smtClean="0"/>
              <a:t> (</a:t>
            </a:r>
            <a:r>
              <a:rPr lang="ru-RU" sz="4000" b="1" dirty="0" smtClean="0"/>
              <a:t>Гр</a:t>
            </a:r>
            <a:r>
              <a:rPr lang="ru-RU" sz="4000" dirty="0" smtClean="0"/>
              <a:t>), т.е. </a:t>
            </a:r>
            <a:r>
              <a:rPr lang="ru-RU" sz="4000" b="1" dirty="0" smtClean="0"/>
              <a:t>1 Гр = 1 Дж/кг</a:t>
            </a:r>
            <a:r>
              <a:rPr lang="ru-RU" sz="4000" dirty="0" smtClean="0"/>
              <a:t>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4000" b="1" dirty="0" smtClean="0"/>
              <a:t>Внесистемная единица поглощенной дозы – рад</a:t>
            </a:r>
            <a:r>
              <a:rPr lang="ru-RU" sz="4000" dirty="0" smtClean="0"/>
              <a:t>.</a:t>
            </a: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725144"/>
            <a:ext cx="3236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/>
              <a:t>1 Гр = 100 рад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	</a:t>
            </a:r>
            <a:r>
              <a:rPr lang="ru-RU" sz="4000" b="1" i="1" dirty="0" smtClean="0"/>
              <a:t>Мощность поглощенной дозы</a:t>
            </a:r>
            <a:r>
              <a:rPr lang="ru-RU" sz="4000" b="1" dirty="0" smtClean="0"/>
              <a:t>: величина дозы, получаемой за единичный интервал времени (1 с, 1 час ).</a:t>
            </a:r>
          </a:p>
          <a:p>
            <a:endParaRPr lang="ru-RU" sz="4000" b="1" dirty="0" smtClean="0"/>
          </a:p>
          <a:p>
            <a:pPr lvl="8">
              <a:buNone/>
            </a:pPr>
            <a:r>
              <a:rPr lang="ru-RU" sz="3600" b="1" dirty="0" smtClean="0"/>
              <a:t>		Гр</a:t>
            </a:r>
            <a:r>
              <a:rPr lang="en-US" sz="3600" b="1" dirty="0" smtClean="0"/>
              <a:t>/c</a:t>
            </a:r>
            <a:r>
              <a:rPr lang="ru-RU" sz="3600" b="1" dirty="0" smtClean="0"/>
              <a:t>, Гр/ч</a:t>
            </a:r>
          </a:p>
        </p:txBody>
      </p:sp>
      <p:graphicFrame>
        <p:nvGraphicFramePr>
          <p:cNvPr id="348162" name="Object 2"/>
          <p:cNvGraphicFramePr>
            <a:graphicFrameLocks noChangeAspect="1"/>
          </p:cNvGraphicFramePr>
          <p:nvPr/>
        </p:nvGraphicFramePr>
        <p:xfrm>
          <a:off x="1907704" y="3429000"/>
          <a:ext cx="2551112" cy="1798638"/>
        </p:xfrm>
        <a:graphic>
          <a:graphicData uri="http://schemas.openxmlformats.org/presentationml/2006/ole">
            <p:oleObj spid="_x0000_s6146" name="Equation" r:id="rId3" imgW="723586" imgH="5077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Пример: человек провел </a:t>
            </a:r>
            <a:r>
              <a:rPr lang="el-GR" sz="4000" b="1" dirty="0" smtClean="0"/>
              <a:t>Δ</a:t>
            </a:r>
            <a:r>
              <a:rPr lang="en-US" sz="4000" b="1" dirty="0" smtClean="0"/>
              <a:t>t=</a:t>
            </a:r>
            <a:r>
              <a:rPr lang="ru-RU" sz="4000" b="1" dirty="0" smtClean="0"/>
              <a:t>3 часа в условиях, в которых мощность поглощённой дозы составляла 10 </a:t>
            </a:r>
            <a:r>
              <a:rPr lang="ru-RU" sz="4000" b="1" dirty="0" err="1" smtClean="0"/>
              <a:t>мГр</a:t>
            </a:r>
            <a:r>
              <a:rPr lang="ru-RU" sz="4000" b="1" dirty="0" smtClean="0"/>
              <a:t>/ч.</a:t>
            </a:r>
          </a:p>
          <a:p>
            <a:r>
              <a:rPr lang="ru-RU" sz="4000" b="1" dirty="0" smtClean="0"/>
              <a:t>В итоге поглощённая доза, которую получит данный человек составит:</a:t>
            </a:r>
            <a:endParaRPr lang="ru-RU" sz="4000" b="1" dirty="0"/>
          </a:p>
        </p:txBody>
      </p:sp>
      <p:graphicFrame>
        <p:nvGraphicFramePr>
          <p:cNvPr id="349186" name="Object 2"/>
          <p:cNvGraphicFramePr>
            <a:graphicFrameLocks noChangeAspect="1"/>
          </p:cNvGraphicFramePr>
          <p:nvPr/>
        </p:nvGraphicFramePr>
        <p:xfrm>
          <a:off x="395536" y="4653136"/>
          <a:ext cx="8540750" cy="1187450"/>
        </p:xfrm>
        <a:graphic>
          <a:graphicData uri="http://schemas.openxmlformats.org/presentationml/2006/ole">
            <p:oleObj spid="_x0000_s7170" name="Equation" r:id="rId3" imgW="2933700" imgH="38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Степень радиационного риска можно определить, например, по числу погибших от излучения организмов. </a:t>
            </a:r>
            <a:endParaRPr lang="en-US" b="1" dirty="0" smtClean="0"/>
          </a:p>
          <a:p>
            <a:pPr algn="just"/>
            <a:r>
              <a:rPr lang="ru-RU" b="1" dirty="0" smtClean="0"/>
              <a:t>Но </a:t>
            </a:r>
            <a:r>
              <a:rPr lang="ru-RU" b="1" dirty="0"/>
              <a:t>летальная доза (</a:t>
            </a:r>
            <a:r>
              <a:rPr lang="ru-RU" b="1" i="1" dirty="0"/>
              <a:t>ЛД</a:t>
            </a:r>
            <a:r>
              <a:rPr lang="ru-RU" b="1" dirty="0"/>
              <a:t>) зависит от вида и уровня сложности организмов (табл. </a:t>
            </a:r>
            <a:r>
              <a:rPr lang="ru-RU" b="1" dirty="0" smtClean="0"/>
              <a:t>), </a:t>
            </a:r>
            <a:r>
              <a:rPr lang="ru-RU" b="1" dirty="0"/>
              <a:t>а также пола, возраста облучаемого и других факторов. </a:t>
            </a:r>
            <a:endParaRPr lang="en-US" b="1" dirty="0" smtClean="0"/>
          </a:p>
          <a:p>
            <a:pPr algn="just"/>
            <a:r>
              <a:rPr lang="ru-RU" b="1" dirty="0" smtClean="0"/>
              <a:t>Потому </a:t>
            </a:r>
            <a:r>
              <a:rPr lang="ru-RU" b="1" dirty="0"/>
              <a:t>часто используют более сложные критерии, например, </a:t>
            </a:r>
            <a:r>
              <a:rPr lang="ru-RU" b="1" i="1" dirty="0"/>
              <a:t>ЛD</a:t>
            </a:r>
            <a:r>
              <a:rPr lang="ru-RU" b="1" i="1" baseline="-25000" dirty="0"/>
              <a:t>50/30</a:t>
            </a:r>
            <a:r>
              <a:rPr lang="ru-RU" b="1" dirty="0"/>
              <a:t> – </a:t>
            </a:r>
            <a:r>
              <a:rPr lang="ru-RU" b="1" i="1" dirty="0"/>
              <a:t>полулетальная доза </a:t>
            </a:r>
            <a:r>
              <a:rPr lang="ru-RU" b="1" dirty="0"/>
              <a:t>(50 % погибших за 30 суток).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364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Полулетальные дозы для различных объектов живой природы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0608320"/>
              </p:ext>
            </p:extLst>
          </p:nvPr>
        </p:nvGraphicFramePr>
        <p:xfrm>
          <a:off x="683568" y="1844825"/>
          <a:ext cx="7704857" cy="3744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3740"/>
                <a:gridCol w="1144373"/>
                <a:gridCol w="1322361"/>
                <a:gridCol w="1332189"/>
                <a:gridCol w="1455580"/>
                <a:gridCol w="1206614"/>
              </a:tblGrid>
              <a:tr h="114843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Объект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Вирусы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Бактерии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Мхи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Насекомые</a:t>
                      </a:r>
                      <a:endParaRPr lang="ru-RU" sz="2000" b="1">
                        <a:effectLst/>
                        <a:latin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Деревья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838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ЛD</a:t>
                      </a:r>
                      <a:r>
                        <a:rPr lang="ru-RU" sz="2000" baseline="-25000" dirty="0">
                          <a:effectLst/>
                        </a:rPr>
                        <a:t>50</a:t>
                      </a:r>
                      <a:r>
                        <a:rPr lang="ru-RU" sz="2000" dirty="0">
                          <a:effectLst/>
                        </a:rPr>
                        <a:t>, Гр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10000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500–5000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10–350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122834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Объект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Рыбы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Птицы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Кролик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Обезьяна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Человек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838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ЛD</a:t>
                      </a:r>
                      <a:r>
                        <a:rPr lang="ru-RU" sz="2000" baseline="-25000">
                          <a:effectLst/>
                        </a:rPr>
                        <a:t>50, </a:t>
                      </a:r>
                      <a:r>
                        <a:rPr lang="ru-RU" sz="2000">
                          <a:effectLst/>
                        </a:rPr>
                        <a:t>Гр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7–15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6–8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3–6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2–3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221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285860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Известно, </a:t>
            </a:r>
            <a:r>
              <a:rPr lang="ru-RU" sz="4000" b="1" dirty="0" smtClean="0"/>
              <a:t>что </a:t>
            </a:r>
            <a:r>
              <a:rPr lang="ru-RU" sz="4000" b="1" i="1" dirty="0" smtClean="0"/>
              <a:t>при одинаковых поглощенных дозах, благодаря огромной ионизирующей способности, </a:t>
            </a:r>
            <a:r>
              <a:rPr lang="el-GR" sz="4000" b="1" i="1" dirty="0" smtClean="0"/>
              <a:t>α</a:t>
            </a:r>
            <a:r>
              <a:rPr lang="ru-RU" sz="4000" b="1" i="1" dirty="0" smtClean="0"/>
              <a:t>-излучение примерно в 20 раз опаснее </a:t>
            </a:r>
            <a:r>
              <a:rPr lang="el-GR" sz="4000" b="1" i="1" dirty="0" smtClean="0"/>
              <a:t>β</a:t>
            </a:r>
            <a:r>
              <a:rPr lang="ru-RU" sz="4000" b="1" i="1" dirty="0" smtClean="0"/>
              <a:t> и </a:t>
            </a:r>
            <a:r>
              <a:rPr lang="el-GR" sz="4000" b="1" i="1" dirty="0" smtClean="0"/>
              <a:t>γ</a:t>
            </a:r>
            <a:r>
              <a:rPr lang="ru-RU" sz="4000" b="1" i="1" dirty="0" smtClean="0"/>
              <a:t>-излучений</a:t>
            </a:r>
            <a:r>
              <a:rPr lang="ru-RU" sz="4000" b="1" dirty="0" smtClean="0"/>
              <a:t>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467268"/>
            <a:ext cx="77152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 единицу активности в системе СИ принимается беккерель (Бк) – одно ядерное превращение в секунду.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Внесистемная единица активности – кюри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Ku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).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lang="ru-RU" sz="2800" dirty="0" smtClean="0">
                <a:ea typeface="Times New Roman" pitchFamily="18" charset="0"/>
              </a:rPr>
              <a:t> Кюри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это единица активности радиоактивного препарата, при которой за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 с происходит 3.7 10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10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распадов (это примерно равно числу распадов 1 г изотопа 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226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за 1 с). </a:t>
            </a:r>
            <a:endParaRPr lang="ru-RU" sz="2800" dirty="0">
              <a:ea typeface="Times New Roman" pitchFamily="18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Ku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3.7 10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10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Бк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Коэффициент, показывающий, во сколько раз поражающее действие данного вида излучения выше, чем </a:t>
            </a:r>
            <a:r>
              <a:rPr lang="ru-RU" sz="4000" b="1" dirty="0" smtClean="0"/>
              <a:t>рентгеновского,</a:t>
            </a:r>
            <a:r>
              <a:rPr lang="en-US" sz="4000" b="1" dirty="0" smtClean="0"/>
              <a:t> </a:t>
            </a:r>
            <a:r>
              <a:rPr lang="ru-RU" sz="4000" b="1" dirty="0" smtClean="0"/>
              <a:t>называют </a:t>
            </a:r>
            <a:r>
              <a:rPr lang="ru-RU" sz="4000" b="1" i="1" dirty="0"/>
              <a:t>относительной биологической эффективностью </a:t>
            </a:r>
            <a:r>
              <a:rPr lang="ru-RU" sz="4000" b="1" dirty="0"/>
              <a:t>(КОБЭ) или </a:t>
            </a:r>
            <a:r>
              <a:rPr lang="ru-RU" sz="4000" b="1" i="1" dirty="0"/>
              <a:t>коэффициентом качества излучения К</a:t>
            </a:r>
            <a:r>
              <a:rPr lang="ru-RU" sz="4000" b="1" dirty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2651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39952" y="21328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l-GR" sz="2400" dirty="0" smtClean="0"/>
              <a:t>β</a:t>
            </a:r>
            <a:r>
              <a:rPr lang="en-US" sz="2400" dirty="0" smtClean="0"/>
              <a:t>-</a:t>
            </a:r>
            <a:r>
              <a:rPr lang="ru-RU" sz="2400" dirty="0" smtClean="0"/>
              <a:t>излучение)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45091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(осколки распада)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692696"/>
            <a:ext cx="792961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Учет поражающего действия на человеческий организм различных излучений производится вводом понятия </a:t>
            </a:r>
            <a:r>
              <a:rPr lang="ru-RU" sz="4000" b="1" i="1" dirty="0"/>
              <a:t>эквивалентной дозы </a:t>
            </a:r>
            <a:r>
              <a:rPr lang="ru-RU" sz="4000" b="1" dirty="0" smtClean="0"/>
              <a:t>Н:</a:t>
            </a:r>
            <a:endParaRPr lang="ru-RU" sz="4000" dirty="0" smtClean="0"/>
          </a:p>
          <a:p>
            <a:pPr algn="ctr"/>
            <a:r>
              <a:rPr lang="ru-RU" sz="4000" b="1" dirty="0" smtClean="0"/>
              <a:t>Н </a:t>
            </a:r>
            <a:r>
              <a:rPr lang="ru-RU" sz="4000" b="1" dirty="0"/>
              <a:t>= </a:t>
            </a:r>
            <a:r>
              <a:rPr lang="en-US" sz="4000" b="1" dirty="0"/>
              <a:t>D</a:t>
            </a:r>
            <a:r>
              <a:rPr lang="en-US" sz="4000" b="1" dirty="0">
                <a:sym typeface="Symbol"/>
              </a:rPr>
              <a:t></a:t>
            </a:r>
            <a:r>
              <a:rPr lang="ru-RU" sz="4000" b="1" dirty="0" smtClean="0"/>
              <a:t>К</a:t>
            </a:r>
            <a:endParaRPr lang="en-US" sz="4000" b="1" dirty="0" smtClean="0"/>
          </a:p>
          <a:p>
            <a:pPr algn="ctr"/>
            <a:endParaRPr lang="en-US" sz="4000" i="1" dirty="0" smtClean="0"/>
          </a:p>
          <a:p>
            <a:pPr algn="ctr"/>
            <a:r>
              <a:rPr lang="en-US" sz="4800" b="1" i="1" dirty="0" smtClean="0"/>
              <a:t>H</a:t>
            </a:r>
            <a:r>
              <a:rPr lang="ru-RU" sz="4800" b="1" i="1" dirty="0" smtClean="0"/>
              <a:t> = </a:t>
            </a:r>
            <a:r>
              <a:rPr lang="en-US" sz="4800" b="1" i="1" dirty="0" smtClean="0"/>
              <a:t>k</a:t>
            </a:r>
            <a:r>
              <a:rPr lang="ru-RU" sz="4800" b="1" i="1" baseline="-25000" dirty="0" smtClean="0">
                <a:sym typeface="Symbol"/>
              </a:rPr>
              <a:t></a:t>
            </a:r>
            <a:r>
              <a:rPr lang="en-US" sz="4800" b="1" i="1" dirty="0" smtClean="0"/>
              <a:t>D</a:t>
            </a:r>
            <a:r>
              <a:rPr lang="ru-RU" sz="4800" b="1" i="1" baseline="-25000" dirty="0" smtClean="0">
                <a:sym typeface="Symbol"/>
              </a:rPr>
              <a:t></a:t>
            </a:r>
            <a:r>
              <a:rPr lang="ru-RU" sz="4800" b="1" i="1" baseline="-25000" dirty="0" smtClean="0"/>
              <a:t> </a:t>
            </a:r>
            <a:r>
              <a:rPr lang="ru-RU" sz="4800" b="1" i="1" dirty="0" smtClean="0"/>
              <a:t>+ </a:t>
            </a:r>
            <a:r>
              <a:rPr lang="en-US" sz="4800" b="1" i="1" dirty="0" smtClean="0"/>
              <a:t>k</a:t>
            </a:r>
            <a:r>
              <a:rPr lang="ru-RU" sz="4800" b="1" i="1" baseline="-25000" dirty="0" smtClean="0">
                <a:sym typeface="Symbol"/>
              </a:rPr>
              <a:t></a:t>
            </a:r>
            <a:r>
              <a:rPr lang="en-US" sz="4800" b="1" i="1" dirty="0" smtClean="0"/>
              <a:t>D</a:t>
            </a:r>
            <a:r>
              <a:rPr lang="ru-RU" sz="4800" b="1" i="1" baseline="-25000" dirty="0" smtClean="0">
                <a:sym typeface="Symbol"/>
              </a:rPr>
              <a:t></a:t>
            </a:r>
            <a:r>
              <a:rPr lang="ru-RU" sz="4800" b="1" i="1" dirty="0" smtClean="0"/>
              <a:t> + </a:t>
            </a:r>
            <a:r>
              <a:rPr lang="en-US" sz="4800" b="1" i="1" dirty="0" smtClean="0"/>
              <a:t>k</a:t>
            </a:r>
            <a:r>
              <a:rPr lang="ru-RU" sz="4800" b="1" i="1" baseline="-25000" dirty="0" smtClean="0">
                <a:sym typeface="Symbol"/>
              </a:rPr>
              <a:t></a:t>
            </a:r>
            <a:r>
              <a:rPr lang="en-US" sz="4800" b="1" i="1" dirty="0" smtClean="0"/>
              <a:t>D</a:t>
            </a:r>
            <a:r>
              <a:rPr lang="ru-RU" sz="4800" b="1" i="1" baseline="-25000" dirty="0" smtClean="0">
                <a:sym typeface="Symbol"/>
              </a:rPr>
              <a:t></a:t>
            </a:r>
            <a:r>
              <a:rPr lang="ru-RU" sz="4800" b="1" i="1" dirty="0" smtClean="0"/>
              <a:t> + ...</a:t>
            </a:r>
            <a:endParaRPr lang="en-US" sz="4800" b="1" dirty="0" smtClean="0"/>
          </a:p>
          <a:p>
            <a:pPr algn="ctr"/>
            <a:endParaRPr lang="ru-RU" sz="4000" b="1" dirty="0" smtClean="0"/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/>
              <a:t>Единица измерения эквивалентной дозы </a:t>
            </a:r>
            <a:r>
              <a:rPr lang="ru-RU" sz="4000" dirty="0" smtClean="0"/>
              <a:t>– </a:t>
            </a:r>
            <a:r>
              <a:rPr lang="ru-RU" sz="4000" b="1" dirty="0" err="1" smtClean="0"/>
              <a:t>Зиверт</a:t>
            </a:r>
            <a:r>
              <a:rPr lang="ru-RU" sz="4000" b="1" dirty="0" smtClean="0"/>
              <a:t> </a:t>
            </a:r>
            <a:r>
              <a:rPr lang="ru-RU" sz="4000" dirty="0" smtClean="0"/>
              <a:t>(</a:t>
            </a:r>
            <a:r>
              <a:rPr lang="ru-RU" sz="4000" b="1" dirty="0" smtClean="0"/>
              <a:t>Зв</a:t>
            </a:r>
            <a:r>
              <a:rPr lang="ru-RU" sz="4000" dirty="0" smtClean="0"/>
              <a:t>). </a:t>
            </a:r>
            <a:r>
              <a:rPr lang="ru-RU" sz="4000" b="1" dirty="0" smtClean="0"/>
              <a:t>Она меньше поглощенной единичной дозы в </a:t>
            </a:r>
            <a:r>
              <a:rPr lang="ru-RU" sz="4000" b="1" i="1" dirty="0" smtClean="0"/>
              <a:t>К</a:t>
            </a:r>
            <a:r>
              <a:rPr lang="ru-RU" sz="4000" b="1" dirty="0" smtClean="0"/>
              <a:t> раз </a:t>
            </a:r>
          </a:p>
          <a:p>
            <a:pPr algn="just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1 Зв=1Гр/</a:t>
            </a:r>
            <a:r>
              <a:rPr lang="en-US" sz="4000" b="1" dirty="0" smtClean="0"/>
              <a:t>K</a:t>
            </a:r>
            <a:r>
              <a:rPr lang="ru-RU" sz="4000" dirty="0" smtClean="0"/>
              <a:t>.</a:t>
            </a:r>
            <a:endParaRPr lang="en-US" sz="4000" dirty="0" smtClean="0"/>
          </a:p>
          <a:p>
            <a:pPr algn="ctr">
              <a:buNone/>
            </a:pPr>
            <a:r>
              <a:rPr lang="en-US" sz="4000" b="1" dirty="0" smtClean="0"/>
              <a:t>1</a:t>
            </a:r>
            <a:r>
              <a:rPr lang="ru-RU" sz="4000" b="1" dirty="0" smtClean="0"/>
              <a:t> Зв = 100 бэр</a:t>
            </a:r>
            <a:r>
              <a:rPr lang="en-US" sz="4000" b="1" dirty="0" smtClean="0"/>
              <a:t> </a:t>
            </a:r>
            <a:r>
              <a:rPr lang="ru-RU" sz="4000" b="1" dirty="0" smtClean="0"/>
              <a:t>(биологический </a:t>
            </a:r>
            <a:r>
              <a:rPr lang="ru-RU" sz="4000" b="1" smtClean="0"/>
              <a:t>эквивалент рентгена</a:t>
            </a:r>
            <a:r>
              <a:rPr lang="en-US" sz="4000" b="1" smtClean="0"/>
              <a:t>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928669"/>
            <a:ext cx="82153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Различные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органы человека обладают различной чувствительностью к излучению.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Например, легкие значительно чувствительней, чем костная ткань или щитовидная железа.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595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lvl="0" algn="just"/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Поэтому дозы облучения органов и тканей следует учитывать, вводя коэффициент радиационного риска </a:t>
            </a:r>
            <a:r>
              <a:rPr lang="en-US" sz="3600" b="1" dirty="0" smtClean="0"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3600" dirty="0" smtClean="0"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Умножив эквивалентные дозы </a:t>
            </a:r>
            <a:r>
              <a:rPr lang="en-US" sz="3600" b="1" dirty="0" smtClean="0">
                <a:ea typeface="Times New Roman" pitchFamily="18" charset="0"/>
                <a:cs typeface="Times New Roman" pitchFamily="18" charset="0"/>
              </a:rPr>
              <a:t>H</a:t>
            </a:r>
            <a:r>
              <a:rPr lang="en-US" sz="3600" b="1" baseline="-30000" dirty="0" smtClean="0"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соответствующих частей тела на их коэффициенты риска </a:t>
            </a:r>
            <a:r>
              <a:rPr lang="en-US" sz="3600" b="1" dirty="0" err="1" smtClean="0">
                <a:ea typeface="Times New Roman" pitchFamily="18" charset="0"/>
                <a:cs typeface="Times New Roman" pitchFamily="18" charset="0"/>
              </a:rPr>
              <a:t>r</a:t>
            </a:r>
            <a:r>
              <a:rPr lang="en-US" sz="3600" b="1" baseline="-30000" dirty="0" err="1" smtClean="0"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ea typeface="Times New Roman" pitchFamily="18" charset="0"/>
                <a:cs typeface="Times New Roman" pitchFamily="18" charset="0"/>
              </a:rPr>
              <a:t> и просуммировав по всем органам и тканям, получим эффективную эквивалентную дозу</a:t>
            </a:r>
            <a:endParaRPr lang="ru-RU" sz="3600" b="1" dirty="0" smtClean="0"/>
          </a:p>
          <a:p>
            <a:pPr algn="just"/>
            <a:endParaRPr lang="ru-RU" sz="3600" dirty="0"/>
          </a:p>
        </p:txBody>
      </p:sp>
      <p:graphicFrame>
        <p:nvGraphicFramePr>
          <p:cNvPr id="345090" name="Object 2"/>
          <p:cNvGraphicFramePr>
            <a:graphicFrameLocks noChangeAspect="1"/>
          </p:cNvGraphicFramePr>
          <p:nvPr/>
        </p:nvGraphicFramePr>
        <p:xfrm>
          <a:off x="4929190" y="5500702"/>
          <a:ext cx="3551238" cy="722313"/>
        </p:xfrm>
        <a:graphic>
          <a:graphicData uri="http://schemas.openxmlformats.org/presentationml/2006/ole">
            <p:oleObj spid="_x0000_s8194" name="Equation" r:id="rId3" imgW="1168400" imgH="241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124744"/>
          <a:ext cx="6696744" cy="4248474"/>
        </p:xfrm>
        <a:graphic>
          <a:graphicData uri="http://schemas.openxmlformats.org/drawingml/2006/table">
            <a:tbl>
              <a:tblPr/>
              <a:tblGrid>
                <a:gridCol w="4915639"/>
                <a:gridCol w="1781105"/>
              </a:tblGrid>
              <a:tr h="70807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  <a:cs typeface="Times New Roman"/>
                        </a:rPr>
                        <a:t>Биологическая ткань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en-US" sz="2800" b="1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endParaRPr lang="ru-RU" sz="2800" b="1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  <a:cs typeface="Times New Roman"/>
                        </a:rPr>
                        <a:t>Красный костный мозг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  <a:cs typeface="Times New Roman"/>
                        </a:rPr>
                        <a:t>Щитовидная железа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  <a:cs typeface="Times New Roman"/>
                        </a:rPr>
                        <a:t>0.03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  <a:cs typeface="Times New Roman"/>
                        </a:rPr>
                        <a:t>Легкие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  <a:cs typeface="Times New Roman"/>
                        </a:rPr>
                        <a:t>0.12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  <a:cs typeface="Times New Roman"/>
                        </a:rPr>
                        <a:t>Молочная железа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7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  <a:cs typeface="Times New Roman"/>
                        </a:rPr>
                        <a:t>Половые железы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159500" algn="l"/>
                        </a:tabLst>
                      </a:pPr>
                      <a:r>
                        <a:rPr lang="ru-RU" sz="2800" b="1" dirty="0">
                          <a:latin typeface="+mn-lt"/>
                          <a:ea typeface="Times New Roman"/>
                          <a:cs typeface="Times New Roman"/>
                        </a:rPr>
                        <a:t>0.25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11760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Коэффициенты риска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 descr="Ложь под рентгеном - http://m.focus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768752" cy="571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rpp.nashaucheba.ru/pars_docs/refs/89/88400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404664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/>
              <a:t>Для учёта воздействия облучения на большой контингент людей введено понятие </a:t>
            </a:r>
            <a:r>
              <a:rPr lang="ru-RU" sz="4000" b="1" i="1" dirty="0" smtClean="0"/>
              <a:t>коллективной дозы</a:t>
            </a:r>
            <a:r>
              <a:rPr lang="ru-RU" sz="4000" i="1" dirty="0" smtClean="0"/>
              <a:t>.</a:t>
            </a:r>
            <a:r>
              <a:rPr lang="ru-RU" sz="4000" dirty="0" smtClean="0"/>
              <a:t> </a:t>
            </a:r>
            <a:endParaRPr lang="en-US" sz="4000" dirty="0" smtClean="0"/>
          </a:p>
          <a:p>
            <a:pPr algn="just"/>
            <a:r>
              <a:rPr lang="ru-RU" sz="4000" b="1" dirty="0" smtClean="0"/>
              <a:t>Например, коллективной эффективной эквивалентной дозы, которая измеряется в</a:t>
            </a:r>
            <a:r>
              <a:rPr lang="ru-RU" sz="4000" dirty="0" smtClean="0"/>
              <a:t> </a:t>
            </a:r>
            <a:r>
              <a:rPr lang="ru-RU" sz="4000" b="1" dirty="0" err="1" smtClean="0"/>
              <a:t>человеко-зивертах</a:t>
            </a:r>
            <a:r>
              <a:rPr lang="ru-RU" sz="4000" dirty="0" smtClean="0"/>
              <a:t> (</a:t>
            </a:r>
            <a:r>
              <a:rPr lang="ru-RU" sz="4000" b="1" dirty="0" smtClean="0"/>
              <a:t>чел-Зв</a:t>
            </a:r>
            <a:r>
              <a:rPr lang="ru-RU" sz="4000" dirty="0" smtClean="0"/>
              <a:t>).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6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Активность, отнесенную к единичной массе (объему или поверхности), называют соответственно</a:t>
            </a:r>
            <a:r>
              <a:rPr lang="ru-RU" sz="3600" dirty="0"/>
              <a:t> </a:t>
            </a:r>
            <a:r>
              <a:rPr lang="ru-RU" sz="3600" b="1" dirty="0"/>
              <a:t>удельной массовой</a:t>
            </a:r>
            <a:r>
              <a:rPr lang="ru-RU" sz="3600" dirty="0"/>
              <a:t> </a:t>
            </a:r>
            <a:r>
              <a:rPr lang="ru-RU" sz="3600" b="1" dirty="0"/>
              <a:t>(объемной или поверхностной) активностью</a:t>
            </a:r>
            <a:endParaRPr lang="ru-RU" sz="36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857224" y="3500438"/>
          <a:ext cx="1656184" cy="1081590"/>
        </p:xfrm>
        <a:graphic>
          <a:graphicData uri="http://schemas.openxmlformats.org/presentationml/2006/ole">
            <p:oleObj spid="_x0000_s2050" name="Equation" r:id="rId3" imgW="774364" imgH="507780" progId="Equation.DSMT4">
              <p:embed/>
            </p:oleObj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483768" y="3789040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, </a:t>
            </a:r>
            <a:r>
              <a:rPr lang="ru-RU" sz="2400" i="1" dirty="0" smtClean="0"/>
              <a:t>Бк/кг</a:t>
            </a:r>
            <a:r>
              <a:rPr lang="ru-RU" sz="2400" dirty="0" smtClean="0"/>
              <a:t> (</a:t>
            </a:r>
            <a:r>
              <a:rPr lang="ru-RU" sz="2400" i="1" dirty="0" err="1" smtClean="0"/>
              <a:t>Ku</a:t>
            </a:r>
            <a:r>
              <a:rPr lang="ru-RU" sz="2400" i="1" dirty="0" smtClean="0"/>
              <a:t>/</a:t>
            </a:r>
            <a:r>
              <a:rPr lang="ru-RU" sz="2400" i="1" dirty="0" err="1" smtClean="0"/>
              <a:t>кг</a:t>
            </a:r>
            <a:r>
              <a:rPr lang="ru-RU" sz="2400" dirty="0" smtClean="0"/>
              <a:t>);</a:t>
            </a:r>
            <a:endParaRPr lang="ru-RU" sz="2400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4429124" y="3500438"/>
          <a:ext cx="1790700" cy="1174750"/>
        </p:xfrm>
        <a:graphic>
          <a:graphicData uri="http://schemas.openxmlformats.org/presentationml/2006/ole">
            <p:oleObj spid="_x0000_s2051" name="Equation" r:id="rId4" imgW="774364" imgH="507780" progId="Equation.DSMT4">
              <p:embed/>
            </p:oleObj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300192" y="3861048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, </a:t>
            </a:r>
            <a:r>
              <a:rPr lang="ru-RU" sz="2000" i="1" dirty="0" smtClean="0"/>
              <a:t>Бк/м</a:t>
            </a:r>
            <a:r>
              <a:rPr lang="ru-RU" sz="2000" i="1" baseline="30000" dirty="0" smtClean="0"/>
              <a:t>3</a:t>
            </a:r>
            <a:r>
              <a:rPr lang="ru-RU" sz="2000" dirty="0" smtClean="0"/>
              <a:t> (</a:t>
            </a:r>
            <a:r>
              <a:rPr lang="ru-RU" sz="2000" i="1" dirty="0" smtClean="0"/>
              <a:t>Бк/л , </a:t>
            </a:r>
            <a:r>
              <a:rPr lang="ru-RU" sz="2000" i="1" dirty="0" err="1" smtClean="0"/>
              <a:t>Ku</a:t>
            </a:r>
            <a:r>
              <a:rPr lang="ru-RU" sz="2000" i="1" dirty="0" smtClean="0"/>
              <a:t>/</a:t>
            </a:r>
            <a:r>
              <a:rPr lang="ru-RU" sz="2000" i="1" dirty="0" err="1" smtClean="0"/>
              <a:t>л</a:t>
            </a:r>
            <a:r>
              <a:rPr lang="ru-RU" sz="2000" dirty="0" smtClean="0"/>
              <a:t>);</a:t>
            </a:r>
            <a:endParaRPr lang="ru-RU" sz="2000" dirty="0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2699792" y="4725144"/>
          <a:ext cx="1656184" cy="1163369"/>
        </p:xfrm>
        <a:graphic>
          <a:graphicData uri="http://schemas.openxmlformats.org/presentationml/2006/ole">
            <p:oleObj spid="_x0000_s2052" name="Equation" r:id="rId5" imgW="647700" imgH="457200" progId="Equation.DSMT4">
              <p:embed/>
            </p:oleObj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427984" y="5157192"/>
            <a:ext cx="2291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, </a:t>
            </a:r>
            <a:r>
              <a:rPr lang="ru-RU" sz="2400" i="1" dirty="0" smtClean="0"/>
              <a:t>Бк/м</a:t>
            </a:r>
            <a:r>
              <a:rPr lang="ru-RU" sz="2400" i="1" baseline="30000" dirty="0" smtClean="0"/>
              <a:t>2</a:t>
            </a:r>
            <a:r>
              <a:rPr lang="ru-RU" sz="2400" dirty="0" smtClean="0"/>
              <a:t> (</a:t>
            </a:r>
            <a:r>
              <a:rPr lang="ru-RU" sz="2400" i="1" dirty="0" err="1" smtClean="0"/>
              <a:t>Ku</a:t>
            </a:r>
            <a:r>
              <a:rPr lang="ru-RU" sz="2400" i="1" dirty="0" smtClean="0"/>
              <a:t>/км</a:t>
            </a:r>
            <a:r>
              <a:rPr lang="ru-RU" sz="2400" i="1" baseline="30000" dirty="0" smtClean="0"/>
              <a:t>2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643050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Коллективная доза после аварии на ЧАЭС только от цезия-137 превысит 1 миллион </a:t>
            </a:r>
            <a:r>
              <a:rPr lang="ru-RU" sz="3600" b="1" dirty="0" err="1" smtClean="0"/>
              <a:t>чел.-Зв</a:t>
            </a:r>
            <a:r>
              <a:rPr lang="ru-RU" sz="3600" dirty="0" smtClean="0"/>
              <a:t>. Из них 52 %</a:t>
            </a:r>
            <a:r>
              <a:rPr lang="ru-RU" sz="3600" b="1" dirty="0" smtClean="0"/>
              <a:t> </a:t>
            </a:r>
            <a:r>
              <a:rPr lang="ru-RU" sz="3600" dirty="0" smtClean="0"/>
              <a:t>приходится на европейские страны, 37 % на территорию бывшего СССР, 10 % – на Азию. </a:t>
            </a:r>
            <a:endParaRPr lang="ru-RU" sz="3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/>
              <a:t>Приборы, предназначенные для измерения доз и мощностей доз называются </a:t>
            </a:r>
            <a:r>
              <a:rPr lang="ru-RU" sz="3600" b="1" i="1" dirty="0" smtClean="0"/>
              <a:t>дозиметрами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pic>
        <p:nvPicPr>
          <p:cNvPr id="417794" name="Picture 2" descr="http://i.ytimg.com/vi/Cd5HpQ7SXGY/0.jpg"/>
          <p:cNvPicPr>
            <a:picLocks noChangeAspect="1" noChangeArrowheads="1"/>
          </p:cNvPicPr>
          <p:nvPr/>
        </p:nvPicPr>
        <p:blipFill>
          <a:blip r:embed="rId2" cstate="print"/>
          <a:srcRect t="13334" b="13333"/>
          <a:stretch>
            <a:fillRect/>
          </a:stretch>
        </p:blipFill>
        <p:spPr bwMode="auto">
          <a:xfrm>
            <a:off x="1428728" y="2714620"/>
            <a:ext cx="6390454" cy="35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3.3 Методы детектирования ионизирующих излучений</a:t>
            </a:r>
            <a:endParaRPr lang="ru-RU" b="1" dirty="0"/>
          </a:p>
        </p:txBody>
      </p:sp>
      <p:pic>
        <p:nvPicPr>
          <p:cNvPr id="638978" name="Picture 2" descr="http://5terka.com/images/fiz9peryshkin/fiz9peryshkinuch-65.png"/>
          <p:cNvPicPr>
            <a:picLocks noChangeAspect="1" noChangeArrowheads="1"/>
          </p:cNvPicPr>
          <p:nvPr/>
        </p:nvPicPr>
        <p:blipFill>
          <a:blip r:embed="rId2" cstate="print"/>
          <a:srcRect b="13213"/>
          <a:stretch>
            <a:fillRect/>
          </a:stretch>
        </p:blipFill>
        <p:spPr bwMode="auto">
          <a:xfrm>
            <a:off x="4429124" y="1857364"/>
            <a:ext cx="4256514" cy="3714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1. Ионизационный.</a:t>
            </a:r>
          </a:p>
          <a:p>
            <a:r>
              <a:rPr lang="ru-RU" b="1" dirty="0" smtClean="0"/>
              <a:t>Регистрация электрических зарядов, образующихся в газе (ионы и электроны) при его ионизации радиацией.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Газоразрядный счетчик Гейгера-Мюллера.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8194" name="Picture 2" descr="http://edu.sernam.ru/archive/arch.php?path=../htm/book_act_chem1/files.book&amp;file=act_chem1_22.files/imag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44067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6146" name="Picture 2" descr="http://hsto.org/getpro/habr/post_images/8c0/731/9ea/8c07319ea4cdd75f176a5760f03447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36347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7170" name="Picture 2" descr="http://cs9927.vk.com/u154102846/151223130/x_4bbd4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9220" name="Picture 4" descr="http://geol.su/0911/78/af5e37776d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18" y="1857364"/>
            <a:ext cx="5143494" cy="2700335"/>
          </a:xfrm>
          <a:prstGeom prst="rect">
            <a:avLst/>
          </a:prstGeom>
          <a:noFill/>
        </p:spPr>
      </p:pic>
      <p:pic>
        <p:nvPicPr>
          <p:cNvPr id="649218" name="Picture 2" descr="http://geol.su/i085/0911/8b/568c50526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71480"/>
            <a:ext cx="3524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7410" name="Picture 2" descr="http://i.ebayimg.com/images/i/191473650729-0-1/s-l1000.jpg"/>
          <p:cNvPicPr>
            <a:picLocks noChangeAspect="1" noChangeArrowheads="1"/>
          </p:cNvPicPr>
          <p:nvPr/>
        </p:nvPicPr>
        <p:blipFill>
          <a:blip r:embed="rId2" cstate="print"/>
          <a:srcRect l="6309" t="7968" r="2211" b="8462"/>
          <a:stretch>
            <a:fillRect/>
          </a:stretch>
        </p:blipFill>
        <p:spPr bwMode="auto">
          <a:xfrm>
            <a:off x="1714480" y="285728"/>
            <a:ext cx="6357982" cy="5773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2. Сцинтилляционный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Регистрация свечения, вызываемого радиацией в веществе сцинтиллятора.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650242" name="Picture 2" descr="http://science.compulenta.ru/upload/iblock/9bd/radiation-detector-B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357982" cy="3380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2290" name="Picture 2" descr="http://player.myshared.ru/1247005/data/images/img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28"/>
            <a:ext cx="7565277" cy="3387440"/>
          </a:xfrm>
          <a:prstGeom prst="rect">
            <a:avLst/>
          </a:prstGeom>
          <a:noFill/>
        </p:spPr>
      </p:pic>
      <p:pic>
        <p:nvPicPr>
          <p:cNvPr id="652292" name="Picture 4" descr="http://slovno.com.ua/photos/entsiklopediya_kolera/detektoryi_chastit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643314"/>
            <a:ext cx="714375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С уменьшением</a:t>
            </a:r>
            <a:r>
              <a:rPr lang="ru-RU" sz="3600" b="1" dirty="0" smtClean="0"/>
              <a:t> </a:t>
            </a:r>
            <a:r>
              <a:rPr lang="el-GR" sz="3600" b="1" dirty="0" smtClean="0"/>
              <a:t>λ</a:t>
            </a:r>
            <a:r>
              <a:rPr lang="ru-RU" sz="3600" b="1" dirty="0" smtClean="0"/>
              <a:t> </a:t>
            </a:r>
            <a:r>
              <a:rPr lang="ru-RU" sz="3600" dirty="0" smtClean="0"/>
              <a:t>или </a:t>
            </a:r>
            <a:r>
              <a:rPr lang="ru-RU" sz="3600" dirty="0"/>
              <a:t>с возрастанием </a:t>
            </a:r>
            <a:r>
              <a:rPr lang="ru-RU" sz="3600" b="1" dirty="0"/>
              <a:t>Т</a:t>
            </a:r>
            <a:r>
              <a:rPr lang="ru-RU" sz="3600" dirty="0"/>
              <a:t> масса радиоактивного вещества при одной и той же активности возрастает. Так, </a:t>
            </a:r>
            <a:r>
              <a:rPr lang="ru-RU" sz="3600" dirty="0" smtClean="0"/>
              <a:t>для йода-131 с периодом полураспада 8,06 </a:t>
            </a:r>
            <a:r>
              <a:rPr lang="ru-RU" sz="3600" dirty="0" err="1" smtClean="0"/>
              <a:t>сут</a:t>
            </a:r>
            <a:r>
              <a:rPr lang="ru-RU" sz="3600" dirty="0" smtClean="0"/>
              <a:t>., активность 1 </a:t>
            </a:r>
            <a:r>
              <a:rPr lang="en-US" sz="3600" dirty="0" smtClean="0"/>
              <a:t>Ku </a:t>
            </a:r>
            <a:r>
              <a:rPr lang="ru-RU" sz="3600" dirty="0" smtClean="0"/>
              <a:t>имеют 0,008 мг вещества. Масса урана-238 с активностью 1 </a:t>
            </a:r>
            <a:r>
              <a:rPr lang="en-US" sz="3600" dirty="0" smtClean="0"/>
              <a:t>Ku</a:t>
            </a:r>
            <a:r>
              <a:rPr lang="ru-RU" sz="3600" dirty="0" smtClean="0"/>
              <a:t> составляет 3 т.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1266" name="Picture 2" descr="http://player.myshared.ru/686170/data/images/img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011927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3314" name="Picture 2" descr="http://www.atomtex.com/sites/default/files/images/1125_1125a_rus_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52"/>
            <a:ext cx="6500858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3. Химический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Под действием радиации протекают химические реакции в веществе детектора (напр., плёнке).</a:t>
            </a:r>
            <a:endParaRPr lang="ru-RU" b="1" dirty="0"/>
          </a:p>
        </p:txBody>
      </p:sp>
      <p:pic>
        <p:nvPicPr>
          <p:cNvPr id="654338" name="Picture 2" descr="http://www.ndt-service.de/resources/Monitoring+fi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571744"/>
            <a:ext cx="4286280" cy="3014752"/>
          </a:xfrm>
          <a:prstGeom prst="rect">
            <a:avLst/>
          </a:prstGeom>
          <a:noFill/>
        </p:spPr>
      </p:pic>
      <p:pic>
        <p:nvPicPr>
          <p:cNvPr id="654340" name="Picture 4" descr="http://www.hep.by/gnu/nuclphys/pilgrims/images/cr02_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3071834" cy="279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62" name="Picture 2" descr="http://www.funlib.ru/cimg/2014/102009/42171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7929618" cy="5259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smtClean="0"/>
              <a:t>Объемная удельная активность используется для определения уровня радиоактивного загрязнения воздуха, жидких и сыпучих веществ (например, продуктов питания, молока, круп и т.п.).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http://morepic.ru/images3/5_4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5786478" cy="5844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http://tnu.podelise.ru/pars_docs/refs/383/382424/382424_html_478d76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2"/>
            <a:ext cx="8090775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http://city.is74.ru/mkportal/modules/gallery/album/a_120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715304" cy="5416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902</Words>
  <PresentationFormat>Экран (4:3)</PresentationFormat>
  <Paragraphs>119</Paragraphs>
  <Slides>53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Тема Office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Полулетальные дозы для различных объектов живой природы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3.3 Методы детектирования ионизирующих излучений</vt:lpstr>
      <vt:lpstr>Газоразрядный счетчик Гейгера-Мюллера.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</dc:creator>
  <cp:lastModifiedBy>s</cp:lastModifiedBy>
  <cp:revision>1</cp:revision>
  <dcterms:created xsi:type="dcterms:W3CDTF">2015-12-16T07:29:38Z</dcterms:created>
  <dcterms:modified xsi:type="dcterms:W3CDTF">2015-12-16T07:30:02Z</dcterms:modified>
</cp:coreProperties>
</file>