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0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C%D0%B8%D0%B3%D0%B4%D0%B0%D0%BB%D0%B8%D0%BD" TargetMode="External"/><Relationship Id="rId3" Type="http://schemas.openxmlformats.org/officeDocument/2006/relationships/hyperlink" Target="http://ru.wikipedia.org/wiki/%D0%93%D0%BB%D1%83%D1%82%D0%B0%D1%82%D0%B8%D0%BE%D0%BD" TargetMode="External"/><Relationship Id="rId7" Type="http://schemas.openxmlformats.org/officeDocument/2006/relationships/hyperlink" Target="http://ru.wikipedia.org/w/index.php?title=%D0%9C%D0%B5%D0%BA%D1%81%D0%B0%D0%BC%D0%B8%D0%BD&amp;action=edit&amp;redlink=1" TargetMode="External"/><Relationship Id="rId12" Type="http://schemas.openxmlformats.org/officeDocument/2006/relationships/hyperlink" Target="http://ru.wikipedia.org/wiki/%D0%A0%D0%B5%D0%B7%D0%B5%D1%80%D0%BF%D0%B8%D0%BD" TargetMode="External"/><Relationship Id="rId2" Type="http://schemas.openxmlformats.org/officeDocument/2006/relationships/hyperlink" Target="http://ru.wikipedia.org/wiki/%D0%A6%D0%B8%D1%81%D1%82%D0%B0%D0%BC%D0%B8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5%D1%80%D0%BE%D1%82%D0%BE%D0%BD%D0%B8%D0%BD" TargetMode="External"/><Relationship Id="rId11" Type="http://schemas.openxmlformats.org/officeDocument/2006/relationships/hyperlink" Target="http://ru.wikipedia.org/wiki/%D0%9A%D0%BE%D0%BB%D1%85%D0%B8%D1%86%D0%B8%D0%BD" TargetMode="External"/><Relationship Id="rId5" Type="http://schemas.openxmlformats.org/officeDocument/2006/relationships/hyperlink" Target="http://ru.wikipedia.org/wiki/%D0%A2%D1%80%D0%B8%D0%BF%D1%82%D0%B0%D0%BC%D0%B8%D0%BD" TargetMode="External"/><Relationship Id="rId10" Type="http://schemas.openxmlformats.org/officeDocument/2006/relationships/hyperlink" Target="http://ru.wikipedia.org/wiki/%D0%A6%D0%B8%D0%B0%D0%BD%D0%B8%D1%81%D1%82%D1%8B%D0%B9_%D0%BD%D0%B0%D1%82%D1%80%D0%B8%D0%B9" TargetMode="External"/><Relationship Id="rId4" Type="http://schemas.openxmlformats.org/officeDocument/2006/relationships/hyperlink" Target="http://ru.wikipedia.org/wiki/%D0%A6%D0%B8%D1%81%D1%82%D0%B5%D0%B8%D0%BD" TargetMode="External"/><Relationship Id="rId9" Type="http://schemas.openxmlformats.org/officeDocument/2006/relationships/hyperlink" Target="http://ru.wikipedia.org/w/index.php?title=%D0%9C%D0%B0%D0%BB%D0%BE%D0%BD%D0%BE%D0%BD%D0%B8%D1%82%D1%80%D0%B8%D0%BB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8. Защитные мероприятия.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 smtClean="0"/>
              <a:t>1. Защита расстоянием и снижением времени воздействия облучения, т.е. эвакуация и отселение.</a:t>
            </a:r>
          </a:p>
        </p:txBody>
      </p:sp>
      <p:pic>
        <p:nvPicPr>
          <p:cNvPr id="51202" name="Picture 2" descr="http://www.business-gazeta.ru/images/upload/2011/33/24/Kostum_dlya_likvidat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3285124" cy="3020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pPr algn="just"/>
            <a:r>
              <a:rPr lang="ru-RU" sz="4000" b="1" i="1" dirty="0" smtClean="0"/>
              <a:t>Деактивация</a:t>
            </a:r>
            <a:r>
              <a:rPr lang="ru-RU" sz="4000" b="1" dirty="0" smtClean="0"/>
              <a:t> загрязненной территории: удаление радионуклидов путём смыва и адсорбции, захоронение внешнего слоя почвы, загрязненной техники, зданий, растений и пр.</a:t>
            </a:r>
            <a:endParaRPr lang="ru-RU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2338" name="Picture 2" descr="http://vashdrugavto.ru/forum/resources/image/229?sid=5fe25879630ef70919770ba244c537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548680"/>
            <a:ext cx="8231787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3362" name="Picture 2" descr="http://best1proxy.appspot.com/bigpicture.ru/wp-content/uploads/2011/04/1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5"/>
            <a:ext cx="7920880" cy="5677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7458" name="Picture 2" descr="http://www.shz.de/img/politik/crop3862706/7147143080-cv16_9-w922-h519/urn-newsml-dpa-com-20090101-131021-99-00419-large-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8698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4386" name="Picture 2" descr="http://www.oichalianews.gr/media/images/articles/432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7929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6434" name="Picture 2" descr="http://www.uapost.us/content/newspreview/image/3i8xlhj7/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548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5410" name="Picture 2" descr="http://player.myshared.ru/1222012/data/images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153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725144"/>
            <a:ext cx="645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Дезактивированный рыжий лес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55576" y="288109"/>
            <a:ext cx="748883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глубине проникновения радионуклидов в почву характерно следующее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суглинистые осушенные торфяники – супесчаные – песчаные.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Независимо от типа почв и характера ландшафтов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основная масса цезия-137 сосредоточена в верхнем 5-сантиметровом почвенном слое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Наиболее интенсивно вертикальная миграция протекает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торфяниках, где </a:t>
            </a:r>
            <a:r>
              <a:rPr lang="ru-RU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радиоцезий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фиксируется на глубине 25 – 30 см.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Пойменные торфяники на глубине до 5 см содержат до 95 % стронция-90 и 94 % цезия-137.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Основное количество цезия-137 накапливается в мышечной ткани (</a:t>
            </a:r>
            <a:r>
              <a:rPr lang="en-US" sz="3600" b="1" dirty="0" err="1" smtClean="0"/>
              <a:t>более</a:t>
            </a:r>
            <a:r>
              <a:rPr lang="en-US" sz="3600" b="1" dirty="0" smtClean="0"/>
              <a:t> </a:t>
            </a:r>
            <a:r>
              <a:rPr lang="ru-RU" sz="3600" b="1" dirty="0" smtClean="0"/>
              <a:t>80 </a:t>
            </a:r>
            <a:r>
              <a:rPr lang="en-US" sz="3600" b="1" dirty="0" smtClean="0"/>
              <a:t>%</a:t>
            </a:r>
            <a:r>
              <a:rPr lang="ru-RU" sz="3600" b="1" dirty="0" smtClean="0"/>
              <a:t>).</a:t>
            </a:r>
            <a:endParaRPr lang="ru-RU" sz="3600" b="1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971600" y="2494638"/>
            <a:ext cx="7272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Стронций-90 мигрирует по пищевым цепям и накапливается в костной ткани человека. Отложившийся в костной ткани стронций-90 подвергает хроническому облучению костный мозг и органы кроветворения.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159500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Основная часть 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радиостронция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(51 – 78 %) находится в поверхностных слоях (0 – 1 см)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причем 2 – 5 % – растворимы.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1595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Изотопы плутония-238, 239, 240, обладая большими периодами полураспада, также являются одними из основных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дозообразующих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нуклидов.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8786" name="Picture 2" descr="http://mediananny.com/content/images/original/65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891237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1074" name="Picture 2" descr="http://www.hibiscus-sinensis.com/images/sphag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200800" cy="6159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048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По степени накопления радионуклидов овощные культуры располагаются в следующем возрастающем порядке: капуста, огурцы, кабачки, томаты, лук, перец сладкий, чеснок, салат, картофель, морковь, свекла, редька, редис, горох, бобы, фасоль, щавель</a:t>
            </a:r>
            <a:endParaRPr lang="ru-RU" sz="4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884" name="Picture 4" descr="http://theresekerr.com/wp-content/uploads/2013/06/veg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04856" cy="5775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Из плодово-ягодных культур в большей степени подвержены радиоактивному загрязнению красная и черная смородина, крыжовник, в меньшей степени – земляника садовая, клубника, малина, яблоки, груши, вишня, слива, черешня.</a:t>
            </a:r>
            <a:endParaRPr lang="ru-RU" sz="4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68002" name="AutoShape 2" descr="http://&amp;scy;&amp;acy;&amp;dcy;-&amp;dcy;&amp;iecy;&amp;lcy;&amp;yucy;&amp;kcy;&amp;scy;.&amp;rcy;&amp;fcy;/images/foto/smorodina.jpg"/>
          <p:cNvSpPr>
            <a:spLocks noChangeAspect="1" noChangeArrowheads="1"/>
          </p:cNvSpPr>
          <p:nvPr/>
        </p:nvSpPr>
        <p:spPr bwMode="auto">
          <a:xfrm>
            <a:off x="155575" y="-2239963"/>
            <a:ext cx="6238875" cy="467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04" name="AutoShape 4" descr="http://&amp;scy;&amp;acy;&amp;dcy;-&amp;dcy;&amp;iecy;&amp;lcy;&amp;yucy;&amp;kcy;&amp;scy;.&amp;rcy;&amp;fcy;/images/foto/smorodina.jpg"/>
          <p:cNvSpPr>
            <a:spLocks noChangeAspect="1" noChangeArrowheads="1"/>
          </p:cNvSpPr>
          <p:nvPr/>
        </p:nvSpPr>
        <p:spPr bwMode="auto">
          <a:xfrm>
            <a:off x="155575" y="-2239963"/>
            <a:ext cx="6238875" cy="467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08" name="AutoShape 8" descr="http://%D1%81%D0%B0%D0%B4-%D0%B4%D0%B5%D0%BB%D1%8E%D0%BA%D1%81.%D1%80%D1%84/images/foto/smorodi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10" name="AutoShape 10" descr="http://%D1%81%D0%B0%D0%B4-%D0%B4%D0%B5%D0%BB%D1%8E%D0%BA%D1%81.%D1%80%D1%84/images/foto/smorodi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12" name="Picture 12" descr="http://data3.proshkolu.ru/content/media/pic/std/3000000/2791000/2790884-7dfee20256075e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79"/>
            <a:ext cx="7560840" cy="5670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В вареном мясе (говядина, свинина, баранина и др.) остается 40 % радионуклидов</a:t>
            </a:r>
            <a:r>
              <a:rPr lang="ru-RU" sz="3600" dirty="0" smtClean="0"/>
              <a:t> от содержащихся в исходном свежем мясе, в </a:t>
            </a:r>
            <a:r>
              <a:rPr lang="ru-RU" sz="3600" b="1" dirty="0" smtClean="0"/>
              <a:t>бульоне остается 60 % </a:t>
            </a:r>
            <a:r>
              <a:rPr lang="ru-RU" sz="3600" dirty="0" smtClean="0"/>
              <a:t>от содержащегося в исходном мясе </a:t>
            </a:r>
            <a:r>
              <a:rPr lang="ru-RU" sz="3600" b="1" dirty="0" smtClean="0"/>
              <a:t>цезия-137</a:t>
            </a:r>
            <a:r>
              <a:rPr lang="ru-RU" sz="3600" dirty="0" smtClean="0"/>
              <a:t>. </a:t>
            </a:r>
          </a:p>
          <a:p>
            <a:pPr algn="just"/>
            <a:r>
              <a:rPr lang="ru-RU" sz="3600" b="1" dirty="0" smtClean="0"/>
              <a:t>В вареной рыбе остается 10 % цезия-137, а в ухе (бульоне) – до 90 %.</a:t>
            </a:r>
            <a:r>
              <a:rPr lang="ru-RU" sz="3600" dirty="0" smtClean="0"/>
              <a:t> </a:t>
            </a:r>
            <a:r>
              <a:rPr lang="ru-RU" sz="3600" b="1" dirty="0" smtClean="0"/>
              <a:t>Соли </a:t>
            </a:r>
            <a:r>
              <a:rPr lang="ru-RU" sz="3600" b="1" dirty="0" err="1" smtClean="0"/>
              <a:t>радиоцезия</a:t>
            </a:r>
            <a:r>
              <a:rPr lang="ru-RU" sz="3600" b="1" dirty="0" smtClean="0"/>
              <a:t> имеют тенденцию оставаться в водной фазе.</a:t>
            </a:r>
            <a:endParaRPr lang="ru-RU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026" name="Picture 2" descr="http://cdn01.ru/files/users/images/8c/ac/8cacafc89c1df5c5028ff48647168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76864" cy="5180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При переработке молока на сливки переход цезия-137 составляет</a:t>
            </a:r>
            <a:r>
              <a:rPr lang="en-US" sz="3600" b="1" dirty="0" smtClean="0"/>
              <a:t> </a:t>
            </a:r>
            <a:r>
              <a:rPr lang="ru-RU" sz="3600" b="1" dirty="0" smtClean="0"/>
              <a:t>4.5 – 10 % (среднее 7.5 %), на масло 0.2 – 1.0 % (среднее 0.5 %). </a:t>
            </a:r>
          </a:p>
          <a:p>
            <a:pPr algn="just"/>
            <a:r>
              <a:rPr lang="ru-RU" sz="3600" b="1" dirty="0" smtClean="0"/>
              <a:t>При сепарировании молока в сливки даже в производственных условиях переходит до 2.7 – 5.2 % стронция-90. </a:t>
            </a:r>
            <a:endParaRPr lang="ru-RU" sz="36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3888432" cy="5433467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/>
              <a:t>Основная доля радионуклидов (90 и более %) при переработке молока остаётся в сыворотке.</a:t>
            </a:r>
          </a:p>
          <a:p>
            <a:pPr algn="just"/>
            <a:endParaRPr lang="ru-RU" sz="3600" b="1" dirty="0"/>
          </a:p>
        </p:txBody>
      </p:sp>
      <p:pic>
        <p:nvPicPr>
          <p:cNvPr id="772098" name="Picture 2" descr="http://imageserve.babycenter.com/3/000/198/uv1boHmWoihIg5n5vxRIRnQ7X7kQOCsV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32048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83568" y="-290740"/>
            <a:ext cx="777686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Тепловая обработка, вымачивание, засолка и консервирование резко снижают содержание радионуклидов в продуктах питания.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Картофель освобождают от радионуклидов вымачиванием в течение 3 – 4 часов в слегка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подсоленой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воде, при этом выводится до 40 % радионуклидов.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Тушение очищенной моркови снижает содержание в ней цезия-137 на 50%.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Тушение очищенной свеклы снижает содержание в ней цезия-137 до 30 %.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56738" name="Picture 2" descr="http://pbs.twimg.com/media/B-o6E82UIAAfp7o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62341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122" name="Picture 2" descr="http://cs625719.vk.me/v625719009/3dde2/2TtnEJLC5f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96180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1595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Консервирование снижает содержание цезия-137 в шпинате и капусте до 20 %, тушение помидор – до 50 %, очистка, промывка, кипячение лука – до 50 %.</a:t>
            </a: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1595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Соление, маринование огурцов снижает содержание цезия-137 до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15 %, консервирование – до 6 % от исходного.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83568" y="242936"/>
            <a:ext cx="770485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Основная часть активности грибов может быть выведена при варке в 2 %-ном растворе соли (до 20 %), при вымачивании как свежих, так и сухих грибов в таком же солевом растворе – до 10 – 20 %, при обваривании кипятком – до 10 – 40 %.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Помол зерна пшеницы в белую муку снижает содержание цезия-137 до 20 – 80 % от исходного, в темную муку – до 5 – 10 % (стронция-90 – до 10 – 20 %), в манную крупу – до 15 – 50 %. Помол зерна ячменя в белую муку снижает содержание цезия-137 до 20 – 60 %, помол зерна овса в белую муку – до 40 %.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600" b="1" dirty="0" smtClean="0"/>
              <a:t>Очищение организма от радионуклидов идет через почки и желудочно-кишечный тракт. </a:t>
            </a:r>
          </a:p>
          <a:p>
            <a:pPr algn="just"/>
            <a:r>
              <a:rPr lang="ru-RU" sz="3600" b="1" dirty="0" smtClean="0"/>
              <a:t>Время выведения из организма половины</a:t>
            </a:r>
            <a:r>
              <a:rPr lang="en-US" sz="3600" b="1" dirty="0" smtClean="0"/>
              <a:t> </a:t>
            </a:r>
            <a:r>
              <a:rPr lang="ru-RU" sz="3600" b="1" dirty="0" smtClean="0"/>
              <a:t>всего</a:t>
            </a:r>
            <a:r>
              <a:rPr lang="en-US" sz="3600" b="1" dirty="0" smtClean="0"/>
              <a:t> </a:t>
            </a:r>
            <a:r>
              <a:rPr lang="ru-RU" sz="3600" b="1" dirty="0" smtClean="0"/>
              <a:t>цезия-137 у взрослого человека составляет 100 – 150, у детей 15 – 90 дней (в зависимости от возраста ребенка). </a:t>
            </a:r>
            <a:endParaRPr lang="en-US" sz="3600" b="1" dirty="0" smtClean="0"/>
          </a:p>
          <a:p>
            <a:pPr algn="just"/>
            <a:endParaRPr lang="ru-RU" sz="36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Процесс выведения радионуклидов из организма можно существенно ускорить, применяя </a:t>
            </a:r>
            <a:r>
              <a:rPr lang="ru-RU" sz="3600" b="1" i="1" dirty="0" err="1" smtClean="0"/>
              <a:t>энтеросорбенты</a:t>
            </a:r>
            <a:r>
              <a:rPr lang="ru-RU" sz="3600" b="1" dirty="0" smtClean="0"/>
              <a:t> в виде пищевых добавок, например на основе пектинов, </a:t>
            </a:r>
            <a:r>
              <a:rPr lang="ru-RU" sz="3600" b="1" dirty="0" err="1" smtClean="0"/>
              <a:t>хитинозана</a:t>
            </a:r>
            <a:r>
              <a:rPr lang="ru-RU" sz="3600" b="1" dirty="0" smtClean="0"/>
              <a:t> и пр.</a:t>
            </a:r>
            <a:r>
              <a:rPr lang="ru-RU" sz="3600" dirty="0" smtClean="0"/>
              <a:t>. </a:t>
            </a:r>
          </a:p>
        </p:txBody>
      </p:sp>
      <p:pic>
        <p:nvPicPr>
          <p:cNvPr id="714754" name="Picture 2" descr="http://www.barahla.net/images/photo/1/20130927/6235308/big/138030033782523600.jpg"/>
          <p:cNvPicPr>
            <a:picLocks noChangeAspect="1" noChangeArrowheads="1"/>
          </p:cNvPicPr>
          <p:nvPr/>
        </p:nvPicPr>
        <p:blipFill>
          <a:blip r:embed="rId2" cstate="print"/>
          <a:srcRect l="17968"/>
          <a:stretch>
            <a:fillRect/>
          </a:stretch>
        </p:blipFill>
        <p:spPr bwMode="auto">
          <a:xfrm>
            <a:off x="251520" y="3048000"/>
            <a:ext cx="3125416" cy="3810000"/>
          </a:xfrm>
          <a:prstGeom prst="rect">
            <a:avLst/>
          </a:prstGeom>
          <a:noFill/>
        </p:spPr>
      </p:pic>
      <p:pic>
        <p:nvPicPr>
          <p:cNvPr id="714758" name="Picture 6" descr="http://malaneki.ru/SiteImages/Pektin_Eleksir_Zdorov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48000"/>
            <a:ext cx="3810000" cy="3810000"/>
          </a:xfrm>
          <a:prstGeom prst="rect">
            <a:avLst/>
          </a:prstGeom>
          <a:noFill/>
        </p:spPr>
      </p:pic>
      <p:pic>
        <p:nvPicPr>
          <p:cNvPr id="714756" name="Picture 4" descr="http://www.dana-ya.com.ua/upload/img_content/small/cutry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96952"/>
            <a:ext cx="3190875" cy="423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Очищение организма идет успешнее, если регулярно пить овощные и фруктовые соки, особенно с мякотью, употреблять ягоды и фрукты, содержащие пектиновые вещества: яблоки, лимоны, мандарины, апельсины (с цедрой), слива, персики, абрикосы, крыжовник, клюква, черника, смородина</a:t>
            </a:r>
            <a:r>
              <a:rPr lang="ru-RU" dirty="0" smtClean="0"/>
              <a:t>, груша, вишня, черешня, дыня, арбуз. </a:t>
            </a:r>
          </a:p>
          <a:p>
            <a:pPr algn="just"/>
            <a:r>
              <a:rPr lang="ru-RU" b="1" dirty="0" smtClean="0"/>
              <a:t>Пектины содержатся в зефире, пастиле, мармеладе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78242" name="Picture 2" descr="http://sizomag.com/published/publicdata/U1897162DEFAULT/attachments/SC/products_pictures/333ae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962525" cy="4572000"/>
          </a:xfrm>
          <a:prstGeom prst="rect">
            <a:avLst/>
          </a:prstGeom>
          <a:noFill/>
        </p:spPr>
      </p:pic>
      <p:sp>
        <p:nvSpPr>
          <p:cNvPr id="778244" name="AutoShape 4" descr="http://&amp;ncy;&amp;acy;&amp;bcy;&amp;acy;&amp;zcy;&amp;acy;&amp;rcy;&amp;iecy;.com/d/765048/d/40030100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246" name="AutoShape 6" descr="http://&amp;ncy;&amp;acy;&amp;bcy;&amp;acy;&amp;zcy;&amp;acy;&amp;rcy;&amp;iecy;.com/d/765048/d/40030100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248" name="Picture 8" descr="http://bobr.by/data/news-site/news-site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6667500" cy="459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4000" b="1" i="1" dirty="0" smtClean="0"/>
              <a:t>Радиопротекторы</a:t>
            </a:r>
            <a:r>
              <a:rPr lang="ru-RU" sz="4000" b="1" dirty="0" smtClean="0"/>
              <a:t> – радиозащитные вещества, увеличивающие сопротивляемость организма радиации, уменьшающие всасывание радионуклидов.</a:t>
            </a:r>
          </a:p>
          <a:p>
            <a:pPr algn="just"/>
            <a:r>
              <a:rPr lang="ru-RU" sz="4000" b="1" dirty="0" smtClean="0"/>
              <a:t>Используются для </a:t>
            </a:r>
            <a:r>
              <a:rPr lang="ru-RU" sz="4000" b="1" i="1" dirty="0" smtClean="0"/>
              <a:t>профилактики</a:t>
            </a:r>
            <a:r>
              <a:rPr lang="ru-RU" sz="4000" b="1" dirty="0" smtClean="0"/>
              <a:t> и снижения воздействия радиации, полной защиты не предоставляют.</a:t>
            </a:r>
            <a:endParaRPr lang="ru-RU" sz="4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482" name="Picture 2" descr="http://pharmacologylib.ru/news/item/f00/s04/n0000465/pic/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r>
              <a:rPr lang="ru-RU" b="1" dirty="0" smtClean="0"/>
              <a:t>Основные группы радиопротекторов</a:t>
            </a:r>
          </a:p>
          <a:p>
            <a:pPr algn="just"/>
            <a:r>
              <a:rPr lang="ru-RU" sz="2400" dirty="0" smtClean="0"/>
              <a:t>Серосодержащие (</a:t>
            </a:r>
            <a:r>
              <a:rPr lang="ru-RU" sz="2400" dirty="0" err="1" smtClean="0">
                <a:hlinkClick r:id="rId2" action="ppaction://hlinkfile" tooltip="Цистамин"/>
              </a:rPr>
              <a:t>цистамин</a:t>
            </a:r>
            <a:r>
              <a:rPr lang="ru-RU" sz="2400" dirty="0" smtClean="0"/>
              <a:t>, </a:t>
            </a:r>
            <a:r>
              <a:rPr lang="ru-RU" sz="2400" dirty="0" err="1" smtClean="0"/>
              <a:t>меркаптопропиламин</a:t>
            </a:r>
            <a:r>
              <a:rPr lang="ru-RU" sz="2400" dirty="0" smtClean="0"/>
              <a:t>, </a:t>
            </a:r>
            <a:r>
              <a:rPr lang="ru-RU" sz="2400" dirty="0" err="1" smtClean="0"/>
              <a:t>аминоэтилизотиуроний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3" action="ppaction://hlinkfile" tooltip="Глутатион"/>
              </a:rPr>
              <a:t>глутатион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4" action="ppaction://hlinkfile" tooltip="Цистеин"/>
              </a:rPr>
              <a:t>цистеин</a:t>
            </a:r>
            <a:r>
              <a:rPr lang="ru-RU" sz="2400" dirty="0" smtClean="0"/>
              <a:t>)</a:t>
            </a:r>
          </a:p>
          <a:p>
            <a:pPr algn="just"/>
            <a:r>
              <a:rPr lang="ru-RU" sz="2400" dirty="0" err="1" smtClean="0"/>
              <a:t>Индолалкиламины</a:t>
            </a:r>
            <a:r>
              <a:rPr lang="ru-RU" sz="2400" dirty="0" smtClean="0"/>
              <a:t> (</a:t>
            </a:r>
            <a:r>
              <a:rPr lang="ru-RU" sz="2400" dirty="0" err="1" smtClean="0">
                <a:hlinkClick r:id="rId5" action="ppaction://hlinkfile" tooltip="Триптамин"/>
              </a:rPr>
              <a:t>триптамин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6" action="ppaction://hlinkfile" tooltip="Серотонин"/>
              </a:rPr>
              <a:t>серотонин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7" action="ppaction://hlinkfile" tooltip="Мексамин (страница отсутствует)"/>
              </a:rPr>
              <a:t>мексамин</a:t>
            </a:r>
            <a:r>
              <a:rPr lang="ru-RU" sz="2400" dirty="0" smtClean="0"/>
              <a:t>)</a:t>
            </a:r>
          </a:p>
          <a:p>
            <a:pPr algn="just"/>
            <a:r>
              <a:rPr lang="ru-RU" sz="2400" dirty="0" smtClean="0"/>
              <a:t>Нуклеиновые кислоты (ДНК, РНК, нуклеозиды, нуклеотиды)</a:t>
            </a:r>
          </a:p>
          <a:p>
            <a:pPr algn="just"/>
            <a:r>
              <a:rPr lang="ru-RU" sz="2400" dirty="0" smtClean="0"/>
              <a:t>Азотсодержащие (</a:t>
            </a:r>
            <a:r>
              <a:rPr lang="ru-RU" sz="2400" dirty="0" err="1" smtClean="0">
                <a:hlinkClick r:id="rId8" action="ppaction://hlinkfile" tooltip="Амигдалин"/>
              </a:rPr>
              <a:t>амигдалин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9" action="ppaction://hlinkfile" tooltip="Малононитрил (страница отсутствует)"/>
              </a:rPr>
              <a:t>малононитрил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10" action="ppaction://hlinkfile" tooltip="Цианистый натрий"/>
              </a:rPr>
              <a:t>цианистый натрий</a:t>
            </a:r>
            <a:r>
              <a:rPr lang="ru-RU" sz="2400" dirty="0" smtClean="0"/>
              <a:t>)</a:t>
            </a:r>
          </a:p>
          <a:p>
            <a:pPr algn="just"/>
            <a:r>
              <a:rPr lang="ru-RU" sz="2400" dirty="0" err="1" smtClean="0"/>
              <a:t>Аминофеноны</a:t>
            </a:r>
            <a:r>
              <a:rPr lang="ru-RU" sz="2400" dirty="0" smtClean="0"/>
              <a:t> (пара-, </a:t>
            </a:r>
            <a:r>
              <a:rPr lang="ru-RU" sz="2400" dirty="0" err="1" smtClean="0"/>
              <a:t>орто</a:t>
            </a:r>
            <a:r>
              <a:rPr lang="ru-RU" sz="2400" dirty="0" smtClean="0"/>
              <a:t>-, </a:t>
            </a:r>
            <a:r>
              <a:rPr lang="ru-RU" sz="2400" dirty="0" err="1" smtClean="0"/>
              <a:t>метааминофенон</a:t>
            </a:r>
            <a:r>
              <a:rPr lang="ru-RU" sz="2400" dirty="0" smtClean="0"/>
              <a:t>)</a:t>
            </a:r>
          </a:p>
          <a:p>
            <a:pPr algn="just"/>
            <a:r>
              <a:rPr lang="ru-RU" sz="2400" dirty="0" err="1" smtClean="0"/>
              <a:t>Галлаты</a:t>
            </a:r>
            <a:r>
              <a:rPr lang="ru-RU" sz="2400" dirty="0" smtClean="0"/>
              <a:t> (</a:t>
            </a:r>
            <a:r>
              <a:rPr lang="ru-RU" sz="2400" dirty="0" err="1" smtClean="0"/>
              <a:t>этилгаллат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пропилгаллат</a:t>
            </a:r>
            <a:r>
              <a:rPr lang="ru-RU" sz="2400" dirty="0" smtClean="0"/>
              <a:t>, галловая кислота)</a:t>
            </a:r>
          </a:p>
          <a:p>
            <a:pPr algn="just"/>
            <a:r>
              <a:rPr lang="ru-RU" sz="2400" dirty="0" smtClean="0"/>
              <a:t>Разного химического строения: спирты, </a:t>
            </a:r>
            <a:r>
              <a:rPr lang="ru-RU" sz="2400" dirty="0" smtClean="0">
                <a:hlinkClick r:id="rId11" action="ppaction://hlinkfile" tooltip="Колхицин"/>
              </a:rPr>
              <a:t>колхицин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12" action="ppaction://hlinkfile" tooltip="Резерпин"/>
              </a:rPr>
              <a:t>резерпин</a:t>
            </a:r>
            <a:r>
              <a:rPr lang="ru-RU" sz="2400" dirty="0" smtClean="0"/>
              <a:t>, берберин, наркотики, комплексообразователи, инертные газы.</a:t>
            </a:r>
          </a:p>
          <a:p>
            <a:pPr algn="just"/>
            <a:r>
              <a:rPr lang="ru-RU" sz="2400" dirty="0" smtClean="0"/>
              <a:t>Средства, повышающие естественную </a:t>
            </a:r>
            <a:r>
              <a:rPr lang="ru-RU" sz="2400" dirty="0" err="1" smtClean="0"/>
              <a:t>резистентность</a:t>
            </a:r>
            <a:r>
              <a:rPr lang="ru-RU" sz="2400" dirty="0" smtClean="0"/>
              <a:t> организма: витамины, ферменты, гормоны.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0290" name="Picture 2" descr="http://expert.ru/data/public/312291/312300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37888" cy="4752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373216"/>
            <a:ext cx="77790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Наличие штанги у дозиметра снижает облучение </a:t>
            </a:r>
          </a:p>
          <a:p>
            <a:r>
              <a:rPr lang="ru-RU" sz="2800" dirty="0" smtClean="0"/>
              <a:t>оператора.</a:t>
            </a:r>
            <a:endParaRPr lang="ru-RU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Основные свойства радиопротекторов</a:t>
            </a:r>
          </a:p>
          <a:p>
            <a:r>
              <a:rPr lang="ru-RU" sz="2800" dirty="0" smtClean="0"/>
              <a:t>1. Действие при однократном кратковременном облучении</a:t>
            </a:r>
          </a:p>
          <a:p>
            <a:r>
              <a:rPr lang="ru-RU" sz="2800" dirty="0" smtClean="0"/>
              <a:t>2. Эффективность при введении до облучения</a:t>
            </a:r>
          </a:p>
          <a:p>
            <a:r>
              <a:rPr lang="ru-RU" sz="2800" dirty="0" smtClean="0"/>
              <a:t>3. Узкое терапевтическое действие</a:t>
            </a:r>
          </a:p>
          <a:p>
            <a:r>
              <a:rPr lang="ru-RU" sz="2800" dirty="0" smtClean="0"/>
              <a:t>4. Применение в токсических или </a:t>
            </a:r>
            <a:r>
              <a:rPr lang="ru-RU" sz="2800" dirty="0" err="1" smtClean="0"/>
              <a:t>субтоксических</a:t>
            </a:r>
            <a:r>
              <a:rPr lang="ru-RU" sz="2800" dirty="0" smtClean="0"/>
              <a:t> дозах</a:t>
            </a:r>
          </a:p>
          <a:p>
            <a:r>
              <a:rPr lang="ru-RU" sz="2800" dirty="0" smtClean="0"/>
              <a:t>5. Эффективность при внутривенном введении</a:t>
            </a:r>
          </a:p>
          <a:p>
            <a:r>
              <a:rPr lang="ru-RU" sz="2800" dirty="0" smtClean="0"/>
              <a:t>6. Вызывание сильных физиологических и биохимических сдвигов в организме</a:t>
            </a:r>
          </a:p>
          <a:p>
            <a:endParaRPr lang="en-US" sz="2800" b="1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506" name="Picture 2" descr="http://konditerka.org.ua/lounge/images/chto-delat-promejnost-cheshetsya-7249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272808" cy="4852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78" name="Picture 2" descr="http://hnu.docdat.com/pars_docs/refs/193/192447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992888" cy="59916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5373216"/>
            <a:ext cx="497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Источник: профессор Гребенюк А. Н.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2. Защита экранированием.</a:t>
            </a:r>
          </a:p>
          <a:p>
            <a:pPr algn="just"/>
            <a:endParaRPr lang="ru-RU" sz="4000" b="1" dirty="0" smtClean="0"/>
          </a:p>
          <a:p>
            <a:endParaRPr lang="ru-RU" sz="4000" dirty="0"/>
          </a:p>
        </p:txBody>
      </p:sp>
      <p:pic>
        <p:nvPicPr>
          <p:cNvPr id="871426" name="Picture 2" descr="http://pubs.usgs.gov/of/2003/of03-029/Photos/Cast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46703"/>
            <a:ext cx="5384810" cy="5311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3. Изолирование организма от поступления внутрь радиоактивной пыли, воды, продуктов питания.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0834" name="Picture 2" descr="http://player.myshared.ru/428704/data/images/img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47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9266" name="Picture 2" descr="http://crisisukr.com/wp-content/uploads/2015/04/2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560840" cy="5699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/>
              <a:t>4. Снабжение чистыми продуктами питания. Обработка загрязненных продуктов питания с целью снижения их радиоактивности.</a:t>
            </a:r>
          </a:p>
          <a:p>
            <a:pPr algn="just"/>
            <a:r>
              <a:rPr lang="ru-RU" sz="3600" b="1" dirty="0" smtClean="0"/>
              <a:t>5. Ускоренное выведение радионуклидов, поступивших в организм человека, при помощи лекарственных препаратов и диеты.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PresentationFormat>Экран (4:3)</PresentationFormat>
  <Paragraphs>57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8. Защитные мероприятия.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Деактивация загрязненной территории: удаление радионуклидов путём смыва и адсорбции, захоронение внешнего слоя почвы, загрязненной техники, зданий, растений и пр.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Защитные мероприятия.</dc:title>
  <dc:creator>s</dc:creator>
  <cp:lastModifiedBy>s</cp:lastModifiedBy>
  <cp:revision>1</cp:revision>
  <dcterms:created xsi:type="dcterms:W3CDTF">2015-12-16T07:50:28Z</dcterms:created>
  <dcterms:modified xsi:type="dcterms:W3CDTF">2015-12-16T07:50:48Z</dcterms:modified>
</cp:coreProperties>
</file>