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РАДИАЦИОННАЯ БЕЗОПАСНОСТЬ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628800"/>
            <a:ext cx="6400800" cy="17526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Окунев Дмитрий Олегович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Кафедра физики, 216н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3314" name="Picture 2" descr="http://image.newsru.com/pict/id/large/1409332_201109151434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068960"/>
            <a:ext cx="4151784" cy="3113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r>
              <a:rPr lang="ru-RU" sz="4000" b="1" dirty="0"/>
              <a:t>За одну атомную единицу массы принимают 1/12 часть массы нейтрального атома </a:t>
            </a:r>
            <a:r>
              <a:rPr lang="ru-RU" sz="4000" b="1" dirty="0" smtClean="0"/>
              <a:t>углерода</a:t>
            </a:r>
          </a:p>
          <a:p>
            <a:r>
              <a:rPr lang="ru-RU" sz="4000" b="1" dirty="0"/>
              <a:t>1 </a:t>
            </a:r>
            <a:r>
              <a:rPr lang="ru-RU" sz="4000" b="1" dirty="0" err="1"/>
              <a:t>а.е.м</a:t>
            </a:r>
            <a:r>
              <a:rPr lang="ru-RU" sz="4000" b="1" dirty="0"/>
              <a:t>. = 931,502 МэВ = 1.66</a:t>
            </a:r>
            <a:r>
              <a:rPr lang="ru-RU" sz="4000" b="1" dirty="0">
                <a:sym typeface="Symbol"/>
              </a:rPr>
              <a:t></a:t>
            </a:r>
            <a:r>
              <a:rPr lang="ru-RU" sz="4000" b="1" dirty="0"/>
              <a:t>10</a:t>
            </a:r>
            <a:r>
              <a:rPr lang="ru-RU" sz="4000" b="1" baseline="30000" dirty="0"/>
              <a:t>-27</a:t>
            </a:r>
            <a:r>
              <a:rPr lang="ru-RU" sz="4000" b="1" dirty="0"/>
              <a:t> </a:t>
            </a:r>
            <a:r>
              <a:rPr lang="ru-RU" sz="4000" b="1" dirty="0" smtClean="0"/>
              <a:t>кг</a:t>
            </a:r>
          </a:p>
          <a:p>
            <a:r>
              <a:rPr lang="ru-RU" sz="4000" b="1" dirty="0" smtClean="0"/>
              <a:t>1 </a:t>
            </a:r>
            <a:r>
              <a:rPr lang="ru-RU" sz="4000" b="1" dirty="0" err="1" smtClean="0"/>
              <a:t>а.е.м</a:t>
            </a:r>
            <a:r>
              <a:rPr lang="ru-RU" sz="4000" b="1" dirty="0" smtClean="0"/>
              <a:t>. =1 дальтон, внесистемная единица массы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Энергия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sz="4000" dirty="0" smtClean="0"/>
              <a:t>Массу </a:t>
            </a:r>
            <a:r>
              <a:rPr lang="ru-RU" sz="4000" dirty="0"/>
              <a:t>частиц в ядерной физике также измеряют в </a:t>
            </a:r>
            <a:r>
              <a:rPr lang="ru-RU" sz="4000" b="1" dirty="0"/>
              <a:t>единицах энергии</a:t>
            </a:r>
            <a:r>
              <a:rPr lang="ru-RU" sz="4000" dirty="0"/>
              <a:t>.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2483768" y="980728"/>
          <a:ext cx="4176464" cy="1252202"/>
        </p:xfrm>
        <a:graphic>
          <a:graphicData uri="http://schemas.openxmlformats.org/presentationml/2006/ole">
            <p:oleObj spid="_x0000_s1026" name="Equation" r:id="rId3" imgW="901700" imgH="266700" progId="">
              <p:embed/>
            </p:oleObj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269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2276872"/>
            <a:ext cx="54005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/>
              <a:t>1эВ = 1.6 10</a:t>
            </a:r>
            <a:r>
              <a:rPr lang="ru-RU" sz="4400" b="1" baseline="30000" dirty="0"/>
              <a:t>-19</a:t>
            </a:r>
            <a:r>
              <a:rPr lang="ru-RU" sz="4400" b="1" dirty="0"/>
              <a:t> Дж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Электрический заряд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Многие ядерные частицы несут в себе электрический заряд. </a:t>
            </a:r>
            <a:endParaRPr lang="ru-RU" sz="3600" dirty="0" smtClean="0"/>
          </a:p>
          <a:p>
            <a:r>
              <a:rPr lang="ru-RU" sz="3600" dirty="0" smtClean="0"/>
              <a:t>Его </a:t>
            </a:r>
            <a:r>
              <a:rPr lang="ru-RU" sz="3600" dirty="0"/>
              <a:t>выражают часто в единицах </a:t>
            </a:r>
            <a:r>
              <a:rPr lang="ru-RU" sz="3600" b="1" dirty="0"/>
              <a:t>заряда электрона </a:t>
            </a:r>
            <a:r>
              <a:rPr lang="en-US" sz="3600" b="1" dirty="0" smtClean="0"/>
              <a:t>e</a:t>
            </a:r>
            <a:r>
              <a:rPr lang="ru-RU" sz="3600" b="1" dirty="0" smtClean="0"/>
              <a:t>=1,6 10</a:t>
            </a:r>
            <a:r>
              <a:rPr lang="ru-RU" sz="3600" b="1" baseline="30000" dirty="0" smtClean="0"/>
              <a:t>-19</a:t>
            </a:r>
            <a:r>
              <a:rPr lang="ru-RU" sz="3600" b="1" dirty="0" smtClean="0"/>
              <a:t> Кл</a:t>
            </a:r>
            <a:r>
              <a:rPr lang="ru-RU" sz="3600" dirty="0" smtClean="0"/>
              <a:t>. </a:t>
            </a:r>
          </a:p>
          <a:p>
            <a:r>
              <a:rPr lang="ru-RU" sz="3600" b="1" dirty="0" smtClean="0"/>
              <a:t>Заряд </a:t>
            </a:r>
            <a:r>
              <a:rPr lang="ru-RU" sz="3600" b="1" dirty="0"/>
              <a:t>протона </a:t>
            </a:r>
            <a:r>
              <a:rPr lang="en-US" sz="3600" b="1" dirty="0" err="1"/>
              <a:t>q</a:t>
            </a:r>
            <a:r>
              <a:rPr lang="en-US" sz="3600" b="1" baseline="-25000" dirty="0" err="1"/>
              <a:t>p</a:t>
            </a:r>
            <a:r>
              <a:rPr lang="en-US" sz="3600" b="1" dirty="0"/>
              <a:t> = +1 e </a:t>
            </a:r>
            <a:r>
              <a:rPr lang="ru-RU" sz="3600" b="1" dirty="0"/>
              <a:t>. Заряд нейтрона равен нулю.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Размер ядра</a:t>
            </a:r>
            <a:r>
              <a:rPr lang="ru-RU" sz="3600" dirty="0" smtClean="0"/>
              <a:t>. В первом приближении </a:t>
            </a:r>
            <a:r>
              <a:rPr lang="ru-RU" sz="3600" b="1" dirty="0" smtClean="0"/>
              <a:t>ядро можно считать шаром, радиус </a:t>
            </a:r>
            <a:r>
              <a:rPr lang="ru-RU" sz="3600" dirty="0" smtClean="0"/>
              <a:t>которого довольно точно </a:t>
            </a:r>
            <a:r>
              <a:rPr lang="ru-RU" sz="3600" b="1" dirty="0" smtClean="0"/>
              <a:t>определяется формулой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где </a:t>
            </a:r>
            <a:r>
              <a:rPr lang="ru-RU" sz="3600" b="1" dirty="0" smtClean="0"/>
              <a:t>Ф (ферми)</a:t>
            </a:r>
            <a:r>
              <a:rPr lang="ru-RU" sz="3600" dirty="0" smtClean="0"/>
              <a:t> </a:t>
            </a:r>
            <a:r>
              <a:rPr lang="ru-RU" sz="3600" dirty="0" smtClean="0">
                <a:sym typeface="Symbol"/>
              </a:rPr>
              <a:t></a:t>
            </a:r>
            <a:r>
              <a:rPr lang="ru-RU" sz="3600" dirty="0" smtClean="0"/>
              <a:t> название единицы длины, </a:t>
            </a:r>
            <a:r>
              <a:rPr lang="ru-RU" sz="3600" b="1" dirty="0" smtClean="0"/>
              <a:t>1 Ф = 10</a:t>
            </a:r>
            <a:r>
              <a:rPr lang="ru-RU" sz="3600" b="1" baseline="30000" dirty="0" smtClean="0"/>
              <a:t>-15</a:t>
            </a:r>
            <a:r>
              <a:rPr lang="ru-RU" sz="3600" b="1" dirty="0" smtClean="0"/>
              <a:t>м</a:t>
            </a:r>
            <a:r>
              <a:rPr lang="ru-RU" sz="3600" dirty="0" smtClean="0"/>
              <a:t>.</a:t>
            </a:r>
          </a:p>
          <a:p>
            <a:endParaRPr lang="ru-RU" sz="3600" dirty="0"/>
          </a:p>
        </p:txBody>
      </p:sp>
      <p:graphicFrame>
        <p:nvGraphicFramePr>
          <p:cNvPr id="337922" name="Object 2"/>
          <p:cNvGraphicFramePr>
            <a:graphicFrameLocks noChangeAspect="1"/>
          </p:cNvGraphicFramePr>
          <p:nvPr/>
        </p:nvGraphicFramePr>
        <p:xfrm>
          <a:off x="971600" y="2996952"/>
          <a:ext cx="7602739" cy="1447279"/>
        </p:xfrm>
        <a:graphic>
          <a:graphicData uri="http://schemas.openxmlformats.org/presentationml/2006/ole">
            <p:oleObj spid="_x0000_s2050" name="Equation" r:id="rId3" imgW="2552700" imgH="4445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1.2. Характеристики ядра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ru-RU" sz="3600" b="1" i="1" dirty="0"/>
              <a:t>Зарядовое число </a:t>
            </a:r>
            <a:r>
              <a:rPr lang="en-US" sz="3600" b="1" dirty="0"/>
              <a:t>Z</a:t>
            </a:r>
            <a:r>
              <a:rPr lang="ru-RU" sz="3600" dirty="0"/>
              <a:t> равно </a:t>
            </a:r>
            <a:r>
              <a:rPr lang="ru-RU" sz="3600" b="1" dirty="0"/>
              <a:t>количеству протонов, входящих в состав ядра</a:t>
            </a:r>
            <a:r>
              <a:rPr lang="ru-RU" sz="3600" dirty="0"/>
              <a:t>, заряд которого равен </a:t>
            </a:r>
            <a:r>
              <a:rPr lang="en-US" sz="3600" b="1" dirty="0"/>
              <a:t>+</a:t>
            </a:r>
            <a:r>
              <a:rPr lang="en-US" sz="3600" b="1" dirty="0" err="1"/>
              <a:t>Ze</a:t>
            </a:r>
            <a:r>
              <a:rPr lang="en-US" sz="3600" b="1" dirty="0"/>
              <a:t>.</a:t>
            </a:r>
            <a:r>
              <a:rPr lang="ru-RU" sz="3600" dirty="0"/>
              <a:t> </a:t>
            </a:r>
            <a:endParaRPr lang="ru-RU" sz="3600" dirty="0" smtClean="0"/>
          </a:p>
          <a:p>
            <a:pPr algn="just"/>
            <a:r>
              <a:rPr lang="ru-RU" sz="3600" b="1" dirty="0" smtClean="0"/>
              <a:t>Число</a:t>
            </a:r>
            <a:r>
              <a:rPr lang="ru-RU" sz="3600" dirty="0" smtClean="0"/>
              <a:t> </a:t>
            </a:r>
            <a:r>
              <a:rPr lang="en-US" sz="3600" b="1" dirty="0"/>
              <a:t>Z</a:t>
            </a:r>
            <a:r>
              <a:rPr lang="ru-RU" sz="3600" dirty="0"/>
              <a:t> </a:t>
            </a:r>
            <a:r>
              <a:rPr lang="ru-RU" sz="3600" b="1" dirty="0"/>
              <a:t>определяет</a:t>
            </a:r>
            <a:r>
              <a:rPr lang="ru-RU" sz="3600" dirty="0"/>
              <a:t> </a:t>
            </a:r>
            <a:r>
              <a:rPr lang="ru-RU" sz="3600" b="1" dirty="0"/>
              <a:t>порядковый номер химического элемента в таблице Менделеева</a:t>
            </a:r>
            <a:r>
              <a:rPr lang="ru-RU" sz="3600" dirty="0"/>
              <a:t>, </a:t>
            </a:r>
            <a:r>
              <a:rPr lang="ru-RU" sz="3600" b="1" dirty="0"/>
              <a:t>поэтому его также называют </a:t>
            </a:r>
            <a:r>
              <a:rPr lang="ru-RU" sz="3600" b="1" i="1" dirty="0"/>
              <a:t>атомным номером ядра</a:t>
            </a:r>
            <a:r>
              <a:rPr lang="ru-RU" sz="3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4000" b="1" i="1" dirty="0"/>
              <a:t>Массовое число </a:t>
            </a:r>
            <a:r>
              <a:rPr lang="en-US" sz="4000" b="1" dirty="0"/>
              <a:t>A </a:t>
            </a:r>
            <a:r>
              <a:rPr lang="ru-RU" sz="4000" dirty="0"/>
              <a:t>есть </a:t>
            </a:r>
            <a:r>
              <a:rPr lang="ru-RU" sz="4000" b="1" dirty="0"/>
              <a:t>суммарное количество нуклонов в ядре</a:t>
            </a:r>
            <a:r>
              <a:rPr lang="ru-RU" sz="4000" dirty="0" smtClean="0"/>
              <a:t>.</a:t>
            </a:r>
          </a:p>
          <a:p>
            <a:pPr algn="just"/>
            <a:r>
              <a:rPr lang="ru-RU" sz="4000" dirty="0" smtClean="0"/>
              <a:t> </a:t>
            </a:r>
            <a:r>
              <a:rPr lang="ru-RU" sz="4000" dirty="0"/>
              <a:t>Понятно, что </a:t>
            </a:r>
            <a:r>
              <a:rPr lang="ru-RU" sz="4000" b="1" dirty="0"/>
              <a:t>число нейтронов в ядре </a:t>
            </a:r>
            <a:r>
              <a:rPr lang="ru-RU" sz="4000" b="1" dirty="0" smtClean="0"/>
              <a:t>равно</a:t>
            </a:r>
            <a:endParaRPr lang="en-US" sz="4000" b="1" dirty="0" smtClean="0"/>
          </a:p>
          <a:p>
            <a:pPr algn="ctr">
              <a:buNone/>
            </a:pPr>
            <a:r>
              <a:rPr lang="ru-RU" sz="4000" dirty="0" smtClean="0"/>
              <a:t>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/>
              <a:t>N = А </a:t>
            </a:r>
            <a:r>
              <a:rPr lang="ru-RU" sz="4000" b="1" dirty="0">
                <a:sym typeface="Symbol"/>
              </a:rPr>
              <a:t></a:t>
            </a:r>
            <a:r>
              <a:rPr lang="en-US" sz="4000" b="1" dirty="0"/>
              <a:t> Z</a:t>
            </a:r>
            <a:r>
              <a:rPr lang="ru-RU" sz="4000" b="1" dirty="0"/>
              <a:t>.</a:t>
            </a:r>
            <a:endParaRPr lang="ru-RU" sz="4000" dirty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dirty="0" smtClean="0"/>
          </a:p>
          <a:p>
            <a:r>
              <a:rPr lang="ru-RU" sz="3600" b="1" dirty="0" smtClean="0"/>
              <a:t>где </a:t>
            </a:r>
            <a:r>
              <a:rPr lang="en-US" sz="3600" b="1" dirty="0"/>
              <a:t>X</a:t>
            </a:r>
            <a:r>
              <a:rPr lang="ru-RU" sz="3600" b="1" dirty="0"/>
              <a:t> – обозначение химического элемента</a:t>
            </a:r>
            <a:r>
              <a:rPr lang="ru-RU" sz="3600" b="1" dirty="0" smtClean="0"/>
              <a:t>.</a:t>
            </a:r>
          </a:p>
          <a:p>
            <a:r>
              <a:rPr lang="ru-RU" sz="3600" b="1" dirty="0" smtClean="0"/>
              <a:t>Например</a:t>
            </a:r>
            <a:r>
              <a:rPr lang="ru-RU" sz="3600" b="1" dirty="0"/>
              <a:t>, для ядер гелия </a:t>
            </a:r>
            <a:r>
              <a:rPr lang="ru-RU" sz="3600" b="1" dirty="0">
                <a:sym typeface="Symbol"/>
              </a:rPr>
              <a:t></a:t>
            </a:r>
            <a:r>
              <a:rPr lang="ru-RU" sz="3600" b="1" dirty="0"/>
              <a:t> </a:t>
            </a:r>
            <a:r>
              <a:rPr lang="ru-RU" sz="3600" b="1" dirty="0" smtClean="0"/>
              <a:t>,</a:t>
            </a:r>
          </a:p>
          <a:p>
            <a:endParaRPr lang="ru-RU" sz="3600" b="1" dirty="0"/>
          </a:p>
          <a:p>
            <a:r>
              <a:rPr lang="ru-RU" sz="3600" b="1" dirty="0" smtClean="0"/>
              <a:t> </a:t>
            </a:r>
            <a:r>
              <a:rPr lang="ru-RU" sz="3600" b="1" dirty="0"/>
              <a:t>для ядер урана </a:t>
            </a:r>
            <a:r>
              <a:rPr lang="ru-RU" sz="3600" b="1" dirty="0">
                <a:sym typeface="Symbol"/>
              </a:rPr>
              <a:t></a:t>
            </a:r>
            <a:endParaRPr lang="ru-RU" sz="3600" b="1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2411760" y="764704"/>
          <a:ext cx="1475656" cy="1299660"/>
        </p:xfrm>
        <a:graphic>
          <a:graphicData uri="http://schemas.openxmlformats.org/presentationml/2006/ole">
            <p:oleObj spid="_x0000_s3074" name="Equation" r:id="rId3" imgW="343049" imgH="304932" progId="">
              <p:embed/>
            </p:oleObj>
          </a:graphicData>
        </a:graphic>
      </p:graphicFrame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5580112" y="764704"/>
          <a:ext cx="1944216" cy="1296144"/>
        </p:xfrm>
        <a:graphic>
          <a:graphicData uri="http://schemas.openxmlformats.org/presentationml/2006/ole">
            <p:oleObj spid="_x0000_s3075" name="Equation" r:id="rId4" imgW="457200" imgH="304800" progId="">
              <p:embed/>
            </p:oleObj>
          </a:graphicData>
        </a:graphic>
      </p:graphicFrame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6804248" y="3068960"/>
          <a:ext cx="1824321" cy="1406703"/>
        </p:xfrm>
        <a:graphic>
          <a:graphicData uri="http://schemas.openxmlformats.org/presentationml/2006/ole">
            <p:oleObj spid="_x0000_s3076" name="Equation" r:id="rId5" imgW="393871" imgH="304932" progId="">
              <p:embed/>
            </p:oleObj>
          </a:graphicData>
        </a:graphic>
      </p:graphicFrame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4716016" y="4725144"/>
          <a:ext cx="1979712" cy="1539776"/>
        </p:xfrm>
        <a:graphic>
          <a:graphicData uri="http://schemas.openxmlformats.org/presentationml/2006/ole">
            <p:oleObj spid="_x0000_s3077" name="Equation" r:id="rId6" imgW="431613" imgH="330057" progId="">
              <p:embed/>
            </p:oleObj>
          </a:graphicData>
        </a:graphic>
      </p:graphicFrame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333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39752" y="188640"/>
            <a:ext cx="47211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/>
              <a:t>Обозначение ядер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sessiya-ua.com/pars_docs/refs/5/4554/4554_html_m2e0493a7.png"/>
          <p:cNvPicPr>
            <a:picLocks noChangeAspect="1" noChangeArrowheads="1"/>
          </p:cNvPicPr>
          <p:nvPr/>
        </p:nvPicPr>
        <p:blipFill>
          <a:blip r:embed="rId2" cstate="print"/>
          <a:srcRect l="4084" t="6295" r="7435" b="10807"/>
          <a:stretch>
            <a:fillRect/>
          </a:stretch>
        </p:blipFill>
        <p:spPr bwMode="auto">
          <a:xfrm>
            <a:off x="395536" y="332656"/>
            <a:ext cx="8568952" cy="6021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r>
              <a:rPr lang="ru-RU" sz="4400" b="1" dirty="0"/>
              <a:t>Ядра с разными А, но одинаковыми Z называются </a:t>
            </a:r>
            <a:r>
              <a:rPr lang="ru-RU" sz="4400" b="1" i="1" dirty="0"/>
              <a:t>изотопами</a:t>
            </a:r>
            <a:r>
              <a:rPr lang="ru-RU" sz="4400" dirty="0"/>
              <a:t>. </a:t>
            </a:r>
            <a:endParaRPr lang="ru-RU" sz="4400" dirty="0" smtClean="0"/>
          </a:p>
          <a:p>
            <a:r>
              <a:rPr lang="ru-RU" sz="4000" dirty="0"/>
              <a:t>Ядра с одинаковым числом </a:t>
            </a:r>
            <a:r>
              <a:rPr lang="ru-RU" sz="4000" b="1" dirty="0"/>
              <a:t>А, </a:t>
            </a:r>
            <a:r>
              <a:rPr lang="ru-RU" sz="4000" dirty="0"/>
              <a:t>но различными </a:t>
            </a:r>
            <a:r>
              <a:rPr lang="en-US" sz="4000" b="1" dirty="0"/>
              <a:t>Z </a:t>
            </a:r>
            <a:r>
              <a:rPr lang="ru-RU" sz="4000" dirty="0"/>
              <a:t>называют </a:t>
            </a:r>
            <a:r>
              <a:rPr lang="ru-RU" sz="4000" b="1" dirty="0"/>
              <a:t>изобарами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 </a:t>
            </a:r>
            <a:r>
              <a:rPr lang="ru-RU" sz="4000" dirty="0"/>
              <a:t>Ядра с одинаковым числом </a:t>
            </a:r>
            <a:r>
              <a:rPr lang="en-US" sz="4000" b="1" dirty="0"/>
              <a:t>N</a:t>
            </a:r>
            <a:r>
              <a:rPr lang="ru-RU" sz="4000" b="1" dirty="0"/>
              <a:t>, </a:t>
            </a:r>
            <a:r>
              <a:rPr lang="ru-RU" sz="4000" dirty="0"/>
              <a:t>но различными </a:t>
            </a:r>
            <a:r>
              <a:rPr lang="en-US" sz="4000" b="1" dirty="0"/>
              <a:t>Z </a:t>
            </a:r>
            <a:r>
              <a:rPr lang="ru-RU" sz="4000" dirty="0"/>
              <a:t>называют </a:t>
            </a:r>
            <a:r>
              <a:rPr lang="ru-RU" sz="4000" b="1" dirty="0" err="1"/>
              <a:t>изотонами</a:t>
            </a:r>
            <a:r>
              <a:rPr lang="ru-RU" sz="4000" b="1" dirty="0"/>
              <a:t>.</a:t>
            </a:r>
            <a:r>
              <a:rPr lang="ru-RU" sz="4000" dirty="0"/>
              <a:t> 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	</a:t>
            </a:r>
          </a:p>
          <a:p>
            <a:pPr algn="ctr">
              <a:buNone/>
            </a:pPr>
            <a:r>
              <a:rPr lang="ru-RU" sz="4000" b="1" dirty="0" smtClean="0"/>
              <a:t>Н.А. ОПАРИНА, О.Н. ПЕТРОВИЧ</a:t>
            </a:r>
          </a:p>
          <a:p>
            <a:pPr algn="ctr">
              <a:buNone/>
            </a:pPr>
            <a:r>
              <a:rPr lang="ru-RU" sz="4000" b="1" dirty="0" smtClean="0"/>
              <a:t> РАДИАЦИОННАЯ БЕЗОПАСНОСТЬ </a:t>
            </a:r>
          </a:p>
          <a:p>
            <a:pPr algn="ctr">
              <a:buNone/>
            </a:pPr>
            <a:r>
              <a:rPr lang="ru-RU" sz="4000" dirty="0" smtClean="0"/>
              <a:t>КОНСПЕКТ ЛЕКЦИЙ для студентов технических специальностей, </a:t>
            </a:r>
          </a:p>
          <a:p>
            <a:pPr algn="ctr">
              <a:buNone/>
            </a:pPr>
            <a:r>
              <a:rPr lang="ru-RU" sz="4000" dirty="0" smtClean="0"/>
              <a:t>Новополоцк 2003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04864"/>
            <a:ext cx="7392821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 algn="just"/>
            <a:r>
              <a:rPr lang="ru-RU" sz="3600" dirty="0"/>
              <a:t>В настоящее время </a:t>
            </a:r>
            <a:r>
              <a:rPr lang="ru-RU" sz="3600" b="1" dirty="0"/>
              <a:t>известно около 350 устойчивых и 2000 </a:t>
            </a:r>
            <a:r>
              <a:rPr lang="ru-RU" sz="3600" b="1"/>
              <a:t>неустойчивых </a:t>
            </a:r>
            <a:r>
              <a:rPr lang="ru-RU" sz="3600" b="1" smtClean="0"/>
              <a:t>(</a:t>
            </a:r>
            <a:r>
              <a:rPr lang="ru-RU" sz="3600" b="1" i="1" smtClean="0"/>
              <a:t>радиоактивных )</a:t>
            </a:r>
            <a:r>
              <a:rPr lang="ru-RU" sz="3600" b="1" smtClean="0"/>
              <a:t> </a:t>
            </a:r>
            <a:r>
              <a:rPr lang="ru-RU" sz="3600" b="1" dirty="0"/>
              <a:t>ядер</a:t>
            </a:r>
            <a:r>
              <a:rPr lang="ru-RU" sz="3600" dirty="0"/>
              <a:t>.</a:t>
            </a:r>
          </a:p>
          <a:p>
            <a:pPr algn="just"/>
            <a:r>
              <a:rPr lang="ru-RU" sz="3600" b="1" dirty="0"/>
              <a:t>В природе встречаются элементы с атомным номером </a:t>
            </a:r>
            <a:r>
              <a:rPr lang="en-US" sz="3600" b="1" dirty="0"/>
              <a:t>Z</a:t>
            </a:r>
            <a:r>
              <a:rPr lang="ru-RU" sz="3600" b="1" dirty="0"/>
              <a:t> от 1 до 92</a:t>
            </a:r>
            <a:r>
              <a:rPr lang="ru-RU" sz="3600" dirty="0"/>
              <a:t>, исключая технеций (</a:t>
            </a:r>
            <a:r>
              <a:rPr lang="en-US" sz="3600" b="1" dirty="0" err="1"/>
              <a:t>Tc</a:t>
            </a:r>
            <a:r>
              <a:rPr lang="ru-RU" sz="3600" b="1" dirty="0"/>
              <a:t>; Z = 43</a:t>
            </a:r>
            <a:r>
              <a:rPr lang="ru-RU" sz="3600" dirty="0"/>
              <a:t>) и прометий (</a:t>
            </a:r>
            <a:r>
              <a:rPr lang="en-US" sz="3600" b="1" dirty="0"/>
              <a:t>Pm</a:t>
            </a:r>
            <a:r>
              <a:rPr lang="ru-RU" sz="3600" b="1" dirty="0"/>
              <a:t>; Z = 61</a:t>
            </a:r>
            <a:r>
              <a:rPr lang="ru-RU" sz="3600" dirty="0"/>
              <a:t>). </a:t>
            </a:r>
            <a:endParaRPr lang="ru-RU" sz="3600" dirty="0" smtClean="0"/>
          </a:p>
          <a:p>
            <a:pPr algn="just"/>
            <a:r>
              <a:rPr lang="ru-RU" sz="3600" b="1" dirty="0" smtClean="0"/>
              <a:t>Остальные </a:t>
            </a:r>
            <a:r>
              <a:rPr lang="ru-RU" sz="3600" b="1" dirty="0"/>
              <a:t>элементы </a:t>
            </a:r>
            <a:r>
              <a:rPr lang="ru-RU" sz="3600" dirty="0"/>
              <a:t>с </a:t>
            </a:r>
            <a:r>
              <a:rPr lang="ru-RU" sz="3600" b="1" dirty="0"/>
              <a:t>Z от 93 </a:t>
            </a:r>
            <a:r>
              <a:rPr lang="ru-RU" sz="3600" dirty="0"/>
              <a:t>до </a:t>
            </a:r>
            <a:r>
              <a:rPr lang="ru-RU" sz="3600" dirty="0" smtClean="0"/>
              <a:t>11</a:t>
            </a:r>
            <a:r>
              <a:rPr lang="en-US" sz="3600" dirty="0" smtClean="0"/>
              <a:t>8</a:t>
            </a:r>
            <a:r>
              <a:rPr lang="ru-RU" sz="3600" dirty="0" smtClean="0"/>
              <a:t> </a:t>
            </a:r>
            <a:r>
              <a:rPr lang="ru-RU" sz="3600" b="1" dirty="0"/>
              <a:t>были получены искусственно (трансурановые)</a:t>
            </a:r>
            <a:r>
              <a:rPr lang="ru-RU" sz="3600" dirty="0"/>
              <a:t>.</a:t>
            </a:r>
          </a:p>
          <a:p>
            <a:pPr algn="just"/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1.3. Энергия связи </a:t>
            </a:r>
            <a:r>
              <a:rPr lang="ru-RU" b="1" dirty="0" smtClean="0"/>
              <a:t>ядра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Масса </a:t>
            </a:r>
            <a:r>
              <a:rPr lang="ru-RU" sz="3600" b="1" dirty="0"/>
              <a:t>ядра всегда меньше суммы масс нуклонов</a:t>
            </a:r>
            <a:r>
              <a:rPr lang="ru-RU" dirty="0"/>
              <a:t>, составляющих ядро. </a:t>
            </a:r>
            <a:r>
              <a:rPr lang="ru-RU" b="1" dirty="0"/>
              <a:t>Разность</a:t>
            </a:r>
            <a:r>
              <a:rPr lang="ru-RU" dirty="0"/>
              <a:t> </a:t>
            </a:r>
            <a:r>
              <a:rPr lang="ru-RU" b="1" dirty="0">
                <a:sym typeface="Symbol"/>
              </a:rPr>
              <a:t></a:t>
            </a:r>
            <a:r>
              <a:rPr lang="en-US" b="1" dirty="0"/>
              <a:t>M</a:t>
            </a:r>
            <a:r>
              <a:rPr lang="en-US" b="1" i="1" dirty="0"/>
              <a:t> </a:t>
            </a:r>
            <a:r>
              <a:rPr lang="ru-RU" dirty="0"/>
              <a:t>между суммой масс нуклонов и массой </a:t>
            </a:r>
            <a:r>
              <a:rPr lang="en-US" b="1" dirty="0"/>
              <a:t>M</a:t>
            </a:r>
            <a:r>
              <a:rPr lang="ru-RU" b="1" i="1" baseline="-25000" dirty="0"/>
              <a:t>я</a:t>
            </a:r>
            <a:r>
              <a:rPr lang="ru-RU" b="1" i="1" dirty="0"/>
              <a:t> </a:t>
            </a:r>
            <a:r>
              <a:rPr lang="ru-RU" dirty="0"/>
              <a:t>ядра можно </a:t>
            </a:r>
            <a:r>
              <a:rPr lang="ru-RU" dirty="0" smtClean="0"/>
              <a:t>выразить </a:t>
            </a:r>
            <a:r>
              <a:rPr lang="ru-RU" dirty="0"/>
              <a:t>формулой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755576" y="4365104"/>
          <a:ext cx="7824595" cy="787893"/>
        </p:xfrm>
        <a:graphic>
          <a:graphicData uri="http://schemas.openxmlformats.org/presentationml/2006/ole">
            <p:oleObj spid="_x0000_s4098" name="Equation" r:id="rId3" imgW="2743200" imgH="279400" progId="">
              <p:embed/>
            </p:oleObj>
          </a:graphicData>
        </a:graphic>
      </p:graphicFrame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i="1" dirty="0"/>
              <a:t>Разность</a:t>
            </a:r>
            <a:r>
              <a:rPr lang="ru-RU" sz="4000" dirty="0"/>
              <a:t> </a:t>
            </a:r>
            <a:r>
              <a:rPr lang="ru-RU" sz="4000" b="1" dirty="0">
                <a:sym typeface="Symbol"/>
              </a:rPr>
              <a:t></a:t>
            </a:r>
            <a:r>
              <a:rPr lang="en-US" sz="4000" b="1" dirty="0" smtClean="0"/>
              <a:t>M</a:t>
            </a:r>
            <a:r>
              <a:rPr lang="ru-RU" sz="4000" dirty="0" smtClean="0"/>
              <a:t> </a:t>
            </a:r>
            <a:r>
              <a:rPr lang="ru-RU" sz="4000" dirty="0"/>
              <a:t>называется </a:t>
            </a:r>
            <a:r>
              <a:rPr lang="ru-RU" sz="4000" b="1" i="1" dirty="0"/>
              <a:t>дефектом </a:t>
            </a:r>
            <a:r>
              <a:rPr lang="ru-RU" sz="4000" b="1" i="1" dirty="0" smtClean="0"/>
              <a:t>массы</a:t>
            </a:r>
            <a:r>
              <a:rPr lang="ru-RU" sz="4000" dirty="0" smtClean="0"/>
              <a:t>.</a:t>
            </a:r>
          </a:p>
          <a:p>
            <a:r>
              <a:rPr lang="ru-RU" sz="4000" b="1" dirty="0" smtClean="0"/>
              <a:t>Разности </a:t>
            </a:r>
            <a:r>
              <a:rPr lang="ru-RU" sz="4000" b="1" dirty="0"/>
              <a:t>масс </a:t>
            </a:r>
            <a:r>
              <a:rPr lang="ru-RU" sz="4000" b="1" dirty="0">
                <a:sym typeface="Symbol"/>
              </a:rPr>
              <a:t></a:t>
            </a:r>
            <a:r>
              <a:rPr lang="en-US" sz="4000" b="1" dirty="0"/>
              <a:t>M </a:t>
            </a:r>
            <a:r>
              <a:rPr lang="ru-RU" sz="4000" b="1" dirty="0"/>
              <a:t>соответствует энергия, которую называют </a:t>
            </a:r>
            <a:r>
              <a:rPr lang="ru-RU" sz="4000" b="1" i="1" dirty="0"/>
              <a:t>энергией связи </a:t>
            </a:r>
            <a:r>
              <a:rPr lang="en-US" sz="4000" b="1" dirty="0"/>
              <a:t>E</a:t>
            </a:r>
            <a:r>
              <a:rPr lang="ru-RU" sz="4000" b="1" baseline="-25000" dirty="0" err="1" smtClean="0"/>
              <a:t>св</a:t>
            </a:r>
            <a:r>
              <a:rPr lang="ru-RU" sz="4000" dirty="0" smtClean="0"/>
              <a:t> </a:t>
            </a:r>
            <a:r>
              <a:rPr lang="ru-RU" sz="4000" b="1" dirty="0" smtClean="0"/>
              <a:t>нуклонов в ядре</a:t>
            </a:r>
            <a:r>
              <a:rPr lang="ru-RU" sz="4000" dirty="0" smtClean="0"/>
              <a:t>. </a:t>
            </a:r>
          </a:p>
          <a:p>
            <a:r>
              <a:rPr lang="ru-RU" dirty="0" smtClean="0"/>
              <a:t>Она </a:t>
            </a:r>
            <a:r>
              <a:rPr lang="ru-RU" dirty="0"/>
              <a:t>равна той работе, </a:t>
            </a:r>
            <a:r>
              <a:rPr lang="ru-RU" dirty="0" smtClean="0"/>
              <a:t>которую </a:t>
            </a:r>
            <a:r>
              <a:rPr lang="ru-RU" dirty="0"/>
              <a:t>нужно совершить, чтобы разделить нуклоны ядра и удалить друг от друга на бесконечное расстояние, при котором нуклоны перестанут взаимодействовать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ru-RU" sz="3600" b="1" i="1" dirty="0" smtClean="0"/>
              <a:t>Удельная энергия </a:t>
            </a:r>
            <a:r>
              <a:rPr lang="ru-RU" sz="3600" b="1" i="1" dirty="0"/>
              <a:t>связи</a:t>
            </a:r>
            <a:r>
              <a:rPr lang="ru-RU" sz="3600" b="1" dirty="0"/>
              <a:t> </a:t>
            </a:r>
            <a:r>
              <a:rPr lang="ru-RU" sz="3600" b="1" dirty="0" smtClean="0">
                <a:sym typeface="Symbol"/>
              </a:rPr>
              <a:t></a:t>
            </a:r>
            <a:r>
              <a:rPr lang="ru-RU" sz="3600" b="1" dirty="0" smtClean="0"/>
              <a:t> </a:t>
            </a:r>
            <a:r>
              <a:rPr lang="ru-RU" sz="3600" b="1" dirty="0"/>
              <a:t>равна отношению энергии </a:t>
            </a:r>
            <a:r>
              <a:rPr lang="en-US" sz="3600" b="1" dirty="0"/>
              <a:t>E</a:t>
            </a:r>
            <a:r>
              <a:rPr lang="ru-RU" sz="3600" b="1" baseline="-25000" dirty="0" err="1"/>
              <a:t>св</a:t>
            </a:r>
            <a:r>
              <a:rPr lang="ru-RU" sz="3600" b="1" dirty="0"/>
              <a:t> нуклонов в ядре к числу нуклонов</a:t>
            </a:r>
            <a:r>
              <a:rPr lang="ru-RU" sz="3600" dirty="0"/>
              <a:t> </a:t>
            </a:r>
            <a:r>
              <a:rPr lang="ru-RU" sz="3600" b="1" dirty="0"/>
              <a:t>А</a:t>
            </a:r>
            <a:endParaRPr lang="ru-RU" sz="3600" dirty="0"/>
          </a:p>
          <a:p>
            <a:endParaRPr lang="ru-RU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539552" y="1124744"/>
          <a:ext cx="8203443" cy="667544"/>
        </p:xfrm>
        <a:graphic>
          <a:graphicData uri="http://schemas.openxmlformats.org/presentationml/2006/ole">
            <p:oleObj spid="_x0000_s5122" name="Equation" r:id="rId3" imgW="4254500" imgH="342900" progId="">
              <p:embed/>
            </p:oleObj>
          </a:graphicData>
        </a:graphic>
      </p:graphicFrame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80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2339752" y="3789040"/>
          <a:ext cx="4536504" cy="1635611"/>
        </p:xfrm>
        <a:graphic>
          <a:graphicData uri="http://schemas.openxmlformats.org/presentationml/2006/ole">
            <p:oleObj spid="_x0000_s5123" name="Equation" r:id="rId4" imgW="1397000" imgH="508000" progId="">
              <p:embed/>
            </p:oleObj>
          </a:graphicData>
        </a:graphic>
      </p:graphicFrame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8352928" cy="5995926"/>
          </a:xfrm>
          <a:prstGeom prst="rect">
            <a:avLst/>
          </a:prstGeom>
          <a:noFill/>
        </p:spPr>
      </p:pic>
      <p:sp>
        <p:nvSpPr>
          <p:cNvPr id="5" name="Стрелка углом 4"/>
          <p:cNvSpPr/>
          <p:nvPr/>
        </p:nvSpPr>
        <p:spPr>
          <a:xfrm rot="21039636">
            <a:off x="1728052" y="2973496"/>
            <a:ext cx="1605619" cy="146685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трелка вверх 7"/>
          <p:cNvSpPr/>
          <p:nvPr/>
        </p:nvSpPr>
        <p:spPr>
          <a:xfrm rot="17485562">
            <a:off x="5707480" y="1990066"/>
            <a:ext cx="1060696" cy="1907187"/>
          </a:xfrm>
          <a:prstGeom prst="up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900" b="1" dirty="0"/>
              <a:t>Чем больше удельная энергия связи </a:t>
            </a:r>
            <a:r>
              <a:rPr lang="ru-RU" sz="3900" b="1" dirty="0">
                <a:sym typeface="Symbol"/>
              </a:rPr>
              <a:t></a:t>
            </a:r>
            <a:r>
              <a:rPr lang="ru-RU" sz="3900" b="1" dirty="0"/>
              <a:t>, тем прочнее, устойчивее ядро</a:t>
            </a:r>
            <a:r>
              <a:rPr lang="ru-RU" sz="3900" dirty="0"/>
              <a:t>. </a:t>
            </a:r>
          </a:p>
          <a:p>
            <a:pPr algn="just"/>
            <a:r>
              <a:rPr lang="ru-RU" sz="3900" b="1" dirty="0" smtClean="0"/>
              <a:t>Энергетически выгодны</a:t>
            </a:r>
            <a:r>
              <a:rPr lang="ru-RU" sz="3900" dirty="0" smtClean="0"/>
              <a:t> </a:t>
            </a:r>
            <a:r>
              <a:rPr lang="ru-RU" sz="3900" b="1" dirty="0"/>
              <a:t>два противоположных процесса</a:t>
            </a:r>
            <a:r>
              <a:rPr lang="ru-RU" sz="3900" dirty="0"/>
              <a:t>:</a:t>
            </a:r>
          </a:p>
          <a:p>
            <a:pPr lvl="0" algn="just">
              <a:buNone/>
            </a:pPr>
            <a:r>
              <a:rPr lang="ru-RU" sz="3900" b="1" dirty="0" smtClean="0"/>
              <a:t>	</a:t>
            </a:r>
            <a:r>
              <a:rPr lang="ru-RU" sz="3900" b="1" i="1" dirty="0" smtClean="0"/>
              <a:t>деление </a:t>
            </a:r>
            <a:r>
              <a:rPr lang="ru-RU" sz="3900" b="1" i="1" dirty="0"/>
              <a:t>тяжелых ядер </a:t>
            </a:r>
            <a:r>
              <a:rPr lang="ru-RU" sz="3900" b="1" dirty="0"/>
              <a:t>на более легкие;</a:t>
            </a:r>
          </a:p>
          <a:p>
            <a:pPr lvl="0" algn="just">
              <a:buNone/>
            </a:pPr>
            <a:r>
              <a:rPr lang="ru-RU" sz="3900" b="1" dirty="0" smtClean="0"/>
              <a:t>	</a:t>
            </a:r>
            <a:r>
              <a:rPr lang="ru-RU" sz="3900" b="1" i="1" dirty="0" smtClean="0"/>
              <a:t>синтез</a:t>
            </a:r>
            <a:r>
              <a:rPr lang="ru-RU" sz="3900" i="1" dirty="0" smtClean="0"/>
              <a:t> </a:t>
            </a:r>
            <a:r>
              <a:rPr lang="ru-RU" sz="3900" b="1" i="1" dirty="0"/>
              <a:t>(слияние) легких ядер </a:t>
            </a:r>
            <a:r>
              <a:rPr lang="ru-RU" sz="3900" b="1" dirty="0"/>
              <a:t>в более тяжелое</a:t>
            </a:r>
            <a:r>
              <a:rPr lang="ru-RU" sz="3900" dirty="0"/>
              <a:t>. </a:t>
            </a:r>
          </a:p>
          <a:p>
            <a:pPr algn="just">
              <a:buNone/>
            </a:pPr>
            <a:r>
              <a:rPr lang="ru-RU" sz="3900" b="1" dirty="0" smtClean="0"/>
              <a:t>	Оба </a:t>
            </a:r>
            <a:r>
              <a:rPr lang="ru-RU" sz="3900" b="1" dirty="0"/>
              <a:t>процесса должны сопровождаться выделением энергии</a:t>
            </a:r>
            <a:r>
              <a:rPr lang="ru-RU" sz="3900" dirty="0"/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В природе синтез легких ядер происходит в звездах, деление тяжелых – в недрах планет и прочих тел.</a:t>
            </a:r>
          </a:p>
          <a:p>
            <a:pPr algn="just"/>
            <a:r>
              <a:rPr lang="ru-RU" sz="3600" dirty="0" smtClean="0"/>
              <a:t>Человек научился применять ядерную реакцию деления в атомном оружии и атомной энергетике, синтез – в термоядерном оружии (водородная бомба).</a:t>
            </a:r>
            <a:endParaRPr lang="ru-RU" sz="3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Устойчивость ядер означает, что между нуклонами действуют особые силы, осуществляется особое взаимодействие. </a:t>
            </a:r>
          </a:p>
          <a:p>
            <a:pPr algn="just"/>
            <a:r>
              <a:rPr lang="ru-RU" sz="4000" b="1" dirty="0" smtClean="0"/>
              <a:t>Взаимодействие между нуклонами называется </a:t>
            </a:r>
            <a:r>
              <a:rPr lang="ru-RU" sz="4000" b="1" i="1" dirty="0" smtClean="0"/>
              <a:t>сильным</a:t>
            </a:r>
            <a:r>
              <a:rPr lang="ru-RU" sz="4000" dirty="0" smtClean="0"/>
              <a:t>, осуществляющие же его </a:t>
            </a:r>
            <a:r>
              <a:rPr lang="ru-RU" sz="4000" b="1" dirty="0" smtClean="0"/>
              <a:t>силы называются ядерными силами сильного взаимодействия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Капельная модель ядра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000" dirty="0" smtClean="0"/>
              <a:t>	В ней </a:t>
            </a:r>
            <a:r>
              <a:rPr lang="ru-RU" sz="4000" b="1" dirty="0" smtClean="0"/>
              <a:t>устанавливается </a:t>
            </a:r>
            <a:r>
              <a:rPr lang="ru-RU" sz="4000" b="1" i="1" dirty="0" smtClean="0"/>
              <a:t>аналогия ядра с каплей жидкости</a:t>
            </a:r>
            <a:r>
              <a:rPr lang="ru-RU" sz="4000" dirty="0" smtClean="0"/>
              <a:t>: </a:t>
            </a:r>
            <a:r>
              <a:rPr lang="ru-RU" sz="4000" b="1" dirty="0" smtClean="0"/>
              <a:t>практически одинаковая плотность вещества в разных ядрах, малая сжимаемость, способность делиться на мелкие части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/>
              <a:t>1. АТОМНОЕ ЯДРО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284984"/>
            <a:ext cx="5312862" cy="3346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01419"/>
          </a:xfrm>
        </p:spPr>
        <p:txBody>
          <a:bodyPr>
            <a:normAutofit/>
          </a:bodyPr>
          <a:lstStyle/>
          <a:p>
            <a:r>
              <a:rPr lang="ru-RU" sz="3600" b="1" dirty="0"/>
              <a:t>1.1. Состав ядра</a:t>
            </a:r>
            <a:endParaRPr lang="ru-RU" sz="3600" dirty="0"/>
          </a:p>
          <a:p>
            <a:pPr lvl="1" algn="just">
              <a:buNone/>
            </a:pPr>
            <a:r>
              <a:rPr lang="ru-RU" sz="3200" b="1" dirty="0"/>
              <a:t>В 1911 году </a:t>
            </a:r>
            <a:r>
              <a:rPr lang="ru-RU" sz="3200" b="1" dirty="0" smtClean="0"/>
              <a:t>Э. Резерфорд </a:t>
            </a:r>
            <a:r>
              <a:rPr lang="ru-RU" sz="3200" b="1" dirty="0"/>
              <a:t>предложил </a:t>
            </a:r>
            <a:r>
              <a:rPr lang="ru-RU" sz="3200" b="1" dirty="0" smtClean="0"/>
              <a:t>ядерную модель атома: в центре атома расположено массивное ядро, вокруг которого вращаются электроны.</a:t>
            </a:r>
            <a:endParaRPr lang="ru-RU" sz="3200" b="1" dirty="0"/>
          </a:p>
          <a:p>
            <a:pPr lvl="1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40324" name="Picture 4" descr="http://cs7003.vk.me/c619924/v619924435/12a0e/tLh18gbx69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284984"/>
            <a:ext cx="5753100" cy="2619375"/>
          </a:xfrm>
          <a:prstGeom prst="rect">
            <a:avLst/>
          </a:prstGeom>
          <a:noFill/>
        </p:spPr>
      </p:pic>
      <p:pic>
        <p:nvPicPr>
          <p:cNvPr id="440322" name="Picture 2" descr="http://www.radio-trausnitz.de/fileadmin/redakteur/rssimport/Tropfen_H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2"/>
            <a:ext cx="3106017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000" b="1" dirty="0" smtClean="0"/>
              <a:t>	</a:t>
            </a:r>
            <a:r>
              <a:rPr lang="ru-RU" sz="4000" b="1" i="1" dirty="0" smtClean="0"/>
              <a:t>Формула </a:t>
            </a:r>
            <a:r>
              <a:rPr lang="ru-RU" sz="4000" b="1" i="1" dirty="0" err="1" smtClean="0"/>
              <a:t>Вайцзеккера</a:t>
            </a:r>
            <a:r>
              <a:rPr lang="ru-RU" sz="4000" b="1" dirty="0" smtClean="0"/>
              <a:t>: полуэмпирическое выражение для энергии связи ядра, полученное на основе капельной модели.</a:t>
            </a:r>
            <a:endParaRPr lang="ru-RU" sz="4000" b="1" dirty="0"/>
          </a:p>
        </p:txBody>
      </p:sp>
      <p:sp>
        <p:nvSpPr>
          <p:cNvPr id="338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8945" name="Object 1"/>
          <p:cNvGraphicFramePr>
            <a:graphicFrameLocks noChangeAspect="1"/>
          </p:cNvGraphicFramePr>
          <p:nvPr/>
        </p:nvGraphicFramePr>
        <p:xfrm>
          <a:off x="539552" y="3789040"/>
          <a:ext cx="8604448" cy="1622541"/>
        </p:xfrm>
        <a:graphic>
          <a:graphicData uri="http://schemas.openxmlformats.org/presentationml/2006/ole">
            <p:oleObj spid="_x0000_s6146" name="Equation" r:id="rId3" imgW="4013200" imgH="685800" progId="">
              <p:embed/>
            </p:oleObj>
          </a:graphicData>
        </a:graphic>
      </p:graphicFrame>
      <p:sp>
        <p:nvSpPr>
          <p:cNvPr id="338947" name="Rectangle 3"/>
          <p:cNvSpPr>
            <a:spLocks noChangeArrowheads="1"/>
          </p:cNvSpPr>
          <p:nvPr/>
        </p:nvSpPr>
        <p:spPr bwMode="auto">
          <a:xfrm>
            <a:off x="0" y="346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Оболочечная модель ядра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Нуклоны в ядре</a:t>
            </a:r>
            <a:r>
              <a:rPr lang="ru-RU" dirty="0" smtClean="0"/>
              <a:t>, как и электроны в атоме, </a:t>
            </a:r>
            <a:r>
              <a:rPr lang="ru-RU" b="1" dirty="0" smtClean="0"/>
              <a:t>образуют определенные оболочки и </a:t>
            </a:r>
            <a:r>
              <a:rPr lang="ru-RU" b="1" dirty="0" err="1" smtClean="0"/>
              <a:t>подоболочки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/>
              <a:t>Эта модель удачно объяснила существование особо устойчивых ядер</a:t>
            </a:r>
            <a:r>
              <a:rPr lang="ru-RU" dirty="0" smtClean="0"/>
              <a:t>, у которых число протонов либо нейтронов (либо оба эти числа) равны</a:t>
            </a:r>
          </a:p>
          <a:p>
            <a:pPr algn="just">
              <a:buNone/>
            </a:pPr>
            <a:r>
              <a:rPr lang="ru-RU" b="1" i="1" dirty="0" smtClean="0"/>
              <a:t>	2, 8, 20, 28, 40, 50, 82, 114, 126, 184</a:t>
            </a:r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b="1" dirty="0" smtClean="0"/>
              <a:t>Ядра с таким числом протонов или нейтронов назвали </a:t>
            </a:r>
            <a:r>
              <a:rPr lang="ru-RU" b="1" i="1" dirty="0" smtClean="0"/>
              <a:t>магическими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dirty="0" smtClean="0"/>
              <a:t>Ядра, у которых и число протонов, и число нейтронов являются магическими, назвали </a:t>
            </a:r>
            <a:r>
              <a:rPr lang="ru-RU" b="1" dirty="0" smtClean="0"/>
              <a:t>дважды магическими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38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38273" name="Object 1"/>
          <p:cNvGraphicFramePr>
            <a:graphicFrameLocks noChangeAspect="1"/>
          </p:cNvGraphicFramePr>
          <p:nvPr/>
        </p:nvGraphicFramePr>
        <p:xfrm>
          <a:off x="2540000" y="2287588"/>
          <a:ext cx="3778250" cy="3633787"/>
        </p:xfrm>
        <a:graphic>
          <a:graphicData uri="http://schemas.openxmlformats.org/presentationml/2006/ole">
            <p:oleObj spid="_x0000_s7170" name="Equation" r:id="rId3" imgW="1930400" imgH="1854200" progId="">
              <p:embed/>
            </p:oleObj>
          </a:graphicData>
        </a:graphic>
      </p:graphicFrame>
      <p:sp>
        <p:nvSpPr>
          <p:cNvPr id="438275" name="Rectangle 3"/>
          <p:cNvSpPr>
            <a:spLocks noChangeArrowheads="1"/>
          </p:cNvSpPr>
          <p:nvPr/>
        </p:nvSpPr>
        <p:spPr bwMode="auto">
          <a:xfrm>
            <a:off x="0" y="1793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39298" name="Picture 2" descr="https://upload.wikimedia.org/wikipedia/commons/b/b6/Island-of-Stabili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8371835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759344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32802" name="Picture 2" descr="http://msk.edu.ua/ivk/Fizika/Konspekt/model_atoma_f/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8494703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http://nts.sci-lib.com/pictures/01/20/000389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325925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ru-RU" sz="4000" b="1" dirty="0"/>
              <a:t>Установлено сложное строение ядра. </a:t>
            </a:r>
            <a:endParaRPr lang="ru-RU" sz="4000" b="1" dirty="0" smtClean="0"/>
          </a:p>
          <a:p>
            <a:r>
              <a:rPr lang="ru-RU" sz="4000" dirty="0" smtClean="0"/>
              <a:t>В </a:t>
            </a:r>
            <a:r>
              <a:rPr lang="ru-RU" sz="4000" dirty="0"/>
              <a:t>1932 году впервые была высказана идея о том, что </a:t>
            </a:r>
            <a:r>
              <a:rPr lang="ru-RU" sz="4000" b="1" dirty="0"/>
              <a:t>ядра атомов состоят из </a:t>
            </a:r>
            <a:r>
              <a:rPr lang="ru-RU" sz="4000" b="1" i="1" dirty="0" smtClean="0"/>
              <a:t>протонов</a:t>
            </a:r>
            <a:r>
              <a:rPr lang="en-US" sz="4000" b="1" i="1" dirty="0" smtClean="0"/>
              <a:t> (</a:t>
            </a:r>
            <a:r>
              <a:rPr lang="ru-RU" sz="4000" b="1" i="1" dirty="0" smtClean="0"/>
              <a:t>положительно заряжены) </a:t>
            </a:r>
            <a:r>
              <a:rPr lang="ru-RU" sz="4000" b="1" i="1" dirty="0"/>
              <a:t>и </a:t>
            </a:r>
            <a:r>
              <a:rPr lang="ru-RU" sz="4000" b="1" i="1" dirty="0" smtClean="0"/>
              <a:t>нейтронов (нейтральны)</a:t>
            </a:r>
            <a:r>
              <a:rPr lang="ru-RU" sz="4000" dirty="0" smtClean="0"/>
              <a:t>. </a:t>
            </a:r>
            <a:r>
              <a:rPr lang="ru-RU" sz="4000" b="1" dirty="0"/>
              <a:t>Эти частицы получили название</a:t>
            </a:r>
            <a:r>
              <a:rPr lang="ru-RU" sz="4000" dirty="0"/>
              <a:t> </a:t>
            </a:r>
            <a:r>
              <a:rPr lang="ru-RU" sz="4000" b="1" i="1" dirty="0"/>
              <a:t>нуклонов</a:t>
            </a:r>
            <a:r>
              <a:rPr lang="ru-RU" sz="4000" i="1" dirty="0"/>
              <a:t> </a:t>
            </a:r>
            <a:r>
              <a:rPr lang="ru-RU" sz="4000" b="1" i="1" dirty="0"/>
              <a:t>– "ядерных частиц".</a:t>
            </a:r>
            <a:endParaRPr lang="ru-RU" sz="4000" dirty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7986341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ru-RU" sz="4400" dirty="0"/>
              <a:t>масса протона </a:t>
            </a:r>
            <a:endParaRPr lang="ru-RU" sz="4400" dirty="0" smtClean="0"/>
          </a:p>
          <a:p>
            <a:pPr>
              <a:buNone/>
            </a:pPr>
            <a:r>
              <a:rPr lang="ru-RU" sz="4400" b="1" dirty="0"/>
              <a:t>	</a:t>
            </a:r>
            <a:r>
              <a:rPr lang="en-US" sz="4400" b="1" dirty="0" smtClean="0"/>
              <a:t>m</a:t>
            </a:r>
            <a:r>
              <a:rPr lang="en-US" sz="4400" b="1" baseline="-25000" dirty="0" smtClean="0"/>
              <a:t>p </a:t>
            </a:r>
            <a:r>
              <a:rPr lang="en-US" sz="4400" b="1" dirty="0"/>
              <a:t>= 938.28 </a:t>
            </a:r>
            <a:r>
              <a:rPr lang="en-US" sz="4400" b="1" dirty="0" err="1"/>
              <a:t>МэВ</a:t>
            </a:r>
            <a:r>
              <a:rPr lang="en-US" sz="4400" b="1" dirty="0"/>
              <a:t> = 1836.1</a:t>
            </a:r>
            <a:r>
              <a:rPr lang="en-US" sz="4400" b="1" dirty="0">
                <a:sym typeface="Symbol"/>
              </a:rPr>
              <a:t></a:t>
            </a:r>
            <a:r>
              <a:rPr lang="en-US" sz="4400" b="1" dirty="0"/>
              <a:t>m</a:t>
            </a:r>
            <a:r>
              <a:rPr lang="en-US" sz="4400" b="1" baseline="-25000" dirty="0"/>
              <a:t>e</a:t>
            </a:r>
            <a:r>
              <a:rPr lang="ru-RU" sz="4400" dirty="0"/>
              <a:t>; </a:t>
            </a:r>
            <a:endParaRPr lang="ru-RU" sz="4400" dirty="0" smtClean="0"/>
          </a:p>
          <a:p>
            <a:r>
              <a:rPr lang="ru-RU" sz="4400" dirty="0" smtClean="0"/>
              <a:t>масса </a:t>
            </a:r>
            <a:r>
              <a:rPr lang="ru-RU" sz="4400" dirty="0"/>
              <a:t>нейтрона </a:t>
            </a:r>
            <a:br>
              <a:rPr lang="ru-RU" sz="4400" dirty="0"/>
            </a:br>
            <a:r>
              <a:rPr lang="en-US" sz="4400" b="1" dirty="0" err="1"/>
              <a:t>m</a:t>
            </a:r>
            <a:r>
              <a:rPr lang="en-US" sz="4400" b="1" baseline="-25000" dirty="0" err="1"/>
              <a:t>n</a:t>
            </a:r>
            <a:r>
              <a:rPr lang="en-US" sz="4400" b="1" baseline="-25000" dirty="0"/>
              <a:t> </a:t>
            </a:r>
            <a:r>
              <a:rPr lang="en-US" sz="4400" b="1" dirty="0"/>
              <a:t>= 939.57 </a:t>
            </a:r>
            <a:r>
              <a:rPr lang="en-US" sz="4400" b="1" dirty="0" err="1"/>
              <a:t>МэВ</a:t>
            </a:r>
            <a:r>
              <a:rPr lang="en-US" sz="4400" b="1" dirty="0"/>
              <a:t> = 1838.6</a:t>
            </a:r>
            <a:r>
              <a:rPr lang="en-US" sz="4400" b="1" dirty="0">
                <a:sym typeface="Symbol"/>
              </a:rPr>
              <a:t></a:t>
            </a:r>
            <a:r>
              <a:rPr lang="en-US" sz="4400" b="1" dirty="0"/>
              <a:t>m</a:t>
            </a:r>
            <a:r>
              <a:rPr lang="en-US" sz="4400" b="1" baseline="-25000" dirty="0"/>
              <a:t>e</a:t>
            </a:r>
            <a:r>
              <a:rPr lang="en-US" sz="4400" b="1" dirty="0"/>
              <a:t> </a:t>
            </a:r>
            <a:endParaRPr lang="ru-RU" sz="4400" b="1" dirty="0" smtClean="0"/>
          </a:p>
          <a:p>
            <a:r>
              <a:rPr lang="en-US" sz="4400" b="1" dirty="0" smtClean="0"/>
              <a:t>(</a:t>
            </a:r>
            <a:r>
              <a:rPr lang="en-US" sz="4400" b="1" dirty="0"/>
              <a:t>m</a:t>
            </a:r>
            <a:r>
              <a:rPr lang="en-US" sz="4400" b="1" baseline="-25000" dirty="0"/>
              <a:t>e </a:t>
            </a:r>
            <a:r>
              <a:rPr lang="en-US" sz="4400" b="1" dirty="0"/>
              <a:t>= 0.511 </a:t>
            </a:r>
            <a:r>
              <a:rPr lang="en-US" sz="4400" b="1" dirty="0" err="1"/>
              <a:t>МэВ</a:t>
            </a:r>
            <a:r>
              <a:rPr lang="en-US" sz="4400" b="1" dirty="0"/>
              <a:t> = 9.11</a:t>
            </a:r>
            <a:r>
              <a:rPr lang="en-US" sz="4400" b="1" dirty="0">
                <a:sym typeface="Symbol"/>
              </a:rPr>
              <a:t></a:t>
            </a:r>
            <a:r>
              <a:rPr lang="en-US" sz="4400" b="1" dirty="0"/>
              <a:t>10</a:t>
            </a:r>
            <a:r>
              <a:rPr lang="en-US" sz="4400" b="1" baseline="30000" dirty="0"/>
              <a:t>-31</a:t>
            </a:r>
            <a:r>
              <a:rPr lang="en-US" sz="4400" b="1" dirty="0"/>
              <a:t> </a:t>
            </a:r>
            <a:r>
              <a:rPr lang="ru-RU" sz="4400" b="1" dirty="0"/>
              <a:t>кг)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631</Words>
  <PresentationFormat>Экран (4:3)</PresentationFormat>
  <Paragraphs>77</Paragraphs>
  <Slides>34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Тема Office</vt:lpstr>
      <vt:lpstr>Equation</vt:lpstr>
      <vt:lpstr>РАДИАЦИОННАЯ БЕЗОПАСНОСТЬ </vt:lpstr>
      <vt:lpstr>Слайд 2</vt:lpstr>
      <vt:lpstr>1. АТОМНОЕ ЯДРО</vt:lpstr>
      <vt:lpstr>Слайд 4</vt:lpstr>
      <vt:lpstr>Слайд 5</vt:lpstr>
      <vt:lpstr>Слайд 6</vt:lpstr>
      <vt:lpstr>Слайд 7</vt:lpstr>
      <vt:lpstr>Слайд 8</vt:lpstr>
      <vt:lpstr>Масса</vt:lpstr>
      <vt:lpstr>Слайд 10</vt:lpstr>
      <vt:lpstr>Энергия</vt:lpstr>
      <vt:lpstr>Электрический заряд</vt:lpstr>
      <vt:lpstr>Слайд 13</vt:lpstr>
      <vt:lpstr>1.2. Характеристики ядра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1.3. Энергия связи ядра</vt:lpstr>
      <vt:lpstr>Слайд 23</vt:lpstr>
      <vt:lpstr>Слайд 24</vt:lpstr>
      <vt:lpstr>Слайд 25</vt:lpstr>
      <vt:lpstr>Слайд 26</vt:lpstr>
      <vt:lpstr>Слайд 27</vt:lpstr>
      <vt:lpstr>Слайд 28</vt:lpstr>
      <vt:lpstr>Капельная модель ядра  </vt:lpstr>
      <vt:lpstr>Слайд 30</vt:lpstr>
      <vt:lpstr>Слайд 31</vt:lpstr>
      <vt:lpstr>Оболочечная модель ядра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РАДИАЦИОННАЯ БЕЗОПАСНОСТЬ </dc:title>
  <dc:creator>s</dc:creator>
  <cp:lastModifiedBy>psu</cp:lastModifiedBy>
  <cp:revision>2</cp:revision>
  <dcterms:created xsi:type="dcterms:W3CDTF">2015-12-16T06:55:58Z</dcterms:created>
  <dcterms:modified xsi:type="dcterms:W3CDTF">2016-02-10T11:09:54Z</dcterms:modified>
</cp:coreProperties>
</file>