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100" y="-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 марта 2016 г.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 марта 2016 г.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 марта 2016 г.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 марта 2016 г.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 марта 2016 г.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 марта 2016 г.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 марта 2016 г.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 марта 2016 г.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 марта 2016 г.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 марта 2016 г.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 марта 2016 г.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 марта 2016 г.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7744" y="476672"/>
            <a:ext cx="50850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4</a:t>
            </a:r>
            <a:r>
              <a:rPr lang="ru-RU" sz="4000" b="1" dirty="0" smtClean="0"/>
              <a:t>. </a:t>
            </a:r>
            <a:r>
              <a:rPr lang="ru-RU" sz="4000" b="1" dirty="0"/>
              <a:t>ЯДЕРНЫЕ РЕАКЦИИ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1412776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/>
              <a:t>Процесс перестройки ядра, возникающий </a:t>
            </a:r>
            <a:r>
              <a:rPr lang="ru-RU" sz="3200" b="1" dirty="0" smtClean="0"/>
              <a:t>под</a:t>
            </a:r>
            <a:r>
              <a:rPr lang="en-US" sz="3200" b="1" dirty="0" smtClean="0"/>
              <a:t> </a:t>
            </a:r>
            <a:r>
              <a:rPr lang="ru-RU" sz="3200" b="1" dirty="0" smtClean="0"/>
              <a:t>действием </a:t>
            </a:r>
            <a:r>
              <a:rPr lang="en-US" sz="3200" b="1" dirty="0" smtClean="0">
                <a:sym typeface="Symbol"/>
              </a:rPr>
              <a:t></a:t>
            </a:r>
            <a:r>
              <a:rPr lang="ru-RU" sz="3200" b="1" dirty="0" smtClean="0">
                <a:sym typeface="Symbol"/>
              </a:rPr>
              <a:t>, </a:t>
            </a:r>
            <a:r>
              <a:rPr lang="en-US" sz="3200" b="1" dirty="0" smtClean="0">
                <a:sym typeface="Symbol"/>
              </a:rPr>
              <a:t></a:t>
            </a:r>
            <a:r>
              <a:rPr lang="ru-RU" sz="3200" b="1" dirty="0" smtClean="0">
                <a:sym typeface="Symbol"/>
              </a:rPr>
              <a:t>, </a:t>
            </a:r>
            <a:r>
              <a:rPr lang="en-US" sz="3200" b="1" dirty="0" smtClean="0">
                <a:sym typeface="Symbol"/>
              </a:rPr>
              <a:t></a:t>
            </a:r>
            <a:r>
              <a:rPr lang="ru-RU" sz="3200" b="1" dirty="0" smtClean="0">
                <a:sym typeface="Symbol"/>
              </a:rPr>
              <a:t> -лучей, </a:t>
            </a:r>
            <a:r>
              <a:rPr lang="ru-RU" sz="3200" b="1" dirty="0" smtClean="0"/>
              <a:t>ядерных </a:t>
            </a:r>
            <a:r>
              <a:rPr lang="ru-RU" sz="3200" b="1" dirty="0"/>
              <a:t>частиц или других ядер, сопровождаемый генерацией новых ядер и частиц, называется ядерной реакцией.</a:t>
            </a:r>
            <a:r>
              <a:rPr lang="ru-RU" sz="3200" b="1" dirty="0" smtClean="0">
                <a:sym typeface="Symbol"/>
              </a:rPr>
              <a:t> </a:t>
            </a:r>
            <a:r>
              <a:rPr lang="ru-RU" sz="3200" b="1" dirty="0" smtClean="0"/>
              <a:t> </a:t>
            </a:r>
            <a:endParaRPr lang="ru-RU" sz="3200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195736" y="3933056"/>
          <a:ext cx="5870770" cy="792088"/>
        </p:xfrm>
        <a:graphic>
          <a:graphicData uri="http://schemas.openxmlformats.org/presentationml/2006/ole">
            <p:oleObj spid="_x0000_s1026" name="Equation" r:id="rId3" imgW="1600200" imgH="215900" progId="Equation.DSMT4">
              <p:embed/>
            </p:oleObj>
          </a:graphicData>
        </a:graphic>
      </p:graphicFrame>
      <p:graphicFrame>
        <p:nvGraphicFramePr>
          <p:cNvPr id="702470" name="Object 6"/>
          <p:cNvGraphicFramePr>
            <a:graphicFrameLocks noChangeAspect="1"/>
          </p:cNvGraphicFramePr>
          <p:nvPr/>
        </p:nvGraphicFramePr>
        <p:xfrm>
          <a:off x="2285984" y="4786322"/>
          <a:ext cx="3867150" cy="558800"/>
        </p:xfrm>
        <a:graphic>
          <a:graphicData uri="http://schemas.openxmlformats.org/presentationml/2006/ole">
            <p:oleObj spid="_x0000_s1027" name="Equation" r:id="rId4" imgW="1054100" imgH="15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b="1" dirty="0"/>
              <a:t>Если</a:t>
            </a:r>
            <a:r>
              <a:rPr lang="en-US" sz="2400" dirty="0"/>
              <a:t>  </a:t>
            </a:r>
            <a:r>
              <a:rPr lang="en-US" sz="2400" b="1" dirty="0"/>
              <a:t>Q &gt; 0</a:t>
            </a:r>
            <a:r>
              <a:rPr lang="en-US" sz="2400" dirty="0"/>
              <a:t> ,</a:t>
            </a:r>
            <a:r>
              <a:rPr lang="ru-RU" sz="2400" dirty="0"/>
              <a:t> то реакция называется   </a:t>
            </a:r>
            <a:r>
              <a:rPr lang="ru-RU" sz="2400" b="1" dirty="0"/>
              <a:t>экзотермической</a:t>
            </a:r>
            <a:r>
              <a:rPr lang="ru-RU" sz="2400" dirty="0" smtClean="0"/>
              <a:t>.</a:t>
            </a:r>
          </a:p>
          <a:p>
            <a:pPr lvl="0" algn="just"/>
            <a:endParaRPr lang="ru-RU" sz="2400" dirty="0" smtClean="0"/>
          </a:p>
          <a:p>
            <a:pPr lvl="0" algn="just"/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Выделение  энергии    происходит  за  счет  уменьшения энергии покоя,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виде кинетической энергии  вылетающих частиц и, возможно, конечного ядра.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r>
              <a:rPr lang="ru-RU" sz="2400" dirty="0" smtClean="0"/>
              <a:t>   </a:t>
            </a:r>
            <a:endParaRPr lang="ru-RU" sz="2400" dirty="0"/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500034" y="3804826"/>
            <a:ext cx="82153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&lt; 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реакция сопровождается возрастанием энергии покоя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счет уменьшения кинетической энергии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Реакцию называют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эндотермической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" name="Object 26"/>
          <p:cNvGraphicFramePr>
            <a:graphicFrameLocks noChangeAspect="1"/>
          </p:cNvGraphicFramePr>
          <p:nvPr/>
        </p:nvGraphicFramePr>
        <p:xfrm>
          <a:off x="611560" y="2636912"/>
          <a:ext cx="3230073" cy="720080"/>
        </p:xfrm>
        <a:graphic>
          <a:graphicData uri="http://schemas.openxmlformats.org/presentationml/2006/ole">
            <p:oleObj spid="_x0000_s7170" name="Equation" r:id="rId3" imgW="1498600" imgH="33020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995936" y="278092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/>
              <a:t>Q = 17,6 МэВ </a:t>
            </a:r>
            <a:r>
              <a:rPr lang="ru-RU" sz="2000" i="1" dirty="0"/>
              <a:t> (что  составляет  около  3</a:t>
            </a:r>
            <a:r>
              <a:rPr lang="ru-RU" sz="2000" b="1" i="1" dirty="0"/>
              <a:t>.5 МэВ  </a:t>
            </a:r>
            <a:r>
              <a:rPr lang="ru-RU" sz="2000" i="1" dirty="0"/>
              <a:t>на  нуклон)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02" name="Picture 2" descr="http://www.sostav.ru/articles/rus/2010/columns/opinion/images/stat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534400" cy="6286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0"/>
          <p:cNvGrpSpPr/>
          <p:nvPr/>
        </p:nvGrpSpPr>
        <p:grpSpPr>
          <a:xfrm>
            <a:off x="395536" y="908720"/>
            <a:ext cx="8424936" cy="3398897"/>
            <a:chOff x="214852" y="4283406"/>
            <a:chExt cx="8424936" cy="3398897"/>
          </a:xfrm>
        </p:grpSpPr>
        <p:graphicFrame>
          <p:nvGraphicFramePr>
            <p:cNvPr id="3" name="Object 20"/>
            <p:cNvGraphicFramePr>
              <a:graphicFrameLocks noChangeAspect="1"/>
            </p:cNvGraphicFramePr>
            <p:nvPr/>
          </p:nvGraphicFramePr>
          <p:xfrm>
            <a:off x="3129736" y="4283406"/>
            <a:ext cx="1633141" cy="648072"/>
          </p:xfrm>
          <a:graphic>
            <a:graphicData uri="http://schemas.openxmlformats.org/presentationml/2006/ole">
              <p:oleObj spid="_x0000_s8194" name="Equation" r:id="rId3" imgW="596900" imgH="241300" progId="Equation.DSMT4">
                <p:embed/>
              </p:oleObj>
            </a:graphicData>
          </a:graphic>
        </p:graphicFrame>
        <p:graphicFrame>
          <p:nvGraphicFramePr>
            <p:cNvPr id="4" name="Object 19"/>
            <p:cNvGraphicFramePr>
              <a:graphicFrameLocks noChangeAspect="1"/>
            </p:cNvGraphicFramePr>
            <p:nvPr/>
          </p:nvGraphicFramePr>
          <p:xfrm>
            <a:off x="5687460" y="4355414"/>
            <a:ext cx="1788934" cy="598165"/>
          </p:xfrm>
          <a:graphic>
            <a:graphicData uri="http://schemas.openxmlformats.org/presentationml/2006/ole">
              <p:oleObj spid="_x0000_s8195" name="Equation" r:id="rId4" imgW="812800" imgH="241300" progId="Equation.DSMT4">
                <p:embed/>
              </p:oleObj>
            </a:graphicData>
          </a:graphic>
        </p:graphicFrame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214852" y="4283406"/>
              <a:ext cx="294061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3667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Если</a:t>
              </a: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Q = 0</a:t>
              </a: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, то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Rectangle 22"/>
            <p:cNvSpPr>
              <a:spLocks noChangeArrowheads="1"/>
            </p:cNvSpPr>
            <p:nvPr/>
          </p:nvSpPr>
          <p:spPr bwMode="auto">
            <a:xfrm>
              <a:off x="4463324" y="4355414"/>
              <a:ext cx="87427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3667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и 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Rectangle 23"/>
            <p:cNvSpPr>
              <a:spLocks noChangeArrowheads="1"/>
            </p:cNvSpPr>
            <p:nvPr/>
          </p:nvSpPr>
          <p:spPr bwMode="auto">
            <a:xfrm>
              <a:off x="574892" y="5866421"/>
              <a:ext cx="8064896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6159500" algn="l"/>
                </a:tabLst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, т. е. в этом случае кинетическая энергия, энергия покоя, а значит и массы частиц равны. </a:t>
              </a:r>
            </a:p>
            <a:p>
              <a:pPr marR="0" lvl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6159500" algn="l"/>
                </a:tabLst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Такая реакция называется процессом упругого рассеяния.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3730" name="Picture 2" descr="http://img.bhs4.com/47/e/47e489740cfb09c65341896cfb22b9f109cee363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0648"/>
            <a:ext cx="5715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idx="1"/>
          </p:nvPr>
        </p:nvSpPr>
        <p:spPr bwMode="auto">
          <a:xfrm>
            <a:off x="457200" y="442434"/>
            <a:ext cx="82296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испущенная частица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тождественна с захваченной частицей 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этот процесс называют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рассеянием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Рассеяние является упругим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энергии частиц а 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равны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неупругим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энергии частиц а 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отличаются.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Собственно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ядерная реакция происходит в том случае, если частицы а и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тождественны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88640"/>
            <a:ext cx="78218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4.1. Классификация </a:t>
            </a:r>
            <a:r>
              <a:rPr lang="ru-RU" sz="3600" b="1" dirty="0"/>
              <a:t>ядерных реакций</a:t>
            </a:r>
            <a:endParaRPr lang="ru-RU" sz="3600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39458" y="908720"/>
            <a:ext cx="850454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5613" algn="l"/>
                <a:tab pos="61595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–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зависимости от природы бомбардирующих частиц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indent="227013" eaLnBrk="0" fontAlgn="base" hangingPunct="0">
              <a:spcBef>
                <a:spcPct val="0"/>
              </a:spcBef>
              <a:spcAft>
                <a:spcPct val="0"/>
              </a:spcAft>
              <a:tabLst>
                <a:tab pos="455613" algn="l"/>
                <a:tab pos="61595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Реакции под действием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sym typeface="Symbol"/>
              </a:rPr>
              <a:t> -</a:t>
            </a:r>
            <a:r>
              <a:rPr lang="ru-RU" sz="2800" b="1" i="1" dirty="0"/>
              <a:t>частиц</a:t>
            </a:r>
            <a:r>
              <a:rPr lang="ru-RU" sz="2800" i="1" dirty="0"/>
              <a:t>.</a:t>
            </a:r>
            <a:r>
              <a:rPr lang="ru-RU" sz="2800" dirty="0"/>
              <a:t> Пример реакций:</a:t>
            </a:r>
          </a:p>
          <a:p>
            <a:pPr marL="0" marR="0" lvl="0" indent="227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5613" algn="l"/>
                <a:tab pos="61595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3419872" y="2204864"/>
          <a:ext cx="4536504" cy="756684"/>
        </p:xfrm>
        <a:graphic>
          <a:graphicData uri="http://schemas.openxmlformats.org/presentationml/2006/ole">
            <p:oleObj spid="_x0000_s2050" name="Equation" r:id="rId3" imgW="1993900" imgH="330200" progId="Equation.DSMT4">
              <p:embed/>
            </p:oleObj>
          </a:graphicData>
        </a:graphic>
      </p:graphicFrame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33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971600" y="2852936"/>
            <a:ext cx="76043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1595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Реакции под действием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протонов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 реакции: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1595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2483768" y="3861048"/>
          <a:ext cx="4444230" cy="782960"/>
        </p:xfrm>
        <a:graphic>
          <a:graphicData uri="http://schemas.openxmlformats.org/presentationml/2006/ole">
            <p:oleObj spid="_x0000_s2051" name="Equation" r:id="rId4" imgW="1892300" imgH="330200" progId="Equation.DSMT4">
              <p:embed/>
            </p:oleObj>
          </a:graphicData>
        </a:graphic>
      </p:graphicFrame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2860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2573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827584" y="5517232"/>
          <a:ext cx="3803877" cy="693415"/>
        </p:xfrm>
        <a:graphic>
          <a:graphicData uri="http://schemas.openxmlformats.org/presentationml/2006/ole">
            <p:oleObj spid="_x0000_s2052" name="Equation" r:id="rId5" imgW="1828800" imgH="330200" progId="Equation.DSMT4">
              <p:embed/>
            </p:oleObj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4788024" y="5589240"/>
          <a:ext cx="3746473" cy="648072"/>
        </p:xfrm>
        <a:graphic>
          <a:graphicData uri="http://schemas.openxmlformats.org/presentationml/2006/ole">
            <p:oleObj spid="_x0000_s2053" name="Equation" r:id="rId6" imgW="1930400" imgH="330200" progId="Equation.DSMT4">
              <p:embed/>
            </p:oleObj>
          </a:graphicData>
        </a:graphic>
      </p:graphicFrame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123950"/>
            <a:ext cx="114300" cy="219075"/>
          </a:xfrm>
          <a:prstGeom prst="rect">
            <a:avLst/>
          </a:prstGeom>
          <a:noFill/>
        </p:spPr>
      </p:pic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1043608" y="4550351"/>
            <a:ext cx="756156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1595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Реакции под действием дейтронов.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 реакций: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1595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22860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;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0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4788024" y="980728"/>
          <a:ext cx="3845228" cy="648072"/>
        </p:xfrm>
        <a:graphic>
          <a:graphicData uri="http://schemas.openxmlformats.org/presentationml/2006/ole">
            <p:oleObj spid="_x0000_s3074" name="Equation" r:id="rId3" imgW="1981200" imgH="330200" progId="Equation.DSMT4">
              <p:embed/>
            </p:oleObj>
          </a:graphicData>
        </a:graphic>
      </p:graphicFrame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683568" y="980728"/>
          <a:ext cx="3816424" cy="684999"/>
        </p:xfrm>
        <a:graphic>
          <a:graphicData uri="http://schemas.openxmlformats.org/presentationml/2006/ole">
            <p:oleObj spid="_x0000_s3075" name="Equation" r:id="rId4" imgW="1854200" imgH="330200" progId="Equation.DSMT4">
              <p:embed/>
            </p:oleObj>
          </a:graphicData>
        </a:graphic>
      </p:graphicFrame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332656"/>
            <a:ext cx="90767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1595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Реакции под действием нейтронов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Пример реакции: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1595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Object 21"/>
          <p:cNvGraphicFramePr>
            <a:graphicFrameLocks noChangeAspect="1"/>
          </p:cNvGraphicFramePr>
          <p:nvPr/>
        </p:nvGraphicFramePr>
        <p:xfrm>
          <a:off x="1331640" y="3429000"/>
          <a:ext cx="7513520" cy="864096"/>
        </p:xfrm>
        <a:graphic>
          <a:graphicData uri="http://schemas.openxmlformats.org/presentationml/2006/ole">
            <p:oleObj spid="_x0000_s3076" name="Equation" r:id="rId5" imgW="2895600" imgH="330200" progId="Equation.DSMT4">
              <p:embed/>
            </p:oleObj>
          </a:graphicData>
        </a:graphic>
      </p:graphicFrame>
      <p:graphicFrame>
        <p:nvGraphicFramePr>
          <p:cNvPr id="6" name="Object 20"/>
          <p:cNvGraphicFramePr>
            <a:graphicFrameLocks noChangeAspect="1"/>
          </p:cNvGraphicFramePr>
          <p:nvPr/>
        </p:nvGraphicFramePr>
        <p:xfrm>
          <a:off x="755576" y="5157192"/>
          <a:ext cx="4159318" cy="720080"/>
        </p:xfrm>
        <a:graphic>
          <a:graphicData uri="http://schemas.openxmlformats.org/presentationml/2006/ole">
            <p:oleObj spid="_x0000_s3077" name="Equation" r:id="rId6" imgW="1930400" imgH="330200" progId="Equation.DSMT4">
              <p:embed/>
            </p:oleObj>
          </a:graphicData>
        </a:graphic>
      </p:graphicFrame>
      <p:graphicFrame>
        <p:nvGraphicFramePr>
          <p:cNvPr id="7" name="Object 19"/>
          <p:cNvGraphicFramePr>
            <a:graphicFrameLocks noChangeAspect="1"/>
          </p:cNvGraphicFramePr>
          <p:nvPr/>
        </p:nvGraphicFramePr>
        <p:xfrm>
          <a:off x="5004048" y="5229200"/>
          <a:ext cx="3743387" cy="648072"/>
        </p:xfrm>
        <a:graphic>
          <a:graphicData uri="http://schemas.openxmlformats.org/presentationml/2006/ole">
            <p:oleObj spid="_x0000_s3078" name="Equation" r:id="rId7" imgW="1930400" imgH="330200" progId="Equation.DSMT4">
              <p:embed/>
            </p:oleObj>
          </a:graphicData>
        </a:graphic>
      </p:graphicFrame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611560" y="1916832"/>
            <a:ext cx="786356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5613" algn="l"/>
                <a:tab pos="61595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–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зависимости от характера превращения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5613" algn="l"/>
                <a:tab pos="6159500" algn="l"/>
              </a:tabLst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5613" algn="l"/>
                <a:tab pos="61595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Реакция деления.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Пример реакции: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487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5613" algn="l"/>
                <a:tab pos="61595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395536" y="4149080"/>
            <a:ext cx="61682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Реакция синтеза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Пример реакции: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0658" name="Picture 2" descr="http://player.myshared.ru/74176/data/images/img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8184224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83446" y="45013"/>
            <a:ext cx="71095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4.2. Сечение ядерной реакции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642918"/>
            <a:ext cx="85011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Количественная характеристика </a:t>
            </a:r>
            <a:r>
              <a:rPr lang="ru-RU" sz="2800" b="1" dirty="0"/>
              <a:t>вероятности </a:t>
            </a:r>
            <a:r>
              <a:rPr lang="ru-RU" sz="2800" b="1" dirty="0" smtClean="0"/>
              <a:t>столкновения ядер </a:t>
            </a:r>
            <a:r>
              <a:rPr lang="ru-RU" sz="2800" b="1" dirty="0"/>
              <a:t>и осуществления последующей </a:t>
            </a:r>
            <a:r>
              <a:rPr lang="ru-RU" sz="2800" b="1" dirty="0" smtClean="0"/>
              <a:t>реакции</a:t>
            </a:r>
            <a:r>
              <a:rPr lang="ru-RU" sz="2800" dirty="0" smtClean="0"/>
              <a:t>– </a:t>
            </a:r>
            <a:r>
              <a:rPr lang="ru-RU" sz="2800" b="1" dirty="0"/>
              <a:t>эффективное сечение </a:t>
            </a:r>
            <a:r>
              <a:rPr lang="ru-RU" sz="2800" dirty="0"/>
              <a:t>реакции </a:t>
            </a:r>
            <a:r>
              <a:rPr lang="ru-RU" sz="2800" dirty="0" smtClean="0"/>
              <a:t>(или просто </a:t>
            </a:r>
            <a:r>
              <a:rPr lang="ru-RU" sz="2800" b="1" dirty="0"/>
              <a:t>сечение реакции</a:t>
            </a:r>
            <a:r>
              <a:rPr lang="ru-RU" sz="2800" dirty="0"/>
              <a:t>).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827584" y="3501008"/>
            <a:ext cx="3024197" cy="307776"/>
            <a:chOff x="857224" y="2214553"/>
            <a:chExt cx="3024197" cy="307777"/>
          </a:xfrm>
        </p:grpSpPr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857224" y="2214553"/>
              <a:ext cx="171444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барн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=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15364" name="Object 4"/>
            <p:cNvGraphicFramePr>
              <a:graphicFrameLocks noChangeAspect="1"/>
            </p:cNvGraphicFramePr>
            <p:nvPr/>
          </p:nvGraphicFramePr>
          <p:xfrm>
            <a:off x="2214546" y="2214553"/>
            <a:ext cx="1666875" cy="266700"/>
          </p:xfrm>
          <a:graphic>
            <a:graphicData uri="http://schemas.openxmlformats.org/presentationml/2006/ole">
              <p:oleObj spid="_x0000_s4098" name="Equation" r:id="rId3" imgW="1663700" imgH="266700" progId="Equation.DSMT4">
                <p:embed/>
              </p:oleObj>
            </a:graphicData>
          </a:graphic>
        </p:graphicFrame>
      </p:grp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492896"/>
            <a:ext cx="4029082" cy="4029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251520" y="4149080"/>
            <a:ext cx="42484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Число </a:t>
            </a:r>
            <a:r>
              <a:rPr lang="ru-RU" sz="2800" dirty="0" err="1"/>
              <a:t>провзаимодействовавших</a:t>
            </a:r>
            <a:r>
              <a:rPr lang="ru-RU" sz="2800" dirty="0"/>
              <a:t> частиц зависит от типа </a:t>
            </a:r>
            <a:r>
              <a:rPr lang="ru-RU" sz="2800" dirty="0" smtClean="0"/>
              <a:t>реакции.</a:t>
            </a:r>
            <a:endParaRPr lang="ru-RU" sz="2800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67544" y="2492896"/>
          <a:ext cx="4392488" cy="849737"/>
        </p:xfrm>
        <a:graphic>
          <a:graphicData uri="http://schemas.openxmlformats.org/presentationml/2006/ole">
            <p:oleObj spid="_x0000_s4099" name="Equation" r:id="rId5" imgW="2133600" imgH="4191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7904" y="188640"/>
            <a:ext cx="3295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Явление</a:t>
            </a:r>
            <a:r>
              <a:rPr lang="ru-RU" sz="2800" dirty="0" smtClean="0"/>
              <a:t> </a:t>
            </a:r>
            <a:r>
              <a:rPr lang="ru-RU" sz="2800" b="1" dirty="0"/>
              <a:t>резонанса </a:t>
            </a:r>
            <a:endParaRPr lang="ru-RU" sz="2800" dirty="0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555776" y="714356"/>
            <a:ext cx="3756110" cy="2930668"/>
            <a:chOff x="2710" y="8878"/>
            <a:chExt cx="5890" cy="3861"/>
          </a:xfrm>
        </p:grpSpPr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2720" y="9272"/>
              <a:ext cx="0" cy="3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2720" y="12739"/>
              <a:ext cx="52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 flipV="1">
              <a:off x="2710" y="8878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>
              <a:off x="7880" y="1273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auto">
            <a:xfrm>
              <a:off x="3038" y="9108"/>
              <a:ext cx="4320" cy="3360"/>
            </a:xfrm>
            <a:custGeom>
              <a:avLst/>
              <a:gdLst/>
              <a:ahLst/>
              <a:cxnLst>
                <a:cxn ang="0">
                  <a:pos x="0" y="840"/>
                </a:cxn>
                <a:cxn ang="0">
                  <a:pos x="360" y="1380"/>
                </a:cxn>
                <a:cxn ang="0">
                  <a:pos x="900" y="1920"/>
                </a:cxn>
                <a:cxn ang="0">
                  <a:pos x="1440" y="2280"/>
                </a:cxn>
                <a:cxn ang="0">
                  <a:pos x="1800" y="840"/>
                </a:cxn>
                <a:cxn ang="0">
                  <a:pos x="1980" y="300"/>
                </a:cxn>
                <a:cxn ang="0">
                  <a:pos x="2340" y="2640"/>
                </a:cxn>
                <a:cxn ang="0">
                  <a:pos x="4320" y="3360"/>
                </a:cxn>
              </a:cxnLst>
              <a:rect l="0" t="0" r="r" b="b"/>
              <a:pathLst>
                <a:path w="4320" h="3360">
                  <a:moveTo>
                    <a:pt x="0" y="840"/>
                  </a:moveTo>
                  <a:cubicBezTo>
                    <a:pt x="105" y="1020"/>
                    <a:pt x="210" y="1200"/>
                    <a:pt x="360" y="1380"/>
                  </a:cubicBezTo>
                  <a:cubicBezTo>
                    <a:pt x="510" y="1560"/>
                    <a:pt x="720" y="1770"/>
                    <a:pt x="900" y="1920"/>
                  </a:cubicBezTo>
                  <a:cubicBezTo>
                    <a:pt x="1080" y="2070"/>
                    <a:pt x="1290" y="2460"/>
                    <a:pt x="1440" y="2280"/>
                  </a:cubicBezTo>
                  <a:cubicBezTo>
                    <a:pt x="1590" y="2100"/>
                    <a:pt x="1710" y="1170"/>
                    <a:pt x="1800" y="840"/>
                  </a:cubicBezTo>
                  <a:cubicBezTo>
                    <a:pt x="1890" y="510"/>
                    <a:pt x="1890" y="0"/>
                    <a:pt x="1980" y="300"/>
                  </a:cubicBezTo>
                  <a:cubicBezTo>
                    <a:pt x="2070" y="600"/>
                    <a:pt x="1950" y="2130"/>
                    <a:pt x="2340" y="2640"/>
                  </a:cubicBezTo>
                  <a:cubicBezTo>
                    <a:pt x="2730" y="3150"/>
                    <a:pt x="3990" y="3240"/>
                    <a:pt x="4320" y="336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6588224" y="3501008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E</a:t>
            </a:r>
            <a:endParaRPr lang="ru-RU" sz="2800" dirty="0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1835696" y="476672"/>
          <a:ext cx="602118" cy="602118"/>
        </p:xfrm>
        <a:graphic>
          <a:graphicData uri="http://schemas.openxmlformats.org/presentationml/2006/ole">
            <p:oleObj spid="_x0000_s5122" name="Equation" r:id="rId3" imgW="152268" imgH="152268" progId="Equation.DSMT4">
              <p:embed/>
            </p:oleObj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043608" y="4149080"/>
          <a:ext cx="6912768" cy="2103120"/>
        </p:xfrm>
        <a:graphic>
          <a:graphicData uri="http://schemas.openxmlformats.org/drawingml/2006/table">
            <a:tbl>
              <a:tblPr/>
              <a:tblGrid>
                <a:gridCol w="3127176"/>
                <a:gridCol w="3785592"/>
              </a:tblGrid>
              <a:tr h="298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59500" algn="l"/>
                        </a:tabLst>
                      </a:pPr>
                      <a:r>
                        <a:rPr lang="ru-RU" sz="2000" b="1" kern="0" dirty="0">
                          <a:latin typeface="Times New Roman"/>
                        </a:rPr>
                        <a:t>Изотоп мишени</a:t>
                      </a:r>
                      <a:endParaRPr lang="ru-RU" sz="2000" b="1" kern="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</a:rPr>
                        <a:t>Сечение, </a:t>
                      </a:r>
                      <a:r>
                        <a:rPr lang="ru-RU" sz="2000" b="0" dirty="0" err="1">
                          <a:latin typeface="Times New Roman"/>
                        </a:rPr>
                        <a:t>барн</a:t>
                      </a:r>
                      <a:endParaRPr lang="ru-RU" sz="2000" b="1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59500" algn="l"/>
                        </a:tabLs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5950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0,19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59500" algn="l"/>
                        </a:tabLst>
                      </a:pP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5950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0,230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5950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5950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98,0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595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     (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смесь изотопов)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5950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769,0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595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     (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смесь изотопов)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595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2550,0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411" name="Object 27"/>
          <p:cNvGraphicFramePr>
            <a:graphicFrameLocks noChangeAspect="1"/>
          </p:cNvGraphicFramePr>
          <p:nvPr/>
        </p:nvGraphicFramePr>
        <p:xfrm>
          <a:off x="2699792" y="4437112"/>
          <a:ext cx="556200" cy="504056"/>
        </p:xfrm>
        <a:graphic>
          <a:graphicData uri="http://schemas.openxmlformats.org/presentationml/2006/ole">
            <p:oleObj spid="_x0000_s5123" name="Equation" r:id="rId4" imgW="266700" imgH="279400" progId="Equation.DSMT4">
              <p:embed/>
            </p:oleObj>
          </a:graphicData>
        </a:graphic>
      </p:graphicFrame>
      <p:graphicFrame>
        <p:nvGraphicFramePr>
          <p:cNvPr id="16410" name="Object 26"/>
          <p:cNvGraphicFramePr>
            <a:graphicFrameLocks noChangeAspect="1"/>
          </p:cNvGraphicFramePr>
          <p:nvPr/>
        </p:nvGraphicFramePr>
        <p:xfrm>
          <a:off x="2123728" y="4869160"/>
          <a:ext cx="486916" cy="392238"/>
        </p:xfrm>
        <a:graphic>
          <a:graphicData uri="http://schemas.openxmlformats.org/presentationml/2006/ole">
            <p:oleObj spid="_x0000_s5124" name="Equation" r:id="rId5" imgW="343049" imgH="279521" progId="Equation.DSMT4">
              <p:embed/>
            </p:oleObj>
          </a:graphicData>
        </a:graphic>
      </p:graphicFrame>
      <p:graphicFrame>
        <p:nvGraphicFramePr>
          <p:cNvPr id="16409" name="Object 25"/>
          <p:cNvGraphicFramePr>
            <a:graphicFrameLocks noChangeAspect="1"/>
          </p:cNvGraphicFramePr>
          <p:nvPr/>
        </p:nvGraphicFramePr>
        <p:xfrm>
          <a:off x="2771800" y="5157192"/>
          <a:ext cx="576064" cy="371241"/>
        </p:xfrm>
        <a:graphic>
          <a:graphicData uri="http://schemas.openxmlformats.org/presentationml/2006/ole">
            <p:oleObj spid="_x0000_s5125" name="Equation" r:id="rId6" imgW="431613" imgH="279279" progId="Equation.DSMT4">
              <p:embed/>
            </p:oleObj>
          </a:graphicData>
        </a:graphic>
      </p:graphicFrame>
      <p:graphicFrame>
        <p:nvGraphicFramePr>
          <p:cNvPr id="16408" name="Object 24"/>
          <p:cNvGraphicFramePr>
            <a:graphicFrameLocks noChangeAspect="1"/>
          </p:cNvGraphicFramePr>
          <p:nvPr/>
        </p:nvGraphicFramePr>
        <p:xfrm>
          <a:off x="1403648" y="5445224"/>
          <a:ext cx="504056" cy="504056"/>
        </p:xfrm>
        <a:graphic>
          <a:graphicData uri="http://schemas.openxmlformats.org/presentationml/2006/ole">
            <p:oleObj spid="_x0000_s5126" name="Equation" r:id="rId7" imgW="228600" imgH="228600" progId="Equation.DSMT4">
              <p:embed/>
            </p:oleObj>
          </a:graphicData>
        </a:graphic>
      </p:graphicFrame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1187624" y="5877272"/>
          <a:ext cx="722514" cy="444624"/>
        </p:xfrm>
        <a:graphic>
          <a:graphicData uri="http://schemas.openxmlformats.org/presentationml/2006/ole">
            <p:oleObj spid="_x0000_s5127" name="Equation" r:id="rId8" imgW="3683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95736" y="338753"/>
            <a:ext cx="53285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4.3. Энергия реакции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915816" y="1484784"/>
          <a:ext cx="3848108" cy="576064"/>
        </p:xfrm>
        <a:graphic>
          <a:graphicData uri="http://schemas.openxmlformats.org/presentationml/2006/ole">
            <p:oleObj spid="_x0000_s6146" name="Equation" r:id="rId3" imgW="1587500" imgH="241300" progId="Equation.DSMT4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67544" y="1988840"/>
          <a:ext cx="4273550" cy="701675"/>
        </p:xfrm>
        <a:graphic>
          <a:graphicData uri="http://schemas.openxmlformats.org/presentationml/2006/ole">
            <p:oleObj spid="_x0000_s6147" name="Equation" r:id="rId4" imgW="1854200" imgH="304800" progId="Equation.DSMT4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788024" y="2276872"/>
          <a:ext cx="3837505" cy="701270"/>
        </p:xfrm>
        <a:graphic>
          <a:graphicData uri="http://schemas.openxmlformats.org/presentationml/2006/ole">
            <p:oleObj spid="_x0000_s6148" name="Equation" r:id="rId5" imgW="1879600" imgH="342900" progId="Equation.DSMT4">
              <p:embed/>
            </p:oleObj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1403648" y="2924944"/>
          <a:ext cx="2664446" cy="634392"/>
        </p:xfrm>
        <a:graphic>
          <a:graphicData uri="http://schemas.openxmlformats.org/presentationml/2006/ole">
            <p:oleObj spid="_x0000_s6149" name="Equation" r:id="rId6" imgW="1002865" imgH="241195" progId="Equation.DSMT4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4716016" y="3284984"/>
          <a:ext cx="2655090" cy="706400"/>
        </p:xfrm>
        <a:graphic>
          <a:graphicData uri="http://schemas.openxmlformats.org/presentationml/2006/ole">
            <p:oleObj spid="_x0000_s6150" name="Equation" r:id="rId7" imgW="1041400" imgH="279400" progId="Equation.DSMT4">
              <p:embed/>
            </p:oleObj>
          </a:graphicData>
        </a:graphic>
      </p:graphicFrame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482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755576" y="4221088"/>
          <a:ext cx="8160238" cy="637242"/>
        </p:xfrm>
        <a:graphic>
          <a:graphicData uri="http://schemas.openxmlformats.org/presentationml/2006/ole">
            <p:oleObj spid="_x0000_s6151" name="Equation" r:id="rId8" imgW="4394200" imgH="342900" progId="Equation.DSMT4">
              <p:embed/>
            </p:oleObj>
          </a:graphicData>
        </a:graphic>
      </p:graphicFrame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2699792" y="5229200"/>
          <a:ext cx="4608512" cy="576064"/>
        </p:xfrm>
        <a:graphic>
          <a:graphicData uri="http://schemas.openxmlformats.org/presentationml/2006/ole">
            <p:oleObj spid="_x0000_s6152" name="Equation" r:id="rId9" imgW="1905000" imgH="241300" progId="Equation.DSMT4">
              <p:embed/>
            </p:oleObj>
          </a:graphicData>
        </a:graphic>
      </p:graphicFrame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321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</dc:creator>
  <cp:lastModifiedBy>D</cp:lastModifiedBy>
  <cp:revision>6</cp:revision>
  <dcterms:created xsi:type="dcterms:W3CDTF">2015-12-16T07:46:17Z</dcterms:created>
  <dcterms:modified xsi:type="dcterms:W3CDTF">2016-03-02T09:45:20Z</dcterms:modified>
</cp:coreProperties>
</file>