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00" y="-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 марта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8194" name="Picture 2" descr="http://fullref.ru/files/190/5d782e1946f4c477c5a6aef761beb978.html_files/rId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15304" cy="40576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5. </a:t>
            </a:r>
            <a:r>
              <a:rPr lang="ru-RU" sz="3600" b="1" dirty="0"/>
              <a:t>ВЗАИМОДЕЙСТВИЕ ИЗЛУЧЕНИЯ С ВЕЩЕСТВОМ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erc.or.jp/english/reseadeve/activities/therapy/protontherapy/image/brugg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43932" cy="586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Зависимость</a:t>
            </a:r>
            <a:r>
              <a:rPr lang="ru-RU" sz="3600" dirty="0" smtClean="0"/>
              <a:t> </a:t>
            </a:r>
            <a:r>
              <a:rPr lang="ru-RU" sz="3600" b="1" dirty="0"/>
              <a:t>пробега заряженных частиц </a:t>
            </a:r>
            <a:r>
              <a:rPr lang="ru-RU" sz="3600" b="1" dirty="0" smtClean="0"/>
              <a:t>от их энергии</a:t>
            </a:r>
            <a:endParaRPr lang="ru-RU" sz="3600" b="1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143240" y="1428736"/>
          <a:ext cx="2786050" cy="1108429"/>
        </p:xfrm>
        <a:graphic>
          <a:graphicData uri="http://schemas.openxmlformats.org/presentationml/2006/ole">
            <p:oleObj spid="_x0000_s3074" name="Equation" r:id="rId3" imgW="889000" imgH="35560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348" y="282883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На </a:t>
            </a:r>
            <a:r>
              <a:rPr lang="ru-RU" sz="3200" b="1" dirty="0"/>
              <a:t>практике </a:t>
            </a:r>
            <a:r>
              <a:rPr lang="ru-RU" sz="3200" dirty="0"/>
              <a:t>и в справочной литературе</a:t>
            </a:r>
            <a:r>
              <a:rPr lang="ru-RU" sz="3200" b="1" dirty="0"/>
              <a:t> длину пробега часто выражают в</a:t>
            </a:r>
            <a:r>
              <a:rPr lang="ru-RU" sz="3200" dirty="0"/>
              <a:t> иных</a:t>
            </a:r>
            <a:r>
              <a:rPr lang="ru-RU" sz="3200" b="1" dirty="0"/>
              <a:t> </a:t>
            </a:r>
            <a:r>
              <a:rPr lang="ru-RU" sz="3200" dirty="0"/>
              <a:t>единицах измерения – </a:t>
            </a:r>
            <a:r>
              <a:rPr lang="ru-RU" sz="3200" b="1" dirty="0"/>
              <a:t>г/см</a:t>
            </a:r>
            <a:r>
              <a:rPr lang="ru-RU" sz="3200" b="1" baseline="30000" dirty="0"/>
              <a:t>2</a:t>
            </a:r>
            <a:r>
              <a:rPr lang="ru-RU" sz="3200" dirty="0"/>
              <a:t>, </a:t>
            </a:r>
            <a:r>
              <a:rPr lang="ru-RU" sz="3200" b="1" dirty="0" smtClean="0"/>
              <a:t>что учитывает плотность </a:t>
            </a:r>
            <a:r>
              <a:rPr lang="ru-RU" sz="3200" b="1" dirty="0" err="1" smtClean="0"/>
              <a:t>в-ва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428728" y="4857760"/>
          <a:ext cx="6889800" cy="1000132"/>
        </p:xfrm>
        <a:graphic>
          <a:graphicData uri="http://schemas.openxmlformats.org/presentationml/2006/ole">
            <p:oleObj spid="_x0000_s3075" name="Equation" r:id="rId4" imgW="2362200" imgH="342900" progId="Equation.DSMT4">
              <p:embed/>
            </p:oleObj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1202" name="Picture 2" descr="http://www.heuristic.su/uploads/image/Klimkin/realiz/603021_re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9898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857232"/>
          <a:ext cx="6269379" cy="3785616"/>
        </p:xfrm>
        <a:graphic>
          <a:graphicData uri="http://schemas.openxmlformats.org/drawingml/2006/table">
            <a:tbl>
              <a:tblPr/>
              <a:tblGrid>
                <a:gridCol w="1046372"/>
                <a:gridCol w="1250776"/>
                <a:gridCol w="2300839"/>
                <a:gridCol w="1671392"/>
              </a:tblGrid>
              <a:tr h="777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E, МэВ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Воздух, см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Биологическая ткань, мкм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Алюминий, мкм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3.5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5.6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5.9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7.4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8.9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10.6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5000636"/>
            <a:ext cx="7125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Пробег альфа-частиц в некоторых веществах.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1214422"/>
          <a:ext cx="6196651" cy="3950208"/>
        </p:xfrm>
        <a:graphic>
          <a:graphicData uri="http://schemas.openxmlformats.org/drawingml/2006/table">
            <a:tbl>
              <a:tblPr/>
              <a:tblGrid>
                <a:gridCol w="810932"/>
                <a:gridCol w="979473"/>
                <a:gridCol w="1370433"/>
                <a:gridCol w="1077558"/>
                <a:gridCol w="978782"/>
                <a:gridCol w="979473"/>
              </a:tblGrid>
              <a:tr h="52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Е, МэВ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Воздух,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Алюминий,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Железо, мм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Медь,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Свинец,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мм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1.30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5.43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5.11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7.27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0.10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12.61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7.0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2.69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2.48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2.73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379.7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2.03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0.76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0.70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0.67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2.00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835.3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1.67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1.50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1.57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1.38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5.00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1709.2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9.19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3.34</a:t>
                      </a:r>
                      <a:endParaRPr lang="ru-RU" sz="2400" b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3.00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2.58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7.00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2100.2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15.7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5.57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5.98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5.02</a:t>
                      </a:r>
                      <a:endParaRPr lang="ru-RU" sz="2400" b="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10.00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4013.9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21.6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7.55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6.73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5.18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5229200"/>
            <a:ext cx="6735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Пробег электронов в некоторых веществах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 descr="http://molomo.com.ua/img/in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778" y="3284984"/>
            <a:ext cx="4929222" cy="3286148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438487"/>
            <a:ext cx="807249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5.1.3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Другие виды </a:t>
            </a:r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потерь заряженных частиц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  <a:tab pos="6159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счет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радиационного торможения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(в этом случае движущаяся с отрицательным ускорением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частица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теряет энергию вследствие излучения ею электромагнитных волн)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73794" name="Picture 2" descr="http://classroom.dexter-southfield.org/nasa/files/imagine/Images/science/bremsst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75631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Рентгеновская трубка – источник жесткого тормозного ЭМИ (рентгена).</a:t>
            </a:r>
            <a:endParaRPr lang="ru-RU" dirty="0"/>
          </a:p>
        </p:txBody>
      </p:sp>
      <p:pic>
        <p:nvPicPr>
          <p:cNvPr id="686082" name="Picture 2" descr="http://www.litmir.co/BookBinary/209957/1403672747/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8440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8">
              <a:buNone/>
            </a:pPr>
            <a:r>
              <a:rPr lang="ru-RU" dirty="0" smtClean="0"/>
              <a:t>			</a:t>
            </a:r>
          </a:p>
          <a:p>
            <a:pPr lvl="8">
              <a:buNone/>
            </a:pPr>
            <a:r>
              <a:rPr lang="ru-RU" dirty="0" smtClean="0"/>
              <a:t>			Магнетрон СВЧ печи.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8"/>
            <a:endParaRPr lang="ru-RU" dirty="0"/>
          </a:p>
        </p:txBody>
      </p:sp>
      <p:pic>
        <p:nvPicPr>
          <p:cNvPr id="693250" name="Picture 2" descr="https://upload.wikimedia.org/wikipedia/commons/1/16/Magnetr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572000" cy="3114676"/>
          </a:xfrm>
          <a:prstGeom prst="rect">
            <a:avLst/>
          </a:prstGeom>
          <a:noFill/>
        </p:spPr>
      </p:pic>
      <p:pic>
        <p:nvPicPr>
          <p:cNvPr id="693252" name="Picture 4" descr="https://upload.wikimedia.org/wikipedia/commons/thumb/b/bb/Resonant_Cavity_Magnetron_Diagram_ru.svg/457px-Resonant_Cavity_Magnetron_Diagram_ru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3295649"/>
            <a:ext cx="4352925" cy="3562351"/>
          </a:xfrm>
          <a:prstGeom prst="rect">
            <a:avLst/>
          </a:prstGeom>
          <a:noFill/>
        </p:spPr>
      </p:pic>
      <p:pic>
        <p:nvPicPr>
          <p:cNvPr id="693254" name="Picture 6" descr="https://upload.wikimedia.org/wikipedia/commons/thumb/d/d3/Magnetron02.svg/531px-Magnetron0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48196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4683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за счет </a:t>
            </a: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упругого рассеяния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на ядрах при кулоновском взаимодействии с ними;</a:t>
            </a:r>
          </a:p>
          <a:p>
            <a:pPr marL="0" lvl="0" indent="4683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endParaRPr lang="ru-RU" b="1" dirty="0" smtClean="0">
              <a:cs typeface="Arial" pitchFamily="34" charset="0"/>
            </a:endParaRPr>
          </a:p>
          <a:p>
            <a:pPr marL="0" lvl="0" indent="4683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может произойти </a:t>
            </a: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ядерная реакция в ядре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, если оно захватит частицу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4683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endParaRPr lang="ru-RU" dirty="0" smtClean="0">
              <a:cs typeface="Arial" pitchFamily="34" charset="0"/>
            </a:endParaRPr>
          </a:p>
          <a:p>
            <a:pPr marL="0" lvl="0" indent="4683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может возникнуть </a:t>
            </a: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излучение Вавилова – Черенкова.</a:t>
            </a:r>
          </a:p>
          <a:p>
            <a:pPr marL="0" lvl="0" indent="4683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L="0" lvl="0" indent="468313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8963" algn="l"/>
                <a:tab pos="6159500" algn="l"/>
              </a:tabLs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Однако 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эти виды взаимодействия менее вероятны, чем ионизационное торможение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cs typeface="Arial" pitchFamily="34" charset="0"/>
              </a:rPr>
              <a:t>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8130" name="Picture 2" descr="http://xreferat.com/image/102/1307332492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858148" cy="4843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2910" y="785794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0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роду взаимодействия с веществом радиоактивное излучение можно разделить на три группы: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14282" y="2285992"/>
            <a:ext cx="8602035" cy="3558496"/>
            <a:chOff x="571472" y="1857364"/>
            <a:chExt cx="9597063" cy="278532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71472" y="1857364"/>
              <a:ext cx="9482460" cy="1228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3200" b="1" dirty="0" smtClean="0">
                  <a:latin typeface="+mj-lt"/>
                </a:rPr>
                <a:t>Заряженные частицы: </a:t>
              </a:r>
              <a:r>
                <a:rPr lang="ru-RU" sz="3200" b="1" dirty="0" smtClean="0">
                  <a:latin typeface="+mj-lt"/>
                  <a:sym typeface="Symbol"/>
                </a:rPr>
                <a:t> -излучение,</a:t>
              </a:r>
            </a:p>
            <a:p>
              <a:pPr marL="342900" indent="-342900"/>
              <a:r>
                <a:rPr lang="ru-RU" sz="3200" b="1" dirty="0" smtClean="0">
                  <a:latin typeface="+mj-lt"/>
                  <a:sym typeface="Symbol"/>
                </a:rPr>
                <a:t> -излучение, </a:t>
              </a:r>
              <a:r>
                <a:rPr lang="ru-RU" sz="3200" b="1" dirty="0">
                  <a:latin typeface="+mj-lt"/>
                </a:rPr>
                <a:t>протоны, </a:t>
              </a:r>
              <a:r>
                <a:rPr lang="ru-RU" sz="3200" b="1" dirty="0" smtClean="0">
                  <a:latin typeface="+mj-lt"/>
                </a:rPr>
                <a:t>дейтроны</a:t>
              </a:r>
              <a:r>
                <a:rPr lang="ru-RU" sz="3200" b="1" dirty="0">
                  <a:latin typeface="+mj-lt"/>
                </a:rPr>
                <a:t>, </a:t>
              </a:r>
              <a:r>
                <a:rPr lang="ru-RU" sz="3200" b="1" dirty="0" smtClean="0">
                  <a:latin typeface="+mj-lt"/>
                </a:rPr>
                <a:t>различные </a:t>
              </a:r>
            </a:p>
            <a:p>
              <a:pPr marL="342900" indent="-342900"/>
              <a:r>
                <a:rPr lang="ru-RU" sz="3200" b="1" dirty="0" smtClean="0">
                  <a:latin typeface="+mj-lt"/>
                </a:rPr>
                <a:t>ионы.</a:t>
              </a:r>
              <a:endParaRPr lang="ru-RU" sz="3200" b="1" dirty="0">
                <a:latin typeface="+mj-lt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571472" y="2643182"/>
              <a:ext cx="9597063" cy="19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685800" algn="l"/>
                </a:tabLst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685800" algn="l"/>
                </a:tabLs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2. Нейтральные частицы: нейтроны, нейтрино.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685800" algn="l"/>
                </a:tabLst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685800" algn="l"/>
                </a:tabLs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</a:rPr>
                <a:t>3. Электромагнитное излучение: 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685800" algn="l"/>
                </a:tabLs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</a:rPr>
                <a:t>рентгеновское,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sym typeface="Symbol"/>
                </a:rPr>
                <a:t>-излучение.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4343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397759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7106" name="Picture 2" descr="http://www.bourabai.kz/tyapkin/img/tah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18"/>
            <a:ext cx="3429024" cy="2924757"/>
          </a:xfrm>
          <a:prstGeom prst="rect">
            <a:avLst/>
          </a:prstGeom>
          <a:noFill/>
        </p:spPr>
      </p:pic>
      <p:pic>
        <p:nvPicPr>
          <p:cNvPr id="687108" name="Picture 4" descr="http://newnum.ru/i/608/128/128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7500918" cy="260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89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5.2</a:t>
            </a:r>
            <a:r>
              <a:rPr lang="ru-RU" sz="3600" b="1" dirty="0" smtClean="0"/>
              <a:t>. Взаимодействие гамма-излучения с веществом</a:t>
            </a:r>
            <a:endParaRPr lang="ru-RU" sz="36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1259632" y="2060848"/>
          <a:ext cx="3286148" cy="523731"/>
        </p:xfrm>
        <a:graphic>
          <a:graphicData uri="http://schemas.openxmlformats.org/presentationml/2006/ole">
            <p:oleObj spid="_x0000_s4098" name="Equation" r:id="rId3" imgW="1524000" imgH="24130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76056" y="2060848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 = 6,63 10</a:t>
            </a:r>
            <a:r>
              <a:rPr lang="en-US" sz="2400" baseline="30000" dirty="0" smtClean="0"/>
              <a:t>-34</a:t>
            </a:r>
            <a:r>
              <a:rPr lang="en-US" sz="2400" b="1" dirty="0" smtClean="0"/>
              <a:t> </a:t>
            </a:r>
            <a:r>
              <a:rPr lang="ru-RU" sz="2400" dirty="0" err="1" smtClean="0"/>
              <a:t>Дж</a:t>
            </a:r>
            <a:r>
              <a:rPr lang="ru-RU" sz="2400" b="1" dirty="0" err="1" smtClean="0">
                <a:sym typeface="Symbol"/>
              </a:rPr>
              <a:t></a:t>
            </a:r>
            <a:r>
              <a:rPr lang="ru-RU" sz="2400" dirty="0" err="1" smtClean="0"/>
              <a:t>с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780928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Основными видами взаимодействия </a:t>
            </a:r>
            <a:r>
              <a:rPr lang="el-GR" sz="3200" b="1" dirty="0" smtClean="0"/>
              <a:t>γ</a:t>
            </a:r>
            <a:r>
              <a:rPr lang="ru-RU" sz="3200" b="1" dirty="0" smtClean="0"/>
              <a:t>-излучения с веществом являются: </a:t>
            </a:r>
          </a:p>
          <a:p>
            <a:pPr algn="just"/>
            <a:r>
              <a:rPr lang="ru-RU" sz="3200" b="1" dirty="0" smtClean="0"/>
              <a:t>а) </a:t>
            </a:r>
            <a:r>
              <a:rPr lang="ru-RU" sz="3200" b="1" i="1" dirty="0" smtClean="0"/>
              <a:t>фотоэффект, </a:t>
            </a:r>
          </a:p>
          <a:p>
            <a:pPr algn="just"/>
            <a:r>
              <a:rPr lang="ru-RU" sz="3200" b="1" i="1" dirty="0" smtClean="0"/>
              <a:t>б) </a:t>
            </a:r>
            <a:r>
              <a:rPr lang="ru-RU" sz="3200" b="1" i="1" dirty="0" err="1" smtClean="0"/>
              <a:t>комптон-эффект</a:t>
            </a:r>
            <a:r>
              <a:rPr lang="ru-RU" sz="3200" b="1" i="1" dirty="0" smtClean="0"/>
              <a:t>,</a:t>
            </a:r>
          </a:p>
          <a:p>
            <a:pPr algn="just"/>
            <a:r>
              <a:rPr lang="ru-RU" sz="3200" b="1" i="1" dirty="0" smtClean="0"/>
              <a:t>в) рождение электронно-позитронных пар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Явление </a:t>
            </a:r>
            <a:r>
              <a:rPr lang="ru-RU" sz="2800" b="1" i="1" dirty="0" smtClean="0"/>
              <a:t>фотоэффекта</a:t>
            </a:r>
            <a:r>
              <a:rPr lang="ru-RU" sz="2800" dirty="0" smtClean="0"/>
              <a:t> состоит в том, что </a:t>
            </a:r>
            <a:r>
              <a:rPr lang="ru-RU" sz="2800" b="1" dirty="0" smtClean="0"/>
              <a:t>энергия фотона целиком поглощается атомом, а один из электронов оболочки выбрасывается за пределы атома</a:t>
            </a:r>
            <a:r>
              <a:rPr lang="ru-RU" sz="2800" dirty="0" smtClean="0"/>
              <a:t>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При </a:t>
            </a:r>
            <a:r>
              <a:rPr lang="ru-RU" sz="2800" b="1" i="1" dirty="0" err="1" smtClean="0"/>
              <a:t>комптон-эффекте</a:t>
            </a:r>
            <a:r>
              <a:rPr lang="ru-RU" sz="2800" dirty="0" smtClean="0"/>
              <a:t> </a:t>
            </a:r>
            <a:r>
              <a:rPr lang="ru-RU" sz="2800" b="1" dirty="0" smtClean="0"/>
              <a:t>происходит рассеяние </a:t>
            </a:r>
            <a:r>
              <a:rPr lang="el-GR" sz="2800" b="1" dirty="0" smtClean="0"/>
              <a:t>γ</a:t>
            </a:r>
            <a:r>
              <a:rPr lang="ru-RU" sz="2800" b="1" dirty="0" smtClean="0"/>
              <a:t>-лучей электронами вещества</a:t>
            </a:r>
            <a:r>
              <a:rPr lang="ru-RU" sz="2800" dirty="0" smtClean="0"/>
              <a:t>.  </a:t>
            </a:r>
            <a:r>
              <a:rPr lang="ru-RU" sz="2800" b="1" dirty="0" smtClean="0"/>
              <a:t>Гамма-квант отдает часть своей энергии электрону, а значит длина волны этого кванта увеличивается.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dirty="0" smtClean="0"/>
              <a:t>Эффект </a:t>
            </a:r>
            <a:r>
              <a:rPr lang="ru-RU" sz="2800" b="1" i="1" dirty="0" smtClean="0"/>
              <a:t>рождения электронно-позитронных </a:t>
            </a:r>
            <a:r>
              <a:rPr lang="ru-RU" sz="2800" dirty="0" smtClean="0"/>
              <a:t>пар </a:t>
            </a:r>
            <a:r>
              <a:rPr lang="ru-RU" sz="2800" b="1" dirty="0" smtClean="0"/>
              <a:t>возможен при достаточно большой энергии  </a:t>
            </a:r>
            <a:r>
              <a:rPr lang="ru-RU" sz="2800" b="1" dirty="0" err="1" smtClean="0"/>
              <a:t>гамма-кванта</a:t>
            </a:r>
            <a:r>
              <a:rPr lang="ru-RU" sz="2800" b="1" dirty="0" smtClean="0"/>
              <a:t> в поле ядра </a:t>
            </a:r>
            <a:r>
              <a:rPr lang="ru-RU" sz="2800" b="1" dirty="0" err="1" smtClean="0"/>
              <a:t>в-ва</a:t>
            </a:r>
            <a:r>
              <a:rPr lang="ru-RU" sz="2800" b="1" dirty="0" smtClean="0"/>
              <a:t>.</a:t>
            </a:r>
            <a:r>
              <a:rPr lang="ru-RU" sz="2800" dirty="0" smtClean="0"/>
              <a:t> </a:t>
            </a:r>
            <a:endParaRPr lang="ru-RU" sz="2800" b="1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b="22528"/>
          <a:stretch>
            <a:fillRect/>
          </a:stretch>
        </p:blipFill>
        <p:spPr bwMode="auto">
          <a:xfrm>
            <a:off x="2195736" y="188640"/>
            <a:ext cx="4464496" cy="619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857356" y="357166"/>
          <a:ext cx="4728314" cy="785794"/>
        </p:xfrm>
        <a:graphic>
          <a:graphicData uri="http://schemas.openxmlformats.org/presentationml/2006/ole">
            <p:oleObj spid="_x0000_s5122" name="Equation" r:id="rId3" imgW="1663700" imgH="279400" progId="Equation.DSMT4">
              <p:embed/>
            </p:oleObj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 l="14362"/>
          <a:stretch>
            <a:fillRect/>
          </a:stretch>
        </p:blipFill>
        <p:spPr bwMode="auto">
          <a:xfrm>
            <a:off x="2071670" y="1071546"/>
            <a:ext cx="553764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14480" y="1214422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Электромагнитное излучение при прохождении через вещество </a:t>
            </a:r>
            <a:r>
              <a:rPr lang="ru-RU" sz="3200" b="1" i="1" dirty="0" smtClean="0"/>
              <a:t>поглощается</a:t>
            </a:r>
            <a:r>
              <a:rPr lang="ru-RU" sz="3200" dirty="0" smtClean="0"/>
              <a:t> им.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/>
              <a:t>Интенсивность</a:t>
            </a:r>
            <a:r>
              <a:rPr lang="ru-RU" sz="3200" b="1" dirty="0" smtClean="0"/>
              <a:t> уменьшается</a:t>
            </a:r>
            <a:r>
              <a:rPr lang="en-US" sz="3200" b="1" dirty="0" smtClean="0"/>
              <a:t> </a:t>
            </a:r>
            <a:r>
              <a:rPr lang="ru-RU" sz="3200" b="1" dirty="0" smtClean="0"/>
              <a:t>экспоненциально:</a:t>
            </a:r>
            <a:endParaRPr lang="ru-RU" sz="3200" b="1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3275856" y="3140968"/>
          <a:ext cx="2954580" cy="936104"/>
        </p:xfrm>
        <a:graphic>
          <a:graphicData uri="http://schemas.openxmlformats.org/presentationml/2006/ole">
            <p:oleObj spid="_x0000_s6146" name="Equation" r:id="rId3" imgW="965200" imgH="30480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4077072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Линейный коэффициент поглощения </a:t>
            </a:r>
            <a:r>
              <a:rPr lang="ru-RU" sz="3200" dirty="0" smtClean="0"/>
              <a:t>можно представить в виде суммы</a:t>
            </a:r>
            <a:endParaRPr lang="ru-RU" sz="32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502013" y="5373216"/>
          <a:ext cx="4111905" cy="648072"/>
        </p:xfrm>
        <a:graphic>
          <a:graphicData uri="http://schemas.openxmlformats.org/presentationml/2006/ole">
            <p:oleObj spid="_x0000_s6147" name="Equation" r:id="rId4" imgW="1752600" imgH="279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642918"/>
            <a:ext cx="4262552" cy="38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428604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</a:t>
            </a:r>
            <a:endParaRPr lang="ru-RU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4143380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x</a:t>
            </a:r>
            <a:endParaRPr lang="ru-RU" sz="4000" i="1" dirty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714744" y="4643446"/>
          <a:ext cx="1703387" cy="768350"/>
        </p:xfrm>
        <a:graphic>
          <a:graphicData uri="http://schemas.openxmlformats.org/presentationml/2006/ole">
            <p:oleObj spid="_x0000_s7170" name="Equation" r:id="rId4" imgW="622030" imgH="27927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Линейные коэффициенты поглощения</a:t>
            </a:r>
            <a:r>
              <a:rPr lang="en-US" sz="2400" b="1" dirty="0" smtClean="0"/>
              <a:t> </a:t>
            </a:r>
            <a:r>
              <a:rPr lang="el-GR" sz="2400" b="1" dirty="0" smtClean="0"/>
              <a:t>γ</a:t>
            </a:r>
            <a:r>
              <a:rPr lang="ru-RU" sz="2400" b="1" dirty="0" smtClean="0"/>
              <a:t>-лучей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некоторых веществ в зависимости от энергии квантов 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0429319"/>
              </p:ext>
            </p:extLst>
          </p:nvPr>
        </p:nvGraphicFramePr>
        <p:xfrm>
          <a:off x="1527585" y="836712"/>
          <a:ext cx="6460458" cy="5852160"/>
        </p:xfrm>
        <a:graphic>
          <a:graphicData uri="http://schemas.openxmlformats.org/drawingml/2006/table">
            <a:tbl>
              <a:tblPr/>
              <a:tblGrid>
                <a:gridCol w="1765308"/>
                <a:gridCol w="872569"/>
                <a:gridCol w="1201276"/>
                <a:gridCol w="1349941"/>
                <a:gridCol w="1271364"/>
              </a:tblGrid>
              <a:tr h="443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Вещество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р, г/см</a:t>
                      </a:r>
                      <a:r>
                        <a:rPr lang="ru-RU" sz="2000" b="1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 МэВ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3 МэВ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981200" algn="l"/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6 МэВ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0.0452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0.0253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0.0175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Ткани человека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0.0699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0.0393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0.0274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Песок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2.20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0.1400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0.0825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0.0578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Бетон портланд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2.40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0.1540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0.0878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0.0646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Бетон баритовый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3.50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0.2130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0.1270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0.1100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Стекло свинцовое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6.40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0.4390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0.2570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0.2570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Сталь (1 % С)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7.83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0.4600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0.2760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0.2340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Висмут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9.80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0.7000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0.4090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0.4400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Свинец 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11.35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0.7700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0.4700</a:t>
                      </a:r>
                      <a:endParaRPr lang="ru-RU" sz="20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0.4900</a:t>
                      </a:r>
                      <a:endParaRPr lang="ru-RU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0418" name="Picture 2" descr="http://2.bp.blogspot.com/-2A4yPhOU-6Q/TvPsXTFnmeI/AAAAAAAAAGE/_00nBFs4UDM/s1600/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0983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5.1</a:t>
            </a:r>
            <a:r>
              <a:rPr lang="ru-RU" sz="3200" b="1" dirty="0"/>
              <a:t>. Взаимодействие заряженных частиц с веществом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Вещество состоит из положительно заряженных ядер и отрицательных электронов. Поток заряженных частиц теряет энергию за счет разных физических процессов.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714620"/>
            <a:ext cx="5762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5.1.1</a:t>
            </a:r>
            <a:r>
              <a:rPr lang="ru-RU" sz="2800" b="1" dirty="0"/>
              <a:t>. Ионизационное торможение</a:t>
            </a:r>
            <a:r>
              <a:rPr lang="ru-RU" sz="28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28612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Кинетическая </a:t>
            </a:r>
            <a:r>
              <a:rPr lang="ru-RU" sz="2800" b="1" dirty="0"/>
              <a:t>энергия падающей заряженной частицы тратится на возбуждение и ионизацию атомов среды. 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2000232" y="4643446"/>
          <a:ext cx="5500726" cy="1218154"/>
        </p:xfrm>
        <a:graphic>
          <a:graphicData uri="http://schemas.openxmlformats.org/presentationml/2006/ole">
            <p:oleObj spid="_x0000_s1026" name="Equation" r:id="rId3" imgW="2755900" imgH="60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40479" y="168895"/>
            <a:ext cx="85729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Взаимодействие нейтронов с веществом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14348" y="1260448"/>
            <a:ext cx="778674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588963" algn="l"/>
                <a:tab pos="6159500" algn="l"/>
              </a:tabLst>
            </a:pPr>
            <a:r>
              <a:rPr lang="ru-RU" sz="3600" b="1" dirty="0" smtClean="0">
                <a:latin typeface="Century" pitchFamily="18" charset="0"/>
                <a:cs typeface="Arial" pitchFamily="34" charset="0"/>
              </a:rPr>
              <a:t>Нейтроны </a:t>
            </a:r>
            <a:r>
              <a:rPr lang="ru-RU" sz="3600" b="1" i="1" dirty="0" smtClean="0">
                <a:latin typeface="Century" pitchFamily="18" charset="0"/>
                <a:cs typeface="Arial" pitchFamily="34" charset="0"/>
              </a:rPr>
              <a:t>непосредственно не могут вызвать ни ионизации, ни возбуждения атомов</a:t>
            </a:r>
            <a:r>
              <a:rPr lang="ru-RU" sz="3600" dirty="0" smtClean="0">
                <a:latin typeface="Century" pitchFamily="18" charset="0"/>
                <a:cs typeface="Arial" pitchFamily="34" charset="0"/>
              </a:rPr>
              <a:t> вещества, поскольку </a:t>
            </a:r>
            <a:r>
              <a:rPr lang="ru-RU" sz="3600" b="1" dirty="0" smtClean="0">
                <a:latin typeface="Century" pitchFamily="18" charset="0"/>
                <a:cs typeface="Arial" pitchFamily="34" charset="0"/>
              </a:rPr>
              <a:t>они нейтральны</a:t>
            </a:r>
            <a:r>
              <a:rPr lang="ru-RU" sz="3600" dirty="0" smtClean="0">
                <a:latin typeface="Century" pitchFamily="18" charset="0"/>
                <a:cs typeface="Arial" pitchFamily="34" charset="0"/>
              </a:rPr>
              <a:t>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  <a:tab pos="6159500" algn="l"/>
              </a:tabLst>
            </a:pPr>
            <a:r>
              <a:rPr lang="ru-RU" sz="3600" b="1" dirty="0" smtClean="0">
                <a:latin typeface="Century" pitchFamily="18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ейтроны взаимодействует  с веществом только когда каждый нейтрон приближается к ядру и в действие могут вступить ядерные силы сильного взаимодействия.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5589240"/>
          </a:xfrm>
        </p:spPr>
        <p:txBody>
          <a:bodyPr>
            <a:no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588963" algn="l"/>
                <a:tab pos="6159500" algn="l"/>
              </a:tabLst>
            </a:pP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588963" algn="l"/>
                <a:tab pos="6159500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класса взаимодействия нейтрона с ядрами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зависимости от того, попадет он непосредственно в ядро или нет: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упругое потенциальное рассеяние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(нейтрон в ядро не попадает);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  <a:tab pos="6159500" algn="l"/>
              </a:tabLst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ядерные реакции различного типа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 попадании нейтрона в ядро).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552" y="537647"/>
            <a:ext cx="76438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Важна энергия нейтронов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ней их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классифицируют как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холодные, тепловые,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надтепловые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промежуточные, быстрые, сверхбыстрые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делят на две группы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медленные и быстрые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Их разделяет граница энергии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МэВ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7795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620688"/>
            <a:ext cx="6206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5.3.1</a:t>
            </a:r>
            <a:r>
              <a:rPr lang="ru-RU" sz="4400" b="1" dirty="0" smtClean="0"/>
              <a:t>. Упругое рассеяние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683568" y="476672"/>
          <a:ext cx="7949284" cy="792510"/>
        </p:xfrm>
        <a:graphic>
          <a:graphicData uri="http://schemas.openxmlformats.org/presentationml/2006/ole">
            <p:oleObj spid="_x0000_s8194" name="Equation" r:id="rId3" imgW="4978400" imgH="495300" progId="Equation.DSMT4">
              <p:embed/>
            </p:oleObj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11560" y="1700808"/>
          <a:ext cx="4501207" cy="713784"/>
        </p:xfrm>
        <a:graphic>
          <a:graphicData uri="http://schemas.openxmlformats.org/presentationml/2006/ole">
            <p:oleObj spid="_x0000_s8195" name="Equation" r:id="rId4" imgW="2755900" imgH="444500" progId="Equation.DSMT4">
              <p:embed/>
            </p:oleObj>
          </a:graphicData>
        </a:graphic>
      </p:graphicFrame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5076056" y="1340768"/>
          <a:ext cx="3745833" cy="1440160"/>
        </p:xfrm>
        <a:graphic>
          <a:graphicData uri="http://schemas.openxmlformats.org/presentationml/2006/ole">
            <p:oleObj spid="_x0000_s8196" name="Equation" r:id="rId5" imgW="2514600" imgH="965200" progId="Equation.DSMT4">
              <p:embed/>
            </p:oleObj>
          </a:graphicData>
        </a:graphic>
      </p:graphicFrame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1157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763688" y="2852936"/>
          <a:ext cx="5815091" cy="1433890"/>
        </p:xfrm>
        <a:graphic>
          <a:graphicData uri="http://schemas.openxmlformats.org/presentationml/2006/ole">
            <p:oleObj spid="_x0000_s8197" name="Equation" r:id="rId6" imgW="3835400" imgH="939800" progId="Equation.DSMT4">
              <p:embed/>
            </p:oleObj>
          </a:graphicData>
        </a:graphic>
      </p:graphicFrame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1259632" y="4725144"/>
          <a:ext cx="1639502" cy="1300704"/>
        </p:xfrm>
        <a:graphic>
          <a:graphicData uri="http://schemas.openxmlformats.org/presentationml/2006/ole">
            <p:oleObj spid="_x0000_s8198" name="Equation" r:id="rId7" imgW="1104900" imgH="876300" progId="Equation.DSMT4">
              <p:embed/>
            </p:oleObj>
          </a:graphicData>
        </a:graphic>
      </p:graphicFrame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3635896" y="4725144"/>
          <a:ext cx="4857864" cy="1368152"/>
        </p:xfrm>
        <a:graphic>
          <a:graphicData uri="http://schemas.openxmlformats.org/presentationml/2006/ole">
            <p:oleObj spid="_x0000_s8199" name="Equation" r:id="rId8" imgW="3340100" imgH="939800" progId="Equation.DSMT4">
              <p:embed/>
            </p:oleObj>
          </a:graphicData>
        </a:graphic>
      </p:graphicFrame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8175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Энергия ядра (т.е. потери энергии нейтрона) будет максимальной при </a:t>
            </a:r>
          </a:p>
          <a:p>
            <a:pPr algn="just"/>
            <a:r>
              <a:rPr lang="ru-RU" sz="3600" b="1" dirty="0" err="1" smtClean="0"/>
              <a:t>χ</a:t>
            </a:r>
            <a:r>
              <a:rPr lang="en-US" sz="3600" b="1" dirty="0" smtClean="0"/>
              <a:t>= 1</a:t>
            </a:r>
            <a:r>
              <a:rPr lang="ru-RU" sz="3600" b="1" dirty="0" smtClean="0"/>
              <a:t>, т.е. при равенстве масс нейтрона и ядра.</a:t>
            </a:r>
            <a:r>
              <a:rPr lang="ru-RU" sz="3600" dirty="0" smtClean="0"/>
              <a:t> </a:t>
            </a:r>
          </a:p>
          <a:p>
            <a:pPr algn="just"/>
            <a:r>
              <a:rPr lang="ru-RU" sz="3600" b="1" dirty="0" smtClean="0"/>
              <a:t>Это осуществляется при рассеянии нейтронов на </a:t>
            </a:r>
            <a:r>
              <a:rPr lang="ru-RU" sz="3600" b="1" i="1" dirty="0" smtClean="0"/>
              <a:t>водородосодержащих</a:t>
            </a:r>
            <a:r>
              <a:rPr lang="ru-RU" sz="3600" b="1" dirty="0" smtClean="0"/>
              <a:t> веществах</a:t>
            </a:r>
            <a:r>
              <a:rPr lang="ru-RU" sz="3600" dirty="0" smtClean="0"/>
              <a:t>, таких как </a:t>
            </a:r>
            <a:r>
              <a:rPr lang="ru-RU" sz="3600" b="1" dirty="0" smtClean="0"/>
              <a:t>вода, парафин </a:t>
            </a:r>
            <a:r>
              <a:rPr lang="ru-RU" sz="3600" dirty="0" smtClean="0"/>
              <a:t>и другие </a:t>
            </a:r>
            <a:r>
              <a:rPr lang="ru-RU" sz="3600" b="1" dirty="0" smtClean="0"/>
              <a:t>применяют для замедления нейтронов.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4274" name="Picture 2" descr="http://www.atomic-energy.ru/files/styles/center/public/images/2014/10/radiation_shield.jpg?itok=dNTDw4A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5298" name="Picture 2" descr="http://www.aktiendaten.de/plaintext/images/im830535a2d01236a08.jpg"/>
          <p:cNvPicPr>
            <a:picLocks noChangeAspect="1" noChangeArrowheads="1"/>
          </p:cNvPicPr>
          <p:nvPr/>
        </p:nvPicPr>
        <p:blipFill>
          <a:blip r:embed="rId2" cstate="print"/>
          <a:srcRect b="8320"/>
          <a:stretch>
            <a:fillRect/>
          </a:stretch>
        </p:blipFill>
        <p:spPr bwMode="auto">
          <a:xfrm>
            <a:off x="467544" y="404664"/>
            <a:ext cx="820891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9394" name="Picture 2" descr="http://g04.s.alicdn.com/kf/HTB1PRwRHFXXXXc2XVXXq6xXFXXXm/Neutron-Radiation-Shielding-Anti-radiation-Sheet-in.jpg"/>
          <p:cNvPicPr>
            <a:picLocks noChangeAspect="1" noChangeArrowheads="1"/>
          </p:cNvPicPr>
          <p:nvPr/>
        </p:nvPicPr>
        <p:blipFill>
          <a:blip r:embed="rId2" cstate="print"/>
          <a:srcRect l="7560" t="10000" r="9281" b="7201"/>
          <a:stretch>
            <a:fillRect/>
          </a:stretch>
        </p:blipFill>
        <p:spPr bwMode="auto">
          <a:xfrm>
            <a:off x="1331640" y="260648"/>
            <a:ext cx="6336704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30969" y="479147"/>
            <a:ext cx="8445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.2. Ядерные реакции на нейтронах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339752" y="1196752"/>
          <a:ext cx="4086071" cy="775558"/>
        </p:xfrm>
        <a:graphic>
          <a:graphicData uri="http://schemas.openxmlformats.org/presentationml/2006/ole">
            <p:oleObj spid="_x0000_s9218" name="Equation" r:id="rId3" imgW="2362200" imgH="444500" progId="Equation.DSMT4">
              <p:embed/>
            </p:oleObj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492896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Важны следующие типы реакций</a:t>
            </a:r>
            <a:r>
              <a:rPr lang="ru-RU" sz="3600" b="1" dirty="0" smtClean="0"/>
              <a:t>: </a:t>
            </a:r>
            <a:r>
              <a:rPr lang="ru-RU" sz="3600" b="1" i="1" dirty="0" smtClean="0"/>
              <a:t>радиационный захват </a:t>
            </a:r>
            <a:r>
              <a:rPr lang="ru-RU" sz="3600" b="1" dirty="0" smtClean="0"/>
              <a:t>нейтрона, </a:t>
            </a:r>
            <a:r>
              <a:rPr lang="ru-RU" sz="3600" b="1" i="1" dirty="0" smtClean="0"/>
              <a:t>реакции с образованием протона</a:t>
            </a:r>
            <a:r>
              <a:rPr lang="ru-RU" sz="3600" b="1" dirty="0" smtClean="0"/>
              <a:t>, реакции </a:t>
            </a:r>
            <a:r>
              <a:rPr lang="ru-RU" sz="3600" b="1" i="1" dirty="0" smtClean="0"/>
              <a:t>с образованием  </a:t>
            </a:r>
            <a:r>
              <a:rPr lang="el-GR" sz="3600" b="1" i="1" dirty="0" smtClean="0"/>
              <a:t>α</a:t>
            </a:r>
            <a:r>
              <a:rPr lang="ru-RU" sz="3600" b="1" i="1" dirty="0" smtClean="0"/>
              <a:t>-частицы</a:t>
            </a:r>
            <a:r>
              <a:rPr lang="ru-RU" sz="3600" b="1" dirty="0" smtClean="0"/>
              <a:t>, реакции </a:t>
            </a:r>
            <a:r>
              <a:rPr lang="ru-RU" sz="3600" b="1" i="1" dirty="0" smtClean="0"/>
              <a:t>с образованием двух или более нейтронов</a:t>
            </a:r>
            <a:r>
              <a:rPr lang="ru-RU" sz="3600" i="1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3010" name="Picture 2" descr="http://msk.edu.ua/ivk/Fizika/Konspekt/el_tok_v_gazah/image001_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1229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Пучок нейтронов при прохождении через вещество </a:t>
            </a:r>
            <a:r>
              <a:rPr lang="ru-RU" sz="3600" b="1" i="1" dirty="0" smtClean="0"/>
              <a:t>экспоненциально ослабляется. </a:t>
            </a:r>
          </a:p>
          <a:p>
            <a:pPr algn="just"/>
            <a:r>
              <a:rPr lang="ru-RU" sz="3600" b="1" i="1" dirty="0" smtClean="0"/>
              <a:t>Длина релаксации </a:t>
            </a:r>
            <a:r>
              <a:rPr lang="el-GR" sz="3600" b="1" dirty="0" smtClean="0"/>
              <a:t>λ</a:t>
            </a:r>
            <a:r>
              <a:rPr lang="ru-RU" sz="3600" b="1" dirty="0" smtClean="0"/>
              <a:t> – это толщина вещества </a:t>
            </a:r>
            <a:r>
              <a:rPr lang="en-US" sz="3600" b="1" dirty="0" smtClean="0"/>
              <a:t>x</a:t>
            </a:r>
            <a:r>
              <a:rPr lang="ru-RU" sz="3600" b="1" dirty="0" smtClean="0"/>
              <a:t>=</a:t>
            </a:r>
            <a:r>
              <a:rPr lang="el-GR" sz="3600" b="1" dirty="0" smtClean="0"/>
              <a:t>λ</a:t>
            </a:r>
            <a:r>
              <a:rPr lang="ru-RU" sz="3600" b="1" dirty="0" smtClean="0"/>
              <a:t> , пройдя которую поток нейтронов уменьшается в е раз </a:t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en-US" sz="3600" b="1" dirty="0" smtClean="0"/>
              <a:t>e</a:t>
            </a:r>
            <a:r>
              <a:rPr lang="ru-RU" sz="3600" b="1" dirty="0" smtClean="0"/>
              <a:t> = 2.718). </a:t>
            </a:r>
          </a:p>
          <a:p>
            <a:pPr algn="just"/>
            <a:r>
              <a:rPr lang="ru-RU" sz="3600" dirty="0" smtClean="0"/>
              <a:t>Длина релаксации </a:t>
            </a:r>
            <a:r>
              <a:rPr lang="ru-RU" sz="3600" b="1" dirty="0" smtClean="0"/>
              <a:t>зависит от энергии нейтронов и типа ядер</a:t>
            </a:r>
            <a:r>
              <a:rPr lang="ru-RU" sz="3600" dirty="0" smtClean="0"/>
              <a:t>. 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ru-RU" b="1" i="1" dirty="0" smtClean="0"/>
              <a:t>Наведённая радиоактивность</a:t>
            </a:r>
            <a:r>
              <a:rPr lang="ru-RU" b="1" dirty="0" smtClean="0"/>
              <a:t>: радионуклиды, образовавшиеся в веществе под воздействием потока нуклонов или </a:t>
            </a:r>
            <a:r>
              <a:rPr lang="ru-RU" b="1" dirty="0" err="1" smtClean="0"/>
              <a:t>гамма-квантов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dirty="0" smtClean="0"/>
              <a:t>Нейтронная бомба.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85786" y="857232"/>
          <a:ext cx="1085858" cy="785818"/>
        </p:xfrm>
        <a:graphic>
          <a:graphicData uri="http://schemas.openxmlformats.org/presentationml/2006/ole">
            <p:oleObj spid="_x0000_s2050" name="Equation" r:id="rId3" imgW="723900" imgH="52070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14546" y="214290"/>
            <a:ext cx="4332309" cy="3302012"/>
            <a:chOff x="3965" y="2179"/>
            <a:chExt cx="5220" cy="3662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3965" y="2421"/>
              <a:ext cx="0" cy="342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3965" y="5841"/>
              <a:ext cx="52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4145" y="2899"/>
              <a:ext cx="4140" cy="2580"/>
            </a:xfrm>
            <a:custGeom>
              <a:avLst/>
              <a:gdLst/>
              <a:ahLst/>
              <a:cxnLst>
                <a:cxn ang="0">
                  <a:pos x="0" y="2580"/>
                </a:cxn>
                <a:cxn ang="0">
                  <a:pos x="180" y="420"/>
                </a:cxn>
                <a:cxn ang="0">
                  <a:pos x="360" y="60"/>
                </a:cxn>
                <a:cxn ang="0">
                  <a:pos x="540" y="240"/>
                </a:cxn>
                <a:cxn ang="0">
                  <a:pos x="900" y="1500"/>
                </a:cxn>
                <a:cxn ang="0">
                  <a:pos x="1260" y="1860"/>
                </a:cxn>
                <a:cxn ang="0">
                  <a:pos x="1800" y="2040"/>
                </a:cxn>
                <a:cxn ang="0">
                  <a:pos x="2160" y="2040"/>
                </a:cxn>
                <a:cxn ang="0">
                  <a:pos x="4140" y="1680"/>
                </a:cxn>
              </a:cxnLst>
              <a:rect l="0" t="0" r="r" b="b"/>
              <a:pathLst>
                <a:path w="4140" h="2580">
                  <a:moveTo>
                    <a:pt x="0" y="2580"/>
                  </a:moveTo>
                  <a:cubicBezTo>
                    <a:pt x="60" y="1710"/>
                    <a:pt x="120" y="840"/>
                    <a:pt x="180" y="420"/>
                  </a:cubicBezTo>
                  <a:cubicBezTo>
                    <a:pt x="240" y="0"/>
                    <a:pt x="300" y="90"/>
                    <a:pt x="360" y="60"/>
                  </a:cubicBezTo>
                  <a:cubicBezTo>
                    <a:pt x="420" y="30"/>
                    <a:pt x="450" y="0"/>
                    <a:pt x="540" y="240"/>
                  </a:cubicBezTo>
                  <a:cubicBezTo>
                    <a:pt x="630" y="480"/>
                    <a:pt x="780" y="1230"/>
                    <a:pt x="900" y="1500"/>
                  </a:cubicBezTo>
                  <a:cubicBezTo>
                    <a:pt x="1020" y="1770"/>
                    <a:pt x="1110" y="1770"/>
                    <a:pt x="1260" y="1860"/>
                  </a:cubicBezTo>
                  <a:cubicBezTo>
                    <a:pt x="1410" y="1950"/>
                    <a:pt x="1650" y="2010"/>
                    <a:pt x="1800" y="2040"/>
                  </a:cubicBezTo>
                  <a:cubicBezTo>
                    <a:pt x="1950" y="2070"/>
                    <a:pt x="1770" y="2100"/>
                    <a:pt x="2160" y="2040"/>
                  </a:cubicBezTo>
                  <a:cubicBezTo>
                    <a:pt x="2550" y="1980"/>
                    <a:pt x="3810" y="1740"/>
                    <a:pt x="4140" y="168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V="1">
              <a:off x="3965" y="2179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6500826" y="3500438"/>
            <a:ext cx="228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500166" y="3590512"/>
            <a:ext cx="591232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0" algn="just" fontAlgn="base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Зависимость удельных потерь энергии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энергии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налетающей частицы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207167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57148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3643314"/>
            <a:ext cx="279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300037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271462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271462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0" name="Picture 46" descr="http://nuclphys.sinp.msu.ru/partmat/images/f01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038735" cy="5384400"/>
          </a:xfrm>
          <a:prstGeom prst="rect">
            <a:avLst/>
          </a:prstGeom>
          <a:noFill/>
        </p:spPr>
      </p:pic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500034" y="564357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удельных потерь энергии на ионизацию воздуха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энергии разного рода частиц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4034" name="Picture 2" descr="http://player.myshared.ru/923818/data/images/img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18111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85794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Альфа-частица с энергией несколько МэВ на пути в 1 см в воздухе создает 30000 пар ионов. Электрон такой же энергии – всего несколько десятков пар ионов.</a:t>
            </a:r>
            <a:endParaRPr lang="ru-RU" sz="2800" b="1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85852" y="2786058"/>
            <a:ext cx="5857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5.1.2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Длина пробега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85786" y="3571876"/>
            <a:ext cx="77867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пробега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просто пробег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толщина слоя вещества, которую может пройти частица до полной остановки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направление движения частицы было перпендикулярно поверхности вещества.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uclphys.sinp.msu.ru/partmat/images/f01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743286" cy="4494219"/>
          </a:xfrm>
          <a:prstGeom prst="rect">
            <a:avLst/>
          </a:prstGeom>
          <a:noFill/>
        </p:spPr>
      </p:pic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285720" y="4929198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удельных потерь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альфа-частицы от её пробега.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Максимальные потери в конце пути перед остановкой, возможность производить легирование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разной глубины.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Экран (4:3)</PresentationFormat>
  <Paragraphs>234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Equation</vt:lpstr>
      <vt:lpstr>5. ВЗАИМОДЕЙСТВИЕ ИЗЛУЧЕНИЯ С ВЕЩЕСТВОМ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ВЗАИМОДЕЙСТВИЕ ИЗЛУЧЕНИЯ С ВЕЩЕСТВОМ</dc:title>
  <dc:creator>s</dc:creator>
  <cp:lastModifiedBy>D</cp:lastModifiedBy>
  <cp:revision>2</cp:revision>
  <dcterms:created xsi:type="dcterms:W3CDTF">2015-12-16T07:45:07Z</dcterms:created>
  <dcterms:modified xsi:type="dcterms:W3CDTF">2016-03-02T09:01:35Z</dcterms:modified>
</cp:coreProperties>
</file>