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0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7</a:t>
            </a:r>
            <a:r>
              <a:rPr lang="ru-RU" b="1" dirty="0" smtClean="0"/>
              <a:t>. Биологическое действие ионизирующих излучений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windows2universe.org/earth/Life/images/radiation_dna_damag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363604" cy="5078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252806" cy="522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8316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0607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54" name="Picture 2" descr="http://phys.rsu.ru/web/nuclear/radioecologie/fRE3.files/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264696" cy="549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692696"/>
          <a:ext cx="8064896" cy="5889575"/>
        </p:xfrm>
        <a:graphic>
          <a:graphicData uri="http://schemas.openxmlformats.org/drawingml/2006/table">
            <a:tbl>
              <a:tblPr/>
              <a:tblGrid>
                <a:gridCol w="2592288"/>
                <a:gridCol w="3456384"/>
                <a:gridCol w="2016224"/>
              </a:tblGrid>
              <a:tr h="768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Явления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Длительность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spc="-20">
                          <a:latin typeface="Times New Roman"/>
                          <a:ea typeface="Times New Roman"/>
                          <a:cs typeface="Times New Roman"/>
                        </a:rPr>
                        <a:t>1.Физический </a:t>
                      </a:r>
                      <a:endParaRPr lang="ru-RU" sz="2400" b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spc="-20">
                          <a:latin typeface="Times New Roman"/>
                          <a:ea typeface="Times New Roman"/>
                          <a:cs typeface="Times New Roman"/>
                        </a:rPr>
                        <a:t>(начальный)</a:t>
                      </a:r>
                      <a:endParaRPr lang="ru-RU" sz="24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ионизация и возбуждение атомов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и молекул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2400" b="0" baseline="30000">
                          <a:latin typeface="Times New Roman"/>
                          <a:ea typeface="Times New Roman"/>
                          <a:cs typeface="Times New Roman"/>
                        </a:rPr>
                        <a:t>–16</a:t>
                      </a: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 – 10</a:t>
                      </a:r>
                      <a:r>
                        <a:rPr lang="ru-RU" sz="2400" b="0" baseline="30000">
                          <a:latin typeface="Times New Roman"/>
                          <a:ea typeface="Times New Roman"/>
                          <a:cs typeface="Times New Roman"/>
                        </a:rPr>
                        <a:t>–13 </a:t>
                      </a: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2.Физико-химический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образование свободных радикалов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2400" b="0" baseline="30000">
                          <a:latin typeface="Times New Roman"/>
                          <a:ea typeface="Times New Roman"/>
                          <a:cs typeface="Times New Roman"/>
                        </a:rPr>
                        <a:t>–10 </a:t>
                      </a: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– часы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3. Биохимический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этап повреждения биологических молекул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2400" b="0" baseline="30000">
                          <a:latin typeface="Times New Roman"/>
                          <a:ea typeface="Times New Roman"/>
                          <a:cs typeface="Times New Roman"/>
                        </a:rPr>
                        <a:t>–6 </a:t>
                      </a: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– часы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4. Ранние биологические эффекты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от гибели отдельных клеток до гибели отдельных организмов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часы – недели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5. Отдаленные биологические эффекты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  <a:cs typeface="Times New Roman"/>
                        </a:rPr>
                        <a:t>возникновение онкологических заболеваний и генетические дефекты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spc="-40" dirty="0">
                          <a:latin typeface="Times New Roman"/>
                          <a:ea typeface="Times New Roman"/>
                          <a:cs typeface="Times New Roman"/>
                        </a:rPr>
                        <a:t>годы – столетия</a:t>
                      </a:r>
                      <a:endParaRPr lang="ru-RU" sz="2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7345" name="Rectangle 1"/>
          <p:cNvSpPr>
            <a:spLocks noChangeArrowheads="1"/>
          </p:cNvSpPr>
          <p:nvPr/>
        </p:nvSpPr>
        <p:spPr bwMode="auto">
          <a:xfrm>
            <a:off x="971600" y="188640"/>
            <a:ext cx="7318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действия ионизирующих излучений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714356"/>
          <a:ext cx="8215371" cy="5705856"/>
        </p:xfrm>
        <a:graphic>
          <a:graphicData uri="http://schemas.openxmlformats.org/drawingml/2006/table">
            <a:tbl>
              <a:tblPr/>
              <a:tblGrid>
                <a:gridCol w="2211176"/>
                <a:gridCol w="2313231"/>
                <a:gridCol w="2313231"/>
                <a:gridCol w="1377733"/>
              </a:tblGrid>
              <a:tr h="2180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Представитель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Облучение, Гр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Эффект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Простейшие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Амеба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1000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2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Ракообразные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Дафния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Рыбы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Карась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Земноводные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Лягушка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Тритон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Пресмыкающиеся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Черепаха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5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Птицы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Куры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 – 8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37"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Млекопитающие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Кролик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en-US" sz="2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Крыса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Обезьяна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5.5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2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4.5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2" marR="25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524328" y="1196752"/>
          <a:ext cx="971550" cy="433387"/>
        </p:xfrm>
        <a:graphic>
          <a:graphicData uri="http://schemas.openxmlformats.org/presentationml/2006/ole">
            <p:oleObj spid="_x0000_s2050" name="Equation" r:id="rId3" imgW="965160" imgH="444240" progId="Equation.DSMT4">
              <p:embed/>
            </p:oleObj>
          </a:graphicData>
        </a:graphic>
      </p:graphicFrame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794539" y="142852"/>
            <a:ext cx="7721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Чувствительность некоторых организмов к радиации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142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</a:t>
            </a:r>
            <a:r>
              <a:rPr lang="ru-RU" sz="3600" b="1" dirty="0"/>
              <a:t>Особенности действия радиации на человека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268760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Весовой состав </a:t>
            </a:r>
            <a:r>
              <a:rPr lang="ru-RU" sz="2800" dirty="0" smtClean="0"/>
              <a:t>организма человека </a:t>
            </a:r>
            <a:r>
              <a:rPr lang="ru-RU" sz="2800" dirty="0"/>
              <a:t>принимается следующим (в %): водород 10,1; углерод 11,1; азот 2,6; кислород 76,2.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55576" y="2564904"/>
            <a:ext cx="79964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Соматические изменения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те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 в состоянии здоровья, которые произошли у данного индивидуума в результате облучения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Генетические изменения (мутации)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затрагивают хромосомы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половых клеток, т.е.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проявляются в последующих поколениях.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474" name="Picture 2" descr="http://slidepedia.net/u/storage/ppt_7697/11e56-1395522303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5"/>
            <a:ext cx="7272808" cy="5451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498" name="Picture 2" descr="http://www.atlasgeneticsoncology.org/Deep/Images/chromab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587789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2" name="Picture 2" descr="http://100-bal.ru/pars_docs/refs/5/4126/4126_html_11839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560840" cy="5303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Под</a:t>
            </a:r>
            <a:r>
              <a:rPr lang="ru-RU" sz="4000" dirty="0" smtClean="0"/>
              <a:t> </a:t>
            </a:r>
            <a:r>
              <a:rPr lang="ru-RU" sz="4000" b="1" dirty="0" smtClean="0"/>
              <a:t>биологическим действием ионизирующих излучений понимают </a:t>
            </a:r>
            <a:r>
              <a:rPr lang="ru-RU" sz="4000" b="1" i="1" dirty="0" smtClean="0"/>
              <a:t>связанную с облучением совокупность морфологических и функциональных изменений в живом организме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/>
              <a:t>Лучевая болезнь – комплексная реакция организма </a:t>
            </a:r>
            <a:r>
              <a:rPr lang="ru-RU" sz="4000" b="1" dirty="0" smtClean="0"/>
              <a:t>(затрагивающая многие органы и ткани) на облучение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738306" name="Picture 2" descr="http://www.eurosmi.ru/uploads/200x160/1300187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4248472" cy="3398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398956"/>
            <a:ext cx="81439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дозе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свыше 6.0 Гр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развивается 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райне тяжелая форма лучевой болезни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Через 2 – 4 часа проявляются сильные изменения в составе крови, почти полностью исчезают лейкоциты.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Смерть наступает в 100 % случаев чаще всего по причине кровоизлияний и инфекционных заболеваний.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159500" algn="l"/>
              </a:tabLs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дозе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4.0 – 6.0 Гр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развивается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тяжелая форма лучевой болезни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Летальный исход в 50 % случаев.</a:t>
            </a:r>
            <a:endParaRPr lang="ru-RU" sz="4000" b="1" dirty="0" smtClean="0">
              <a:latin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159500" algn="l"/>
              </a:tabLs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дозе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2.5 – 4.0 Гр 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лучевая болезнь средней тяжести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Летальный исход в 20 % случаев через 2 – 6 недель после облучения.</a:t>
            </a:r>
            <a:endParaRPr lang="ru-RU" sz="4000" b="1" dirty="0" smtClean="0">
              <a:latin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159500" algn="l"/>
              </a:tabLst>
            </a:pPr>
            <a:endParaRPr lang="ru-RU" sz="4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дозе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1.5 – 2.0 Гр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наблюдается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кратковременная форма лучевой болезни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Она проявляется в виде выраженной, продолжающейся длительное время </a:t>
            </a:r>
            <a:r>
              <a:rPr lang="ru-RU" sz="40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лимфопении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Смертельные исходы отсутствуют.</a:t>
            </a:r>
            <a:endParaRPr lang="ru-RU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дозе до 0.25 Гр какие-либо изменения в состоянии здоровья непосредственно не обнаруживаются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Нет и изменений в составе крови, которая прежде всего реагирует на облучение.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надлежащем лечении в ряде случаев выздоравливали после получения дозы около 10 Гр</a:t>
            </a:r>
            <a:endParaRPr lang="ru-RU" sz="36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546" name="Picture 2" descr="&amp;Rcy;&amp;icy;&amp;scy;. 2. &amp;Vcy;&amp;ycy;&amp;zhcy;&amp;icy;&amp;vcy;&amp;acy;&amp;iecy;&amp;mcy;&amp;ocy;&amp;scy;&amp;tcy;&amp;softcy; &amp;ocy;&amp;bcy;&amp;lcy;&amp;ucy;&amp;chcy;&amp;iecy;&amp;ncy;&amp;ncy;&amp;ycy;&amp;khcy; &amp;mcy;&amp;ycy;&amp;shcy;&amp;iecy;&amp;jcy; (&amp;Lcy;&amp;Dcy; 50/30) &amp;vcy; &amp;zcy;&amp;acy;&amp;vcy;&amp;icy;&amp;scy;&amp;icy;&amp;mcy;&amp;ocy;&amp;scy;&amp;tcy;&amp;icy; &amp;ocy;&amp;tcy; &amp;vcy;&amp;ocy;&amp;zcy;&amp;rcy;&amp;acy;&amp;scy;&amp;tcy;&amp;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264696" cy="50117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157192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Выживаемость облученных мышей (ЛД 50/30) в зависимости от возраста.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b="1" i="1" dirty="0" smtClean="0"/>
              <a:t>Критическими</a:t>
            </a:r>
            <a:r>
              <a:rPr lang="ru-RU" sz="4400" b="1" dirty="0" smtClean="0"/>
              <a:t> называются органы, первыми выходящие из строя в данном диапазоне доз облучения.</a:t>
            </a:r>
            <a:endParaRPr lang="ru-RU" sz="4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681082"/>
            <a:ext cx="83582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 костный мозг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теряет способность нормально функционировать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дозах облучения 0.5 – 1 Гр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(обладает способностью к регенерации).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Репродуктивные органы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также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отличаются повышенной чувствительностью к облучению.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однократное облучение дозой 0.1 Гр может привести к временной стерилизации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b="1" dirty="0" smtClean="0"/>
              <a:t>	Вследствие необратимого поражения систем организма развиваются основные </a:t>
            </a:r>
            <a:r>
              <a:rPr lang="ru-RU" sz="3600" b="1" i="1" dirty="0" smtClean="0"/>
              <a:t>клинические синдромы: </a:t>
            </a:r>
          </a:p>
          <a:p>
            <a:pPr algn="just"/>
            <a:r>
              <a:rPr lang="ru-RU" sz="3600" b="1" i="1" dirty="0" err="1" smtClean="0"/>
              <a:t>костно-мозговой</a:t>
            </a:r>
            <a:r>
              <a:rPr lang="ru-RU" sz="3600" b="1" i="1" dirty="0" smtClean="0"/>
              <a:t> или кроветворный </a:t>
            </a:r>
            <a:r>
              <a:rPr lang="ru-RU" sz="3600" b="1" dirty="0" smtClean="0"/>
              <a:t>(4-6 Гр, 40 </a:t>
            </a:r>
            <a:r>
              <a:rPr lang="ru-RU" sz="3600" b="1" dirty="0" err="1" smtClean="0"/>
              <a:t>сут</a:t>
            </a:r>
            <a:r>
              <a:rPr lang="ru-RU" sz="3600" b="1" dirty="0" smtClean="0"/>
              <a:t>. жизни, кровоточивость, анемия )</a:t>
            </a:r>
            <a:r>
              <a:rPr lang="ru-RU" sz="3600" b="1" i="1" dirty="0" smtClean="0"/>
              <a:t>, </a:t>
            </a:r>
          </a:p>
          <a:p>
            <a:pPr algn="just"/>
            <a:r>
              <a:rPr lang="ru-RU" sz="3600" b="1" i="1" dirty="0" smtClean="0"/>
              <a:t>желудочно-кишечный </a:t>
            </a:r>
            <a:r>
              <a:rPr lang="ru-RU" sz="3600" b="1" dirty="0" smtClean="0"/>
              <a:t>(</a:t>
            </a:r>
            <a:r>
              <a:rPr lang="en-US" sz="3600" b="1" dirty="0" smtClean="0"/>
              <a:t>D&gt;10 </a:t>
            </a:r>
            <a:r>
              <a:rPr lang="ru-RU" sz="3600" b="1" dirty="0" smtClean="0"/>
              <a:t>Гр, 8 </a:t>
            </a:r>
            <a:r>
              <a:rPr lang="ru-RU" sz="3600" b="1" dirty="0" err="1" smtClean="0"/>
              <a:t>сут</a:t>
            </a:r>
            <a:r>
              <a:rPr lang="ru-RU" sz="3600" b="1" dirty="0" smtClean="0"/>
              <a:t>. жизни, тошнота, рвота)</a:t>
            </a:r>
          </a:p>
          <a:p>
            <a:pPr algn="just"/>
            <a:r>
              <a:rPr lang="ru-RU" sz="3600" b="1" i="1" dirty="0" smtClean="0"/>
              <a:t> </a:t>
            </a:r>
            <a:r>
              <a:rPr lang="ru-RU" sz="3600" b="1" dirty="0" smtClean="0"/>
              <a:t>и</a:t>
            </a:r>
            <a:r>
              <a:rPr lang="ru-RU" sz="3600" b="1" i="1" dirty="0" smtClean="0"/>
              <a:t> церебральный (</a:t>
            </a:r>
            <a:r>
              <a:rPr lang="en-US" sz="3600" b="1" dirty="0" smtClean="0"/>
              <a:t>D&gt;</a:t>
            </a:r>
            <a:r>
              <a:rPr lang="ru-RU" sz="3600" b="1" dirty="0" smtClean="0"/>
              <a:t>3</a:t>
            </a:r>
            <a:r>
              <a:rPr lang="en-US" sz="3600" b="1" dirty="0" smtClean="0"/>
              <a:t>0 </a:t>
            </a:r>
            <a:r>
              <a:rPr lang="ru-RU" sz="3600" b="1" dirty="0" smtClean="0"/>
              <a:t>Гр, 2 </a:t>
            </a:r>
            <a:r>
              <a:rPr lang="ru-RU" sz="3600" b="1" dirty="0" err="1" smtClean="0"/>
              <a:t>сут</a:t>
            </a:r>
            <a:r>
              <a:rPr lang="ru-RU" sz="3600" b="1" dirty="0" smtClean="0"/>
              <a:t>. жизни, судороги, кома ).</a:t>
            </a:r>
            <a:endParaRPr lang="ru-RU" sz="36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354" name="Picture 2" descr="http://100.r.photoshare.ru/01001/0098d909fa92f3f3d3e45429296cbcc79695e8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336704" cy="612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биологического действия радиации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 smtClean="0"/>
              <a:t>1). Эффекты, связанные с облучением, обусловлены не столько количеством поглощенной энергии, сколько </a:t>
            </a:r>
            <a:r>
              <a:rPr lang="ru-RU" sz="4000" b="1" i="1" dirty="0" smtClean="0"/>
              <a:t>формой, в которой она передается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Почки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выдерживают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суммарную дозу около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 Гр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полученную за 5 недель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печень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 меньшей мере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Гр за месяц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мочевой пузырь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 Гр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месяц; зр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елая хрящевая ткань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до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 Гр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Легкие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гораздо более уязвимы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Помутнение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хрусталика глаз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наступает при дозах менее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Гр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далее возможна прогрессирующая катаракта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endParaRPr lang="ru-RU" sz="3200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912768" cy="562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Влияние </a:t>
            </a:r>
            <a:r>
              <a:rPr lang="ru-RU" sz="2800" b="1" dirty="0"/>
              <a:t>малых доз радиации на здоровье человека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857232"/>
          <a:ext cx="8501122" cy="6309360"/>
        </p:xfrm>
        <a:graphic>
          <a:graphicData uri="http://schemas.openxmlformats.org/drawingml/2006/table">
            <a:tbl>
              <a:tblPr/>
              <a:tblGrid>
                <a:gridCol w="2022537"/>
                <a:gridCol w="6478585"/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Доза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Последствия облучения</a:t>
                      </a:r>
                      <a:endParaRPr lang="ru-RU" sz="20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0.01 Зв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 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20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Снижение неспецифической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резистентности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организма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0.05 Зв 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20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протяжении 5 лет – сокращение продолжительности жизни (среднего человека) на 15 мес.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0.025 Зв на год</a:t>
                      </a:r>
                      <a:endParaRPr lang="ru-RU" sz="20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 персонала атомного центра в США на треть больше, чем предполагалось, был уровень заболеваемости раком поджелудочной железы, легких, костного мозга и множественной миеломы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0.02 Зв на год </a:t>
                      </a:r>
                      <a:b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(20 мЗв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 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год)</a:t>
                      </a:r>
                      <a:endParaRPr lang="ru-RU" sz="20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Ежегодная дополнительная смерть от рака 1 человека из 1250; потеря к 70 годам полгода жизни</a:t>
                      </a:r>
                      <a:endParaRPr lang="ru-RU" sz="20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0.001 Зв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 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r>
                        <a:rPr lang="ru-RU" sz="2000" b="1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ru-RU" sz="2000" b="1" cap="small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(1 мЗв на год)</a:t>
                      </a:r>
                      <a:endParaRPr lang="ru-RU" sz="20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Потеря 18 дней жизни к 70 годам; допустимый предел дозы искусственного внешнего облучения для населения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0,0001 Зв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 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 </a:t>
                      </a:r>
                      <a:b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(0,1 мЗв на год)</a:t>
                      </a:r>
                      <a:endParaRPr lang="ru-RU" sz="20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Допустимый предел дозы искусственного облучения в ряде штатов США</a:t>
                      </a:r>
                      <a:endParaRPr lang="ru-RU" sz="20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0,00002 Зв на год </a:t>
                      </a:r>
                      <a:b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(0,02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мЗв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 год)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Теоретически допустимый предел дозы искусственного облучения для населения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На коже возникает </a:t>
            </a:r>
            <a:r>
              <a:rPr lang="ru-RU" sz="4000" b="1" i="1" dirty="0" smtClean="0"/>
              <a:t>радиационный ожог</a:t>
            </a:r>
            <a:r>
              <a:rPr lang="ru-RU" sz="4000" b="1" dirty="0" smtClean="0"/>
              <a:t>. </a:t>
            </a:r>
          </a:p>
          <a:p>
            <a:r>
              <a:rPr lang="ru-RU" sz="4000" b="1" dirty="0" smtClean="0"/>
              <a:t>Для небольшой дозы – радиационная эритема (покраснение), для больших – вплоть до обугливания.</a:t>
            </a:r>
            <a:endParaRPr lang="ru-RU" sz="4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487125"/>
            <a:ext cx="81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Отдалённые последствия воздействия радиации – раковые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заболевания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http://grachev.distudy.ru/Uch_kurs/sredstva/Templ_2/images/image036.gif"/>
          <p:cNvPicPr>
            <a:picLocks noChangeAspect="1" noChangeArrowheads="1"/>
          </p:cNvPicPr>
          <p:nvPr/>
        </p:nvPicPr>
        <p:blipFill>
          <a:blip r:embed="rId2" cstate="print"/>
          <a:srcRect b="38606"/>
          <a:stretch>
            <a:fillRect/>
          </a:stretch>
        </p:blipFill>
        <p:spPr bwMode="auto">
          <a:xfrm>
            <a:off x="827584" y="1484784"/>
            <a:ext cx="7688195" cy="4805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lang="ru-RU" sz="4000" b="1" dirty="0" smtClean="0">
                <a:ea typeface="Times New Roman" pitchFamily="18" charset="0"/>
              </a:rPr>
              <a:t>Крайне чувствительны к облучению</a:t>
            </a:r>
            <a:r>
              <a:rPr lang="ru-RU" sz="4000" dirty="0" smtClean="0">
                <a:ea typeface="Times New Roman" pitchFamily="18" charset="0"/>
              </a:rPr>
              <a:t> </a:t>
            </a:r>
            <a:r>
              <a:rPr lang="ru-RU" sz="4000" b="1" dirty="0" smtClean="0">
                <a:ea typeface="Times New Roman" pitchFamily="18" charset="0"/>
              </a:rPr>
              <a:t>дети</a:t>
            </a:r>
            <a:r>
              <a:rPr lang="ru-RU" sz="4000" dirty="0" smtClean="0">
                <a:ea typeface="Times New Roman" pitchFamily="18" charset="0"/>
              </a:rPr>
              <a:t>. У них возможно влияние радиации даже на костные ткани с последующими пороками в развитии скелета или вообще прекращением какого-либо развития скелета.</a:t>
            </a:r>
            <a:r>
              <a:rPr lang="ru-RU" sz="4000" dirty="0" smtClean="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654368"/>
            <a:ext cx="82153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Дозовый предел для детей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должен быть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0.25 – 0.3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мЗв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/год.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Международные нормы радиационной безопасности (1984 г.) и </a:t>
            </a:r>
          </a:p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№ 60 (1990 г.)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Международной комиссии по радиационной защите населения (МКРЗ) установили допустимый дозовый предел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мЗв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/год или 70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мЗв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/за жизнь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802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Недавно на основании наблюдений в </a:t>
            </a:r>
            <a:r>
              <a:rPr lang="ru-RU" sz="3600" b="1" dirty="0" smtClean="0"/>
              <a:t>Челябинске-65 (ПО "Маяк") </a:t>
            </a:r>
            <a:r>
              <a:rPr lang="ru-RU" sz="3600" dirty="0" smtClean="0"/>
              <a:t>было выяснено, что </a:t>
            </a:r>
            <a:r>
              <a:rPr lang="ru-RU" sz="3600" b="1" dirty="0" smtClean="0"/>
              <a:t>дети матерей, получивших во время беременности сравнительно небольшие дозы (около 0.05 Зв), имели устойчивые отклонения в соотношении роста, объема грудной клетки и веса. </a:t>
            </a:r>
            <a:endParaRPr lang="ru-RU" sz="36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87018" y="260648"/>
            <a:ext cx="8907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схема влияния средних и малых доз радиации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организм человека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340768"/>
          <a:ext cx="8568951" cy="4907280"/>
        </p:xfrm>
        <a:graphic>
          <a:graphicData uri="http://schemas.openxmlformats.org/drawingml/2006/table">
            <a:tbl>
              <a:tblPr/>
              <a:tblGrid>
                <a:gridCol w="1350085"/>
                <a:gridCol w="2968666"/>
                <a:gridCol w="4250200"/>
              </a:tblGrid>
              <a:tr h="51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Доза на вес тела, Гр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Немедленный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Отдаленный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 – 0.5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большинства нет реакции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радиочувствительных развивается лучевая болезнь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Поражение лимфоцитов и нейтрофилов. Преждевременное старение. Генетическое поражение потомства. Увеличение риска возникновения рака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0.1</a:t>
                      </a:r>
                      <a:endParaRPr lang="ru-RU" sz="2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реакции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числа небольших мутаций (связанных с астмой, аллергиями и т.п.) 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потомстве.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Дополнительный риск возникновения рака. Возникновение уродств в потомстве</a:t>
                      </a:r>
                      <a:endParaRPr lang="ru-RU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07875" y="764704"/>
            <a:ext cx="79435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Вероятность развития лейкемии (рака крови) 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зависимости от возраста облучения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2636912"/>
          <a:ext cx="7128792" cy="3312443"/>
        </p:xfrm>
        <a:graphic>
          <a:graphicData uri="http://schemas.openxmlformats.org/drawingml/2006/table">
            <a:tbl>
              <a:tblPr/>
              <a:tblGrid>
                <a:gridCol w="2877103"/>
                <a:gridCol w="4251689"/>
              </a:tblGrid>
              <a:tr h="114626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 облучения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Вероятность лейкемии </a:t>
                      </a: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получении дозы 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1 Зв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25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утробе матери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10 лет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лет – 24 года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1.25 %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0.65 %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0.35 %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 smtClean="0"/>
              <a:t>2). Действие ионизирующих излучений на организм в малых дозах не ощутимо человеком. </a:t>
            </a:r>
          </a:p>
          <a:p>
            <a:pPr algn="just"/>
            <a:r>
              <a:rPr lang="ru-RU" sz="4000" dirty="0" smtClean="0"/>
              <a:t>У людей отсутствуют органы чувств, которые воспринимали бы ионизирующие излучения.</a:t>
            </a:r>
            <a:endParaRPr lang="ru-RU" sz="4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0"/>
            <a:ext cx="865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данные по влиянию малых доз радиации на человека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20688"/>
          <a:ext cx="9144000" cy="6309360"/>
        </p:xfrm>
        <a:graphic>
          <a:graphicData uri="http://schemas.openxmlformats.org/drawingml/2006/table">
            <a:tbl>
              <a:tblPr/>
              <a:tblGrid>
                <a:gridCol w="1584960"/>
                <a:gridCol w="7559040"/>
              </a:tblGrid>
              <a:tr h="23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Доза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Последствия облучения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0.25 Гр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разовом внешнем облучении временная (на 2 – 6 мес.) – стерильность у женщин; при суммарном облучении за 70 лет – гибель от рака (1 человек из 100)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0.15 Гр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Разовое облучение, красный костный мозг, клинически значимое подавление кроветворения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 Гр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разовом облучении – нарушения плодовитости мужчин (снижение числа сперматозоидов) на протяжении до 1 года;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уродства у новорожденных;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аккумулированная доза за 70 лет – увеличение риска смерти от лейкемии на 22 %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 Гр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Аккумулированная доза за 30 лет – повышение смертности от разных форм рака в сравнении с необлученным персоналом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 Гр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Улавливаемые существующими методами изменения биохимических процессов в клетке; при использовании йода-131 с диагностическими целями – повышение частоты аберраций в лимфоцитах; 50 – 350 наследственных аномалий в первом поколении на 1 млн новорожденных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0.002 Гр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время беременности на область живота матери – порог вероятности возникновения уродств у новорожденного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283" marR="24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 smtClean="0"/>
              <a:t>Инкорпорированные радионуклиды – поступившие внутрь организма с пищей, водой и воздухом. </a:t>
            </a:r>
          </a:p>
          <a:p>
            <a:pPr algn="just"/>
            <a:r>
              <a:rPr lang="ru-RU" sz="4000" b="1" dirty="0" smtClean="0"/>
              <a:t>Обеспечивают внутреннее облучение органов и тканей.</a:t>
            </a:r>
            <a:endParaRPr lang="ru-RU" sz="40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Цезий накапливается в мышечной ткани, период полувыведения недели и месяцы (в зависимости от возраста).</a:t>
            </a:r>
          </a:p>
          <a:p>
            <a:r>
              <a:rPr lang="ru-RU" b="1" dirty="0" smtClean="0"/>
              <a:t>Стронций накапливается в костной ткани, период полувыведения  более 1 года.</a:t>
            </a:r>
          </a:p>
          <a:p>
            <a:r>
              <a:rPr lang="ru-RU" b="1" dirty="0" smtClean="0"/>
              <a:t>Йод накапливается в щитовидной железе, период полувыведения  около 4 мес.</a:t>
            </a: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88482" name="Picture 2"/>
          <p:cNvPicPr>
            <a:picLocks noChangeAspect="1" noChangeArrowheads="1"/>
          </p:cNvPicPr>
          <p:nvPr/>
        </p:nvPicPr>
        <p:blipFill>
          <a:blip r:embed="rId2" cstate="print"/>
          <a:srcRect b="3191"/>
          <a:stretch>
            <a:fillRect/>
          </a:stretch>
        </p:blipFill>
        <p:spPr bwMode="auto">
          <a:xfrm>
            <a:off x="857224" y="357165"/>
            <a:ext cx="7515225" cy="650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Анализ результатов измерений на СИЧ накопления цезия-137 в организме детей Чернобыльской зоны Беларуси и в 4 раза большая дозовая нагрузка детей при одинаковом со взрослыми накоплении цезия-137 в организме указывают, что </a:t>
            </a:r>
            <a:r>
              <a:rPr lang="ru-RU" sz="2400" b="1" dirty="0" smtClean="0"/>
              <a:t>дозовый предел для детей должен быть установлен 0.25 – 0.3 </a:t>
            </a:r>
            <a:r>
              <a:rPr lang="ru-RU" sz="2400" b="1" dirty="0" err="1" smtClean="0"/>
              <a:t>мЗв</a:t>
            </a:r>
            <a:r>
              <a:rPr lang="ru-RU" sz="2400" b="1" dirty="0" smtClean="0"/>
              <a:t>/год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6552728" cy="426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7542" cy="576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874" y="332656"/>
            <a:ext cx="461801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241300"/>
            <a:ext cx="8128000" cy="709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028384" y="90872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2016</a:t>
            </a:r>
            <a:endParaRPr lang="ru-RU" sz="3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92882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 Юридические документы, регламентирующие воздействие ионизирующих излучений.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967335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Закон Республики Беларусь "О радиационной безопасности населения", </a:t>
            </a:r>
            <a:r>
              <a:rPr lang="ru-RU" sz="4000" dirty="0" smtClean="0"/>
              <a:t>введенный в действие 5.01.1998 г.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"Нормы радиационной безопасности" </a:t>
            </a:r>
            <a:r>
              <a:rPr lang="ru-RU" sz="4000" dirty="0" smtClean="0"/>
              <a:t>(НРБ-2000), утвержденные 5.01.2000 г.</a:t>
            </a:r>
          </a:p>
          <a:p>
            <a:pPr algn="just"/>
            <a:r>
              <a:rPr lang="ru-RU" sz="4000" b="1" dirty="0" smtClean="0"/>
              <a:t>"Основные санитарные правила обеспечения радиационной безопасности" </a:t>
            </a:r>
            <a:r>
              <a:rPr lang="ru-RU" sz="4000" dirty="0" smtClean="0"/>
              <a:t>(ОСП-2002), утвержденные 22.02.2002 г.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Нарушение НРБ влечет за собой административную, а в случае грубых нарушений – уголовную ответственность. Никакие инструкции, издаваемые ведомствами и учреждениями, не должны противоречить положениям НРБ и ОСП.</a:t>
            </a:r>
          </a:p>
          <a:p>
            <a:pPr algn="just"/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 smtClean="0"/>
              <a:t>3). Существует так называемый </a:t>
            </a:r>
            <a:r>
              <a:rPr lang="ru-RU" sz="4000" b="1" i="1" dirty="0" smtClean="0"/>
              <a:t>скрытый (латентный) период </a:t>
            </a:r>
            <a:r>
              <a:rPr lang="ru-RU" sz="4000" b="1" dirty="0" smtClean="0"/>
              <a:t>проявления первых симптомов поражения.</a:t>
            </a:r>
            <a:endParaRPr lang="ru-RU" sz="40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 Нормы радиационной безопасности (НРБ-2000)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	НРБ-2000 распространяются на следующие виды воздействия ионизирующего излучения на человека:</a:t>
            </a:r>
          </a:p>
          <a:p>
            <a:pPr lvl="0" algn="just"/>
            <a:r>
              <a:rPr lang="ru-RU" b="1" dirty="0" smtClean="0"/>
              <a:t>в условиях нормальной эксплуатации техногенных источников излучения;</a:t>
            </a:r>
          </a:p>
          <a:p>
            <a:pPr lvl="0" algn="just"/>
            <a:r>
              <a:rPr lang="ru-RU" b="1" dirty="0" smtClean="0"/>
              <a:t>в результате радиационной аварии;</a:t>
            </a:r>
          </a:p>
          <a:p>
            <a:pPr lvl="0" algn="just"/>
            <a:r>
              <a:rPr lang="ru-RU" b="1" dirty="0" smtClean="0"/>
              <a:t>от природных источников излучения;</a:t>
            </a:r>
          </a:p>
          <a:p>
            <a:pPr lvl="0" algn="just"/>
            <a:r>
              <a:rPr lang="ru-RU" b="1" dirty="0" smtClean="0"/>
              <a:t>при медицинском облучении.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/>
              <a:t>Устанавливаются следующие категории облучаемых лиц:</a:t>
            </a:r>
          </a:p>
          <a:p>
            <a:pPr lvl="0"/>
            <a:r>
              <a:rPr lang="ru-RU" sz="4000" b="1" dirty="0" smtClean="0"/>
              <a:t>персонал;</a:t>
            </a:r>
          </a:p>
          <a:p>
            <a:pPr lvl="0"/>
            <a:r>
              <a:rPr lang="ru-RU" sz="4000" b="1" dirty="0" smtClean="0"/>
              <a:t>все население, включая лиц из персонала, вне сферы и условий их производственной деятельности.</a:t>
            </a:r>
          </a:p>
          <a:p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Эффективная доза для персонала не должна превышать за период трудовой деятельности (50 лет) 1000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мЗв</a:t>
            </a:r>
            <a:r>
              <a:rPr lang="ru-RU" sz="4000" b="1" dirty="0" smtClean="0"/>
              <a:t>, а для населения за период жизни (70 лет) – 70 </a:t>
            </a:r>
            <a:r>
              <a:rPr lang="ru-RU" sz="4000" b="1" i="1" dirty="0" err="1" smtClean="0"/>
              <a:t>мЗв</a:t>
            </a:r>
            <a:r>
              <a:rPr lang="ru-RU" sz="4000" b="1" dirty="0" smtClean="0"/>
              <a:t>.</a:t>
            </a:r>
          </a:p>
          <a:p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женщин в возрасте до 45 лет, работающих с источниками излучения, вводятся дополнительные ограничения: эквивалентная доза на поверхности нижней части области живота не должна превышать 1</a:t>
            </a:r>
            <a:r>
              <a:rPr lang="ru-RU" i="1" dirty="0" smtClean="0"/>
              <a:t> </a:t>
            </a:r>
            <a:r>
              <a:rPr lang="ru-RU" i="1" dirty="0" err="1" smtClean="0"/>
              <a:t>мЗв</a:t>
            </a:r>
            <a:r>
              <a:rPr lang="ru-RU" dirty="0" smtClean="0"/>
              <a:t> в месяц, а поступление радионуклидов в организм за год не должно быть более 1/20 предела годового поступления для персонала. 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Для студентов и учащихся старше 16 лет, проходящих профессиональное обучение с использованием источников излучения, годовые дозы не должны превышать 1/4 значений, установленных для персонала.</a:t>
            </a:r>
            <a:endParaRPr lang="ru-RU" sz="4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Лица, подвергшиеся облучению в эффективной дозе, превышающей 100</a:t>
            </a:r>
            <a:r>
              <a:rPr lang="ru-RU" i="1" dirty="0" smtClean="0"/>
              <a:t> </a:t>
            </a:r>
            <a:r>
              <a:rPr lang="ru-RU" i="1" dirty="0" err="1" smtClean="0"/>
              <a:t>мЗв</a:t>
            </a:r>
            <a:r>
              <a:rPr lang="ru-RU" dirty="0" smtClean="0"/>
              <a:t> в течение года, при дальнейшей работе не должны подвергаться облучению в дозе свыше 20</a:t>
            </a:r>
            <a:r>
              <a:rPr lang="ru-RU" i="1" dirty="0" smtClean="0"/>
              <a:t> </a:t>
            </a:r>
            <a:r>
              <a:rPr lang="ru-RU" i="1" dirty="0" err="1" smtClean="0"/>
              <a:t>мЗв</a:t>
            </a:r>
            <a:r>
              <a:rPr lang="ru-RU" i="1" dirty="0" smtClean="0"/>
              <a:t> </a:t>
            </a:r>
            <a:r>
              <a:rPr lang="ru-RU" dirty="0" smtClean="0"/>
              <a:t>за год.</a:t>
            </a:r>
          </a:p>
          <a:p>
            <a:pPr algn="just"/>
            <a:r>
              <a:rPr lang="ru-RU" dirty="0" smtClean="0"/>
              <a:t>Облучение эффективной дозой свыше 200</a:t>
            </a:r>
            <a:r>
              <a:rPr lang="ru-RU" i="1" dirty="0" smtClean="0"/>
              <a:t> </a:t>
            </a:r>
            <a:r>
              <a:rPr lang="ru-RU" i="1" dirty="0" err="1" smtClean="0"/>
              <a:t>мЗв</a:t>
            </a:r>
            <a:r>
              <a:rPr lang="ru-RU" dirty="0" smtClean="0"/>
              <a:t> в год должно рассматриваться как потенциально опасное. Лица, подвергшиеся такому облучению, должны немедленно выводиться из зоны облучения и направляться на медицинское обследование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 smtClean="0"/>
              <a:t>В эксплуатируемых зданиях среднегодовая эквивалентная равновесная объемная активность дочерних продуктов радона и </a:t>
            </a:r>
            <a:r>
              <a:rPr lang="ru-RU" sz="4000" dirty="0" err="1" smtClean="0"/>
              <a:t>торона</a:t>
            </a:r>
            <a:r>
              <a:rPr lang="ru-RU" sz="4000" dirty="0" smtClean="0"/>
              <a:t> в воздухе жилых помещений не должна превышать </a:t>
            </a:r>
            <a:r>
              <a:rPr lang="ru-RU" sz="4000" b="1" dirty="0" smtClean="0"/>
              <a:t>200 </a:t>
            </a:r>
            <a:r>
              <a:rPr lang="ru-RU" sz="4000" b="1" i="1" dirty="0" smtClean="0"/>
              <a:t>Бк/м</a:t>
            </a:r>
            <a:r>
              <a:rPr lang="ru-RU" sz="4000" b="1" i="1" baseline="30000" dirty="0" smtClean="0"/>
              <a:t>3</a:t>
            </a:r>
            <a:r>
              <a:rPr lang="ru-RU" sz="4000" dirty="0" smtClean="0"/>
              <a:t>. </a:t>
            </a:r>
            <a:endParaRPr lang="ru-RU" sz="4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Прогнозируемые уровни облучения, при которых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>необходимо срочное вмешательство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000240"/>
          <a:ext cx="7429552" cy="4425696"/>
        </p:xfrm>
        <a:graphic>
          <a:graphicData uri="http://schemas.openxmlformats.org/drawingml/2006/table">
            <a:tbl>
              <a:tblPr/>
              <a:tblGrid>
                <a:gridCol w="2180930"/>
                <a:gridCol w="52486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Орган или ткань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Поглощенная доза в органе или ткани за 2 сут</a:t>
                      </a:r>
                      <a:r>
                        <a:rPr lang="ru-RU" sz="2400" b="1" i="1">
                          <a:latin typeface="Times New Roman"/>
                          <a:ea typeface="Times New Roman"/>
                        </a:rPr>
                        <a:t>, Гр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Все тело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Легкие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Кожа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Щитовидная железа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Хрусталик глаза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Гонады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Плод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0,1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4). Эффекты действия отдельных актов облучения суммируются, а полученная доза накапливается. </a:t>
            </a:r>
            <a:r>
              <a:rPr lang="ru-RU" sz="4000" dirty="0" smtClean="0"/>
              <a:t>При этом одноразовое облучение большой дозой вызывает более существенные повреждения, чем многократное (фракционированное) облучение с той же суммарной дозой.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5). Органы живого организма, а также организмы в целом </a:t>
            </a:r>
            <a:r>
              <a:rPr lang="ru-RU" sz="4000" b="1" i="1" dirty="0" smtClean="0"/>
              <a:t>обладают различной чувствительностью </a:t>
            </a:r>
            <a:r>
              <a:rPr lang="ru-RU" sz="4000" b="1" dirty="0" smtClean="0"/>
              <a:t>к воздействию ионизирующих излучений.</a:t>
            </a: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Физико-химический этап действия радиации:</a:t>
            </a:r>
            <a:endParaRPr lang="ru-RU" sz="3600" b="1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95736" y="1988840"/>
          <a:ext cx="4359179" cy="634392"/>
        </p:xfrm>
        <a:graphic>
          <a:graphicData uri="http://schemas.openxmlformats.org/presentationml/2006/ole">
            <p:oleObj spid="_x0000_s1026" name="Equation" r:id="rId3" imgW="3047760" imgH="444240" progId="Equation.DSMT4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627784" y="2636912"/>
          <a:ext cx="3697911" cy="720080"/>
        </p:xfrm>
        <a:graphic>
          <a:graphicData uri="http://schemas.openxmlformats.org/presentationml/2006/ole">
            <p:oleObj spid="_x0000_s1027" name="Equation" r:id="rId4" imgW="1562100" imgH="304800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3429000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Под действием излучения </a:t>
            </a:r>
            <a:r>
              <a:rPr lang="ru-RU" sz="3200" b="1" i="1" dirty="0" smtClean="0"/>
              <a:t>образуются ионы</a:t>
            </a:r>
            <a:r>
              <a:rPr lang="en-US" sz="3200" b="1" i="1" dirty="0" smtClean="0"/>
              <a:t> (</a:t>
            </a:r>
            <a:r>
              <a:rPr lang="ru-RU" sz="3200" b="1" i="1" dirty="0" smtClean="0"/>
              <a:t>радиолиз воды) и свободные радикалы</a:t>
            </a:r>
            <a:r>
              <a:rPr lang="ru-RU" sz="3200" b="1" dirty="0" smtClean="0"/>
              <a:t>, оказывающие </a:t>
            </a:r>
            <a:r>
              <a:rPr lang="ru-RU" sz="3200" b="1" i="1" dirty="0" err="1" smtClean="0"/>
              <a:t>оксидантное</a:t>
            </a:r>
            <a:r>
              <a:rPr lang="ru-RU" sz="3200" b="1" i="1" dirty="0" smtClean="0"/>
              <a:t> действие на биологическую клетку, вызывающие </a:t>
            </a:r>
            <a:r>
              <a:rPr lang="ru-RU" sz="3200" b="1" i="1" dirty="0" err="1" smtClean="0"/>
              <a:t>перикисное</a:t>
            </a:r>
            <a:r>
              <a:rPr lang="ru-RU" sz="3200" b="1" i="1" dirty="0" smtClean="0"/>
              <a:t> окисление липидов и пр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8" name="Picture 2" descr="&amp;Rcy;&amp;icy;&amp;scy;. 3. &amp;Scy;&amp;khcy;&amp;iecy;&amp;mcy;&amp;acy; &amp;rcy;&amp;acy;&amp;zcy;&amp;vcy;&amp;icy;&amp;tcy;&amp;icy;&amp;yacy; &amp;lcy;&amp;ucy;&amp;chcy;&amp;iecy;&amp;vcy;&amp;ocy;&amp;gcy;&amp;ocy; &amp;pcy;&amp;ocy;&amp;vcy;&amp;rcy;&amp;iecy;&amp;zhcy;&amp;dcy;&amp;iecy;&amp;ncy;&amp;icy;&amp;yacy; (&amp;vcy; &amp;tscy;&amp;iecy;&amp;ncy;&amp;tcy;&amp;rcy;&amp;iecy;) &amp;icy; &amp;mcy;&amp;iecy;&amp;tcy;&amp;ocy;&amp;dcy;&amp;ycy; &amp;vcy;&amp;ocy;&amp;zcy;&amp;dcy;&amp;iecy;&amp;jcy;&amp;scy;&amp;tcy;&amp;vcy;&amp;icy;&amp;yacy; &amp;ncy;&amp;acy; &amp;ncy;&amp;iecy;&amp;gcy;&amp;ocy; (&amp;scy;&amp;pcy;&amp;rcy;&amp;acy;&amp;vcy;&amp;acy;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5128"/>
            <a:ext cx="5113660" cy="6502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1678</Words>
  <PresentationFormat>Экран (4:3)</PresentationFormat>
  <Paragraphs>201</Paragraphs>
  <Slides>57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Тема Office</vt:lpstr>
      <vt:lpstr>Equation</vt:lpstr>
      <vt:lpstr>7. Биологическое действие ионизирующих излучений</vt:lpstr>
      <vt:lpstr>Слайд 2</vt:lpstr>
      <vt:lpstr>Особенности биологического действия радиации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 Юридические документы, регламентирующие воздействие ионизирующих излучений.</vt:lpstr>
      <vt:lpstr>Слайд 48</vt:lpstr>
      <vt:lpstr>Слайд 49</vt:lpstr>
      <vt:lpstr> Нормы радиационной безопасности (НРБ-2000) </vt:lpstr>
      <vt:lpstr>Слайд 51</vt:lpstr>
      <vt:lpstr>Слайд 52</vt:lpstr>
      <vt:lpstr>Слайд 53</vt:lpstr>
      <vt:lpstr>Слайд 54</vt:lpstr>
      <vt:lpstr>Слайд 55</vt:lpstr>
      <vt:lpstr>Слайд 56</vt:lpstr>
      <vt:lpstr>Прогнозируемые уровни облучения, при которых  необходимо срочное вмешательство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Биологическое действие ионизирующих излучений</dc:title>
  <dc:creator>s</dc:creator>
  <cp:lastModifiedBy>s</cp:lastModifiedBy>
  <cp:revision>1</cp:revision>
  <dcterms:created xsi:type="dcterms:W3CDTF">2015-12-16T07:49:15Z</dcterms:created>
  <dcterms:modified xsi:type="dcterms:W3CDTF">2015-12-16T07:49:29Z</dcterms:modified>
</cp:coreProperties>
</file>