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76"/>
  </p:handoutMasterIdLst>
  <p:sldIdLst>
    <p:sldId id="293" r:id="rId2"/>
    <p:sldId id="259" r:id="rId3"/>
    <p:sldId id="265" r:id="rId4"/>
    <p:sldId id="258" r:id="rId5"/>
    <p:sldId id="270" r:id="rId6"/>
    <p:sldId id="294" r:id="rId7"/>
    <p:sldId id="301" r:id="rId8"/>
    <p:sldId id="302" r:id="rId9"/>
    <p:sldId id="303" r:id="rId10"/>
    <p:sldId id="299" r:id="rId11"/>
    <p:sldId id="304" r:id="rId12"/>
    <p:sldId id="300" r:id="rId13"/>
    <p:sldId id="295" r:id="rId14"/>
    <p:sldId id="305" r:id="rId15"/>
    <p:sldId id="306" r:id="rId16"/>
    <p:sldId id="307" r:id="rId17"/>
    <p:sldId id="308" r:id="rId18"/>
    <p:sldId id="309" r:id="rId19"/>
    <p:sldId id="310" r:id="rId20"/>
    <p:sldId id="311" r:id="rId21"/>
    <p:sldId id="312" r:id="rId22"/>
    <p:sldId id="315" r:id="rId23"/>
    <p:sldId id="314" r:id="rId24"/>
    <p:sldId id="316" r:id="rId25"/>
    <p:sldId id="318" r:id="rId26"/>
    <p:sldId id="317" r:id="rId27"/>
    <p:sldId id="319" r:id="rId28"/>
    <p:sldId id="297" r:id="rId29"/>
    <p:sldId id="320" r:id="rId30"/>
    <p:sldId id="321" r:id="rId31"/>
    <p:sldId id="322" r:id="rId32"/>
    <p:sldId id="323" r:id="rId33"/>
    <p:sldId id="325" r:id="rId34"/>
    <p:sldId id="326" r:id="rId35"/>
    <p:sldId id="324" r:id="rId36"/>
    <p:sldId id="327" r:id="rId37"/>
    <p:sldId id="328" r:id="rId38"/>
    <p:sldId id="329" r:id="rId39"/>
    <p:sldId id="330" r:id="rId40"/>
    <p:sldId id="331" r:id="rId41"/>
    <p:sldId id="332" r:id="rId42"/>
    <p:sldId id="333" r:id="rId43"/>
    <p:sldId id="334" r:id="rId44"/>
    <p:sldId id="335" r:id="rId45"/>
    <p:sldId id="336" r:id="rId46"/>
    <p:sldId id="337" r:id="rId47"/>
    <p:sldId id="338" r:id="rId48"/>
    <p:sldId id="339" r:id="rId49"/>
    <p:sldId id="340" r:id="rId50"/>
    <p:sldId id="351" r:id="rId51"/>
    <p:sldId id="341" r:id="rId52"/>
    <p:sldId id="345" r:id="rId53"/>
    <p:sldId id="346" r:id="rId54"/>
    <p:sldId id="349" r:id="rId55"/>
    <p:sldId id="347" r:id="rId56"/>
    <p:sldId id="348" r:id="rId57"/>
    <p:sldId id="350" r:id="rId58"/>
    <p:sldId id="352" r:id="rId59"/>
    <p:sldId id="353" r:id="rId60"/>
    <p:sldId id="354" r:id="rId61"/>
    <p:sldId id="356" r:id="rId62"/>
    <p:sldId id="357" r:id="rId63"/>
    <p:sldId id="358" r:id="rId64"/>
    <p:sldId id="359" r:id="rId65"/>
    <p:sldId id="360" r:id="rId66"/>
    <p:sldId id="361" r:id="rId67"/>
    <p:sldId id="362" r:id="rId68"/>
    <p:sldId id="363" r:id="rId69"/>
    <p:sldId id="364" r:id="rId70"/>
    <p:sldId id="366" r:id="rId71"/>
    <p:sldId id="367" r:id="rId72"/>
    <p:sldId id="368" r:id="rId73"/>
    <p:sldId id="369" r:id="rId74"/>
    <p:sldId id="370" r:id="rId75"/>
  </p:sldIdLst>
  <p:sldSz cx="9144000" cy="6858000" type="screen4x3"/>
  <p:notesSz cx="7102475" cy="89916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0A53"/>
    <a:srgbClr val="051F7C"/>
    <a:srgbClr val="022589"/>
    <a:srgbClr val="000066"/>
    <a:srgbClr val="003366"/>
    <a:srgbClr val="003399"/>
    <a:srgbClr val="808080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06" autoAdjust="0"/>
    <p:restoredTop sz="94660" autoAdjust="0"/>
  </p:normalViewPr>
  <p:slideViewPr>
    <p:cSldViewPr>
      <p:cViewPr varScale="1">
        <p:scale>
          <a:sx n="101" d="100"/>
          <a:sy n="101" d="100"/>
        </p:scale>
        <p:origin x="-18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4492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8163" cy="4492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540750"/>
            <a:ext cx="3078163" cy="4492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8540750"/>
            <a:ext cx="3078163" cy="4492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0A28709-BE97-4250-B2CA-D6AAC816BC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2100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 bwMode="ltGray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-9525" y="2708275"/>
            <a:ext cx="9183688" cy="1501775"/>
            <a:chOff x="-6" y="1706"/>
            <a:chExt cx="5785" cy="946"/>
          </a:xfrm>
        </p:grpSpPr>
        <p:sp>
          <p:nvSpPr>
            <p:cNvPr id="5" name="Freeform 18"/>
            <p:cNvSpPr>
              <a:spLocks/>
            </p:cNvSpPr>
            <p:nvPr/>
          </p:nvSpPr>
          <p:spPr bwMode="ltGray">
            <a:xfrm>
              <a:off x="-3" y="1706"/>
              <a:ext cx="5765" cy="946"/>
            </a:xfrm>
            <a:custGeom>
              <a:avLst/>
              <a:gdLst>
                <a:gd name="T0" fmla="*/ 6 w 5779"/>
                <a:gd name="T1" fmla="*/ 454 h 946"/>
                <a:gd name="T2" fmla="*/ 346 w 5779"/>
                <a:gd name="T3" fmla="*/ 454 h 946"/>
                <a:gd name="T4" fmla="*/ 739 w 5779"/>
                <a:gd name="T5" fmla="*/ 1 h 946"/>
                <a:gd name="T6" fmla="*/ 2457 w 5779"/>
                <a:gd name="T7" fmla="*/ 0 h 946"/>
                <a:gd name="T8" fmla="*/ 2592 w 5779"/>
                <a:gd name="T9" fmla="*/ 144 h 946"/>
                <a:gd name="T10" fmla="*/ 5653 w 5779"/>
                <a:gd name="T11" fmla="*/ 137 h 946"/>
                <a:gd name="T12" fmla="*/ 5653 w 5779"/>
                <a:gd name="T13" fmla="*/ 772 h 946"/>
                <a:gd name="T14" fmla="*/ 2836 w 5779"/>
                <a:gd name="T15" fmla="*/ 765 h 946"/>
                <a:gd name="T16" fmla="*/ 2694 w 5779"/>
                <a:gd name="T17" fmla="*/ 946 h 946"/>
                <a:gd name="T18" fmla="*/ 1841 w 5779"/>
                <a:gd name="T19" fmla="*/ 946 h 946"/>
                <a:gd name="T20" fmla="*/ 1627 w 5779"/>
                <a:gd name="T21" fmla="*/ 687 h 946"/>
                <a:gd name="T22" fmla="*/ 0 w 5779"/>
                <a:gd name="T23" fmla="*/ 687 h 946"/>
                <a:gd name="T24" fmla="*/ 35 w 5779"/>
                <a:gd name="T25" fmla="*/ 480 h 94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779" h="946">
                  <a:moveTo>
                    <a:pt x="6" y="454"/>
                  </a:moveTo>
                  <a:lnTo>
                    <a:pt x="355" y="454"/>
                  </a:lnTo>
                  <a:lnTo>
                    <a:pt x="757" y="1"/>
                  </a:lnTo>
                  <a:lnTo>
                    <a:pt x="2511" y="0"/>
                  </a:lnTo>
                  <a:lnTo>
                    <a:pt x="2646" y="144"/>
                  </a:lnTo>
                  <a:lnTo>
                    <a:pt x="5779" y="137"/>
                  </a:lnTo>
                  <a:lnTo>
                    <a:pt x="5779" y="772"/>
                  </a:lnTo>
                  <a:lnTo>
                    <a:pt x="2899" y="765"/>
                  </a:lnTo>
                  <a:lnTo>
                    <a:pt x="2757" y="946"/>
                  </a:lnTo>
                  <a:lnTo>
                    <a:pt x="1883" y="946"/>
                  </a:lnTo>
                  <a:lnTo>
                    <a:pt x="1663" y="687"/>
                  </a:lnTo>
                  <a:lnTo>
                    <a:pt x="0" y="687"/>
                  </a:lnTo>
                  <a:lnTo>
                    <a:pt x="35" y="480"/>
                  </a:lnTo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  <a:effectLst>
              <a:outerShdw dist="77251" dir="4832261" algn="ctr" rotWithShape="0">
                <a:srgbClr val="000066">
                  <a:alpha val="18999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19" descr="01_img(Global Digtal Desigm(imageState)"/>
            <p:cNvSpPr>
              <a:spLocks/>
            </p:cNvSpPr>
            <p:nvPr/>
          </p:nvSpPr>
          <p:spPr bwMode="ltGray">
            <a:xfrm>
              <a:off x="-6" y="1731"/>
              <a:ext cx="5785" cy="895"/>
            </a:xfrm>
            <a:custGeom>
              <a:avLst/>
              <a:gdLst>
                <a:gd name="T0" fmla="*/ 0 w 5799"/>
                <a:gd name="T1" fmla="*/ 455 h 895"/>
                <a:gd name="T2" fmla="*/ 360 w 5799"/>
                <a:gd name="T3" fmla="*/ 454 h 895"/>
                <a:gd name="T4" fmla="*/ 758 w 5799"/>
                <a:gd name="T5" fmla="*/ 0 h 895"/>
                <a:gd name="T6" fmla="*/ 2442 w 5799"/>
                <a:gd name="T7" fmla="*/ 0 h 895"/>
                <a:gd name="T8" fmla="*/ 2578 w 5799"/>
                <a:gd name="T9" fmla="*/ 136 h 895"/>
                <a:gd name="T10" fmla="*/ 5673 w 5799"/>
                <a:gd name="T11" fmla="*/ 136 h 895"/>
                <a:gd name="T12" fmla="*/ 5662 w 5799"/>
                <a:gd name="T13" fmla="*/ 727 h 895"/>
                <a:gd name="T14" fmla="*/ 2820 w 5799"/>
                <a:gd name="T15" fmla="*/ 708 h 895"/>
                <a:gd name="T16" fmla="*/ 2685 w 5799"/>
                <a:gd name="T17" fmla="*/ 895 h 895"/>
                <a:gd name="T18" fmla="*/ 1855 w 5799"/>
                <a:gd name="T19" fmla="*/ 895 h 895"/>
                <a:gd name="T20" fmla="*/ 1645 w 5799"/>
                <a:gd name="T21" fmla="*/ 635 h 895"/>
                <a:gd name="T22" fmla="*/ 7 w 5799"/>
                <a:gd name="T23" fmla="*/ 635 h 895"/>
                <a:gd name="T24" fmla="*/ 7 w 5799"/>
                <a:gd name="T25" fmla="*/ 454 h 89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799" h="895">
                  <a:moveTo>
                    <a:pt x="0" y="455"/>
                  </a:moveTo>
                  <a:lnTo>
                    <a:pt x="369" y="454"/>
                  </a:lnTo>
                  <a:lnTo>
                    <a:pt x="776" y="0"/>
                  </a:lnTo>
                  <a:lnTo>
                    <a:pt x="2496" y="0"/>
                  </a:lnTo>
                  <a:lnTo>
                    <a:pt x="2632" y="136"/>
                  </a:lnTo>
                  <a:lnTo>
                    <a:pt x="5799" y="136"/>
                  </a:lnTo>
                  <a:lnTo>
                    <a:pt x="5788" y="727"/>
                  </a:lnTo>
                  <a:lnTo>
                    <a:pt x="2883" y="708"/>
                  </a:lnTo>
                  <a:lnTo>
                    <a:pt x="2747" y="895"/>
                  </a:lnTo>
                  <a:lnTo>
                    <a:pt x="1899" y="895"/>
                  </a:lnTo>
                  <a:lnTo>
                    <a:pt x="1681" y="635"/>
                  </a:lnTo>
                  <a:lnTo>
                    <a:pt x="7" y="635"/>
                  </a:lnTo>
                  <a:lnTo>
                    <a:pt x="7" y="454"/>
                  </a:lnTo>
                </a:path>
              </a:pathLst>
            </a:custGeom>
            <a:blipFill dpi="0" rotWithShape="1">
              <a:blip r:embed="rId3" cstate="print"/>
              <a:srcRect/>
              <a:stretch>
                <a:fillRect/>
              </a:stretch>
            </a:blip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304800" y="304800"/>
            <a:ext cx="1079500" cy="396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2000" b="1" smtClean="0">
                <a:solidFill>
                  <a:srgbClr val="003399"/>
                </a:solidFill>
                <a:latin typeface="Verdana" pitchFamily="34" charset="0"/>
              </a:rPr>
              <a:t>LOGO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4876800"/>
            <a:ext cx="8153400" cy="533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600">
                <a:solidFill>
                  <a:schemeClr val="tx2"/>
                </a:solidFill>
              </a:defRPr>
            </a:lvl1pPr>
          </a:lstStyle>
          <a:p>
            <a:pPr lvl="0"/>
            <a:r>
              <a:rPr lang="ru-RU" noProof="0" smtClean="0"/>
              <a:t>Образец подзаголовка</a:t>
            </a:r>
            <a:endParaRPr lang="en-US" noProof="0" smtClean="0"/>
          </a:p>
        </p:txBody>
      </p:sp>
      <p:sp>
        <p:nvSpPr>
          <p:cNvPr id="3092" name="Rectangle 20"/>
          <p:cNvSpPr>
            <a:spLocks noGrp="1" noChangeArrowheads="1"/>
          </p:cNvSpPr>
          <p:nvPr>
            <p:ph type="ctrTitle" sz="quarter"/>
          </p:nvPr>
        </p:nvSpPr>
        <p:spPr>
          <a:xfrm>
            <a:off x="755650" y="1700213"/>
            <a:ext cx="7777163" cy="792162"/>
          </a:xfrm>
          <a:effectLst>
            <a:outerShdw dist="53882" dir="2700000" algn="ctr" rotWithShape="0">
              <a:srgbClr val="000066">
                <a:alpha val="50000"/>
              </a:srgbClr>
            </a:outerShdw>
          </a:effectLst>
        </p:spPr>
        <p:txBody>
          <a:bodyPr/>
          <a:lstStyle>
            <a:lvl1pPr>
              <a:defRPr sz="4000" b="1">
                <a:latin typeface="Verdana" pitchFamily="34" charset="0"/>
              </a:defRPr>
            </a:lvl1pPr>
          </a:lstStyle>
          <a:p>
            <a:pPr lvl="0"/>
            <a:r>
              <a:rPr lang="ru-RU" altLang="ko-KR" noProof="0" smtClean="0"/>
              <a:t>Образец заголовка</a:t>
            </a:r>
            <a:endParaRPr lang="en-US" altLang="ko-KR" noProof="0" smtClean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967F25-24B6-42D2-B460-868D1744D1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5600" y="533400"/>
            <a:ext cx="2057400" cy="60864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6019800" cy="60864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9CE57E-876D-4E7B-A481-B57A58BBD9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533400"/>
            <a:ext cx="7391400" cy="563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533400" y="1371600"/>
            <a:ext cx="8229600" cy="5248275"/>
          </a:xfrm>
        </p:spPr>
        <p:txBody>
          <a:bodyPr/>
          <a:lstStyle/>
          <a:p>
            <a:pPr lvl="0"/>
            <a:r>
              <a:rPr lang="ru-RU" noProof="0" smtClean="0"/>
              <a:t>Вставка диаграммы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7BD971-CEBC-4A78-B775-E8E704F5E0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533400"/>
            <a:ext cx="7391400" cy="563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533400" y="1371600"/>
            <a:ext cx="8229600" cy="5248275"/>
          </a:xfrm>
        </p:spPr>
        <p:txBody>
          <a:bodyPr/>
          <a:lstStyle/>
          <a:p>
            <a:pPr lvl="0"/>
            <a:r>
              <a:rPr lang="ru-RU" noProof="0" smtClean="0"/>
              <a:t>Вставка таблицы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F0EC9E-6F65-4150-812F-F4B2E9697E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6B0E74-414E-4432-8532-B064426A86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4E5777-C591-4383-97C6-2F7CDA7174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33400" y="1371600"/>
            <a:ext cx="4038600" cy="5248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24400" y="1371600"/>
            <a:ext cx="4038600" cy="5248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2579E9-ABA6-49FA-B2FD-56EA425804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27C001-776D-4FC6-874A-B9F0CE1C08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EE54C6-7E18-41F6-A29C-A9DAF2134F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D054C-1578-4EE0-895A-6D5B39845F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730BF0-25EE-4E2A-93B1-61CA0A6A59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214019-E26F-4C88-B102-B4814E86E6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16"/>
          <p:cNvSpPr>
            <a:spLocks/>
          </p:cNvSpPr>
          <p:nvPr/>
        </p:nvSpPr>
        <p:spPr bwMode="gray">
          <a:xfrm>
            <a:off x="-15875" y="288925"/>
            <a:ext cx="9159875" cy="917575"/>
          </a:xfrm>
          <a:custGeom>
            <a:avLst/>
            <a:gdLst>
              <a:gd name="T0" fmla="*/ 2147483647 w 5770"/>
              <a:gd name="T1" fmla="*/ 2147483647 h 578"/>
              <a:gd name="T2" fmla="*/ 2147483647 w 5770"/>
              <a:gd name="T3" fmla="*/ 2147483647 h 578"/>
              <a:gd name="T4" fmla="*/ 2147483647 w 5770"/>
              <a:gd name="T5" fmla="*/ 0 h 578"/>
              <a:gd name="T6" fmla="*/ 2147483647 w 5770"/>
              <a:gd name="T7" fmla="*/ 2147483647 h 578"/>
              <a:gd name="T8" fmla="*/ 2147483647 w 5770"/>
              <a:gd name="T9" fmla="*/ 2147483647 h 578"/>
              <a:gd name="T10" fmla="*/ 2147483647 w 5770"/>
              <a:gd name="T11" fmla="*/ 2147483647 h 578"/>
              <a:gd name="T12" fmla="*/ 2147483647 w 5770"/>
              <a:gd name="T13" fmla="*/ 2147483647 h 578"/>
              <a:gd name="T14" fmla="*/ 2147483647 w 5770"/>
              <a:gd name="T15" fmla="*/ 2147483647 h 578"/>
              <a:gd name="T16" fmla="*/ 0 w 5770"/>
              <a:gd name="T17" fmla="*/ 2147483647 h 578"/>
              <a:gd name="T18" fmla="*/ 2147483647 w 5770"/>
              <a:gd name="T19" fmla="*/ 2147483647 h 57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5770" h="578">
                <a:moveTo>
                  <a:pt x="434" y="356"/>
                </a:moveTo>
                <a:lnTo>
                  <a:pt x="751" y="2"/>
                </a:lnTo>
                <a:lnTo>
                  <a:pt x="2158" y="0"/>
                </a:lnTo>
                <a:lnTo>
                  <a:pt x="2244" y="115"/>
                </a:lnTo>
                <a:lnTo>
                  <a:pt x="5770" y="115"/>
                </a:lnTo>
                <a:lnTo>
                  <a:pt x="5764" y="489"/>
                </a:lnTo>
                <a:lnTo>
                  <a:pt x="4998" y="495"/>
                </a:lnTo>
                <a:lnTo>
                  <a:pt x="4897" y="576"/>
                </a:lnTo>
                <a:lnTo>
                  <a:pt x="0" y="578"/>
                </a:lnTo>
                <a:lnTo>
                  <a:pt x="16" y="369"/>
                </a:lnTo>
              </a:path>
            </a:pathLst>
          </a:custGeom>
          <a:solidFill>
            <a:schemeClr val="tx2"/>
          </a:solidFill>
          <a:ln w="9525">
            <a:noFill/>
            <a:round/>
            <a:headEnd/>
            <a:tailEnd/>
          </a:ln>
          <a:effectLst>
            <a:outerShdw dist="77251" dir="4832261" algn="ctr" rotWithShape="0">
              <a:srgbClr val="000066">
                <a:alpha val="29999"/>
              </a:srgbClr>
            </a:outerShdw>
          </a:effectLst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27" name="Freeform 15" descr="01c_img(Global Digtal Desigm(imageState)"/>
          <p:cNvSpPr>
            <a:spLocks/>
          </p:cNvSpPr>
          <p:nvPr/>
        </p:nvSpPr>
        <p:spPr bwMode="ltGray">
          <a:xfrm>
            <a:off x="-9525" y="322263"/>
            <a:ext cx="9153525" cy="854075"/>
          </a:xfrm>
          <a:custGeom>
            <a:avLst/>
            <a:gdLst>
              <a:gd name="T0" fmla="*/ 2147483647 w 5766"/>
              <a:gd name="T1" fmla="*/ 2147483647 h 531"/>
              <a:gd name="T2" fmla="*/ 2147483647 w 5766"/>
              <a:gd name="T3" fmla="*/ 2147483647 h 531"/>
              <a:gd name="T4" fmla="*/ 2147483647 w 5766"/>
              <a:gd name="T5" fmla="*/ 0 h 531"/>
              <a:gd name="T6" fmla="*/ 2147483647 w 5766"/>
              <a:gd name="T7" fmla="*/ 2147483647 h 531"/>
              <a:gd name="T8" fmla="*/ 2147483647 w 5766"/>
              <a:gd name="T9" fmla="*/ 2147483647 h 531"/>
              <a:gd name="T10" fmla="*/ 2147483647 w 5766"/>
              <a:gd name="T11" fmla="*/ 2147483647 h 531"/>
              <a:gd name="T12" fmla="*/ 2147483647 w 5766"/>
              <a:gd name="T13" fmla="*/ 2147483647 h 531"/>
              <a:gd name="T14" fmla="*/ 2147483647 w 5766"/>
              <a:gd name="T15" fmla="*/ 2147483647 h 531"/>
              <a:gd name="T16" fmla="*/ 0 w 5766"/>
              <a:gd name="T17" fmla="*/ 2147483647 h 531"/>
              <a:gd name="T18" fmla="*/ 0 w 5766"/>
              <a:gd name="T19" fmla="*/ 2147483647 h 531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5766" h="531">
                <a:moveTo>
                  <a:pt x="433" y="360"/>
                </a:moveTo>
                <a:lnTo>
                  <a:pt x="767" y="3"/>
                </a:lnTo>
                <a:lnTo>
                  <a:pt x="2152" y="0"/>
                </a:lnTo>
                <a:lnTo>
                  <a:pt x="2228" y="113"/>
                </a:lnTo>
                <a:lnTo>
                  <a:pt x="5766" y="113"/>
                </a:lnTo>
                <a:lnTo>
                  <a:pt x="5766" y="442"/>
                </a:lnTo>
                <a:lnTo>
                  <a:pt x="4968" y="442"/>
                </a:lnTo>
                <a:lnTo>
                  <a:pt x="4880" y="531"/>
                </a:lnTo>
                <a:lnTo>
                  <a:pt x="0" y="521"/>
                </a:lnTo>
                <a:lnTo>
                  <a:pt x="0" y="373"/>
                </a:lnTo>
              </a:path>
            </a:pathLst>
          </a:custGeom>
          <a:blipFill dpi="0" rotWithShape="1">
            <a:blip r:embed="rId16" cstate="print"/>
            <a:srcRect/>
            <a:stretch>
              <a:fillRect/>
            </a:stretch>
          </a:blip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371600"/>
            <a:ext cx="8229600" cy="524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A81D226-7E21-4056-9890-D57146F4BC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533400"/>
            <a:ext cx="7391400" cy="56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71" r:id="rId1"/>
    <p:sldLayoutId id="2147483859" r:id="rId2"/>
    <p:sldLayoutId id="2147483860" r:id="rId3"/>
    <p:sldLayoutId id="2147483861" r:id="rId4"/>
    <p:sldLayoutId id="2147483862" r:id="rId5"/>
    <p:sldLayoutId id="2147483863" r:id="rId6"/>
    <p:sldLayoutId id="2147483864" r:id="rId7"/>
    <p:sldLayoutId id="2147483865" r:id="rId8"/>
    <p:sldLayoutId id="2147483866" r:id="rId9"/>
    <p:sldLayoutId id="2147483867" r:id="rId10"/>
    <p:sldLayoutId id="2147483868" r:id="rId11"/>
    <p:sldLayoutId id="2147483869" r:id="rId12"/>
    <p:sldLayoutId id="2147483870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v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800">
          <a:solidFill>
            <a:schemeClr val="tx1"/>
          </a:solidFill>
          <a:latin typeface="+mj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j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j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j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j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j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j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j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800" dirty="0" smtClean="0"/>
              <a:t>Бизнес-план</a:t>
            </a:r>
            <a:r>
              <a:rPr lang="en-US" sz="2800" dirty="0" smtClean="0"/>
              <a:t> </a:t>
            </a:r>
            <a:r>
              <a:rPr lang="ru-RU" sz="2800" dirty="0" smtClean="0"/>
              <a:t>инвестиционного проекта</a:t>
            </a:r>
          </a:p>
        </p:txBody>
      </p:sp>
      <p:sp>
        <p:nvSpPr>
          <p:cNvPr id="3075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buFont typeface="Wingdings" pitchFamily="2" charset="2"/>
              <a:buAutoNum type="arabicPeriod"/>
            </a:pPr>
            <a:r>
              <a:rPr lang="ru-RU" dirty="0" smtClean="0">
                <a:solidFill>
                  <a:schemeClr val="tx2"/>
                </a:solidFill>
              </a:rPr>
              <a:t>Сущность и назначение бизнес-плана</a:t>
            </a:r>
          </a:p>
          <a:p>
            <a:pPr marL="514350" indent="-514350" eaLnBrk="1" hangingPunct="1">
              <a:buFont typeface="Wingdings" pitchFamily="2" charset="2"/>
              <a:buAutoNum type="arabicPeriod"/>
            </a:pPr>
            <a:r>
              <a:rPr lang="ru-RU" dirty="0" smtClean="0">
                <a:solidFill>
                  <a:schemeClr val="tx2"/>
                </a:solidFill>
              </a:rPr>
              <a:t>Нормативно-правовое обеспечение </a:t>
            </a:r>
            <a:r>
              <a:rPr lang="ru-RU" dirty="0" err="1" smtClean="0">
                <a:solidFill>
                  <a:schemeClr val="tx2"/>
                </a:solidFill>
              </a:rPr>
              <a:t>бизнес-планирования</a:t>
            </a:r>
            <a:r>
              <a:rPr lang="ru-RU" dirty="0" smtClean="0">
                <a:solidFill>
                  <a:schemeClr val="tx2"/>
                </a:solidFill>
              </a:rPr>
              <a:t> в РБ</a:t>
            </a:r>
          </a:p>
          <a:p>
            <a:pPr marL="514350" indent="-514350" eaLnBrk="1" hangingPunct="1">
              <a:buFont typeface="Wingdings" pitchFamily="2" charset="2"/>
              <a:buAutoNum type="arabicPeriod"/>
            </a:pPr>
            <a:r>
              <a:rPr lang="ru-RU" dirty="0" smtClean="0">
                <a:solidFill>
                  <a:schemeClr val="tx2"/>
                </a:solidFill>
              </a:rPr>
              <a:t>Назначение и содержание бизнес-плана инвестиционного проекта</a:t>
            </a:r>
          </a:p>
          <a:p>
            <a:pPr marL="514350" indent="-514350" eaLnBrk="1" hangingPunct="1">
              <a:buFont typeface="Wingdings" pitchFamily="2" charset="2"/>
              <a:buAutoNum type="arabicPeriod"/>
            </a:pPr>
            <a:r>
              <a:rPr lang="ru-RU" dirty="0" smtClean="0">
                <a:solidFill>
                  <a:schemeClr val="tx2"/>
                </a:solidFill>
              </a:rPr>
              <a:t>Требования к составу основных разделов бизнес-плана инвестиционного проекта</a:t>
            </a:r>
          </a:p>
          <a:p>
            <a:pPr marL="514350" indent="-514350" eaLnBrk="1" hangingPunct="1">
              <a:buNone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smtClean="0"/>
              <a:t>2. Нормативное правовое обеспечение бизнес-планирования</a:t>
            </a:r>
          </a:p>
        </p:txBody>
      </p:sp>
      <p:sp>
        <p:nvSpPr>
          <p:cNvPr id="13315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ru-RU" b="0" dirty="0" smtClean="0">
                <a:solidFill>
                  <a:schemeClr val="tx2"/>
                </a:solidFill>
              </a:rPr>
              <a:t>В настоящее время в Республике Беларусь </a:t>
            </a:r>
            <a:r>
              <a:rPr lang="ru-RU" dirty="0" smtClean="0">
                <a:solidFill>
                  <a:schemeClr val="tx2"/>
                </a:solidFill>
              </a:rPr>
              <a:t>годовое бизнес-планирование коммерческих организаций </a:t>
            </a:r>
            <a:r>
              <a:rPr lang="ru-RU" b="0" dirty="0" smtClean="0">
                <a:solidFill>
                  <a:schemeClr val="tx2"/>
                </a:solidFill>
              </a:rPr>
              <a:t>планирование регламентируется Рекомендациями по разработке бизнес-планов развития коммерческих организаций на год. </a:t>
            </a:r>
            <a:r>
              <a:rPr lang="ru-RU" dirty="0" smtClean="0">
                <a:solidFill>
                  <a:schemeClr val="tx2"/>
                </a:solidFill>
              </a:rPr>
              <a:t>(утв. постановлением Министерства экономики РБ от 30.10.2006 № 186 в ред. Постановления Министерства экономики от 18.07.2014 № 54)</a:t>
            </a:r>
            <a:r>
              <a:rPr lang="ru-RU" b="0" dirty="0" smtClean="0">
                <a:solidFill>
                  <a:schemeClr val="tx2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smtClean="0"/>
              <a:t>2. Нормативное правовое обеспечение бизнес-планирования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ru-RU" sz="2400" dirty="0">
                <a:solidFill>
                  <a:schemeClr val="tx2"/>
                </a:solidFill>
              </a:rPr>
              <a:t>Бизнес-план развития включает:</a:t>
            </a:r>
          </a:p>
          <a:p>
            <a:pPr>
              <a:defRPr/>
            </a:pPr>
            <a:r>
              <a:rPr lang="ru-RU" sz="1800" dirty="0" smtClean="0">
                <a:solidFill>
                  <a:schemeClr val="tx2"/>
                </a:solidFill>
              </a:rPr>
              <a:t>- оценку </a:t>
            </a:r>
            <a:r>
              <a:rPr lang="ru-RU" sz="1800" dirty="0">
                <a:solidFill>
                  <a:schemeClr val="tx2"/>
                </a:solidFill>
              </a:rPr>
              <a:t>текущего состояния коммерческой организации с определением закономерностей и тенденций ее развития во взаимосвязи с тенденциями и приоритетами развития отрасли народного хозяйства;</a:t>
            </a:r>
          </a:p>
          <a:p>
            <a:pPr>
              <a:defRPr/>
            </a:pPr>
            <a:r>
              <a:rPr lang="ru-RU" sz="1800" dirty="0" smtClean="0">
                <a:solidFill>
                  <a:schemeClr val="tx2"/>
                </a:solidFill>
              </a:rPr>
              <a:t>- обоснование </a:t>
            </a:r>
            <a:r>
              <a:rPr lang="ru-RU" sz="1800" dirty="0">
                <a:solidFill>
                  <a:schemeClr val="tx2"/>
                </a:solidFill>
              </a:rPr>
              <a:t>целей и задач, важнейших направлений экономического развития коммерческой организации на очередной год;</a:t>
            </a:r>
          </a:p>
          <a:p>
            <a:pPr>
              <a:defRPr/>
            </a:pPr>
            <a:r>
              <a:rPr lang="ru-RU" sz="1800" dirty="0" smtClean="0">
                <a:solidFill>
                  <a:schemeClr val="tx2"/>
                </a:solidFill>
              </a:rPr>
              <a:t>- определение </a:t>
            </a:r>
            <a:r>
              <a:rPr lang="ru-RU" sz="1800" dirty="0">
                <a:solidFill>
                  <a:schemeClr val="tx2"/>
                </a:solidFill>
              </a:rPr>
              <a:t>внутренних и внешних факторов и условий эффективного развития коммерческой организации;</a:t>
            </a:r>
          </a:p>
          <a:p>
            <a:pPr>
              <a:defRPr/>
            </a:pPr>
            <a:r>
              <a:rPr lang="ru-RU" sz="1800" dirty="0" smtClean="0">
                <a:solidFill>
                  <a:schemeClr val="tx2"/>
                </a:solidFill>
              </a:rPr>
              <a:t>- установление </a:t>
            </a:r>
            <a:r>
              <a:rPr lang="ru-RU" sz="1800" dirty="0">
                <a:solidFill>
                  <a:schemeClr val="tx2"/>
                </a:solidFill>
              </a:rPr>
              <a:t>конкретных параметров и приоритетных направлений развития коммерческой организации на очередной год;</a:t>
            </a:r>
          </a:p>
          <a:p>
            <a:pPr>
              <a:defRPr/>
            </a:pPr>
            <a:r>
              <a:rPr lang="ru-RU" sz="1800" dirty="0" smtClean="0">
                <a:solidFill>
                  <a:schemeClr val="tx2"/>
                </a:solidFill>
              </a:rPr>
              <a:t>- определение </a:t>
            </a:r>
            <a:r>
              <a:rPr lang="ru-RU" sz="1800" dirty="0">
                <a:solidFill>
                  <a:schemeClr val="tx2"/>
                </a:solidFill>
              </a:rPr>
              <a:t>и описание конкретных мероприятий, обеспечивающих достижение целевых параметров развития коммерческой организации.</a:t>
            </a:r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smtClean="0"/>
              <a:t>2. Нормативное правовое обеспечение бизнес-планирования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ru-RU" sz="2000" dirty="0" smtClean="0">
                <a:solidFill>
                  <a:schemeClr val="tx2"/>
                </a:solidFill>
              </a:rPr>
              <a:t>ОСНОВНЫЕ РАЗДЕЛЫ БИЗНЕС-ПЛАНА РАЗВИТИЯ КОММЕРЧЕСКОЙ ОРГАНИЗАЦИИ:</a:t>
            </a:r>
          </a:p>
          <a:p>
            <a:pPr>
              <a:defRPr/>
            </a:pPr>
            <a:r>
              <a:rPr lang="ru-RU" sz="2000" dirty="0">
                <a:solidFill>
                  <a:schemeClr val="tx2"/>
                </a:solidFill>
              </a:rPr>
              <a:t>"Резюме";</a:t>
            </a:r>
          </a:p>
          <a:p>
            <a:pPr>
              <a:defRPr/>
            </a:pPr>
            <a:r>
              <a:rPr lang="ru-RU" sz="2000" dirty="0">
                <a:solidFill>
                  <a:schemeClr val="tx2"/>
                </a:solidFill>
              </a:rPr>
              <a:t>"Характеристика организации и стратегия ее развития";</a:t>
            </a:r>
          </a:p>
          <a:p>
            <a:pPr>
              <a:defRPr/>
            </a:pPr>
            <a:r>
              <a:rPr lang="ru-RU" sz="2000" dirty="0">
                <a:solidFill>
                  <a:schemeClr val="tx2"/>
                </a:solidFill>
              </a:rPr>
              <a:t>"Описание продукции. Анализ рынков сбыта. Стратегия маркетинга";</a:t>
            </a:r>
          </a:p>
          <a:p>
            <a:pPr>
              <a:defRPr/>
            </a:pPr>
            <a:r>
              <a:rPr lang="ru-RU" sz="2000" dirty="0">
                <a:solidFill>
                  <a:schemeClr val="tx2"/>
                </a:solidFill>
              </a:rPr>
              <a:t>"Производственный план";</a:t>
            </a:r>
          </a:p>
          <a:p>
            <a:pPr>
              <a:defRPr/>
            </a:pPr>
            <a:r>
              <a:rPr lang="ru-RU" sz="2000" dirty="0">
                <a:solidFill>
                  <a:schemeClr val="tx2"/>
                </a:solidFill>
              </a:rPr>
              <a:t>"Организационный план";</a:t>
            </a:r>
          </a:p>
          <a:p>
            <a:pPr>
              <a:defRPr/>
            </a:pPr>
            <a:r>
              <a:rPr lang="ru-RU" sz="2000" dirty="0">
                <a:solidFill>
                  <a:schemeClr val="tx2"/>
                </a:solidFill>
              </a:rPr>
              <a:t>"Инвестиционный и инновационный план";</a:t>
            </a:r>
          </a:p>
          <a:p>
            <a:pPr>
              <a:defRPr/>
            </a:pPr>
            <a:r>
              <a:rPr lang="ru-RU" sz="2000" dirty="0">
                <a:solidFill>
                  <a:schemeClr val="tx2"/>
                </a:solidFill>
              </a:rPr>
              <a:t>"Энергосбережение";</a:t>
            </a:r>
          </a:p>
          <a:p>
            <a:pPr>
              <a:defRPr/>
            </a:pPr>
            <a:r>
              <a:rPr lang="ru-RU" sz="2000" dirty="0">
                <a:solidFill>
                  <a:schemeClr val="tx2"/>
                </a:solidFill>
              </a:rPr>
              <a:t>"Прогнозирование финансово-хозяйственной деятельности";</a:t>
            </a:r>
          </a:p>
          <a:p>
            <a:pPr>
              <a:defRPr/>
            </a:pPr>
            <a:r>
              <a:rPr lang="ru-RU" sz="2000" dirty="0">
                <a:solidFill>
                  <a:schemeClr val="tx2"/>
                </a:solidFill>
              </a:rPr>
              <a:t>"Показатели эффективности деятельности организации".</a:t>
            </a:r>
          </a:p>
          <a:p>
            <a:pPr marL="0" indent="0">
              <a:buFont typeface="Wingdings" pitchFamily="2" charset="2"/>
              <a:buNone/>
              <a:defRPr/>
            </a:pPr>
            <a:endParaRPr lang="ru-RU" sz="2000" dirty="0" smtClean="0"/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smtClean="0"/>
              <a:t>2. Нормативное правовое обеспечение бизнес-планирования</a:t>
            </a:r>
          </a:p>
        </p:txBody>
      </p:sp>
      <p:sp>
        <p:nvSpPr>
          <p:cNvPr id="16387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ru-RU" b="0" dirty="0" smtClean="0">
                <a:solidFill>
                  <a:schemeClr val="tx2"/>
                </a:solidFill>
              </a:rPr>
              <a:t>В настоящее время в Республике Беларусь </a:t>
            </a:r>
            <a:r>
              <a:rPr lang="ru-RU" dirty="0" smtClean="0">
                <a:solidFill>
                  <a:schemeClr val="tx2"/>
                </a:solidFill>
              </a:rPr>
              <a:t>бизнес-планирование инвестиционных проектов</a:t>
            </a:r>
            <a:r>
              <a:rPr lang="ru-RU" b="0" dirty="0" smtClean="0">
                <a:solidFill>
                  <a:schemeClr val="tx2"/>
                </a:solidFill>
              </a:rPr>
              <a:t> регламентируется </a:t>
            </a:r>
            <a:r>
              <a:rPr lang="ru-RU" dirty="0" smtClean="0">
                <a:solidFill>
                  <a:schemeClr val="tx2"/>
                </a:solidFill>
              </a:rPr>
              <a:t>Постановлением Министерства экономики Республики Беларусь от 31.08.2005 г. № 158 «Об утверждении Правил по разработке бизнес-планов инвестиционных проектов» (в ред. постановления Министерства экономики от </a:t>
            </a:r>
            <a:r>
              <a:rPr lang="en-US" dirty="0" smtClean="0">
                <a:solidFill>
                  <a:schemeClr val="tx2"/>
                </a:solidFill>
              </a:rPr>
              <a:t>2</a:t>
            </a:r>
            <a:r>
              <a:rPr lang="ru-RU" dirty="0" smtClean="0">
                <a:solidFill>
                  <a:schemeClr val="tx2"/>
                </a:solidFill>
              </a:rPr>
              <a:t>2.08.2016 № </a:t>
            </a:r>
            <a:r>
              <a:rPr lang="en-US" dirty="0" smtClean="0">
                <a:solidFill>
                  <a:schemeClr val="tx2"/>
                </a:solidFill>
              </a:rPr>
              <a:t>5</a:t>
            </a:r>
            <a:r>
              <a:rPr lang="ru-RU" dirty="0" smtClean="0">
                <a:solidFill>
                  <a:schemeClr val="tx2"/>
                </a:solidFill>
              </a:rPr>
              <a:t>3) – далее Постановлением</a:t>
            </a:r>
            <a:endParaRPr lang="ru-RU" b="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smtClean="0"/>
              <a:t>3. Назначение и содержание бизнес-плана инвестиционного проекта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ru-RU" sz="2000" dirty="0">
                <a:solidFill>
                  <a:schemeClr val="tx2"/>
                </a:solidFill>
              </a:rPr>
              <a:t>Бизнес-план инвестиционного проекта (далее – бизнес-план) разрабатывается в случаях обоснования:</a:t>
            </a:r>
          </a:p>
          <a:p>
            <a:pPr>
              <a:defRPr/>
            </a:pPr>
            <a:r>
              <a:rPr lang="ru-RU" sz="2000" dirty="0" smtClean="0">
                <a:solidFill>
                  <a:schemeClr val="tx2"/>
                </a:solidFill>
              </a:rPr>
              <a:t>- возможности </a:t>
            </a:r>
            <a:r>
              <a:rPr lang="ru-RU" sz="2000" dirty="0">
                <a:solidFill>
                  <a:schemeClr val="tx2"/>
                </a:solidFill>
              </a:rPr>
              <a:t>привлечения организацией инвестиций в основной капитал, долгосрочных кредитов, займов;</a:t>
            </a:r>
          </a:p>
          <a:p>
            <a:pPr>
              <a:defRPr/>
            </a:pPr>
            <a:r>
              <a:rPr lang="ru-RU" sz="2000" dirty="0" smtClean="0">
                <a:solidFill>
                  <a:schemeClr val="tx2"/>
                </a:solidFill>
              </a:rPr>
              <a:t>- целесообразности </a:t>
            </a:r>
            <a:r>
              <a:rPr lang="ru-RU" sz="2000" dirty="0">
                <a:solidFill>
                  <a:schemeClr val="tx2"/>
                </a:solidFill>
              </a:rPr>
              <a:t>оказания организации, реализующей инвестиционный проект, мер государственной поддержки.</a:t>
            </a:r>
          </a:p>
          <a:p>
            <a:pPr marL="0">
              <a:buFont typeface="Wingdings" pitchFamily="2" charset="2"/>
              <a:buNone/>
              <a:defRPr/>
            </a:pPr>
            <a:endParaRPr lang="ru-RU" sz="2000" dirty="0" smtClean="0">
              <a:solidFill>
                <a:schemeClr val="tx2"/>
              </a:solidFill>
            </a:endParaRPr>
          </a:p>
          <a:p>
            <a:pPr marL="0">
              <a:buFont typeface="Wingdings" pitchFamily="2" charset="2"/>
              <a:buNone/>
              <a:defRPr/>
            </a:pPr>
            <a:r>
              <a:rPr lang="ru-RU" sz="2000" dirty="0" smtClean="0">
                <a:solidFill>
                  <a:schemeClr val="tx2"/>
                </a:solidFill>
              </a:rPr>
              <a:t>В </a:t>
            </a:r>
            <a:r>
              <a:rPr lang="ru-RU" sz="2000" dirty="0">
                <a:solidFill>
                  <a:schemeClr val="tx2"/>
                </a:solidFill>
              </a:rPr>
              <a:t>иных случаях разработка бизнес-плана осуществляется по решению руководителя организации, реализующей инвестиционный проект, либо органа управления, в ведении которого находится (в состав которого входит) организация</a:t>
            </a:r>
            <a:r>
              <a:rPr lang="ru-RU" sz="2000" dirty="0" smtClean="0">
                <a:solidFill>
                  <a:schemeClr val="tx2"/>
                </a:solidFill>
              </a:rPr>
              <a:t>.</a:t>
            </a:r>
          </a:p>
          <a:p>
            <a:pPr>
              <a:defRPr/>
            </a:pPr>
            <a:endParaRPr lang="ru-RU" sz="2000" dirty="0"/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smtClean="0"/>
              <a:t>3. Назначение и содержание бизнес-плана инвестиционного проекта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ru-RU" dirty="0">
                <a:solidFill>
                  <a:schemeClr val="tx2"/>
                </a:solidFill>
              </a:rPr>
              <a:t>В состав бизнес-плана </a:t>
            </a:r>
            <a:r>
              <a:rPr lang="ru-RU" dirty="0" smtClean="0">
                <a:solidFill>
                  <a:schemeClr val="tx2"/>
                </a:solidFill>
              </a:rPr>
              <a:t>проекта входят</a:t>
            </a:r>
            <a:r>
              <a:rPr lang="ru-RU" dirty="0">
                <a:solidFill>
                  <a:schemeClr val="tx2"/>
                </a:solidFill>
              </a:rPr>
              <a:t>: </a:t>
            </a:r>
            <a:endParaRPr lang="ru-RU" dirty="0" smtClean="0">
              <a:solidFill>
                <a:schemeClr val="tx2"/>
              </a:solidFill>
            </a:endParaRPr>
          </a:p>
          <a:p>
            <a:pPr>
              <a:defRPr/>
            </a:pPr>
            <a:r>
              <a:rPr lang="ru-RU" dirty="0" smtClean="0">
                <a:solidFill>
                  <a:schemeClr val="tx2"/>
                </a:solidFill>
              </a:rPr>
              <a:t>- титульный </a:t>
            </a:r>
            <a:r>
              <a:rPr lang="ru-RU" dirty="0">
                <a:solidFill>
                  <a:schemeClr val="tx2"/>
                </a:solidFill>
              </a:rPr>
              <a:t>лист, </a:t>
            </a:r>
            <a:endParaRPr lang="ru-RU" dirty="0" smtClean="0">
              <a:solidFill>
                <a:schemeClr val="tx2"/>
              </a:solidFill>
            </a:endParaRPr>
          </a:p>
          <a:p>
            <a:pPr>
              <a:defRPr/>
            </a:pPr>
            <a:r>
              <a:rPr lang="ru-RU" dirty="0" smtClean="0">
                <a:solidFill>
                  <a:schemeClr val="tx2"/>
                </a:solidFill>
              </a:rPr>
              <a:t>- содержание</a:t>
            </a:r>
            <a:r>
              <a:rPr lang="ru-RU" dirty="0">
                <a:solidFill>
                  <a:schemeClr val="tx2"/>
                </a:solidFill>
              </a:rPr>
              <a:t>, </a:t>
            </a:r>
            <a:endParaRPr lang="ru-RU" dirty="0" smtClean="0">
              <a:solidFill>
                <a:schemeClr val="tx2"/>
              </a:solidFill>
            </a:endParaRPr>
          </a:p>
          <a:p>
            <a:pPr>
              <a:defRPr/>
            </a:pPr>
            <a:r>
              <a:rPr lang="ru-RU" dirty="0" smtClean="0">
                <a:solidFill>
                  <a:schemeClr val="tx2"/>
                </a:solidFill>
              </a:rPr>
              <a:t>- описательная </a:t>
            </a:r>
            <a:r>
              <a:rPr lang="ru-RU" dirty="0">
                <a:solidFill>
                  <a:schemeClr val="tx2"/>
                </a:solidFill>
              </a:rPr>
              <a:t>часть бизнес-плана, </a:t>
            </a:r>
            <a:r>
              <a:rPr lang="ru-RU" dirty="0" smtClean="0">
                <a:solidFill>
                  <a:schemeClr val="tx2"/>
                </a:solidFill>
              </a:rPr>
              <a:t>- приложения (обязательные таблицы по форме, заданной Постановлением), </a:t>
            </a:r>
          </a:p>
          <a:p>
            <a:pPr>
              <a:defRPr/>
            </a:pPr>
            <a:r>
              <a:rPr lang="ru-RU" dirty="0" smtClean="0">
                <a:solidFill>
                  <a:schemeClr val="tx2"/>
                </a:solidFill>
              </a:rPr>
              <a:t>- справочные </a:t>
            </a:r>
            <a:r>
              <a:rPr lang="ru-RU" dirty="0">
                <a:solidFill>
                  <a:schemeClr val="tx2"/>
                </a:solidFill>
              </a:rPr>
              <a:t>и иные материалы, подтверждающие исходные данные</a:t>
            </a:r>
            <a:r>
              <a:rPr lang="ru-RU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smtClean="0"/>
              <a:t>3. Назначение и содержание бизнес-плана инвестиционного проекта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ru-RU" sz="1800" dirty="0">
                <a:solidFill>
                  <a:schemeClr val="tx2"/>
                </a:solidFill>
              </a:rPr>
              <a:t>На титульном листе </a:t>
            </a:r>
            <a:r>
              <a:rPr lang="ru-RU" sz="1800" dirty="0" smtClean="0">
                <a:solidFill>
                  <a:schemeClr val="tx2"/>
                </a:solidFill>
              </a:rPr>
              <a:t>указываются:</a:t>
            </a:r>
          </a:p>
          <a:p>
            <a:pPr>
              <a:defRPr/>
            </a:pPr>
            <a:r>
              <a:rPr lang="ru-RU" sz="1800" dirty="0" smtClean="0">
                <a:solidFill>
                  <a:schemeClr val="tx2"/>
                </a:solidFill>
              </a:rPr>
              <a:t>- название </a:t>
            </a:r>
            <a:r>
              <a:rPr lang="ru-RU" sz="1800" dirty="0">
                <a:solidFill>
                  <a:schemeClr val="tx2"/>
                </a:solidFill>
              </a:rPr>
              <a:t>инвестиционного </a:t>
            </a:r>
            <a:r>
              <a:rPr lang="ru-RU" sz="1800" dirty="0" smtClean="0">
                <a:solidFill>
                  <a:schemeClr val="tx2"/>
                </a:solidFill>
              </a:rPr>
              <a:t>проекта, </a:t>
            </a:r>
          </a:p>
          <a:p>
            <a:pPr>
              <a:defRPr/>
            </a:pPr>
            <a:r>
              <a:rPr lang="ru-RU" sz="1800" dirty="0" smtClean="0">
                <a:solidFill>
                  <a:schemeClr val="tx2"/>
                </a:solidFill>
              </a:rPr>
              <a:t>- полное наименование организации–инициатора </a:t>
            </a:r>
            <a:r>
              <a:rPr lang="ru-RU" sz="1800" dirty="0">
                <a:solidFill>
                  <a:schemeClr val="tx2"/>
                </a:solidFill>
              </a:rPr>
              <a:t>проекта (инвестора), </a:t>
            </a:r>
            <a:endParaRPr lang="ru-RU" sz="1800" dirty="0" smtClean="0">
              <a:solidFill>
                <a:schemeClr val="tx2"/>
              </a:solidFill>
            </a:endParaRPr>
          </a:p>
          <a:p>
            <a:pPr>
              <a:defRPr/>
            </a:pPr>
            <a:r>
              <a:rPr lang="ru-RU" sz="1800" dirty="0" smtClean="0">
                <a:solidFill>
                  <a:schemeClr val="tx2"/>
                </a:solidFill>
              </a:rPr>
              <a:t>- полное наименование организации–разработчика бизнес-плана (если привлекалась), </a:t>
            </a:r>
          </a:p>
          <a:p>
            <a:pPr>
              <a:defRPr/>
            </a:pPr>
            <a:r>
              <a:rPr lang="ru-RU" sz="1800" dirty="0" smtClean="0">
                <a:solidFill>
                  <a:schemeClr val="tx2"/>
                </a:solidFill>
              </a:rPr>
              <a:t>- утверждающие </a:t>
            </a:r>
            <a:r>
              <a:rPr lang="ru-RU" sz="1800" dirty="0">
                <a:solidFill>
                  <a:schemeClr val="tx2"/>
                </a:solidFill>
              </a:rPr>
              <a:t>подписи руководителей организации – инициатора проекта (инвестора) и организации-разработчика бизнес-плана, заверенные печатью</a:t>
            </a:r>
            <a:r>
              <a:rPr lang="ru-RU" sz="1800" dirty="0" smtClean="0">
                <a:solidFill>
                  <a:schemeClr val="tx2"/>
                </a:solidFill>
              </a:rPr>
              <a:t>,</a:t>
            </a:r>
          </a:p>
          <a:p>
            <a:pPr>
              <a:defRPr/>
            </a:pPr>
            <a:r>
              <a:rPr lang="ru-RU" sz="1800" dirty="0" smtClean="0">
                <a:solidFill>
                  <a:schemeClr val="tx2"/>
                </a:solidFill>
              </a:rPr>
              <a:t>- согласующая </a:t>
            </a:r>
            <a:r>
              <a:rPr lang="ru-RU" sz="1800" dirty="0">
                <a:solidFill>
                  <a:schemeClr val="tx2"/>
                </a:solidFill>
              </a:rPr>
              <a:t>подпись руководителя (его заместителя) органа управления, в ведении которого находится (в состав которого входит) организация – инициатор проекта, заверенная печатью, дата утверждения (согласования) </a:t>
            </a:r>
            <a:r>
              <a:rPr lang="ru-RU" sz="1800" dirty="0" smtClean="0">
                <a:solidFill>
                  <a:schemeClr val="tx2"/>
                </a:solidFill>
              </a:rPr>
              <a:t>бизнес-плана (при наличии согласования), </a:t>
            </a:r>
          </a:p>
          <a:p>
            <a:pPr>
              <a:defRPr/>
            </a:pPr>
            <a:r>
              <a:rPr lang="ru-RU" sz="1800" dirty="0" smtClean="0">
                <a:solidFill>
                  <a:schemeClr val="tx2"/>
                </a:solidFill>
              </a:rPr>
              <a:t>- требования </a:t>
            </a:r>
            <a:r>
              <a:rPr lang="ru-RU" sz="1800" dirty="0">
                <a:solidFill>
                  <a:schemeClr val="tx2"/>
                </a:solidFill>
              </a:rPr>
              <a:t>конфиденциальности документа.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smtClean="0"/>
              <a:t>3. Назначение и содержание бизнес-плана инвестиционного проекта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ru-RU" sz="2400" dirty="0" smtClean="0">
                <a:solidFill>
                  <a:schemeClr val="tx2"/>
                </a:solidFill>
              </a:rPr>
              <a:t>ПРИМЕР КОНФИДЕНЦИАЛЬНОЙ ЗАПИСИ НА ТИТУЛЬНОМ ЛИСТЕ:</a:t>
            </a:r>
          </a:p>
          <a:p>
            <a:pPr>
              <a:defRPr/>
            </a:pPr>
            <a:endParaRPr lang="ru-RU" sz="2400" dirty="0" smtClean="0">
              <a:solidFill>
                <a:schemeClr val="tx2"/>
              </a:solidFill>
            </a:endParaRPr>
          </a:p>
          <a:p>
            <a:pPr>
              <a:defRPr/>
            </a:pPr>
            <a:r>
              <a:rPr lang="ru-RU" sz="2400" dirty="0" smtClean="0">
                <a:solidFill>
                  <a:schemeClr val="tx2"/>
                </a:solidFill>
              </a:rPr>
              <a:t>«Данный </a:t>
            </a:r>
            <a:r>
              <a:rPr lang="ru-RU" sz="2400" dirty="0">
                <a:solidFill>
                  <a:schemeClr val="tx2"/>
                </a:solidFill>
              </a:rPr>
              <a:t>бизнес-план является конфиденциальным документом и содержит сведения, являющиеся  собственностью ОАО </a:t>
            </a:r>
            <a:r>
              <a:rPr lang="ru-RU" sz="2400" dirty="0" smtClean="0">
                <a:solidFill>
                  <a:schemeClr val="tx2"/>
                </a:solidFill>
              </a:rPr>
              <a:t>«Х». Бизнес-план и </a:t>
            </a:r>
            <a:r>
              <a:rPr lang="ru-RU" sz="2400" dirty="0">
                <a:solidFill>
                  <a:schemeClr val="tx2"/>
                </a:solidFill>
              </a:rPr>
              <a:t>сведения, содержащиеся в нем, ни при каких обстоятельствах не могут быть переданы какому-либо лицу без специального разрешения </a:t>
            </a:r>
            <a:r>
              <a:rPr lang="ru-RU" sz="2400" dirty="0" smtClean="0">
                <a:solidFill>
                  <a:schemeClr val="tx2"/>
                </a:solidFill>
              </a:rPr>
              <a:t>ОАО «Х».</a:t>
            </a:r>
            <a:endParaRPr lang="ru-RU" sz="2400" dirty="0">
              <a:solidFill>
                <a:schemeClr val="tx2"/>
              </a:solidFill>
            </a:endParaRPr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smtClean="0"/>
              <a:t>3. Назначение и содержание бизнес-плана инвестиционного проекта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ru-RU" sz="2000" dirty="0">
                <a:solidFill>
                  <a:schemeClr val="tx2"/>
                </a:solidFill>
              </a:rPr>
              <a:t>Описательная часть </a:t>
            </a:r>
            <a:r>
              <a:rPr lang="ru-RU" sz="2000" b="0" dirty="0">
                <a:solidFill>
                  <a:schemeClr val="tx2"/>
                </a:solidFill>
              </a:rPr>
              <a:t>бизнес-плана должна состоять из следующих основных разделов:</a:t>
            </a:r>
          </a:p>
          <a:p>
            <a:pPr>
              <a:defRPr/>
            </a:pPr>
            <a:r>
              <a:rPr lang="ru-RU" sz="2000" dirty="0">
                <a:solidFill>
                  <a:schemeClr val="tx2"/>
                </a:solidFill>
              </a:rPr>
              <a:t>«Резюме»;</a:t>
            </a:r>
          </a:p>
          <a:p>
            <a:pPr>
              <a:defRPr/>
            </a:pPr>
            <a:r>
              <a:rPr lang="ru-RU" sz="2000" dirty="0">
                <a:solidFill>
                  <a:schemeClr val="tx2"/>
                </a:solidFill>
              </a:rPr>
              <a:t>«Характеристика организации и стратегия ее развития»;</a:t>
            </a:r>
          </a:p>
          <a:p>
            <a:pPr>
              <a:defRPr/>
            </a:pPr>
            <a:r>
              <a:rPr lang="ru-RU" sz="2000" dirty="0">
                <a:solidFill>
                  <a:schemeClr val="tx2"/>
                </a:solidFill>
              </a:rPr>
              <a:t>«Описание продукции»;</a:t>
            </a:r>
          </a:p>
          <a:p>
            <a:pPr>
              <a:defRPr/>
            </a:pPr>
            <a:r>
              <a:rPr lang="ru-RU" sz="2000" dirty="0">
                <a:solidFill>
                  <a:schemeClr val="tx2"/>
                </a:solidFill>
              </a:rPr>
              <a:t>«Анализ рынков сбыта. Стратегия маркетинга»;</a:t>
            </a:r>
          </a:p>
          <a:p>
            <a:pPr>
              <a:defRPr/>
            </a:pPr>
            <a:r>
              <a:rPr lang="ru-RU" sz="2000" dirty="0">
                <a:solidFill>
                  <a:schemeClr val="tx2"/>
                </a:solidFill>
              </a:rPr>
              <a:t>«Производственный план»;</a:t>
            </a:r>
          </a:p>
          <a:p>
            <a:pPr>
              <a:defRPr/>
            </a:pPr>
            <a:r>
              <a:rPr lang="ru-RU" sz="2000" dirty="0">
                <a:solidFill>
                  <a:schemeClr val="tx2"/>
                </a:solidFill>
              </a:rPr>
              <a:t>«Организационный план»;</a:t>
            </a:r>
          </a:p>
          <a:p>
            <a:pPr>
              <a:defRPr/>
            </a:pPr>
            <a:r>
              <a:rPr lang="ru-RU" sz="2000" dirty="0">
                <a:solidFill>
                  <a:schemeClr val="tx2"/>
                </a:solidFill>
              </a:rPr>
              <a:t>«Инвестиционный </a:t>
            </a:r>
            <a:r>
              <a:rPr lang="ru-RU" sz="2000" dirty="0" smtClean="0">
                <a:solidFill>
                  <a:schemeClr val="tx2"/>
                </a:solidFill>
              </a:rPr>
              <a:t>план</a:t>
            </a:r>
            <a:r>
              <a:rPr lang="en-US" sz="2000" dirty="0" smtClean="0">
                <a:solidFill>
                  <a:schemeClr val="tx2"/>
                </a:solidFill>
              </a:rPr>
              <a:t>, </a:t>
            </a:r>
            <a:r>
              <a:rPr lang="ru-RU" sz="2000" dirty="0" smtClean="0">
                <a:solidFill>
                  <a:schemeClr val="tx2"/>
                </a:solidFill>
              </a:rPr>
              <a:t>источники финансирования»;</a:t>
            </a:r>
            <a:endParaRPr lang="ru-RU" sz="2000" dirty="0">
              <a:solidFill>
                <a:schemeClr val="tx2"/>
              </a:solidFill>
            </a:endParaRPr>
          </a:p>
          <a:p>
            <a:pPr>
              <a:defRPr/>
            </a:pPr>
            <a:r>
              <a:rPr lang="ru-RU" sz="2000" dirty="0">
                <a:solidFill>
                  <a:schemeClr val="tx2"/>
                </a:solidFill>
              </a:rPr>
              <a:t>«Прогнозирование финансово-хозяйственной деятельности»;</a:t>
            </a:r>
          </a:p>
          <a:p>
            <a:pPr>
              <a:defRPr/>
            </a:pPr>
            <a:r>
              <a:rPr lang="ru-RU" sz="2000" dirty="0">
                <a:solidFill>
                  <a:schemeClr val="tx2"/>
                </a:solidFill>
              </a:rPr>
              <a:t>«Показатели эффективности проекта»;</a:t>
            </a:r>
          </a:p>
          <a:p>
            <a:pPr>
              <a:defRPr/>
            </a:pPr>
            <a:r>
              <a:rPr lang="ru-RU" sz="2000" dirty="0">
                <a:solidFill>
                  <a:schemeClr val="tx2"/>
                </a:solidFill>
              </a:rPr>
              <a:t>«Юридический план».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smtClean="0"/>
              <a:t>3. Назначение и содержание бизнес-плана инвестиционного проекта</a:t>
            </a:r>
          </a:p>
        </p:txBody>
      </p:sp>
      <p:sp>
        <p:nvSpPr>
          <p:cNvPr id="22531" name="Объект 2"/>
          <p:cNvSpPr>
            <a:spLocks noGrp="1"/>
          </p:cNvSpPr>
          <p:nvPr>
            <p:ph idx="1"/>
          </p:nvPr>
        </p:nvSpPr>
        <p:spPr>
          <a:xfrm>
            <a:off x="539750" y="1341438"/>
            <a:ext cx="8229600" cy="524827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ru-RU" b="0" smtClean="0">
                <a:solidFill>
                  <a:schemeClr val="tx2"/>
                </a:solidFill>
              </a:rPr>
              <a:t>Ориентировочный объем описательной части бизнес-плана должен составлять </a:t>
            </a:r>
            <a:r>
              <a:rPr lang="ru-RU" smtClean="0">
                <a:solidFill>
                  <a:schemeClr val="tx2"/>
                </a:solidFill>
              </a:rPr>
              <a:t>не менее 20 страниц </a:t>
            </a:r>
            <a:r>
              <a:rPr lang="ru-RU" b="0" smtClean="0">
                <a:solidFill>
                  <a:schemeClr val="tx2"/>
                </a:solidFill>
              </a:rPr>
              <a:t>при проведении расчетов в соответствии </a:t>
            </a:r>
            <a:r>
              <a:rPr lang="ru-RU" smtClean="0">
                <a:solidFill>
                  <a:schemeClr val="tx2"/>
                </a:solidFill>
              </a:rPr>
              <a:t>с упрощенными требованиями</a:t>
            </a:r>
            <a:r>
              <a:rPr lang="ru-RU" b="0" smtClean="0">
                <a:solidFill>
                  <a:schemeClr val="tx2"/>
                </a:solidFill>
              </a:rPr>
              <a:t> и </a:t>
            </a:r>
            <a:r>
              <a:rPr lang="ru-RU" smtClean="0">
                <a:solidFill>
                  <a:schemeClr val="tx2"/>
                </a:solidFill>
              </a:rPr>
              <a:t>не менее 40 страниц</a:t>
            </a:r>
            <a:r>
              <a:rPr lang="ru-RU" b="0" smtClean="0">
                <a:solidFill>
                  <a:schemeClr val="tx2"/>
                </a:solidFill>
              </a:rPr>
              <a:t> – при проведении расчетов </a:t>
            </a:r>
            <a:r>
              <a:rPr lang="ru-RU" smtClean="0">
                <a:solidFill>
                  <a:schemeClr val="tx2"/>
                </a:solidFill>
              </a:rPr>
              <a:t>в полном объеме.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Бизнес-план - это</a:t>
            </a:r>
            <a:endParaRPr lang="en-US" smtClean="0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8569325" cy="4572000"/>
          </a:xfrm>
        </p:spPr>
        <p:txBody>
          <a:bodyPr/>
          <a:lstStyle/>
          <a:p>
            <a:pPr eaLnBrk="1" hangingPunct="1">
              <a:defRPr/>
            </a:pPr>
            <a:r>
              <a:rPr lang="ru-RU" sz="2400" dirty="0" smtClean="0">
                <a:solidFill>
                  <a:schemeClr val="tx2"/>
                </a:solidFill>
              </a:rPr>
              <a:t>документ, в котором излагается сущность бизнеса (проекта) и отражаются возможности для его начала, продолжения или расширения в конкретной ситуации.</a:t>
            </a:r>
          </a:p>
          <a:p>
            <a:pPr marL="0" indent="0" algn="ctr" eaLnBrk="1" hangingPunct="1">
              <a:buFont typeface="Wingdings" pitchFamily="2" charset="2"/>
              <a:buNone/>
              <a:defRPr/>
            </a:pPr>
            <a:endParaRPr lang="ru-RU" sz="2400" dirty="0" smtClean="0"/>
          </a:p>
          <a:p>
            <a:pPr eaLnBrk="1" hangingPunct="1">
              <a:defRPr/>
            </a:pPr>
            <a:r>
              <a:rPr lang="ru-RU" sz="1800" dirty="0" smtClean="0">
                <a:solidFill>
                  <a:schemeClr val="tx2">
                    <a:lumMod val="95000"/>
                  </a:schemeClr>
                </a:solidFill>
              </a:rPr>
              <a:t>документ, предусматривающий: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sz="1800" dirty="0" smtClean="0">
                <a:solidFill>
                  <a:schemeClr val="tx2">
                    <a:lumMod val="95000"/>
                  </a:schemeClr>
                </a:solidFill>
              </a:rPr>
              <a:t>- изложение системы доказательств, убеждающих инвестора в выгодности бизнеса (проекта);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sz="1800" dirty="0" smtClean="0">
                <a:solidFill>
                  <a:schemeClr val="tx2">
                    <a:lumMod val="95000"/>
                  </a:schemeClr>
                </a:solidFill>
              </a:rPr>
              <a:t>- определение степени жизнеспособности и будущей устойчивости </a:t>
            </a:r>
            <a:r>
              <a:rPr lang="ru-RU" sz="1800" dirty="0">
                <a:solidFill>
                  <a:schemeClr val="tx2">
                    <a:lumMod val="95000"/>
                  </a:schemeClr>
                </a:solidFill>
              </a:rPr>
              <a:t>бизнеса (проекта)</a:t>
            </a:r>
            <a:r>
              <a:rPr lang="ru-RU" sz="1800" dirty="0" smtClean="0">
                <a:solidFill>
                  <a:schemeClr val="tx2">
                    <a:lumMod val="95000"/>
                  </a:schemeClr>
                </a:solidFill>
              </a:rPr>
              <a:t>;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sz="1800" dirty="0" smtClean="0">
                <a:solidFill>
                  <a:schemeClr val="tx2">
                    <a:lumMod val="95000"/>
                  </a:schemeClr>
                </a:solidFill>
              </a:rPr>
              <a:t>- предвидение рисков предпринимательской деятельности;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sz="1800" dirty="0" smtClean="0">
                <a:solidFill>
                  <a:schemeClr val="tx2">
                    <a:lumMod val="95000"/>
                  </a:schemeClr>
                </a:solidFill>
              </a:rPr>
              <a:t>- развитие перспективного (стратегического) взгляда на бизнес </a:t>
            </a:r>
            <a:r>
              <a:rPr lang="ru-RU" sz="1800" dirty="0">
                <a:solidFill>
                  <a:schemeClr val="tx2">
                    <a:lumMod val="95000"/>
                  </a:schemeClr>
                </a:solidFill>
              </a:rPr>
              <a:t>(</a:t>
            </a:r>
            <a:r>
              <a:rPr lang="ru-RU" sz="1800" dirty="0" smtClean="0">
                <a:solidFill>
                  <a:schemeClr val="tx2">
                    <a:lumMod val="95000"/>
                  </a:schemeClr>
                </a:solidFill>
              </a:rPr>
              <a:t>проект) и его внешнюю и внутреннюю среду путем получения ценного опыта планирования.</a:t>
            </a:r>
          </a:p>
          <a:p>
            <a:pPr lvl="1" eaLnBrk="1" hangingPunct="1">
              <a:defRPr/>
            </a:pPr>
            <a:endParaRPr lang="en-US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smtClean="0"/>
              <a:t>3. Назначение и содержание бизнес-плана инвестиционного проекта</a:t>
            </a:r>
          </a:p>
        </p:txBody>
      </p:sp>
      <p:sp>
        <p:nvSpPr>
          <p:cNvPr id="23555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b="0" smtClean="0">
                <a:solidFill>
                  <a:schemeClr val="tx2"/>
                </a:solidFill>
              </a:rPr>
              <a:t>Составление бизнес-плана </a:t>
            </a:r>
            <a:r>
              <a:rPr lang="ru-RU" smtClean="0">
                <a:solidFill>
                  <a:schemeClr val="tx2"/>
                </a:solidFill>
              </a:rPr>
              <a:t>в полном объеме </a:t>
            </a:r>
            <a:r>
              <a:rPr lang="ru-RU" b="0" smtClean="0">
                <a:solidFill>
                  <a:schemeClr val="tx2"/>
                </a:solidFill>
              </a:rPr>
              <a:t>требуется для</a:t>
            </a:r>
          </a:p>
          <a:p>
            <a:r>
              <a:rPr lang="ru-RU" b="0" smtClean="0">
                <a:solidFill>
                  <a:schemeClr val="tx2"/>
                </a:solidFill>
              </a:rPr>
              <a:t>- проектов, предусматривающих оказание мер государственной поддержки, </a:t>
            </a:r>
            <a:r>
              <a:rPr lang="ru-RU" smtClean="0">
                <a:solidFill>
                  <a:schemeClr val="tx2"/>
                </a:solidFill>
              </a:rPr>
              <a:t>стоимостью свыше 1 млн. долларов США</a:t>
            </a:r>
            <a:r>
              <a:rPr lang="ru-RU" b="0" smtClean="0">
                <a:solidFill>
                  <a:schemeClr val="tx2"/>
                </a:solidFill>
              </a:rPr>
              <a:t>;</a:t>
            </a:r>
          </a:p>
          <a:p>
            <a:r>
              <a:rPr lang="ru-RU" b="0" smtClean="0">
                <a:solidFill>
                  <a:schemeClr val="tx2"/>
                </a:solidFill>
              </a:rPr>
              <a:t>- проектов, подлежащих в соответствии с законодательством государственной комплексной экспертизе;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smtClean="0"/>
              <a:t>3. Назначение и содержание бизнес-плана инвестиционного проекта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ru-RU" dirty="0" smtClean="0">
                <a:solidFill>
                  <a:schemeClr val="tx2"/>
                </a:solidFill>
              </a:rPr>
              <a:t>ОСОБЫЕ ТРЕБОВАНИЯ ДЛЯ БИЗНЕС-ПЛАНА ПРОЕКТА В ПОЛНОМ ОБЪЕМЕ</a:t>
            </a:r>
            <a:r>
              <a:rPr lang="ru-RU" b="0" dirty="0" smtClean="0">
                <a:solidFill>
                  <a:schemeClr val="tx2"/>
                </a:solidFill>
              </a:rPr>
              <a:t>:</a:t>
            </a:r>
          </a:p>
          <a:p>
            <a:pPr>
              <a:defRPr/>
            </a:pPr>
            <a:r>
              <a:rPr lang="ru-RU" b="0" dirty="0" smtClean="0">
                <a:solidFill>
                  <a:schemeClr val="tx2"/>
                </a:solidFill>
              </a:rPr>
              <a:t>- минимальный объем описательной части – 40 страниц;</a:t>
            </a:r>
          </a:p>
          <a:p>
            <a:pPr>
              <a:defRPr/>
            </a:pPr>
            <a:r>
              <a:rPr lang="ru-RU" b="0" dirty="0" smtClean="0">
                <a:solidFill>
                  <a:schemeClr val="tx2"/>
                </a:solidFill>
              </a:rPr>
              <a:t>- обязательные расчетные таблицы оформляются в соответствии приложением 4 к Постановлению;</a:t>
            </a:r>
          </a:p>
          <a:p>
            <a:pPr>
              <a:defRPr/>
            </a:pPr>
            <a:r>
              <a:rPr lang="ru-RU" b="0" dirty="0" smtClean="0">
                <a:solidFill>
                  <a:schemeClr val="tx2"/>
                </a:solidFill>
              </a:rPr>
              <a:t>- отдельным приложением оформляется </a:t>
            </a:r>
            <a:r>
              <a:rPr lang="ru-RU" dirty="0" smtClean="0">
                <a:solidFill>
                  <a:schemeClr val="tx2"/>
                </a:solidFill>
              </a:rPr>
              <a:t>Паспорт инвестиционного проекта </a:t>
            </a:r>
            <a:r>
              <a:rPr lang="ru-RU" b="0" dirty="0" smtClean="0">
                <a:solidFill>
                  <a:schemeClr val="tx2"/>
                </a:solidFill>
              </a:rPr>
              <a:t>по форме, установленной приложением 1 к Постановлению</a:t>
            </a:r>
            <a:endParaRPr lang="ru-RU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smtClean="0"/>
              <a:t>3. Назначение и содержание бизнес-плана инвестиционного проекта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ru-RU" dirty="0" smtClean="0">
                <a:solidFill>
                  <a:schemeClr val="tx2"/>
                </a:solidFill>
              </a:rPr>
              <a:t>УПРОЩЕННЫЕ ТРЕБОВАНИЯ ДЛЯ БИЗНЕС-ПЛАНА ПРОЕКТА</a:t>
            </a:r>
            <a:r>
              <a:rPr lang="ru-RU" b="0" dirty="0" smtClean="0">
                <a:solidFill>
                  <a:schemeClr val="tx2"/>
                </a:solidFill>
              </a:rPr>
              <a:t>:</a:t>
            </a:r>
          </a:p>
          <a:p>
            <a:pPr>
              <a:defRPr/>
            </a:pPr>
            <a:r>
              <a:rPr lang="ru-RU" b="0" dirty="0" smtClean="0">
                <a:solidFill>
                  <a:schemeClr val="tx2"/>
                </a:solidFill>
              </a:rPr>
              <a:t>- минимальный объем описательной части – 20 страниц;</a:t>
            </a:r>
          </a:p>
          <a:p>
            <a:pPr>
              <a:defRPr/>
            </a:pPr>
            <a:r>
              <a:rPr lang="ru-RU" b="0" dirty="0" smtClean="0">
                <a:solidFill>
                  <a:schemeClr val="tx2"/>
                </a:solidFill>
              </a:rPr>
              <a:t>- обязательные расчетные таблицы оформляются в соответствии с приложением 5 к Постановлению;</a:t>
            </a:r>
          </a:p>
          <a:p>
            <a:pPr>
              <a:defRPr/>
            </a:pPr>
            <a:r>
              <a:rPr lang="ru-RU" b="0" dirty="0" smtClean="0">
                <a:solidFill>
                  <a:schemeClr val="tx2"/>
                </a:solidFill>
              </a:rPr>
              <a:t>- отдельным приложением оформляется </a:t>
            </a:r>
            <a:r>
              <a:rPr lang="ru-RU" dirty="0" smtClean="0">
                <a:solidFill>
                  <a:schemeClr val="tx2"/>
                </a:solidFill>
              </a:rPr>
              <a:t>Инвестиционное предложение </a:t>
            </a:r>
            <a:r>
              <a:rPr lang="ru-RU" b="0" dirty="0" smtClean="0">
                <a:solidFill>
                  <a:schemeClr val="tx2"/>
                </a:solidFill>
              </a:rPr>
              <a:t>по форме, установленной приложением 1 к Постановлению</a:t>
            </a:r>
            <a:endParaRPr lang="ru-RU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smtClean="0"/>
              <a:t>3. Назначение и содержание бизнес-плана инвестиционного проекта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ru-RU" sz="1600" dirty="0">
                <a:solidFill>
                  <a:schemeClr val="tx2"/>
                </a:solidFill>
              </a:rPr>
              <a:t>В справочные и иные материалы</a:t>
            </a:r>
            <a:r>
              <a:rPr lang="ru-RU" sz="1600" b="0" dirty="0">
                <a:solidFill>
                  <a:schemeClr val="tx2"/>
                </a:solidFill>
              </a:rPr>
              <a:t>, подтверждающие исходные данные по бизнес-плану, </a:t>
            </a:r>
            <a:r>
              <a:rPr lang="ru-RU" sz="1600" b="0" dirty="0" smtClean="0">
                <a:solidFill>
                  <a:schemeClr val="tx2"/>
                </a:solidFill>
              </a:rPr>
              <a:t>включаются:</a:t>
            </a:r>
            <a:endParaRPr lang="ru-RU" sz="1600" b="0" dirty="0">
              <a:solidFill>
                <a:schemeClr val="tx2"/>
              </a:solidFill>
            </a:endParaRPr>
          </a:p>
          <a:p>
            <a:pPr>
              <a:defRPr/>
            </a:pPr>
            <a:r>
              <a:rPr lang="ru-RU" sz="1600" b="0" dirty="0" smtClean="0">
                <a:solidFill>
                  <a:schemeClr val="tx2"/>
                </a:solidFill>
              </a:rPr>
              <a:t>- годовая </a:t>
            </a:r>
            <a:r>
              <a:rPr lang="ru-RU" sz="1600" b="0" dirty="0">
                <a:solidFill>
                  <a:schemeClr val="tx2"/>
                </a:solidFill>
              </a:rPr>
              <a:t>бухгалтерская отчетность организации - инициатора проекта (инвестора) за 2 года, предшествующих планируемому (для инвесторов (инициаторов проекта), созданных менее чем за 2 года, предшествующих планируемому, - за период деятельности), а также бухгалтерская отчетность за текущий период (на первую дату месяца, предшествующего месяцу представления </a:t>
            </a:r>
            <a:r>
              <a:rPr lang="ru-RU" sz="1600" b="0" dirty="0" smtClean="0">
                <a:solidFill>
                  <a:schemeClr val="tx2"/>
                </a:solidFill>
              </a:rPr>
              <a:t>бизнес-плана);</a:t>
            </a:r>
            <a:endParaRPr lang="ru-RU" sz="1600" b="0" dirty="0">
              <a:solidFill>
                <a:schemeClr val="tx2"/>
              </a:solidFill>
            </a:endParaRPr>
          </a:p>
          <a:p>
            <a:pPr>
              <a:defRPr/>
            </a:pPr>
            <a:r>
              <a:rPr lang="ru-RU" sz="1600" b="0" dirty="0" smtClean="0">
                <a:solidFill>
                  <a:schemeClr val="tx2"/>
                </a:solidFill>
              </a:rPr>
              <a:t>- копии </a:t>
            </a:r>
            <a:r>
              <a:rPr lang="ru-RU" sz="1600" b="0" dirty="0">
                <a:solidFill>
                  <a:schemeClr val="tx2"/>
                </a:solidFill>
              </a:rPr>
              <a:t>документов, подтверждающих достоверность инвестиционных затрат по приобретаемому оборудованию, в том числе договоров;</a:t>
            </a:r>
          </a:p>
          <a:p>
            <a:pPr>
              <a:defRPr/>
            </a:pPr>
            <a:r>
              <a:rPr lang="ru-RU" sz="1600" b="0" dirty="0" smtClean="0">
                <a:solidFill>
                  <a:schemeClr val="tx2"/>
                </a:solidFill>
              </a:rPr>
              <a:t>- материалы</a:t>
            </a:r>
            <a:r>
              <a:rPr lang="ru-RU" sz="1600" b="0" dirty="0">
                <a:solidFill>
                  <a:schemeClr val="tx2"/>
                </a:solidFill>
              </a:rPr>
              <a:t>, подтверждающие расчетную или сметную стоимость строительства, включая при наличии заключения государственной экспертизы обоснований инвестирования в строительство, архитектурных, строительных проектов, выделяемых в них этапов работ, очередей строительства, пусковых комплексов и смет (сметной документации);</a:t>
            </a:r>
          </a:p>
          <a:p>
            <a:pPr>
              <a:defRPr/>
            </a:pPr>
            <a:r>
              <a:rPr lang="ru-RU" sz="1600" b="0" dirty="0" smtClean="0">
                <a:solidFill>
                  <a:schemeClr val="tx2"/>
                </a:solidFill>
              </a:rPr>
              <a:t>- копии </a:t>
            </a:r>
            <a:r>
              <a:rPr lang="ru-RU" sz="1600" b="0" dirty="0">
                <a:solidFill>
                  <a:schemeClr val="tx2"/>
                </a:solidFill>
              </a:rPr>
              <a:t>кредитного договора или его проекта, иных документов, подтверждающих намерения предоставления кредитов банком для реализации проекта;</a:t>
            </a:r>
          </a:p>
          <a:p>
            <a:pPr>
              <a:defRPr/>
            </a:pPr>
            <a:r>
              <a:rPr lang="ru-RU" sz="1600" b="0" dirty="0" smtClean="0">
                <a:solidFill>
                  <a:schemeClr val="tx2"/>
                </a:solidFill>
              </a:rPr>
              <a:t>- копии </a:t>
            </a:r>
            <a:r>
              <a:rPr lang="ru-RU" sz="1600" b="0" dirty="0">
                <a:solidFill>
                  <a:schemeClr val="tx2"/>
                </a:solidFill>
              </a:rPr>
              <a:t>учредительных документов инвестора (инициатора проекта).</a:t>
            </a:r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smtClean="0"/>
              <a:t>3. Назначение и содержание бизнес-плана инвестиционного проекта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ru-RU" sz="2000" dirty="0" smtClean="0">
                <a:solidFill>
                  <a:schemeClr val="tx2"/>
                </a:solidFill>
              </a:rPr>
              <a:t>Требования Постановления при выполнении финансово-экономических расчетов бизнес-плана:</a:t>
            </a:r>
          </a:p>
          <a:p>
            <a:pPr>
              <a:defRPr/>
            </a:pPr>
            <a:r>
              <a:rPr lang="ru-RU" sz="2000" b="0" dirty="0" smtClean="0">
                <a:solidFill>
                  <a:schemeClr val="tx2"/>
                </a:solidFill>
              </a:rPr>
              <a:t>- использовать </a:t>
            </a:r>
            <a:r>
              <a:rPr lang="ru-RU" sz="2000" b="0" dirty="0">
                <a:solidFill>
                  <a:schemeClr val="tx2"/>
                </a:solidFill>
              </a:rPr>
              <a:t>методы имитационного моделирования и дисконтирования, позволяющие оценивать влияние изменения исходных параметров проекта на его эффективность и реализуемость;</a:t>
            </a:r>
          </a:p>
          <a:p>
            <a:pPr>
              <a:defRPr/>
            </a:pPr>
            <a:r>
              <a:rPr lang="ru-RU" sz="2000" b="0" dirty="0" smtClean="0">
                <a:solidFill>
                  <a:schemeClr val="tx2"/>
                </a:solidFill>
              </a:rPr>
              <a:t>- приводить </a:t>
            </a:r>
            <a:r>
              <a:rPr lang="ru-RU" sz="2000" b="0" dirty="0">
                <a:solidFill>
                  <a:schemeClr val="tx2"/>
                </a:solidFill>
              </a:rPr>
              <a:t>аргументированные обоснования по всем исходным данным, используемым в финансово-экономических расчетах бизнес-плана (в том числе по объемам производства и реализации продукции, прогнозируемым ценам на продукцию и материальным ресурсам, инвестиционным затратам и источникам финансирования, амортизационной политике</a:t>
            </a:r>
            <a:r>
              <a:rPr lang="ru-RU" sz="2000" b="0" dirty="0" smtClean="0">
                <a:solidFill>
                  <a:schemeClr val="tx2"/>
                </a:solidFill>
              </a:rPr>
              <a:t>).</a:t>
            </a:r>
            <a:endParaRPr lang="ru-RU" sz="2000" b="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smtClean="0"/>
              <a:t>3. Назначение и содержание бизнес-плана инвестиционного проекта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ru-RU" sz="1800" dirty="0" smtClean="0">
                <a:solidFill>
                  <a:schemeClr val="tx2"/>
                </a:solidFill>
              </a:rPr>
              <a:t>Требования Постановления при выполнении финансово-экономических расчетов бизнес-плана (продолжение):</a:t>
            </a:r>
          </a:p>
          <a:p>
            <a:pPr>
              <a:defRPr/>
            </a:pPr>
            <a:r>
              <a:rPr lang="ru-RU" sz="1800" b="0" dirty="0" smtClean="0">
                <a:solidFill>
                  <a:schemeClr val="tx2"/>
                </a:solidFill>
              </a:rPr>
              <a:t>- при составлении таблиц, прилагаемых к бизнес-плану, за базовый год принимать последний отчетный год;</a:t>
            </a:r>
          </a:p>
          <a:p>
            <a:pPr>
              <a:defRPr/>
            </a:pPr>
            <a:r>
              <a:rPr lang="ru-RU" sz="1800" b="0" dirty="0" smtClean="0">
                <a:solidFill>
                  <a:schemeClr val="tx2"/>
                </a:solidFill>
              </a:rPr>
              <a:t>- при решении вопроса о новом строительстве учитывать проведенные в рамках обоснования инвестиций альтернативные расчеты и обоснования возможного размещения производства;</a:t>
            </a:r>
          </a:p>
          <a:p>
            <a:pPr>
              <a:defRPr/>
            </a:pPr>
            <a:r>
              <a:rPr lang="ru-RU" sz="1800" b="0" dirty="0" smtClean="0">
                <a:solidFill>
                  <a:schemeClr val="tx2"/>
                </a:solidFill>
              </a:rPr>
              <a:t>- для проектов, реализуемых с участием средств или предоставлением преференций государства, выполнять расчеты налогов, сборов и платежей в бюджет и внебюджетные фонды без предоставления льгот и при предоставлении льгот, а также выпадающих доходов государства и сроков окупаемости государственной поддержки;</a:t>
            </a:r>
          </a:p>
          <a:p>
            <a:pPr>
              <a:defRPr/>
            </a:pPr>
            <a:r>
              <a:rPr lang="ru-RU" sz="1800" b="0" dirty="0" smtClean="0">
                <a:solidFill>
                  <a:schemeClr val="tx2"/>
                </a:solidFill>
              </a:rPr>
              <a:t>- составлять бизнес-план на весь срок реализации проекта (далее - </a:t>
            </a:r>
            <a:r>
              <a:rPr lang="ru-RU" sz="1800" dirty="0" smtClean="0">
                <a:solidFill>
                  <a:schemeClr val="tx2"/>
                </a:solidFill>
              </a:rPr>
              <a:t>горизонт расчета</a:t>
            </a:r>
            <a:r>
              <a:rPr lang="ru-RU" sz="1800" b="0" dirty="0" smtClean="0">
                <a:solidFill>
                  <a:schemeClr val="tx2"/>
                </a:solidFill>
              </a:rPr>
              <a:t>).</a:t>
            </a:r>
            <a:r>
              <a:rPr lang="ru-RU" sz="1800" dirty="0" smtClean="0">
                <a:solidFill>
                  <a:schemeClr val="tx2"/>
                </a:solidFill>
              </a:rPr>
              <a:t> </a:t>
            </a:r>
            <a:endParaRPr lang="ru-RU" sz="18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smtClean="0"/>
              <a:t>3. Назначение и содержание бизнес-плана инвестиционного проекта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ru-RU" sz="2400" dirty="0" smtClean="0">
                <a:solidFill>
                  <a:schemeClr val="tx2"/>
                </a:solidFill>
              </a:rPr>
              <a:t>ВЫБОР ДЛИТЕЛЬНОСТИ ГОРИЗОНТА РАСЧЕТА:</a:t>
            </a:r>
          </a:p>
          <a:p>
            <a:pPr>
              <a:defRPr/>
            </a:pPr>
            <a:r>
              <a:rPr lang="ru-RU" sz="2000" b="0" dirty="0" smtClean="0">
                <a:solidFill>
                  <a:schemeClr val="tx2"/>
                </a:solidFill>
              </a:rPr>
              <a:t>- </a:t>
            </a:r>
            <a:r>
              <a:rPr lang="ru-RU" sz="2000" dirty="0" smtClean="0">
                <a:solidFill>
                  <a:schemeClr val="tx2"/>
                </a:solidFill>
              </a:rPr>
              <a:t>средневзвешенный </a:t>
            </a:r>
            <a:r>
              <a:rPr lang="ru-RU" sz="2000" dirty="0">
                <a:solidFill>
                  <a:schemeClr val="tx2"/>
                </a:solidFill>
              </a:rPr>
              <a:t>нормативный срок службы основного технологического оборудования</a:t>
            </a:r>
            <a:r>
              <a:rPr lang="ru-RU" sz="2000" b="0" dirty="0">
                <a:solidFill>
                  <a:schemeClr val="tx2"/>
                </a:solidFill>
              </a:rPr>
              <a:t>, планируемого к приобретению в рамках реализации проекта, а также </a:t>
            </a:r>
            <a:r>
              <a:rPr lang="ru-RU" sz="2000" dirty="0">
                <a:solidFill>
                  <a:schemeClr val="tx2"/>
                </a:solidFill>
              </a:rPr>
              <a:t>период с момента первоначального вложения инвестиций по проекту до ввода </a:t>
            </a:r>
            <a:r>
              <a:rPr lang="ru-RU" sz="2000" dirty="0" smtClean="0">
                <a:solidFill>
                  <a:schemeClr val="tx2"/>
                </a:solidFill>
              </a:rPr>
              <a:t>проектируемого </a:t>
            </a:r>
            <a:r>
              <a:rPr lang="ru-RU" sz="2000" dirty="0">
                <a:solidFill>
                  <a:schemeClr val="tx2"/>
                </a:solidFill>
              </a:rPr>
              <a:t>объекта в </a:t>
            </a:r>
            <a:r>
              <a:rPr lang="ru-RU" sz="2000" dirty="0" smtClean="0">
                <a:solidFill>
                  <a:schemeClr val="tx2"/>
                </a:solidFill>
              </a:rPr>
              <a:t>эксплуатацию</a:t>
            </a:r>
            <a:r>
              <a:rPr lang="ru-RU" sz="2000" b="0" dirty="0" smtClean="0">
                <a:solidFill>
                  <a:schemeClr val="tx2"/>
                </a:solidFill>
              </a:rPr>
              <a:t>;</a:t>
            </a:r>
          </a:p>
          <a:p>
            <a:pPr>
              <a:defRPr/>
            </a:pPr>
            <a:r>
              <a:rPr lang="ru-RU" sz="2000" b="0" dirty="0" smtClean="0">
                <a:solidFill>
                  <a:schemeClr val="tx2"/>
                </a:solidFill>
              </a:rPr>
              <a:t>- в </a:t>
            </a:r>
            <a:r>
              <a:rPr lang="ru-RU" sz="2000" b="0" dirty="0">
                <a:solidFill>
                  <a:schemeClr val="tx2"/>
                </a:solidFill>
              </a:rPr>
              <a:t>случае, если </a:t>
            </a:r>
            <a:r>
              <a:rPr lang="ru-RU" sz="2000" dirty="0">
                <a:solidFill>
                  <a:schemeClr val="tx2"/>
                </a:solidFill>
              </a:rPr>
              <a:t>срок возврата заемных средств равен либо превышает период от первоначального вложения инвестиций по проекту до окончания средневзвешенного нормативного срока службы основного технологического оборудования</a:t>
            </a:r>
            <a:r>
              <a:rPr lang="ru-RU" sz="2000" b="0" dirty="0" smtClean="0">
                <a:solidFill>
                  <a:schemeClr val="tx2"/>
                </a:solidFill>
              </a:rPr>
              <a:t>, </a:t>
            </a:r>
            <a:r>
              <a:rPr lang="ru-RU" sz="2000" b="0" dirty="0">
                <a:solidFill>
                  <a:schemeClr val="tx2"/>
                </a:solidFill>
              </a:rPr>
              <a:t>горизонт расчета устанавливается на срок возврата </a:t>
            </a:r>
            <a:r>
              <a:rPr lang="ru-RU" sz="2000" dirty="0">
                <a:solidFill>
                  <a:schemeClr val="tx2"/>
                </a:solidFill>
              </a:rPr>
              <a:t>заемных средств плюс 1 год</a:t>
            </a:r>
            <a:r>
              <a:rPr lang="ru-RU" sz="2000" b="0" dirty="0">
                <a:solidFill>
                  <a:schemeClr val="tx2"/>
                </a:solidFill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smtClean="0"/>
              <a:t>3. Назначение и содержание бизнес-плана инвестиционного проекта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ru-RU" sz="2400" dirty="0" smtClean="0">
                <a:solidFill>
                  <a:schemeClr val="tx2"/>
                </a:solidFill>
              </a:rPr>
              <a:t>ВЫБОР ДЕНЕЖНОЙ ЕДИНИЦЫ :</a:t>
            </a:r>
          </a:p>
          <a:p>
            <a:pPr marL="0">
              <a:buFont typeface="Wingdings" pitchFamily="2" charset="2"/>
              <a:buNone/>
              <a:defRPr/>
            </a:pPr>
            <a:r>
              <a:rPr lang="ru-RU" sz="2400" dirty="0" smtClean="0">
                <a:solidFill>
                  <a:schemeClr val="tx2"/>
                </a:solidFill>
              </a:rPr>
              <a:t>расчеты бизнес-плана по проекту, для реализации которого требуются средства в </a:t>
            </a:r>
            <a:r>
              <a:rPr lang="ru-RU" sz="2400" dirty="0" err="1" smtClean="0">
                <a:solidFill>
                  <a:schemeClr val="tx2"/>
                </a:solidFill>
              </a:rPr>
              <a:t>свободноконвертируемой</a:t>
            </a:r>
            <a:r>
              <a:rPr lang="ru-RU" sz="2400" dirty="0" smtClean="0">
                <a:solidFill>
                  <a:schemeClr val="tx2"/>
                </a:solidFill>
              </a:rPr>
              <a:t> валюте, приводятся в </a:t>
            </a:r>
            <a:r>
              <a:rPr lang="ru-RU" sz="2400" dirty="0" err="1" smtClean="0">
                <a:solidFill>
                  <a:schemeClr val="tx2"/>
                </a:solidFill>
              </a:rPr>
              <a:t>свободноконвертируемой</a:t>
            </a:r>
            <a:r>
              <a:rPr lang="ru-RU" sz="2400" dirty="0" smtClean="0">
                <a:solidFill>
                  <a:schemeClr val="tx2"/>
                </a:solidFill>
              </a:rPr>
              <a:t> валюте, в остальных случаях - в </a:t>
            </a:r>
            <a:r>
              <a:rPr lang="ru-RU" sz="2400" dirty="0" err="1" smtClean="0">
                <a:solidFill>
                  <a:schemeClr val="tx2"/>
                </a:solidFill>
              </a:rPr>
              <a:t>свободноконвертируемой</a:t>
            </a:r>
            <a:r>
              <a:rPr lang="ru-RU" sz="2400" dirty="0" smtClean="0">
                <a:solidFill>
                  <a:schemeClr val="tx2"/>
                </a:solidFill>
              </a:rPr>
              <a:t> валюте (как правило, в долларах США) или белорусских рублях (в текущих ценах без учета инфляции).</a:t>
            </a:r>
            <a:endParaRPr lang="ru-RU" sz="2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Заголовок 1"/>
          <p:cNvSpPr>
            <a:spLocks noGrp="1"/>
          </p:cNvSpPr>
          <p:nvPr>
            <p:ph type="title"/>
          </p:nvPr>
        </p:nvSpPr>
        <p:spPr>
          <a:xfrm>
            <a:off x="500063" y="533400"/>
            <a:ext cx="7958137" cy="563563"/>
          </a:xfrm>
        </p:spPr>
        <p:txBody>
          <a:bodyPr/>
          <a:lstStyle/>
          <a:p>
            <a:r>
              <a:rPr lang="ru-RU" sz="2800" smtClean="0"/>
              <a:t>4. Требования к составу основных разделов бизнес-плана инвестиционного проекта</a:t>
            </a:r>
            <a:r>
              <a:rPr lang="ru-RU" smtClean="0"/>
              <a:t> </a:t>
            </a:r>
          </a:p>
        </p:txBody>
      </p:sp>
      <p:sp>
        <p:nvSpPr>
          <p:cNvPr id="3072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ru-RU" dirty="0" smtClean="0">
                <a:solidFill>
                  <a:schemeClr val="tx2"/>
                </a:solidFill>
              </a:rPr>
              <a:t>Требования к разделу «Резюме»</a:t>
            </a:r>
          </a:p>
          <a:p>
            <a:pPr marL="0" algn="just">
              <a:buFont typeface="Wingdings" pitchFamily="2" charset="2"/>
              <a:buNone/>
              <a:defRPr/>
            </a:pPr>
            <a:r>
              <a:rPr lang="ru-RU" sz="2000" dirty="0" smtClean="0">
                <a:solidFill>
                  <a:schemeClr val="tx2"/>
                </a:solidFill>
              </a:rPr>
              <a:t>	Раздел "Резюме" составляется на завершающем этапе разработки бизнес-плана, когда имеется полная ясность по всем остальным разделам. Обычный объем резюме 2 - 3 страницы.</a:t>
            </a:r>
          </a:p>
          <a:p>
            <a:pPr marL="0" algn="just">
              <a:buFont typeface="Wingdings" pitchFamily="2" charset="2"/>
              <a:buNone/>
              <a:defRPr/>
            </a:pPr>
            <a:r>
              <a:rPr lang="ru-RU" sz="2000" dirty="0" smtClean="0">
                <a:solidFill>
                  <a:schemeClr val="tx2"/>
                </a:solidFill>
              </a:rPr>
              <a:t>	Резюме отражает основную идею проекта и обобщает основные выводы и результаты по разделам бизнес-плана. Его содержание должно в сжатой и доступной форме изложить суть бизнес-плана.</a:t>
            </a:r>
          </a:p>
          <a:p>
            <a:pPr marL="0" algn="just">
              <a:buFont typeface="Wingdings" pitchFamily="2" charset="2"/>
              <a:buNone/>
              <a:defRPr/>
            </a:pPr>
            <a:r>
              <a:rPr lang="ru-RU" sz="2000" dirty="0" smtClean="0">
                <a:solidFill>
                  <a:schemeClr val="tx2"/>
                </a:solidFill>
              </a:rPr>
              <a:t> 	Сводные показатели по проекту (отдельные исходные данные, выходные показатели экономической эффективности проекта) оформляются в соответствии с таблицей, приведенной в приложении 2 к Постановлению.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Заголовок 1"/>
          <p:cNvSpPr>
            <a:spLocks noGrp="1"/>
          </p:cNvSpPr>
          <p:nvPr>
            <p:ph type="title"/>
          </p:nvPr>
        </p:nvSpPr>
        <p:spPr>
          <a:xfrm>
            <a:off x="500063" y="533400"/>
            <a:ext cx="7958137" cy="563563"/>
          </a:xfrm>
        </p:spPr>
        <p:txBody>
          <a:bodyPr/>
          <a:lstStyle/>
          <a:p>
            <a:r>
              <a:rPr lang="ru-RU" sz="2800" smtClean="0"/>
              <a:t>4. Требования к составу основных разделов бизнес-плана инвестиционного проекта</a:t>
            </a:r>
            <a:r>
              <a:rPr lang="ru-RU" smtClean="0"/>
              <a:t> </a:t>
            </a:r>
          </a:p>
        </p:txBody>
      </p:sp>
      <p:sp>
        <p:nvSpPr>
          <p:cNvPr id="3072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ru-RU" dirty="0" smtClean="0">
                <a:solidFill>
                  <a:schemeClr val="tx2"/>
                </a:solidFill>
              </a:rPr>
              <a:t>Требования к разделу «Резюме»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sz="2000" dirty="0" smtClean="0">
                <a:solidFill>
                  <a:schemeClr val="tx2"/>
                </a:solidFill>
              </a:rPr>
              <a:t>Рекомендуется излагать информацию в резюме по содержанию, отражающему следующие аспекты:</a:t>
            </a:r>
          </a:p>
          <a:p>
            <a:pPr eaLnBrk="1" hangingPunct="1">
              <a:buFontTx/>
              <a:buChar char="-"/>
              <a:defRPr/>
            </a:pPr>
            <a:r>
              <a:rPr lang="ru-RU" sz="2000" dirty="0" smtClean="0">
                <a:solidFill>
                  <a:schemeClr val="tx2"/>
                </a:solidFill>
              </a:rPr>
              <a:t>Краткую предысторию и основную идею проекта </a:t>
            </a:r>
            <a:r>
              <a:rPr lang="ru-RU" sz="2000" dirty="0" err="1" smtClean="0">
                <a:solidFill>
                  <a:schemeClr val="tx2"/>
                </a:solidFill>
              </a:rPr>
              <a:t>проекта</a:t>
            </a:r>
            <a:r>
              <a:rPr lang="ru-RU" sz="2000" dirty="0" smtClean="0">
                <a:solidFill>
                  <a:schemeClr val="tx2"/>
                </a:solidFill>
              </a:rPr>
              <a:t>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000" dirty="0" smtClean="0">
                <a:solidFill>
                  <a:schemeClr val="tx2"/>
                </a:solidFill>
              </a:rPr>
              <a:t>- Основные конкурентные преимущества проекта.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000" dirty="0" smtClean="0">
                <a:solidFill>
                  <a:schemeClr val="tx2"/>
                </a:solidFill>
              </a:rPr>
              <a:t>- Общую стоимость проекта и источники финансовых ресурсов для реализации проекта.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000" dirty="0" smtClean="0">
                <a:solidFill>
                  <a:schemeClr val="tx2"/>
                </a:solidFill>
              </a:rPr>
              <a:t>- Финансовые результаты и срок окупаемости проекта.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000" dirty="0" smtClean="0">
                <a:solidFill>
                  <a:schemeClr val="tx2"/>
                </a:solidFill>
              </a:rPr>
              <a:t>- Предполагаемая форма и условия участия инвесторов (кредиторов).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000" dirty="0" smtClean="0">
                <a:solidFill>
                  <a:schemeClr val="tx2"/>
                </a:solidFill>
              </a:rPr>
              <a:t>- Сопутствующие эффекты (социальные, экологические) от реализации проекта.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smtClean="0"/>
              <a:t>Бизнес-план позволяет</a:t>
            </a:r>
            <a:endParaRPr lang="en-US" sz="2400" smtClean="0"/>
          </a:p>
        </p:txBody>
      </p:sp>
      <p:sp>
        <p:nvSpPr>
          <p:cNvPr id="72708" name="AutoShape 4"/>
          <p:cNvSpPr>
            <a:spLocks noChangeArrowheads="1"/>
          </p:cNvSpPr>
          <p:nvPr/>
        </p:nvSpPr>
        <p:spPr bwMode="blackWhite">
          <a:xfrm>
            <a:off x="457200" y="2133600"/>
            <a:ext cx="7931150" cy="1101725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25400">
            <a:solidFill>
              <a:schemeClr val="tx2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lvl="1" algn="ctr">
              <a:defRPr/>
            </a:pP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Определить жизнеспособность будущего бизнеса (проекта)</a:t>
            </a:r>
          </a:p>
          <a:p>
            <a:pPr lvl="1" algn="ctr">
              <a:defRPr/>
            </a:pP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 в условиях конкуренции.</a:t>
            </a:r>
          </a:p>
        </p:txBody>
      </p:sp>
      <p:sp>
        <p:nvSpPr>
          <p:cNvPr id="72709" name="AutoShape 5"/>
          <p:cNvSpPr>
            <a:spLocks noChangeArrowheads="1"/>
          </p:cNvSpPr>
          <p:nvPr/>
        </p:nvSpPr>
        <p:spPr bwMode="blackWhite">
          <a:xfrm>
            <a:off x="457200" y="3357563"/>
            <a:ext cx="7931150" cy="1101725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25400">
            <a:solidFill>
              <a:schemeClr val="tx2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marL="0" lvl="1" algn="ctr" eaLnBrk="0" hangingPunct="0">
              <a:defRPr/>
            </a:pP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Установить систему целей, задач и индикаторов деятельности </a:t>
            </a:r>
          </a:p>
          <a:p>
            <a:pPr marL="0" lvl="1" algn="ctr" eaLnBrk="0" hangingPunct="0">
              <a:defRPr/>
            </a:pP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предприятия (проекта), в соответствии с которыми </a:t>
            </a:r>
          </a:p>
          <a:p>
            <a:pPr marL="0" lvl="1" algn="ctr" eaLnBrk="0" hangingPunct="0">
              <a:defRPr/>
            </a:pP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предприниматель намерен вести бизнес.</a:t>
            </a:r>
          </a:p>
          <a:p>
            <a:pPr algn="ctr" eaLnBrk="0" hangingPunct="0"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2710" name="AutoShape 6"/>
          <p:cNvSpPr>
            <a:spLocks noChangeArrowheads="1"/>
          </p:cNvSpPr>
          <p:nvPr/>
        </p:nvSpPr>
        <p:spPr bwMode="blackWhite">
          <a:xfrm>
            <a:off x="457200" y="4581525"/>
            <a:ext cx="7931150" cy="1101725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25400">
            <a:solidFill>
              <a:schemeClr val="tx2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lvl="1" algn="ctr">
              <a:defRPr/>
            </a:pP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Обосновать целесообразность привлечения в предприятие </a:t>
            </a:r>
          </a:p>
          <a:p>
            <a:pPr lvl="1" algn="ctr">
              <a:defRPr/>
            </a:pPr>
            <a:r>
              <a:rPr lang="ru-RU" sz="2000" dirty="0">
                <a:solidFill>
                  <a:schemeClr val="bg1">
                    <a:lumMod val="50000"/>
                  </a:schemeClr>
                </a:solidFill>
              </a:rPr>
              <a:t>капита­ла других собственников либо кредиторов.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Заголовок 1"/>
          <p:cNvSpPr>
            <a:spLocks noGrp="1"/>
          </p:cNvSpPr>
          <p:nvPr>
            <p:ph type="title"/>
          </p:nvPr>
        </p:nvSpPr>
        <p:spPr>
          <a:xfrm>
            <a:off x="500063" y="533400"/>
            <a:ext cx="7958137" cy="563563"/>
          </a:xfrm>
        </p:spPr>
        <p:txBody>
          <a:bodyPr/>
          <a:lstStyle/>
          <a:p>
            <a:r>
              <a:rPr lang="ru-RU" sz="2800" smtClean="0"/>
              <a:t>4. Требования к составу основных разделов бизнес-плана инвестиционного проекта</a:t>
            </a:r>
            <a:r>
              <a:rPr lang="ru-RU" smtClean="0"/>
              <a:t> </a:t>
            </a:r>
          </a:p>
        </p:txBody>
      </p:sp>
      <p:sp>
        <p:nvSpPr>
          <p:cNvPr id="33795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400" smtClean="0">
                <a:solidFill>
                  <a:schemeClr val="tx2"/>
                </a:solidFill>
              </a:rPr>
              <a:t>Требования к разделу «Характеристика организации и стратегия ее развития»</a:t>
            </a:r>
          </a:p>
          <a:p>
            <a:pPr>
              <a:buFont typeface="Wingdings" pitchFamily="2" charset="2"/>
              <a:buNone/>
            </a:pPr>
            <a:r>
              <a:rPr lang="ru-RU" sz="1800" smtClean="0">
                <a:solidFill>
                  <a:schemeClr val="tx2"/>
                </a:solidFill>
              </a:rPr>
              <a:t>При описании организации отражаются следующие вопросы:</a:t>
            </a:r>
          </a:p>
          <a:p>
            <a:pPr>
              <a:buFont typeface="Wingdings" pitchFamily="2" charset="2"/>
              <a:buNone/>
            </a:pPr>
            <a:r>
              <a:rPr lang="ru-RU" sz="1800" b="0" smtClean="0">
                <a:solidFill>
                  <a:schemeClr val="tx2"/>
                </a:solidFill>
              </a:rPr>
              <a:t>- история создания;</a:t>
            </a:r>
          </a:p>
          <a:p>
            <a:pPr>
              <a:buFont typeface="Wingdings" pitchFamily="2" charset="2"/>
              <a:buNone/>
            </a:pPr>
            <a:r>
              <a:rPr lang="ru-RU" sz="1800" b="0" smtClean="0">
                <a:solidFill>
                  <a:schemeClr val="tx2"/>
                </a:solidFill>
              </a:rPr>
              <a:t>- характеристика производственно-хозяйственной деятельности (в том числе ее сильные и слабые стороны);</a:t>
            </a:r>
          </a:p>
          <a:p>
            <a:pPr>
              <a:buFont typeface="Wingdings" pitchFamily="2" charset="2"/>
              <a:buNone/>
            </a:pPr>
            <a:r>
              <a:rPr lang="ru-RU" sz="1800" b="0" smtClean="0">
                <a:solidFill>
                  <a:schemeClr val="tx2"/>
                </a:solidFill>
              </a:rPr>
              <a:t>- располагаемые мощности по выпуску продукции, их загрузка, характеристика имеющихся технологий, основных средств с выделением их активной части, соответствие уровню технологий и оборудования ведущих мировых производителей;</a:t>
            </a:r>
          </a:p>
          <a:p>
            <a:pPr>
              <a:buFontTx/>
              <a:buChar char="-"/>
            </a:pPr>
            <a:r>
              <a:rPr lang="ru-RU" sz="1800" b="0" smtClean="0">
                <a:solidFill>
                  <a:schemeClr val="tx2"/>
                </a:solidFill>
              </a:rPr>
              <a:t>объекты социальной сферы в инфраструктуре организации, доля их стоимости в стоимости основных средств;</a:t>
            </a:r>
          </a:p>
          <a:p>
            <a:pPr>
              <a:buFont typeface="Wingdings" pitchFamily="2" charset="2"/>
              <a:buNone/>
            </a:pPr>
            <a:r>
              <a:rPr lang="ru-RU" sz="1800" b="0" smtClean="0">
                <a:solidFill>
                  <a:schemeClr val="tx2"/>
                </a:solidFill>
              </a:rPr>
              <a:t>- сведения о правах на имеющиеся основные средства (права собственности, хозяйственного ведения, оперативного управления, аренды, финансовой аренды (лизинга), о наличии земельного участка и правах на него;</a:t>
            </a:r>
          </a:p>
          <a:p>
            <a:pPr>
              <a:buFont typeface="Wingdings" pitchFamily="2" charset="2"/>
              <a:buNone/>
            </a:pPr>
            <a:endParaRPr lang="ru-RU" sz="1800" b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Заголовок 1"/>
          <p:cNvSpPr>
            <a:spLocks noGrp="1"/>
          </p:cNvSpPr>
          <p:nvPr>
            <p:ph type="title"/>
          </p:nvPr>
        </p:nvSpPr>
        <p:spPr>
          <a:xfrm>
            <a:off x="500063" y="533400"/>
            <a:ext cx="7958137" cy="563563"/>
          </a:xfrm>
        </p:spPr>
        <p:txBody>
          <a:bodyPr/>
          <a:lstStyle/>
          <a:p>
            <a:r>
              <a:rPr lang="ru-RU" sz="2800" smtClean="0"/>
              <a:t>4. Требования к составу основных разделов бизнес-плана инвестиционного проекта</a:t>
            </a:r>
            <a:r>
              <a:rPr lang="ru-RU" smtClean="0"/>
              <a:t> </a:t>
            </a:r>
          </a:p>
        </p:txBody>
      </p:sp>
      <p:sp>
        <p:nvSpPr>
          <p:cNvPr id="34819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400" smtClean="0">
                <a:solidFill>
                  <a:schemeClr val="tx2"/>
                </a:solidFill>
              </a:rPr>
              <a:t>Требования к разделу «Характеристика организации и стратегия ее развития»</a:t>
            </a:r>
          </a:p>
          <a:p>
            <a:pPr>
              <a:buFont typeface="Wingdings" pitchFamily="2" charset="2"/>
              <a:buNone/>
            </a:pPr>
            <a:r>
              <a:rPr lang="ru-RU" sz="1800" smtClean="0">
                <a:solidFill>
                  <a:schemeClr val="tx2"/>
                </a:solidFill>
              </a:rPr>
              <a:t>При описании организации отражаются следующие вопросы (продолжение):</a:t>
            </a:r>
          </a:p>
          <a:p>
            <a:pPr>
              <a:buFont typeface="Wingdings" pitchFamily="2" charset="2"/>
              <a:buNone/>
            </a:pPr>
            <a:r>
              <a:rPr lang="ru-RU" sz="1800" smtClean="0">
                <a:solidFill>
                  <a:schemeClr val="tx2"/>
                </a:solidFill>
              </a:rPr>
              <a:t>-  </a:t>
            </a:r>
            <a:r>
              <a:rPr lang="ru-RU" sz="1800" b="0" smtClean="0">
                <a:solidFill>
                  <a:schemeClr val="tx2"/>
                </a:solidFill>
              </a:rPr>
              <a:t>информация об аттестации производств в соответствии с международными требованиями;</a:t>
            </a:r>
          </a:p>
          <a:p>
            <a:pPr>
              <a:buFontTx/>
              <a:buChar char="-"/>
            </a:pPr>
            <a:r>
              <a:rPr lang="ru-RU" sz="1800" b="0" smtClean="0">
                <a:solidFill>
                  <a:schemeClr val="tx2"/>
                </a:solidFill>
              </a:rPr>
              <a:t>реализуемые (реализованные) организацией иные проекты, источники их финансирования, оценка достижения установленных (ожидаемых) показателей;</a:t>
            </a:r>
          </a:p>
          <a:p>
            <a:pPr>
              <a:buFontTx/>
              <a:buChar char="-"/>
            </a:pPr>
            <a:r>
              <a:rPr lang="ru-RU" sz="1800" b="0" smtClean="0">
                <a:solidFill>
                  <a:schemeClr val="tx2"/>
                </a:solidFill>
              </a:rPr>
              <a:t> краткий анализ финансово-хозяйственной деятельности организации за три года, предшествующих планируемому, а также за текущий период;</a:t>
            </a:r>
          </a:p>
          <a:p>
            <a:pPr>
              <a:buFont typeface="Wingdings" pitchFamily="2" charset="2"/>
              <a:buNone/>
            </a:pPr>
            <a:r>
              <a:rPr lang="ru-RU" sz="1800" b="0" smtClean="0">
                <a:solidFill>
                  <a:schemeClr val="tx2"/>
                </a:solidFill>
              </a:rPr>
              <a:t>- факторы, негативно влияющие на результаты финансово-хозяйственной деятельности организации.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Заголовок 1"/>
          <p:cNvSpPr>
            <a:spLocks noGrp="1"/>
          </p:cNvSpPr>
          <p:nvPr>
            <p:ph type="title"/>
          </p:nvPr>
        </p:nvSpPr>
        <p:spPr>
          <a:xfrm>
            <a:off x="500063" y="533400"/>
            <a:ext cx="7958137" cy="563563"/>
          </a:xfrm>
        </p:spPr>
        <p:txBody>
          <a:bodyPr/>
          <a:lstStyle/>
          <a:p>
            <a:r>
              <a:rPr lang="ru-RU" sz="2800" smtClean="0"/>
              <a:t>4. Требования к составу основных разделов бизнес-плана инвестиционного проекта</a:t>
            </a:r>
            <a:r>
              <a:rPr lang="ru-RU" smtClean="0"/>
              <a:t> </a:t>
            </a:r>
          </a:p>
        </p:txBody>
      </p:sp>
      <p:sp>
        <p:nvSpPr>
          <p:cNvPr id="3584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ru-RU" sz="2400" dirty="0" smtClean="0">
                <a:solidFill>
                  <a:schemeClr val="tx2"/>
                </a:solidFill>
              </a:rPr>
              <a:t>Требования к разделу «Характеристика организации и стратегия ее развития»</a:t>
            </a:r>
          </a:p>
          <a:p>
            <a:pPr marL="0">
              <a:buFont typeface="Wingdings" pitchFamily="2" charset="2"/>
              <a:buNone/>
              <a:defRPr/>
            </a:pPr>
            <a:r>
              <a:rPr lang="ru-RU" sz="2200" dirty="0" smtClean="0">
                <a:solidFill>
                  <a:schemeClr val="tx2"/>
                </a:solidFill>
              </a:rPr>
              <a:t>При анализе сильных и слабых сторон целесообразно использовать методический инструментарий SWOT-анализа</a:t>
            </a:r>
          </a:p>
          <a:p>
            <a:pPr marL="0">
              <a:buFont typeface="Wingdings" pitchFamily="2" charset="2"/>
              <a:buNone/>
              <a:defRPr/>
            </a:pPr>
            <a:endParaRPr lang="ru-RU" sz="2200" dirty="0" smtClean="0">
              <a:solidFill>
                <a:schemeClr val="tx2"/>
              </a:solidFill>
            </a:endParaRPr>
          </a:p>
          <a:p>
            <a:pPr>
              <a:buFont typeface="Wingdings" pitchFamily="2" charset="2"/>
              <a:buNone/>
              <a:defRPr/>
            </a:pPr>
            <a:r>
              <a:rPr lang="ru-RU" sz="2200" dirty="0" smtClean="0">
                <a:solidFill>
                  <a:schemeClr val="tx2"/>
                </a:solidFill>
              </a:rPr>
              <a:t>SWOT-анализ </a:t>
            </a:r>
            <a:r>
              <a:rPr lang="ru-RU" sz="2200" b="0" dirty="0" smtClean="0">
                <a:solidFill>
                  <a:schemeClr val="tx2"/>
                </a:solidFill>
              </a:rPr>
              <a:t>— метод стратегического планирования, заключающийся в выявлении факторов внутренней и внешней среды организации и разделении их на четыре категории:</a:t>
            </a:r>
            <a:r>
              <a:rPr lang="ru-RU" sz="2200" dirty="0" smtClean="0">
                <a:solidFill>
                  <a:schemeClr val="tx2"/>
                </a:solidFill>
              </a:rPr>
              <a:t> </a:t>
            </a:r>
            <a:r>
              <a:rPr lang="ru-RU" sz="2200" dirty="0" err="1" smtClean="0">
                <a:solidFill>
                  <a:schemeClr val="tx2"/>
                </a:solidFill>
              </a:rPr>
              <a:t>Strengths</a:t>
            </a:r>
            <a:r>
              <a:rPr lang="ru-RU" sz="2200" dirty="0" smtClean="0">
                <a:solidFill>
                  <a:schemeClr val="tx2"/>
                </a:solidFill>
              </a:rPr>
              <a:t> </a:t>
            </a:r>
            <a:r>
              <a:rPr lang="ru-RU" sz="2200" b="0" dirty="0" smtClean="0">
                <a:solidFill>
                  <a:schemeClr val="tx2"/>
                </a:solidFill>
              </a:rPr>
              <a:t>(сильные стороны),</a:t>
            </a:r>
            <a:r>
              <a:rPr lang="ru-RU" sz="2200" dirty="0" smtClean="0">
                <a:solidFill>
                  <a:schemeClr val="tx2"/>
                </a:solidFill>
              </a:rPr>
              <a:t> </a:t>
            </a:r>
            <a:r>
              <a:rPr lang="ru-RU" sz="2200" dirty="0" err="1" smtClean="0">
                <a:solidFill>
                  <a:schemeClr val="tx2"/>
                </a:solidFill>
              </a:rPr>
              <a:t>Weaknesses</a:t>
            </a:r>
            <a:r>
              <a:rPr lang="ru-RU" sz="2200" dirty="0" smtClean="0">
                <a:solidFill>
                  <a:schemeClr val="tx2"/>
                </a:solidFill>
              </a:rPr>
              <a:t> </a:t>
            </a:r>
            <a:r>
              <a:rPr lang="ru-RU" sz="2200" b="0" dirty="0" smtClean="0">
                <a:solidFill>
                  <a:schemeClr val="tx2"/>
                </a:solidFill>
              </a:rPr>
              <a:t>(слабые стороны)</a:t>
            </a:r>
            <a:r>
              <a:rPr lang="ru-RU" sz="2200" dirty="0" smtClean="0">
                <a:solidFill>
                  <a:schemeClr val="tx2"/>
                </a:solidFill>
              </a:rPr>
              <a:t>, </a:t>
            </a:r>
            <a:r>
              <a:rPr lang="ru-RU" sz="2200" dirty="0" err="1" smtClean="0">
                <a:solidFill>
                  <a:schemeClr val="tx2"/>
                </a:solidFill>
              </a:rPr>
              <a:t>Opportunities</a:t>
            </a:r>
            <a:r>
              <a:rPr lang="ru-RU" sz="2200" dirty="0" smtClean="0">
                <a:solidFill>
                  <a:schemeClr val="tx2"/>
                </a:solidFill>
              </a:rPr>
              <a:t> </a:t>
            </a:r>
            <a:r>
              <a:rPr lang="ru-RU" sz="2200" b="0" dirty="0" smtClean="0">
                <a:solidFill>
                  <a:schemeClr val="tx2"/>
                </a:solidFill>
              </a:rPr>
              <a:t>(возможности) и </a:t>
            </a:r>
            <a:r>
              <a:rPr lang="ru-RU" sz="2200" dirty="0" err="1" smtClean="0">
                <a:solidFill>
                  <a:schemeClr val="tx2"/>
                </a:solidFill>
              </a:rPr>
              <a:t>Threats</a:t>
            </a:r>
            <a:r>
              <a:rPr lang="ru-RU" sz="2200" dirty="0" smtClean="0">
                <a:solidFill>
                  <a:schemeClr val="tx2"/>
                </a:solidFill>
              </a:rPr>
              <a:t> </a:t>
            </a:r>
            <a:r>
              <a:rPr lang="ru-RU" sz="2200" b="0" dirty="0" smtClean="0">
                <a:solidFill>
                  <a:schemeClr val="tx2"/>
                </a:solidFill>
              </a:rPr>
              <a:t>(угрозы)</a:t>
            </a:r>
            <a:r>
              <a:rPr lang="ru-RU" sz="2200" dirty="0" smtClean="0">
                <a:solidFill>
                  <a:schemeClr val="tx2"/>
                </a:solidFill>
              </a:rPr>
              <a:t>.</a:t>
            </a:r>
            <a:endParaRPr lang="ru-RU" sz="2200" b="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Заголовок 1"/>
          <p:cNvSpPr>
            <a:spLocks noGrp="1"/>
          </p:cNvSpPr>
          <p:nvPr>
            <p:ph type="title"/>
          </p:nvPr>
        </p:nvSpPr>
        <p:spPr>
          <a:xfrm>
            <a:off x="500063" y="533400"/>
            <a:ext cx="7958137" cy="563563"/>
          </a:xfrm>
        </p:spPr>
        <p:txBody>
          <a:bodyPr/>
          <a:lstStyle/>
          <a:p>
            <a:r>
              <a:rPr lang="ru-RU" sz="2800" smtClean="0"/>
              <a:t>4. Требования к составу основных разделов бизнес-плана инвестиционного проекта</a:t>
            </a:r>
            <a:r>
              <a:rPr lang="ru-RU" smtClean="0"/>
              <a:t> </a:t>
            </a: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0" y="1785938"/>
          <a:ext cx="9144000" cy="5413376"/>
        </p:xfrm>
        <a:graphic>
          <a:graphicData uri="http://schemas.openxmlformats.org/drawingml/2006/table">
            <a:tbl>
              <a:tblPr/>
              <a:tblGrid>
                <a:gridCol w="2143125"/>
                <a:gridCol w="3571875"/>
                <a:gridCol w="3429000"/>
              </a:tblGrid>
              <a:tr h="544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B1E2FB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B1E2FB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Положительное влияние</a:t>
                      </a:r>
                      <a:endParaRPr kumimoji="0" lang="ru-RU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B1E2FB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B1E2FB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Отрицательное влияние</a:t>
                      </a:r>
                      <a:endParaRPr kumimoji="0" lang="ru-RU" sz="2200" b="1" i="0" u="none" strike="noStrike" cap="none" normalizeH="0" baseline="0" smtClean="0">
                        <a:ln>
                          <a:noFill/>
                        </a:ln>
                        <a:solidFill>
                          <a:srgbClr val="B1E2FB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212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Внутренняя среда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2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trengths – сильные стороны (факторы проекта, дающие преимущества перед другими организациями в отрасли)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2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</a:t>
                      </a: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eaknesses – слабые стороны (внутренние факторы, ослабляющие проект)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2FA"/>
                    </a:solidFill>
                  </a:tcPr>
                </a:tc>
              </a:tr>
              <a:tr h="2655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Внешняя среда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1F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pportunities – возможности (внешние вероятные факторы, дающие дополнительные возможности по достижению цели)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1F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hreats – угрозы (внешние вероятные факторы, которые могут осложнить достижение цели)</a:t>
                      </a: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1FC"/>
                    </a:solidFill>
                  </a:tcPr>
                </a:tc>
              </a:tr>
            </a:tbl>
          </a:graphicData>
        </a:graphic>
      </p:graphicFrame>
      <p:sp>
        <p:nvSpPr>
          <p:cNvPr id="5" name="Объект 2"/>
          <p:cNvSpPr txBox="1">
            <a:spLocks/>
          </p:cNvSpPr>
          <p:nvPr/>
        </p:nvSpPr>
        <p:spPr bwMode="auto">
          <a:xfrm>
            <a:off x="357188" y="1214438"/>
            <a:ext cx="82296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ru-RU" sz="2400" b="1" kern="0" dirty="0">
                <a:solidFill>
                  <a:schemeClr val="tx2"/>
                </a:solidFill>
                <a:latin typeface="+mn-lt"/>
              </a:rPr>
              <a:t>Общая таблица</a:t>
            </a:r>
            <a:r>
              <a:rPr lang="en-US" sz="2400" b="1" kern="0" dirty="0">
                <a:solidFill>
                  <a:schemeClr val="tx2"/>
                </a:solidFill>
                <a:latin typeface="+mn-lt"/>
              </a:rPr>
              <a:t> SWOT</a:t>
            </a:r>
            <a:r>
              <a:rPr lang="ru-RU" sz="2400" b="1" kern="0" dirty="0">
                <a:solidFill>
                  <a:schemeClr val="tx2"/>
                </a:solidFill>
                <a:latin typeface="+mn-lt"/>
              </a:rPr>
              <a:t>-анализа</a:t>
            </a:r>
            <a:r>
              <a:rPr lang="en-US" sz="2400" b="1" kern="0" dirty="0">
                <a:solidFill>
                  <a:schemeClr val="tx2"/>
                </a:solidFill>
                <a:latin typeface="+mn-lt"/>
              </a:rPr>
              <a:t> </a:t>
            </a:r>
            <a:r>
              <a:rPr lang="ru-RU" sz="2400" b="1" kern="0" dirty="0">
                <a:solidFill>
                  <a:schemeClr val="tx2"/>
                </a:solidFill>
                <a:latin typeface="+mn-lt"/>
              </a:rPr>
              <a:t> 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endParaRPr lang="ru-RU" sz="2400" b="1" kern="0" dirty="0">
              <a:solidFill>
                <a:schemeClr val="tx2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Заголовок 1"/>
          <p:cNvSpPr>
            <a:spLocks noGrp="1"/>
          </p:cNvSpPr>
          <p:nvPr>
            <p:ph type="title"/>
          </p:nvPr>
        </p:nvSpPr>
        <p:spPr>
          <a:xfrm>
            <a:off x="500063" y="533400"/>
            <a:ext cx="7958137" cy="563563"/>
          </a:xfrm>
        </p:spPr>
        <p:txBody>
          <a:bodyPr/>
          <a:lstStyle/>
          <a:p>
            <a:r>
              <a:rPr lang="ru-RU" sz="2800" smtClean="0"/>
              <a:t>4. Требования к составу основных разделов бизнес-плана инвестиционного проекта</a:t>
            </a:r>
            <a:r>
              <a:rPr lang="ru-RU" smtClean="0"/>
              <a:t> </a:t>
            </a: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0" y="2071688"/>
          <a:ext cx="9144000" cy="3929063"/>
        </p:xfrm>
        <a:graphic>
          <a:graphicData uri="http://schemas.openxmlformats.org/drawingml/2006/table">
            <a:tbl>
              <a:tblPr/>
              <a:tblGrid>
                <a:gridCol w="2143125"/>
                <a:gridCol w="3571875"/>
                <a:gridCol w="3429000"/>
              </a:tblGrid>
              <a:tr h="501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B1E2FB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B1E2FB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Сильные стороны</a:t>
                      </a: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B1E2FB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Слабые стороны</a:t>
                      </a: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474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Возможности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2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Стратегия при сопоставлении сильных сторон и возможностей</a:t>
                      </a: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2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Стратегия при сопоставлении слабых сторон и возможностей</a:t>
                      </a: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2FA"/>
                    </a:solidFill>
                  </a:tcPr>
                </a:tc>
              </a:tr>
              <a:tr h="1952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Угрозы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6CC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1F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Стратегия при сопоставлении сильных сторон и угроз </a:t>
                      </a: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1F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Стратегия при сопоставлении слабых сторон и угроз</a:t>
                      </a:r>
                    </a:p>
                  </a:txBody>
                  <a:tcPr marL="9525" marR="9525" marT="9525" marB="95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1FC"/>
                    </a:solidFill>
                  </a:tcPr>
                </a:tc>
              </a:tr>
            </a:tbl>
          </a:graphicData>
        </a:graphic>
      </p:graphicFrame>
      <p:sp>
        <p:nvSpPr>
          <p:cNvPr id="5" name="Объект 2"/>
          <p:cNvSpPr txBox="1">
            <a:spLocks/>
          </p:cNvSpPr>
          <p:nvPr/>
        </p:nvSpPr>
        <p:spPr bwMode="auto">
          <a:xfrm>
            <a:off x="357188" y="1214438"/>
            <a:ext cx="82296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ru-RU" sz="2400" b="1" kern="0" dirty="0">
                <a:solidFill>
                  <a:schemeClr val="tx2"/>
                </a:solidFill>
                <a:latin typeface="+mn-lt"/>
              </a:rPr>
              <a:t>Матрица</a:t>
            </a:r>
            <a:r>
              <a:rPr lang="en-US" sz="2400" b="1" kern="0" dirty="0">
                <a:solidFill>
                  <a:schemeClr val="tx2"/>
                </a:solidFill>
                <a:latin typeface="+mn-lt"/>
              </a:rPr>
              <a:t> SWOT</a:t>
            </a:r>
            <a:r>
              <a:rPr lang="ru-RU" sz="2400" b="1" kern="0" dirty="0">
                <a:solidFill>
                  <a:schemeClr val="tx2"/>
                </a:solidFill>
                <a:latin typeface="+mn-lt"/>
              </a:rPr>
              <a:t>-анализа</a:t>
            </a:r>
            <a:r>
              <a:rPr lang="en-US" sz="2400" b="1" kern="0" dirty="0">
                <a:solidFill>
                  <a:schemeClr val="tx2"/>
                </a:solidFill>
                <a:latin typeface="+mn-lt"/>
              </a:rPr>
              <a:t> </a:t>
            </a:r>
            <a:r>
              <a:rPr lang="ru-RU" sz="2400" b="1" kern="0" dirty="0">
                <a:solidFill>
                  <a:schemeClr val="tx2"/>
                </a:solidFill>
                <a:latin typeface="+mn-lt"/>
              </a:rPr>
              <a:t> </a:t>
            </a:r>
          </a:p>
          <a:p>
            <a:pPr marL="342900" indent="-342900" eaLnBrk="0" hangingPunct="0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endParaRPr lang="ru-RU" sz="2400" b="1" kern="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Заголовок 1"/>
          <p:cNvSpPr>
            <a:spLocks noGrp="1"/>
          </p:cNvSpPr>
          <p:nvPr>
            <p:ph type="title"/>
          </p:nvPr>
        </p:nvSpPr>
        <p:spPr>
          <a:xfrm>
            <a:off x="500063" y="533400"/>
            <a:ext cx="7958137" cy="563563"/>
          </a:xfrm>
        </p:spPr>
        <p:txBody>
          <a:bodyPr/>
          <a:lstStyle/>
          <a:p>
            <a:r>
              <a:rPr lang="ru-RU" sz="2800" smtClean="0"/>
              <a:t>4. Требования к составу основных разделов бизнес-плана инвестиционного проекта</a:t>
            </a:r>
            <a:r>
              <a:rPr lang="ru-RU" smtClean="0"/>
              <a:t> </a:t>
            </a:r>
          </a:p>
        </p:txBody>
      </p:sp>
      <p:sp>
        <p:nvSpPr>
          <p:cNvPr id="30723" name="Объект 2"/>
          <p:cNvSpPr>
            <a:spLocks noGrp="1"/>
          </p:cNvSpPr>
          <p:nvPr>
            <p:ph idx="1"/>
          </p:nvPr>
        </p:nvSpPr>
        <p:spPr>
          <a:xfrm>
            <a:off x="571500" y="1357313"/>
            <a:ext cx="8229600" cy="524827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ru-RU" sz="2400" dirty="0" smtClean="0">
                <a:solidFill>
                  <a:schemeClr val="tx2"/>
                </a:solidFill>
              </a:rPr>
              <a:t>Требования к разделу «Характеристика организации и стратегия ее развития»</a:t>
            </a:r>
          </a:p>
          <a:p>
            <a:pPr marL="0" algn="just">
              <a:buFont typeface="Wingdings" pitchFamily="2" charset="2"/>
              <a:buNone/>
              <a:defRPr/>
            </a:pPr>
            <a:r>
              <a:rPr lang="ru-RU" sz="2400" b="0" dirty="0" smtClean="0">
                <a:solidFill>
                  <a:schemeClr val="tx2"/>
                </a:solidFill>
              </a:rPr>
              <a:t>	В случае нового строительства приводится описание конкретного места реализации проекта с учетом географического положения, существующей социальной и инженерно-коммуникационной инфраструктуры (наличие трудовых ресурсов, дорог, инженерных коммуникаций, связи, энергоносителей и другой инфраструктуры).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Заголовок 1"/>
          <p:cNvSpPr>
            <a:spLocks noGrp="1"/>
          </p:cNvSpPr>
          <p:nvPr>
            <p:ph type="title"/>
          </p:nvPr>
        </p:nvSpPr>
        <p:spPr>
          <a:xfrm>
            <a:off x="500063" y="533400"/>
            <a:ext cx="7958137" cy="563563"/>
          </a:xfrm>
        </p:spPr>
        <p:txBody>
          <a:bodyPr/>
          <a:lstStyle/>
          <a:p>
            <a:r>
              <a:rPr lang="ru-RU" sz="2800" smtClean="0"/>
              <a:t>4. Требования к составу основных разделов бизнес-плана инвестиционного проекта</a:t>
            </a:r>
            <a:r>
              <a:rPr lang="ru-RU" smtClean="0"/>
              <a:t> </a:t>
            </a:r>
          </a:p>
        </p:txBody>
      </p:sp>
      <p:sp>
        <p:nvSpPr>
          <p:cNvPr id="30723" name="Объект 2"/>
          <p:cNvSpPr>
            <a:spLocks noGrp="1"/>
          </p:cNvSpPr>
          <p:nvPr>
            <p:ph idx="1"/>
          </p:nvPr>
        </p:nvSpPr>
        <p:spPr>
          <a:xfrm>
            <a:off x="285750" y="1357313"/>
            <a:ext cx="8515350" cy="524827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ru-RU" sz="2400" dirty="0" smtClean="0">
                <a:solidFill>
                  <a:schemeClr val="tx2"/>
                </a:solidFill>
              </a:rPr>
              <a:t>Требования к разделу «Описание продукции»</a:t>
            </a:r>
          </a:p>
          <a:p>
            <a:pPr marL="0" algn="just">
              <a:buFont typeface="Wingdings" pitchFamily="2" charset="2"/>
              <a:buNone/>
              <a:defRPr/>
            </a:pPr>
            <a:r>
              <a:rPr lang="ru-RU" sz="2400" b="0" dirty="0" smtClean="0">
                <a:solidFill>
                  <a:schemeClr val="tx2"/>
                </a:solidFill>
              </a:rPr>
              <a:t>ПРИВОДИТСЯ СЛЕДУЮЩАЯ ИНФОРМАЦИЯ:</a:t>
            </a:r>
          </a:p>
          <a:p>
            <a:pPr>
              <a:defRPr/>
            </a:pPr>
            <a:r>
              <a:rPr lang="ru-RU" sz="2200" b="0" dirty="0" smtClean="0">
                <a:solidFill>
                  <a:schemeClr val="tx2"/>
                </a:solidFill>
              </a:rPr>
              <a:t>область применения;</a:t>
            </a:r>
          </a:p>
          <a:p>
            <a:pPr>
              <a:defRPr/>
            </a:pPr>
            <a:r>
              <a:rPr lang="ru-RU" sz="2200" b="0" dirty="0" smtClean="0">
                <a:solidFill>
                  <a:schemeClr val="tx2"/>
                </a:solidFill>
              </a:rPr>
              <a:t>основные характеристики (потребительские, функциональные, прочие характеристики продукции);</a:t>
            </a:r>
          </a:p>
          <a:p>
            <a:pPr>
              <a:defRPr/>
            </a:pPr>
            <a:r>
              <a:rPr lang="ru-RU" sz="2200" b="0" dirty="0" smtClean="0">
                <a:solidFill>
                  <a:schemeClr val="tx2"/>
                </a:solidFill>
              </a:rPr>
              <a:t>соответствие международным и национальным стандартам качества;</a:t>
            </a:r>
          </a:p>
          <a:p>
            <a:pPr>
              <a:defRPr/>
            </a:pPr>
            <a:r>
              <a:rPr lang="ru-RU" sz="2200" b="0" dirty="0" smtClean="0">
                <a:solidFill>
                  <a:schemeClr val="tx2"/>
                </a:solidFill>
              </a:rPr>
              <a:t>обеспечение сервисного, гарантийного и послегарантийного обслуживания;</a:t>
            </a:r>
          </a:p>
          <a:p>
            <a:pPr>
              <a:defRPr/>
            </a:pPr>
            <a:r>
              <a:rPr lang="ru-RU" sz="2200" b="0" dirty="0" smtClean="0">
                <a:solidFill>
                  <a:schemeClr val="tx2"/>
                </a:solidFill>
              </a:rPr>
              <a:t>наличие патентов, лицензий, сертификатов</a:t>
            </a:r>
            <a:r>
              <a:rPr lang="ru-RU" sz="2200" dirty="0" smtClean="0">
                <a:solidFill>
                  <a:schemeClr val="tx2"/>
                </a:solidFill>
              </a:rPr>
              <a:t>;</a:t>
            </a:r>
          </a:p>
          <a:p>
            <a:pPr>
              <a:defRPr/>
            </a:pPr>
            <a:r>
              <a:rPr lang="ru-RU" sz="2200" b="0" dirty="0" smtClean="0">
                <a:solidFill>
                  <a:schemeClr val="tx2"/>
                </a:solidFill>
              </a:rPr>
              <a:t>новизна технических и технологических решений, потребительских свойств.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Заголовок 1"/>
          <p:cNvSpPr>
            <a:spLocks noGrp="1"/>
          </p:cNvSpPr>
          <p:nvPr>
            <p:ph type="title"/>
          </p:nvPr>
        </p:nvSpPr>
        <p:spPr>
          <a:xfrm>
            <a:off x="500063" y="533400"/>
            <a:ext cx="7958137" cy="563563"/>
          </a:xfrm>
        </p:spPr>
        <p:txBody>
          <a:bodyPr/>
          <a:lstStyle/>
          <a:p>
            <a:r>
              <a:rPr lang="ru-RU" sz="2800" smtClean="0"/>
              <a:t>4. Требования к составу основных разделов бизнес-плана инвестиционного проекта</a:t>
            </a:r>
            <a:r>
              <a:rPr lang="ru-RU" smtClean="0"/>
              <a:t> </a:t>
            </a:r>
          </a:p>
        </p:txBody>
      </p:sp>
      <p:sp>
        <p:nvSpPr>
          <p:cNvPr id="30723" name="Объект 2"/>
          <p:cNvSpPr>
            <a:spLocks noGrp="1"/>
          </p:cNvSpPr>
          <p:nvPr>
            <p:ph idx="1"/>
          </p:nvPr>
        </p:nvSpPr>
        <p:spPr>
          <a:xfrm>
            <a:off x="285750" y="1357313"/>
            <a:ext cx="8515350" cy="524827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ru-RU" sz="2400" dirty="0" smtClean="0">
                <a:solidFill>
                  <a:schemeClr val="tx2"/>
                </a:solidFill>
              </a:rPr>
              <a:t>Требования к разделу «Анализ рынков сбыта. Стратегия маркетинга»</a:t>
            </a:r>
          </a:p>
          <a:p>
            <a:pPr marL="0" algn="just">
              <a:buFont typeface="Wingdings" pitchFamily="2" charset="2"/>
              <a:buNone/>
              <a:defRPr/>
            </a:pPr>
            <a:r>
              <a:rPr lang="ru-RU" sz="2400" dirty="0" smtClean="0">
                <a:solidFill>
                  <a:schemeClr val="tx2"/>
                </a:solidFill>
              </a:rPr>
              <a:t>Анализ рынков должен включать:</a:t>
            </a:r>
          </a:p>
          <a:p>
            <a:pPr>
              <a:defRPr/>
            </a:pPr>
            <a:r>
              <a:rPr lang="ru-RU" sz="2200" b="0" dirty="0" smtClean="0">
                <a:solidFill>
                  <a:schemeClr val="tx2"/>
                </a:solidFill>
              </a:rPr>
              <a:t>общую характеристику рынков, на которых планируется сбыт продукции организации, включая намечаемую к выпуску в рамках проекта, </a:t>
            </a:r>
            <a:r>
              <a:rPr lang="ru-RU" sz="2200" dirty="0" smtClean="0">
                <a:solidFill>
                  <a:schemeClr val="tx2"/>
                </a:solidFill>
              </a:rPr>
              <a:t>оценку их емкости, в том числе свободной;</a:t>
            </a:r>
          </a:p>
          <a:p>
            <a:pPr>
              <a:defRPr/>
            </a:pPr>
            <a:r>
              <a:rPr lang="ru-RU" sz="2200" b="0" dirty="0" smtClean="0">
                <a:solidFill>
                  <a:schemeClr val="tx2"/>
                </a:solidFill>
              </a:rPr>
              <a:t>долю организации на разных рынках;</a:t>
            </a:r>
          </a:p>
          <a:p>
            <a:pPr>
              <a:defRPr/>
            </a:pPr>
            <a:r>
              <a:rPr lang="ru-RU" sz="2200" b="0" dirty="0" smtClean="0">
                <a:solidFill>
                  <a:schemeClr val="tx2"/>
                </a:solidFill>
              </a:rPr>
              <a:t>динамику развития рынков за последние 3 - 5 лет и прогноз тенденций их изменения в течение горизонта расчета;</a:t>
            </a:r>
          </a:p>
          <a:p>
            <a:pPr>
              <a:defRPr/>
            </a:pPr>
            <a:r>
              <a:rPr lang="ru-RU" sz="2200" b="0" dirty="0" smtClean="0">
                <a:solidFill>
                  <a:schemeClr val="tx2"/>
                </a:solidFill>
              </a:rPr>
              <a:t>основные факторы, влияющие на изменение рынков.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Заголовок 1"/>
          <p:cNvSpPr>
            <a:spLocks noGrp="1"/>
          </p:cNvSpPr>
          <p:nvPr>
            <p:ph type="title"/>
          </p:nvPr>
        </p:nvSpPr>
        <p:spPr>
          <a:xfrm>
            <a:off x="500063" y="533400"/>
            <a:ext cx="7958137" cy="563563"/>
          </a:xfrm>
        </p:spPr>
        <p:txBody>
          <a:bodyPr/>
          <a:lstStyle/>
          <a:p>
            <a:r>
              <a:rPr lang="ru-RU" sz="2800" smtClean="0"/>
              <a:t>4. Требования к составу основных разделов бизнес-плана инвестиционного проекта</a:t>
            </a:r>
            <a:r>
              <a:rPr lang="ru-RU" smtClean="0"/>
              <a:t> </a:t>
            </a:r>
          </a:p>
        </p:txBody>
      </p:sp>
      <p:sp>
        <p:nvSpPr>
          <p:cNvPr id="30723" name="Объект 2"/>
          <p:cNvSpPr>
            <a:spLocks noGrp="1"/>
          </p:cNvSpPr>
          <p:nvPr>
            <p:ph idx="1"/>
          </p:nvPr>
        </p:nvSpPr>
        <p:spPr>
          <a:xfrm>
            <a:off x="285750" y="1357313"/>
            <a:ext cx="8515350" cy="524827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ru-RU" sz="2400" dirty="0" smtClean="0">
                <a:solidFill>
                  <a:schemeClr val="tx2"/>
                </a:solidFill>
              </a:rPr>
              <a:t>Требования к разделу «Анализ рынков сбыта. Стратегия маркетинга»</a:t>
            </a:r>
          </a:p>
          <a:p>
            <a:pPr marL="0" algn="just">
              <a:buFont typeface="Wingdings" pitchFamily="2" charset="2"/>
              <a:buNone/>
              <a:defRPr/>
            </a:pPr>
            <a:r>
              <a:rPr lang="ru-RU" sz="2400" dirty="0" smtClean="0">
                <a:solidFill>
                  <a:schemeClr val="tx2"/>
                </a:solidFill>
              </a:rPr>
              <a:t>Анализ рынков должен включать:</a:t>
            </a:r>
          </a:p>
          <a:p>
            <a:pPr>
              <a:defRPr/>
            </a:pPr>
            <a:r>
              <a:rPr lang="ru-RU" sz="2200" b="0" dirty="0" smtClean="0">
                <a:solidFill>
                  <a:schemeClr val="tx2"/>
                </a:solidFill>
              </a:rPr>
              <a:t>оценку возможностей конкурентов и основные данные о выпускаемой ими продукции - технический уровень, цена, уровень качества;</a:t>
            </a:r>
          </a:p>
          <a:p>
            <a:pPr>
              <a:defRPr/>
            </a:pPr>
            <a:r>
              <a:rPr lang="ru-RU" sz="2200" b="0" dirty="0" smtClean="0">
                <a:solidFill>
                  <a:schemeClr val="tx2"/>
                </a:solidFill>
              </a:rPr>
              <a:t>технологическое и финансовое состояние конкурирующих организаций и степень их влияния на рынок данной продукции;</a:t>
            </a:r>
          </a:p>
          <a:p>
            <a:pPr>
              <a:defRPr/>
            </a:pPr>
            <a:r>
              <a:rPr lang="ru-RU" sz="2200" b="0" dirty="0" smtClean="0">
                <a:solidFill>
                  <a:schemeClr val="tx2"/>
                </a:solidFill>
              </a:rPr>
              <a:t>оценку новизны и конкурентоспособности продукции, в том числе по ценовому фактору, качественным характеристикам и другим параметрам, преимущества организации перед конкурентами.</a:t>
            </a:r>
          </a:p>
          <a:p>
            <a:pPr>
              <a:buFont typeface="Wingdings" pitchFamily="2" charset="2"/>
              <a:buNone/>
              <a:defRPr/>
            </a:pPr>
            <a:endParaRPr lang="ru-RU" sz="2200" b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Заголовок 1"/>
          <p:cNvSpPr>
            <a:spLocks noGrp="1"/>
          </p:cNvSpPr>
          <p:nvPr>
            <p:ph type="title"/>
          </p:nvPr>
        </p:nvSpPr>
        <p:spPr>
          <a:xfrm>
            <a:off x="500063" y="533400"/>
            <a:ext cx="7958137" cy="563563"/>
          </a:xfrm>
        </p:spPr>
        <p:txBody>
          <a:bodyPr/>
          <a:lstStyle/>
          <a:p>
            <a:r>
              <a:rPr lang="ru-RU" sz="2800" smtClean="0"/>
              <a:t>4. Требования к составу основных разделов бизнес-плана инвестиционного проекта</a:t>
            </a:r>
            <a:r>
              <a:rPr lang="ru-RU" smtClean="0"/>
              <a:t> </a:t>
            </a:r>
          </a:p>
        </p:txBody>
      </p:sp>
      <p:sp>
        <p:nvSpPr>
          <p:cNvPr id="30723" name="Объект 2"/>
          <p:cNvSpPr>
            <a:spLocks noGrp="1"/>
          </p:cNvSpPr>
          <p:nvPr>
            <p:ph idx="1"/>
          </p:nvPr>
        </p:nvSpPr>
        <p:spPr>
          <a:xfrm>
            <a:off x="285750" y="1357313"/>
            <a:ext cx="8515350" cy="524827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ru-RU" sz="2400" dirty="0" smtClean="0">
                <a:solidFill>
                  <a:schemeClr val="tx2"/>
                </a:solidFill>
              </a:rPr>
              <a:t>Требования к разделу «Анализ рынков сбыта. Стратегия маркетинга»</a:t>
            </a:r>
          </a:p>
          <a:p>
            <a:pPr marL="0" algn="just">
              <a:buFont typeface="Wingdings" pitchFamily="2" charset="2"/>
              <a:buNone/>
              <a:defRPr/>
            </a:pPr>
            <a:r>
              <a:rPr lang="ru-RU" sz="2400" dirty="0" smtClean="0">
                <a:solidFill>
                  <a:schemeClr val="tx2"/>
                </a:solidFill>
              </a:rPr>
              <a:t>В отдельном подразделе проводится обоснование стратегии маркетинга:</a:t>
            </a:r>
          </a:p>
          <a:p>
            <a:pPr>
              <a:defRPr/>
            </a:pPr>
            <a:r>
              <a:rPr lang="ru-RU" sz="2200" b="0" dirty="0" smtClean="0">
                <a:solidFill>
                  <a:schemeClr val="tx2"/>
                </a:solidFill>
              </a:rPr>
              <a:t>стратегия сбыта;</a:t>
            </a:r>
          </a:p>
          <a:p>
            <a:pPr>
              <a:defRPr/>
            </a:pPr>
            <a:r>
              <a:rPr lang="ru-RU" sz="2200" b="0" dirty="0" smtClean="0">
                <a:solidFill>
                  <a:schemeClr val="tx2"/>
                </a:solidFill>
              </a:rPr>
              <a:t>расчет и обоснование </a:t>
            </a:r>
            <a:r>
              <a:rPr lang="ru-RU" sz="2200" dirty="0" smtClean="0">
                <a:solidFill>
                  <a:schemeClr val="tx2"/>
                </a:solidFill>
              </a:rPr>
              <a:t>прогнозируемых цен </a:t>
            </a:r>
            <a:r>
              <a:rPr lang="ru-RU" sz="2200" b="0" dirty="0" smtClean="0">
                <a:solidFill>
                  <a:schemeClr val="tx2"/>
                </a:solidFill>
              </a:rPr>
              <a:t>на продукцию с учетом конъюнктуры рынка и тенденций его изменения, а также насыщения на соответствующем сегменте рынка, сравнение с ценой конкурентов;</a:t>
            </a:r>
          </a:p>
          <a:p>
            <a:pPr>
              <a:defRPr/>
            </a:pPr>
            <a:r>
              <a:rPr lang="ru-RU" sz="2200" b="0" dirty="0" smtClean="0">
                <a:solidFill>
                  <a:schemeClr val="tx2"/>
                </a:solidFill>
              </a:rPr>
              <a:t>обоснование </a:t>
            </a:r>
            <a:r>
              <a:rPr lang="ru-RU" sz="2200" dirty="0" smtClean="0">
                <a:solidFill>
                  <a:schemeClr val="tx2"/>
                </a:solidFill>
              </a:rPr>
              <a:t>объемов производства и реализации продукции</a:t>
            </a:r>
            <a:r>
              <a:rPr lang="ru-RU" sz="2200" b="0" dirty="0" smtClean="0">
                <a:solidFill>
                  <a:schemeClr val="tx2"/>
                </a:solidFill>
              </a:rPr>
              <a:t> в перспективе по рынкам сбыта (на их сегментах), возможности ее сбыта с запланированным уровнем рентабельности;</a:t>
            </a:r>
          </a:p>
          <a:p>
            <a:pPr>
              <a:buFont typeface="Wingdings" pitchFamily="2" charset="2"/>
              <a:buNone/>
              <a:defRPr/>
            </a:pPr>
            <a:endParaRPr lang="ru-RU" sz="2200" b="0" dirty="0" smtClean="0"/>
          </a:p>
          <a:p>
            <a:pPr>
              <a:buFont typeface="Wingdings" pitchFamily="2" charset="2"/>
              <a:buNone/>
              <a:defRPr/>
            </a:pPr>
            <a:endParaRPr lang="ru-RU" sz="2200" b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549275"/>
            <a:ext cx="7391400" cy="563563"/>
          </a:xfrm>
        </p:spPr>
        <p:txBody>
          <a:bodyPr/>
          <a:lstStyle/>
          <a:p>
            <a:pPr eaLnBrk="1" hangingPunct="1"/>
            <a:r>
              <a:rPr lang="ru-RU" sz="4000" smtClean="0"/>
              <a:t>Функции бизнес-плана</a:t>
            </a:r>
            <a:endParaRPr lang="en-US" sz="2400" smtClean="0"/>
          </a:p>
        </p:txBody>
      </p:sp>
      <p:grpSp>
        <p:nvGrpSpPr>
          <p:cNvPr id="6147" name="Group 3"/>
          <p:cNvGrpSpPr>
            <a:grpSpLocks/>
          </p:cNvGrpSpPr>
          <p:nvPr/>
        </p:nvGrpSpPr>
        <p:grpSpPr bwMode="auto">
          <a:xfrm>
            <a:off x="1828800" y="1981200"/>
            <a:ext cx="762000" cy="665163"/>
            <a:chOff x="1110" y="2656"/>
            <a:chExt cx="1549" cy="1351"/>
          </a:xfrm>
        </p:grpSpPr>
        <p:sp>
          <p:nvSpPr>
            <p:cNvPr id="6172" name="AutoShape 4"/>
            <p:cNvSpPr>
              <a:spLocks noChangeArrowheads="1"/>
            </p:cNvSpPr>
            <p:nvPr/>
          </p:nvSpPr>
          <p:spPr bwMode="gray">
            <a:xfrm>
              <a:off x="1123" y="2679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73" name="AutoShape 5"/>
            <p:cNvSpPr>
              <a:spLocks noChangeArrowheads="1"/>
            </p:cNvSpPr>
            <p:nvPr/>
          </p:nvSpPr>
          <p:spPr bwMode="gray">
            <a:xfrm>
              <a:off x="1110" y="2656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500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0">
                  <a:srgbClr val="E6E6E6"/>
                </a:gs>
                <a:gs pos="66000">
                  <a:srgbClr val="7D8496"/>
                </a:gs>
                <a:gs pos="73500">
                  <a:srgbClr val="E6E6E6"/>
                </a:gs>
                <a:gs pos="92500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5542" name="AutoShape 6"/>
            <p:cNvSpPr>
              <a:spLocks noChangeArrowheads="1"/>
            </p:cNvSpPr>
            <p:nvPr/>
          </p:nvSpPr>
          <p:spPr bwMode="gray">
            <a:xfrm>
              <a:off x="1200" y="2737"/>
              <a:ext cx="1349" cy="1167"/>
            </a:xfrm>
            <a:prstGeom prst="hexagon">
              <a:avLst>
                <a:gd name="adj" fmla="val 28896"/>
                <a:gd name="vf" fmla="val 115470"/>
              </a:avLst>
            </a:prstGeom>
            <a:gradFill rotWithShape="1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grpSp>
        <p:nvGrpSpPr>
          <p:cNvPr id="6148" name="Group 7"/>
          <p:cNvGrpSpPr>
            <a:grpSpLocks/>
          </p:cNvGrpSpPr>
          <p:nvPr/>
        </p:nvGrpSpPr>
        <p:grpSpPr bwMode="auto">
          <a:xfrm>
            <a:off x="1828800" y="2895600"/>
            <a:ext cx="762000" cy="665163"/>
            <a:chOff x="3174" y="2656"/>
            <a:chExt cx="1549" cy="1351"/>
          </a:xfrm>
        </p:grpSpPr>
        <p:sp>
          <p:nvSpPr>
            <p:cNvPr id="6169" name="AutoShape 8"/>
            <p:cNvSpPr>
              <a:spLocks noChangeArrowheads="1"/>
            </p:cNvSpPr>
            <p:nvPr/>
          </p:nvSpPr>
          <p:spPr bwMode="gray">
            <a:xfrm>
              <a:off x="3187" y="2679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70" name="AutoShape 9"/>
            <p:cNvSpPr>
              <a:spLocks noChangeArrowheads="1"/>
            </p:cNvSpPr>
            <p:nvPr/>
          </p:nvSpPr>
          <p:spPr bwMode="gray">
            <a:xfrm>
              <a:off x="3174" y="2656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500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0">
                  <a:srgbClr val="E6E6E6"/>
                </a:gs>
                <a:gs pos="66000">
                  <a:srgbClr val="7D8496"/>
                </a:gs>
                <a:gs pos="73500">
                  <a:srgbClr val="E6E6E6"/>
                </a:gs>
                <a:gs pos="92500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5546" name="AutoShape 10"/>
            <p:cNvSpPr>
              <a:spLocks noChangeArrowheads="1"/>
            </p:cNvSpPr>
            <p:nvPr/>
          </p:nvSpPr>
          <p:spPr bwMode="gray">
            <a:xfrm>
              <a:off x="3264" y="2737"/>
              <a:ext cx="1349" cy="1167"/>
            </a:xfrm>
            <a:prstGeom prst="hexagon">
              <a:avLst>
                <a:gd name="adj" fmla="val 28896"/>
                <a:gd name="vf" fmla="val 115470"/>
              </a:avLst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6149" name="Line 11"/>
          <p:cNvSpPr>
            <a:spLocks noChangeShapeType="1"/>
          </p:cNvSpPr>
          <p:nvPr/>
        </p:nvSpPr>
        <p:spPr bwMode="auto">
          <a:xfrm>
            <a:off x="2438400" y="2590800"/>
            <a:ext cx="48006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oval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50" name="Text Box 12"/>
          <p:cNvSpPr txBox="1">
            <a:spLocks noChangeArrowheads="1"/>
          </p:cNvSpPr>
          <p:nvPr/>
        </p:nvSpPr>
        <p:spPr bwMode="auto">
          <a:xfrm>
            <a:off x="2895600" y="2022475"/>
            <a:ext cx="5421313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2400">
                <a:solidFill>
                  <a:schemeClr val="tx2"/>
                </a:solidFill>
              </a:rPr>
              <a:t>Разработка стратегии </a:t>
            </a:r>
            <a:endParaRPr lang="en-US" sz="2400">
              <a:solidFill>
                <a:schemeClr val="tx2"/>
              </a:solidFill>
            </a:endParaRPr>
          </a:p>
        </p:txBody>
      </p:sp>
      <p:sp>
        <p:nvSpPr>
          <p:cNvPr id="6151" name="Text Box 13"/>
          <p:cNvSpPr txBox="1">
            <a:spLocks noChangeArrowheads="1"/>
          </p:cNvSpPr>
          <p:nvPr/>
        </p:nvSpPr>
        <p:spPr bwMode="gray">
          <a:xfrm>
            <a:off x="2025650" y="2079625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chemeClr val="tx2"/>
                </a:solidFill>
              </a:rPr>
              <a:t>1</a:t>
            </a:r>
          </a:p>
        </p:txBody>
      </p:sp>
      <p:sp>
        <p:nvSpPr>
          <p:cNvPr id="6152" name="Line 14"/>
          <p:cNvSpPr>
            <a:spLocks noChangeShapeType="1"/>
          </p:cNvSpPr>
          <p:nvPr/>
        </p:nvSpPr>
        <p:spPr bwMode="auto">
          <a:xfrm>
            <a:off x="2438400" y="3505200"/>
            <a:ext cx="48006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oval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53" name="Text Box 15"/>
          <p:cNvSpPr txBox="1">
            <a:spLocks noChangeArrowheads="1"/>
          </p:cNvSpPr>
          <p:nvPr/>
        </p:nvSpPr>
        <p:spPr bwMode="auto">
          <a:xfrm>
            <a:off x="2895600" y="2981325"/>
            <a:ext cx="38862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2400">
                <a:solidFill>
                  <a:schemeClr val="tx2"/>
                </a:solidFill>
              </a:rPr>
              <a:t>Планирование</a:t>
            </a:r>
            <a:endParaRPr lang="en-US" sz="2400">
              <a:solidFill>
                <a:schemeClr val="tx2"/>
              </a:solidFill>
            </a:endParaRPr>
          </a:p>
        </p:txBody>
      </p:sp>
      <p:sp>
        <p:nvSpPr>
          <p:cNvPr id="6154" name="Text Box 16"/>
          <p:cNvSpPr txBox="1">
            <a:spLocks noChangeArrowheads="1"/>
          </p:cNvSpPr>
          <p:nvPr/>
        </p:nvSpPr>
        <p:spPr bwMode="gray">
          <a:xfrm>
            <a:off x="2025650" y="2994025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chemeClr val="tx2"/>
                </a:solidFill>
              </a:rPr>
              <a:t>2</a:t>
            </a:r>
          </a:p>
        </p:txBody>
      </p:sp>
      <p:grpSp>
        <p:nvGrpSpPr>
          <p:cNvPr id="6155" name="Group 17"/>
          <p:cNvGrpSpPr>
            <a:grpSpLocks/>
          </p:cNvGrpSpPr>
          <p:nvPr/>
        </p:nvGrpSpPr>
        <p:grpSpPr bwMode="auto">
          <a:xfrm>
            <a:off x="1828800" y="3787775"/>
            <a:ext cx="762000" cy="665163"/>
            <a:chOff x="1110" y="2656"/>
            <a:chExt cx="1549" cy="1351"/>
          </a:xfrm>
        </p:grpSpPr>
        <p:sp>
          <p:nvSpPr>
            <p:cNvPr id="6166" name="AutoShape 18"/>
            <p:cNvSpPr>
              <a:spLocks noChangeArrowheads="1"/>
            </p:cNvSpPr>
            <p:nvPr/>
          </p:nvSpPr>
          <p:spPr bwMode="gray">
            <a:xfrm>
              <a:off x="1123" y="2679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67" name="AutoShape 19"/>
            <p:cNvSpPr>
              <a:spLocks noChangeArrowheads="1"/>
            </p:cNvSpPr>
            <p:nvPr/>
          </p:nvSpPr>
          <p:spPr bwMode="gray">
            <a:xfrm>
              <a:off x="1110" y="2656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500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0">
                  <a:srgbClr val="E6E6E6"/>
                </a:gs>
                <a:gs pos="66000">
                  <a:srgbClr val="7D8496"/>
                </a:gs>
                <a:gs pos="73500">
                  <a:srgbClr val="E6E6E6"/>
                </a:gs>
                <a:gs pos="92500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5556" name="AutoShape 20"/>
            <p:cNvSpPr>
              <a:spLocks noChangeArrowheads="1"/>
            </p:cNvSpPr>
            <p:nvPr/>
          </p:nvSpPr>
          <p:spPr bwMode="gray">
            <a:xfrm>
              <a:off x="1200" y="2737"/>
              <a:ext cx="1349" cy="1167"/>
            </a:xfrm>
            <a:prstGeom prst="hexagon">
              <a:avLst>
                <a:gd name="adj" fmla="val 28896"/>
                <a:gd name="vf" fmla="val 115470"/>
              </a:avLst>
            </a:prstGeom>
            <a:gradFill rotWithShape="1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grpSp>
        <p:nvGrpSpPr>
          <p:cNvPr id="6156" name="Group 21"/>
          <p:cNvGrpSpPr>
            <a:grpSpLocks/>
          </p:cNvGrpSpPr>
          <p:nvPr/>
        </p:nvGrpSpPr>
        <p:grpSpPr bwMode="auto">
          <a:xfrm>
            <a:off x="1828800" y="4702175"/>
            <a:ext cx="762000" cy="665163"/>
            <a:chOff x="3174" y="2656"/>
            <a:chExt cx="1549" cy="1351"/>
          </a:xfrm>
        </p:grpSpPr>
        <p:sp>
          <p:nvSpPr>
            <p:cNvPr id="6163" name="AutoShape 22"/>
            <p:cNvSpPr>
              <a:spLocks noChangeArrowheads="1"/>
            </p:cNvSpPr>
            <p:nvPr/>
          </p:nvSpPr>
          <p:spPr bwMode="gray">
            <a:xfrm>
              <a:off x="3187" y="2679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64" name="AutoShape 23"/>
            <p:cNvSpPr>
              <a:spLocks noChangeArrowheads="1"/>
            </p:cNvSpPr>
            <p:nvPr/>
          </p:nvSpPr>
          <p:spPr bwMode="gray">
            <a:xfrm>
              <a:off x="3174" y="2656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500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0">
                  <a:srgbClr val="E6E6E6"/>
                </a:gs>
                <a:gs pos="66000">
                  <a:srgbClr val="7D8496"/>
                </a:gs>
                <a:gs pos="73500">
                  <a:srgbClr val="E6E6E6"/>
                </a:gs>
                <a:gs pos="92500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5560" name="AutoShape 24"/>
            <p:cNvSpPr>
              <a:spLocks noChangeArrowheads="1"/>
            </p:cNvSpPr>
            <p:nvPr/>
          </p:nvSpPr>
          <p:spPr bwMode="gray">
            <a:xfrm>
              <a:off x="3264" y="2737"/>
              <a:ext cx="1349" cy="1167"/>
            </a:xfrm>
            <a:prstGeom prst="hexagon">
              <a:avLst>
                <a:gd name="adj" fmla="val 28896"/>
                <a:gd name="vf" fmla="val 115470"/>
              </a:avLst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6157" name="Line 25"/>
          <p:cNvSpPr>
            <a:spLocks noChangeShapeType="1"/>
          </p:cNvSpPr>
          <p:nvPr/>
        </p:nvSpPr>
        <p:spPr bwMode="auto">
          <a:xfrm>
            <a:off x="2438400" y="4397375"/>
            <a:ext cx="48006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oval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58" name="Text Box 26"/>
          <p:cNvSpPr txBox="1">
            <a:spLocks noChangeArrowheads="1"/>
          </p:cNvSpPr>
          <p:nvPr/>
        </p:nvSpPr>
        <p:spPr bwMode="auto">
          <a:xfrm>
            <a:off x="2895600" y="3571875"/>
            <a:ext cx="6248400" cy="8302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2400">
                <a:solidFill>
                  <a:schemeClr val="tx2"/>
                </a:solidFill>
              </a:rPr>
              <a:t>Инструмент обоснования эффективности инвестиций</a:t>
            </a:r>
            <a:endParaRPr lang="en-US" sz="2400">
              <a:solidFill>
                <a:schemeClr val="tx2"/>
              </a:solidFill>
            </a:endParaRPr>
          </a:p>
        </p:txBody>
      </p:sp>
      <p:sp>
        <p:nvSpPr>
          <p:cNvPr id="6159" name="Text Box 27"/>
          <p:cNvSpPr txBox="1">
            <a:spLocks noChangeArrowheads="1"/>
          </p:cNvSpPr>
          <p:nvPr/>
        </p:nvSpPr>
        <p:spPr bwMode="gray">
          <a:xfrm>
            <a:off x="2025650" y="3886200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chemeClr val="tx2"/>
                </a:solidFill>
              </a:rPr>
              <a:t>3</a:t>
            </a:r>
          </a:p>
        </p:txBody>
      </p:sp>
      <p:sp>
        <p:nvSpPr>
          <p:cNvPr id="6160" name="Line 28"/>
          <p:cNvSpPr>
            <a:spLocks noChangeShapeType="1"/>
          </p:cNvSpPr>
          <p:nvPr/>
        </p:nvSpPr>
        <p:spPr bwMode="auto">
          <a:xfrm>
            <a:off x="2438400" y="5311775"/>
            <a:ext cx="48006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oval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61" name="Text Box 29"/>
          <p:cNvSpPr txBox="1">
            <a:spLocks noChangeArrowheads="1"/>
          </p:cNvSpPr>
          <p:nvPr/>
        </p:nvSpPr>
        <p:spPr bwMode="auto">
          <a:xfrm>
            <a:off x="2895600" y="4778375"/>
            <a:ext cx="5708650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2400">
                <a:solidFill>
                  <a:schemeClr val="tx2"/>
                </a:solidFill>
              </a:rPr>
              <a:t>Инструмент реализации стратегии </a:t>
            </a:r>
            <a:endParaRPr lang="en-US" sz="2400">
              <a:solidFill>
                <a:schemeClr val="tx2"/>
              </a:solidFill>
            </a:endParaRPr>
          </a:p>
        </p:txBody>
      </p:sp>
      <p:sp>
        <p:nvSpPr>
          <p:cNvPr id="6162" name="Text Box 30"/>
          <p:cNvSpPr txBox="1">
            <a:spLocks noChangeArrowheads="1"/>
          </p:cNvSpPr>
          <p:nvPr/>
        </p:nvSpPr>
        <p:spPr bwMode="gray">
          <a:xfrm>
            <a:off x="2025650" y="4800600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chemeClr val="tx2"/>
                </a:solidFill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Заголовок 1"/>
          <p:cNvSpPr>
            <a:spLocks noGrp="1"/>
          </p:cNvSpPr>
          <p:nvPr>
            <p:ph type="title"/>
          </p:nvPr>
        </p:nvSpPr>
        <p:spPr>
          <a:xfrm>
            <a:off x="500063" y="533400"/>
            <a:ext cx="7958137" cy="563563"/>
          </a:xfrm>
        </p:spPr>
        <p:txBody>
          <a:bodyPr/>
          <a:lstStyle/>
          <a:p>
            <a:r>
              <a:rPr lang="ru-RU" sz="2800" smtClean="0"/>
              <a:t>4. Требования к составу основных разделов бизнес-плана инвестиционного проекта</a:t>
            </a:r>
            <a:r>
              <a:rPr lang="ru-RU" smtClean="0"/>
              <a:t> </a:t>
            </a:r>
          </a:p>
        </p:txBody>
      </p:sp>
      <p:sp>
        <p:nvSpPr>
          <p:cNvPr id="30723" name="Объект 2"/>
          <p:cNvSpPr>
            <a:spLocks noGrp="1"/>
          </p:cNvSpPr>
          <p:nvPr>
            <p:ph idx="1"/>
          </p:nvPr>
        </p:nvSpPr>
        <p:spPr>
          <a:xfrm>
            <a:off x="285750" y="1357313"/>
            <a:ext cx="8515350" cy="524827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ru-RU" sz="2400" dirty="0" smtClean="0">
                <a:solidFill>
                  <a:schemeClr val="tx2"/>
                </a:solidFill>
              </a:rPr>
              <a:t>Требования к разделу «Анализ рынков сбыта. Стратегия маркетинга»</a:t>
            </a:r>
          </a:p>
          <a:p>
            <a:pPr marL="0" algn="just">
              <a:buFont typeface="Wingdings" pitchFamily="2" charset="2"/>
              <a:buNone/>
              <a:defRPr/>
            </a:pPr>
            <a:r>
              <a:rPr lang="ru-RU" sz="2400" dirty="0" smtClean="0">
                <a:solidFill>
                  <a:schemeClr val="tx2"/>
                </a:solidFill>
              </a:rPr>
              <a:t>В отдельном подразделе проводится обоснование стратегии маркетинга:</a:t>
            </a:r>
          </a:p>
          <a:p>
            <a:pPr>
              <a:defRPr/>
            </a:pPr>
            <a:r>
              <a:rPr lang="ru-RU" sz="2200" b="0" dirty="0" smtClean="0">
                <a:solidFill>
                  <a:schemeClr val="tx2"/>
                </a:solidFill>
              </a:rPr>
              <a:t>тактика по реализации продукции на конкретном сегменте рынка; </a:t>
            </a:r>
          </a:p>
          <a:p>
            <a:pPr>
              <a:defRPr/>
            </a:pPr>
            <a:r>
              <a:rPr lang="ru-RU" sz="2200" b="0" dirty="0" smtClean="0">
                <a:solidFill>
                  <a:schemeClr val="tx2"/>
                </a:solidFill>
              </a:rPr>
              <a:t>политика по сервисному обслуживанию;</a:t>
            </a:r>
          </a:p>
          <a:p>
            <a:pPr>
              <a:defRPr/>
            </a:pPr>
            <a:r>
              <a:rPr lang="ru-RU" sz="2200" b="0" dirty="0" smtClean="0">
                <a:solidFill>
                  <a:schemeClr val="tx2"/>
                </a:solidFill>
              </a:rPr>
              <a:t>план мероприятий по продвижению продукции на рынки, включая рекламную деятельность;</a:t>
            </a:r>
          </a:p>
          <a:p>
            <a:pPr>
              <a:defRPr/>
            </a:pPr>
            <a:r>
              <a:rPr lang="ru-RU" sz="2200" dirty="0" smtClean="0">
                <a:solidFill>
                  <a:schemeClr val="tx2"/>
                </a:solidFill>
              </a:rPr>
              <a:t>затраты на маркетинг и рекламу</a:t>
            </a:r>
            <a:r>
              <a:rPr lang="ru-RU" sz="2200" b="0" dirty="0" smtClean="0">
                <a:solidFill>
                  <a:schemeClr val="tx2"/>
                </a:solidFill>
              </a:rPr>
              <a:t>.</a:t>
            </a:r>
          </a:p>
          <a:p>
            <a:pPr>
              <a:buFont typeface="Wingdings" pitchFamily="2" charset="2"/>
              <a:buNone/>
              <a:defRPr/>
            </a:pPr>
            <a:endParaRPr lang="ru-RU" sz="2200" b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Заголовок 1"/>
          <p:cNvSpPr>
            <a:spLocks noGrp="1"/>
          </p:cNvSpPr>
          <p:nvPr>
            <p:ph type="title"/>
          </p:nvPr>
        </p:nvSpPr>
        <p:spPr>
          <a:xfrm>
            <a:off x="500063" y="533400"/>
            <a:ext cx="7958137" cy="563563"/>
          </a:xfrm>
        </p:spPr>
        <p:txBody>
          <a:bodyPr/>
          <a:lstStyle/>
          <a:p>
            <a:r>
              <a:rPr lang="ru-RU" sz="2800" smtClean="0"/>
              <a:t>4. Требования к составу основных разделов бизнес-плана инвестиционного проекта</a:t>
            </a:r>
            <a:r>
              <a:rPr lang="ru-RU" smtClean="0"/>
              <a:t> </a:t>
            </a:r>
          </a:p>
        </p:txBody>
      </p:sp>
      <p:sp>
        <p:nvSpPr>
          <p:cNvPr id="30723" name="Объект 2"/>
          <p:cNvSpPr>
            <a:spLocks noGrp="1"/>
          </p:cNvSpPr>
          <p:nvPr>
            <p:ph idx="1"/>
          </p:nvPr>
        </p:nvSpPr>
        <p:spPr>
          <a:xfrm>
            <a:off x="285750" y="1357313"/>
            <a:ext cx="8515350" cy="5248275"/>
          </a:xfrm>
        </p:spPr>
        <p:txBody>
          <a:bodyPr/>
          <a:lstStyle/>
          <a:p>
            <a:pPr marL="0" algn="just">
              <a:buFont typeface="Wingdings" pitchFamily="2" charset="2"/>
              <a:buNone/>
              <a:defRPr/>
            </a:pPr>
            <a:r>
              <a:rPr lang="ru-RU" sz="2200" dirty="0" smtClean="0">
                <a:solidFill>
                  <a:schemeClr val="tx2"/>
                </a:solidFill>
              </a:rPr>
              <a:t>Полезный инструмент при выборе стратегии маркетинга – матрица стратегий по товарам и рынкам (матрица </a:t>
            </a:r>
            <a:r>
              <a:rPr lang="ru-RU" sz="2200" dirty="0" err="1" smtClean="0">
                <a:solidFill>
                  <a:schemeClr val="tx2"/>
                </a:solidFill>
              </a:rPr>
              <a:t>Ансоффа</a:t>
            </a:r>
            <a:r>
              <a:rPr lang="ru-RU" sz="2200" dirty="0" smtClean="0">
                <a:solidFill>
                  <a:schemeClr val="tx2"/>
                </a:solidFill>
              </a:rPr>
              <a:t>)</a:t>
            </a:r>
          </a:p>
          <a:p>
            <a:pPr>
              <a:buFont typeface="Wingdings" pitchFamily="2" charset="2"/>
              <a:buNone/>
              <a:defRPr/>
            </a:pPr>
            <a:endParaRPr lang="ru-RU" sz="2200" b="0" dirty="0" smtClean="0"/>
          </a:p>
        </p:txBody>
      </p:sp>
      <p:graphicFrame>
        <p:nvGraphicFramePr>
          <p:cNvPr id="4" name="Содержимое 5"/>
          <p:cNvGraphicFramePr>
            <a:graphicFrameLocks noGrp="1"/>
          </p:cNvGraphicFramePr>
          <p:nvPr/>
        </p:nvGraphicFramePr>
        <p:xfrm>
          <a:off x="0" y="2571750"/>
          <a:ext cx="9144000" cy="3929063"/>
        </p:xfrm>
        <a:graphic>
          <a:graphicData uri="http://schemas.openxmlformats.org/drawingml/2006/table">
            <a:tbl>
              <a:tblPr/>
              <a:tblGrid>
                <a:gridCol w="2571750"/>
                <a:gridCol w="3143250"/>
                <a:gridCol w="3429000"/>
              </a:tblGrid>
              <a:tr h="501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0480" marR="30480" marT="9525" marB="95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Существующий товар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0480" marR="30480" marT="9525" marB="95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Новый товар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0480" marR="30480" marT="9525" marB="95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474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97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Существующий рынок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2970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0480" marR="30480" marT="9525" marB="95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2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194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Проникновение на рынок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194D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0480" marR="30480" marT="9525" marB="95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2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194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Развитие товара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194D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0480" marR="30480" marT="9525" marB="95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2FA"/>
                    </a:solidFill>
                  </a:tcPr>
                </a:tc>
              </a:tr>
              <a:tr h="1952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97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Новый рынок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2970FF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0480" marR="30480" marT="9525" marB="95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1F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194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Развитие рынка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194D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0480" marR="30480" marT="9525" marB="95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1F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194D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Диверсификация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194D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30480" marR="30480" marT="9525" marB="952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F1F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Заголовок 1"/>
          <p:cNvSpPr>
            <a:spLocks noGrp="1"/>
          </p:cNvSpPr>
          <p:nvPr>
            <p:ph type="title"/>
          </p:nvPr>
        </p:nvSpPr>
        <p:spPr>
          <a:xfrm>
            <a:off x="500063" y="533400"/>
            <a:ext cx="7958137" cy="563563"/>
          </a:xfrm>
        </p:spPr>
        <p:txBody>
          <a:bodyPr/>
          <a:lstStyle/>
          <a:p>
            <a:r>
              <a:rPr lang="ru-RU" sz="2800" smtClean="0"/>
              <a:t>4. Требования к составу основных разделов бизнес-плана инвестиционного проекта</a:t>
            </a:r>
            <a:r>
              <a:rPr lang="ru-RU" smtClean="0"/>
              <a:t> </a:t>
            </a:r>
          </a:p>
        </p:txBody>
      </p:sp>
      <p:sp>
        <p:nvSpPr>
          <p:cNvPr id="30723" name="Объект 2"/>
          <p:cNvSpPr>
            <a:spLocks noGrp="1"/>
          </p:cNvSpPr>
          <p:nvPr>
            <p:ph idx="1"/>
          </p:nvPr>
        </p:nvSpPr>
        <p:spPr>
          <a:xfrm>
            <a:off x="285750" y="1357313"/>
            <a:ext cx="8515350" cy="5248275"/>
          </a:xfrm>
        </p:spPr>
        <p:txBody>
          <a:bodyPr/>
          <a:lstStyle/>
          <a:p>
            <a:pPr marL="0" algn="just">
              <a:buFont typeface="Wingdings" pitchFamily="2" charset="2"/>
              <a:buNone/>
              <a:defRPr/>
            </a:pPr>
            <a:r>
              <a:rPr lang="ru-RU" sz="2200" dirty="0" smtClean="0">
                <a:solidFill>
                  <a:schemeClr val="tx2"/>
                </a:solidFill>
              </a:rPr>
              <a:t>Полезный инструмент при выборе стратегии маркетинга – матрица стратегий по товарам и рынкам (матрица </a:t>
            </a:r>
            <a:r>
              <a:rPr lang="ru-RU" sz="2200" dirty="0" err="1" smtClean="0">
                <a:solidFill>
                  <a:schemeClr val="tx2"/>
                </a:solidFill>
              </a:rPr>
              <a:t>Ансоффа</a:t>
            </a:r>
            <a:r>
              <a:rPr lang="ru-RU" sz="2200" dirty="0" smtClean="0">
                <a:solidFill>
                  <a:schemeClr val="tx2"/>
                </a:solidFill>
              </a:rPr>
              <a:t>)</a:t>
            </a:r>
          </a:p>
          <a:p>
            <a:pPr marL="0" algn="just">
              <a:buFont typeface="Wingdings" pitchFamily="2" charset="2"/>
              <a:buNone/>
              <a:defRPr/>
            </a:pPr>
            <a:endParaRPr lang="ru-RU" sz="2400" dirty="0" smtClean="0">
              <a:solidFill>
                <a:schemeClr val="tx2"/>
              </a:solidFill>
            </a:endParaRPr>
          </a:p>
          <a:p>
            <a:pPr marL="0" algn="just">
              <a:buFont typeface="Wingdings" pitchFamily="2" charset="2"/>
              <a:buNone/>
              <a:defRPr/>
            </a:pPr>
            <a:r>
              <a:rPr lang="ru-RU" sz="2400" dirty="0" smtClean="0">
                <a:solidFill>
                  <a:schemeClr val="tx2"/>
                </a:solidFill>
              </a:rPr>
              <a:t>Стратегия проникновения на рынок (существующий товар - существующий рынок) — </a:t>
            </a:r>
            <a:r>
              <a:rPr lang="ru-RU" sz="2400" b="0" dirty="0" smtClean="0">
                <a:solidFill>
                  <a:schemeClr val="tx2"/>
                </a:solidFill>
              </a:rPr>
              <a:t>наиболее очевидная стратегия, её обычное практическое выражение — стремление увеличить продажи. Основными инструментами могут быть: </a:t>
            </a:r>
          </a:p>
          <a:p>
            <a:pPr marL="0" algn="just">
              <a:buFont typeface="Wingdings" pitchFamily="2" charset="2"/>
              <a:buNone/>
              <a:defRPr/>
            </a:pPr>
            <a:r>
              <a:rPr lang="ru-RU" sz="2400" b="0" dirty="0" smtClean="0">
                <a:solidFill>
                  <a:schemeClr val="tx2"/>
                </a:solidFill>
              </a:rPr>
              <a:t>- повышение качества продукции, </a:t>
            </a:r>
          </a:p>
          <a:p>
            <a:pPr marL="0" algn="just">
              <a:buFont typeface="Wingdings" pitchFamily="2" charset="2"/>
              <a:buNone/>
              <a:defRPr/>
            </a:pPr>
            <a:r>
              <a:rPr lang="ru-RU" sz="2400" b="0" dirty="0" smtClean="0">
                <a:solidFill>
                  <a:schemeClr val="tx2"/>
                </a:solidFill>
              </a:rPr>
              <a:t>- повышение эффективности бизнес-процессов,</a:t>
            </a:r>
          </a:p>
          <a:p>
            <a:pPr marL="0" algn="just">
              <a:buFont typeface="Wingdings" pitchFamily="2" charset="2"/>
              <a:buNone/>
              <a:defRPr/>
            </a:pPr>
            <a:r>
              <a:rPr lang="ru-RU" sz="2400" b="0" dirty="0" smtClean="0">
                <a:solidFill>
                  <a:schemeClr val="tx2"/>
                </a:solidFill>
              </a:rPr>
              <a:t>- привлечение новых клиентов за счёт рекламы.</a:t>
            </a:r>
            <a:endParaRPr lang="ru-RU" sz="2200" b="0" dirty="0" smtClean="0">
              <a:solidFill>
                <a:schemeClr val="tx2"/>
              </a:solidFill>
            </a:endParaRPr>
          </a:p>
          <a:p>
            <a:pPr>
              <a:buFont typeface="Wingdings" pitchFamily="2" charset="2"/>
              <a:buNone/>
              <a:defRPr/>
            </a:pPr>
            <a:endParaRPr lang="ru-RU" sz="2200" b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Заголовок 1"/>
          <p:cNvSpPr>
            <a:spLocks noGrp="1"/>
          </p:cNvSpPr>
          <p:nvPr>
            <p:ph type="title"/>
          </p:nvPr>
        </p:nvSpPr>
        <p:spPr>
          <a:xfrm>
            <a:off x="500063" y="533400"/>
            <a:ext cx="7958137" cy="563563"/>
          </a:xfrm>
        </p:spPr>
        <p:txBody>
          <a:bodyPr/>
          <a:lstStyle/>
          <a:p>
            <a:r>
              <a:rPr lang="ru-RU" sz="2800" smtClean="0"/>
              <a:t>4. Требования к составу основных разделов бизнес-плана инвестиционного проекта</a:t>
            </a:r>
            <a:r>
              <a:rPr lang="ru-RU" smtClean="0"/>
              <a:t> </a:t>
            </a:r>
          </a:p>
        </p:txBody>
      </p:sp>
      <p:sp>
        <p:nvSpPr>
          <p:cNvPr id="30723" name="Объект 2"/>
          <p:cNvSpPr>
            <a:spLocks noGrp="1"/>
          </p:cNvSpPr>
          <p:nvPr>
            <p:ph idx="1"/>
          </p:nvPr>
        </p:nvSpPr>
        <p:spPr>
          <a:xfrm>
            <a:off x="285750" y="1357313"/>
            <a:ext cx="8515350" cy="5248275"/>
          </a:xfrm>
        </p:spPr>
        <p:txBody>
          <a:bodyPr/>
          <a:lstStyle/>
          <a:p>
            <a:pPr marL="0" algn="just">
              <a:buFont typeface="Wingdings" pitchFamily="2" charset="2"/>
              <a:buNone/>
              <a:defRPr/>
            </a:pPr>
            <a:r>
              <a:rPr lang="ru-RU" sz="2200" dirty="0" smtClean="0">
                <a:solidFill>
                  <a:schemeClr val="tx2"/>
                </a:solidFill>
              </a:rPr>
              <a:t>Полезный инструмент при выборе стратегии маркетинга – матрица стратегий по товарам и рынкам (матрица </a:t>
            </a:r>
            <a:r>
              <a:rPr lang="ru-RU" sz="2200" dirty="0" err="1" smtClean="0">
                <a:solidFill>
                  <a:schemeClr val="tx2"/>
                </a:solidFill>
              </a:rPr>
              <a:t>Ансоффа</a:t>
            </a:r>
            <a:r>
              <a:rPr lang="ru-RU" sz="2200" dirty="0" smtClean="0">
                <a:solidFill>
                  <a:schemeClr val="tx2"/>
                </a:solidFill>
              </a:rPr>
              <a:t>)</a:t>
            </a:r>
          </a:p>
          <a:p>
            <a:pPr marL="0" algn="just">
              <a:buFont typeface="Wingdings" pitchFamily="2" charset="2"/>
              <a:buNone/>
              <a:defRPr/>
            </a:pPr>
            <a:endParaRPr lang="ru-RU" sz="1100" dirty="0" smtClean="0">
              <a:solidFill>
                <a:schemeClr val="tx2"/>
              </a:solidFill>
            </a:endParaRPr>
          </a:p>
          <a:p>
            <a:pPr marL="0" algn="just">
              <a:buFont typeface="Wingdings" pitchFamily="2" charset="2"/>
              <a:buNone/>
              <a:defRPr/>
            </a:pPr>
            <a:r>
              <a:rPr lang="ru-RU" sz="2300" dirty="0" smtClean="0">
                <a:solidFill>
                  <a:schemeClr val="tx2"/>
                </a:solidFill>
              </a:rPr>
              <a:t>Стратегия развития рынка (существующий товар — новый рынок) </a:t>
            </a:r>
            <a:r>
              <a:rPr lang="ru-RU" sz="2300" b="0" dirty="0" smtClean="0">
                <a:solidFill>
                  <a:schemeClr val="tx2"/>
                </a:solidFill>
              </a:rPr>
              <a:t>означает адаптацию и выведение существующих товаров на новые рынки. Для успешного осуществления стратегии необходимо наличие на новом рынке потенциальных потребителей существующих продуктов. </a:t>
            </a:r>
          </a:p>
          <a:p>
            <a:pPr marL="0" algn="just">
              <a:buFont typeface="Wingdings" pitchFamily="2" charset="2"/>
              <a:buNone/>
              <a:defRPr/>
            </a:pPr>
            <a:r>
              <a:rPr lang="ru-RU" sz="2300" b="0" dirty="0" smtClean="0">
                <a:solidFill>
                  <a:schemeClr val="tx2"/>
                </a:solidFill>
              </a:rPr>
              <a:t>Варианты стратегии включают:</a:t>
            </a:r>
          </a:p>
          <a:p>
            <a:pPr marL="0" algn="just">
              <a:buFontTx/>
              <a:buChar char="-"/>
              <a:defRPr/>
            </a:pPr>
            <a:r>
              <a:rPr lang="ru-RU" sz="2300" b="0" dirty="0" smtClean="0">
                <a:solidFill>
                  <a:schemeClr val="tx2"/>
                </a:solidFill>
              </a:rPr>
              <a:t>географическую экспансию, </a:t>
            </a:r>
          </a:p>
          <a:p>
            <a:pPr marL="0" algn="just">
              <a:buFontTx/>
              <a:buChar char="-"/>
              <a:defRPr/>
            </a:pPr>
            <a:r>
              <a:rPr lang="ru-RU" sz="2300" b="0" dirty="0" smtClean="0">
                <a:solidFill>
                  <a:schemeClr val="tx2"/>
                </a:solidFill>
              </a:rPr>
              <a:t>использование новых каналов распределения продукции,</a:t>
            </a:r>
          </a:p>
          <a:p>
            <a:pPr marL="0" algn="just">
              <a:buFontTx/>
              <a:buChar char="-"/>
              <a:defRPr/>
            </a:pPr>
            <a:r>
              <a:rPr lang="ru-RU" sz="2300" b="0" dirty="0" smtClean="0">
                <a:solidFill>
                  <a:schemeClr val="tx2"/>
                </a:solidFill>
              </a:rPr>
              <a:t> поиск новых групп потребителей.</a:t>
            </a:r>
          </a:p>
          <a:p>
            <a:pPr>
              <a:buFont typeface="Wingdings" pitchFamily="2" charset="2"/>
              <a:buNone/>
              <a:defRPr/>
            </a:pPr>
            <a:endParaRPr lang="ru-RU" sz="2200" b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Заголовок 1"/>
          <p:cNvSpPr>
            <a:spLocks noGrp="1"/>
          </p:cNvSpPr>
          <p:nvPr>
            <p:ph type="title"/>
          </p:nvPr>
        </p:nvSpPr>
        <p:spPr>
          <a:xfrm>
            <a:off x="500063" y="533400"/>
            <a:ext cx="7958137" cy="563563"/>
          </a:xfrm>
        </p:spPr>
        <p:txBody>
          <a:bodyPr/>
          <a:lstStyle/>
          <a:p>
            <a:r>
              <a:rPr lang="ru-RU" sz="2800" smtClean="0"/>
              <a:t>4. Требования к составу основных разделов бизнес-плана инвестиционного проекта</a:t>
            </a:r>
            <a:r>
              <a:rPr lang="ru-RU" smtClean="0"/>
              <a:t> </a:t>
            </a:r>
          </a:p>
        </p:txBody>
      </p:sp>
      <p:sp>
        <p:nvSpPr>
          <p:cNvPr id="48131" name="Объект 2"/>
          <p:cNvSpPr>
            <a:spLocks noGrp="1"/>
          </p:cNvSpPr>
          <p:nvPr>
            <p:ph idx="1"/>
          </p:nvPr>
        </p:nvSpPr>
        <p:spPr>
          <a:xfrm>
            <a:off x="285750" y="1357313"/>
            <a:ext cx="8515350" cy="5248275"/>
          </a:xfrm>
        </p:spPr>
        <p:txBody>
          <a:bodyPr/>
          <a:lstStyle/>
          <a:p>
            <a:pPr marL="0" algn="just">
              <a:buFont typeface="Wingdings" pitchFamily="2" charset="2"/>
              <a:buNone/>
            </a:pPr>
            <a:r>
              <a:rPr lang="ru-RU" sz="2200" smtClean="0">
                <a:solidFill>
                  <a:schemeClr val="tx2"/>
                </a:solidFill>
              </a:rPr>
              <a:t>Полезный инструмент при выборе стратегии маркетинга – матрица стратегий по товарам и рынкам (матрица Ансоффа)</a:t>
            </a:r>
          </a:p>
          <a:p>
            <a:pPr marL="0" algn="just">
              <a:buFont typeface="Wingdings" pitchFamily="2" charset="2"/>
              <a:buNone/>
            </a:pPr>
            <a:endParaRPr lang="ru-RU" sz="1100" smtClean="0">
              <a:solidFill>
                <a:schemeClr val="tx2"/>
              </a:solidFill>
            </a:endParaRPr>
          </a:p>
          <a:p>
            <a:pPr marL="0" algn="just">
              <a:buFont typeface="Wingdings" pitchFamily="2" charset="2"/>
              <a:buNone/>
            </a:pPr>
            <a:r>
              <a:rPr lang="ru-RU" sz="2400" smtClean="0">
                <a:solidFill>
                  <a:schemeClr val="tx2"/>
                </a:solidFill>
              </a:rPr>
              <a:t>Стратегия развития товара (новый товар — существующий рынок) - </a:t>
            </a:r>
            <a:r>
              <a:rPr lang="ru-RU" sz="2400" b="0" smtClean="0">
                <a:solidFill>
                  <a:schemeClr val="tx2"/>
                </a:solidFill>
              </a:rPr>
              <a:t>предложение на существующем рынке новых товаров.</a:t>
            </a:r>
          </a:p>
          <a:p>
            <a:pPr marL="0" algn="just">
              <a:buFont typeface="Wingdings" pitchFamily="2" charset="2"/>
              <a:buNone/>
            </a:pPr>
            <a:r>
              <a:rPr lang="ru-RU" sz="2400" b="0" smtClean="0">
                <a:solidFill>
                  <a:schemeClr val="tx2"/>
                </a:solidFill>
              </a:rPr>
              <a:t>	В рамках этой стратегии возможно выведение на рынок принципиально новых продуктов, усовершенствование старых, расширение линейки товаров.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Заголовок 1"/>
          <p:cNvSpPr>
            <a:spLocks noGrp="1"/>
          </p:cNvSpPr>
          <p:nvPr>
            <p:ph type="title"/>
          </p:nvPr>
        </p:nvSpPr>
        <p:spPr>
          <a:xfrm>
            <a:off x="500063" y="533400"/>
            <a:ext cx="7958137" cy="563563"/>
          </a:xfrm>
        </p:spPr>
        <p:txBody>
          <a:bodyPr/>
          <a:lstStyle/>
          <a:p>
            <a:r>
              <a:rPr lang="ru-RU" sz="2800" smtClean="0"/>
              <a:t>4. Требования к составу основных разделов бизнес-плана инвестиционного проекта</a:t>
            </a:r>
            <a:r>
              <a:rPr lang="ru-RU" smtClean="0"/>
              <a:t> </a:t>
            </a:r>
          </a:p>
        </p:txBody>
      </p:sp>
      <p:sp>
        <p:nvSpPr>
          <p:cNvPr id="49155" name="Объект 2"/>
          <p:cNvSpPr>
            <a:spLocks noGrp="1"/>
          </p:cNvSpPr>
          <p:nvPr>
            <p:ph idx="1"/>
          </p:nvPr>
        </p:nvSpPr>
        <p:spPr>
          <a:xfrm>
            <a:off x="285750" y="1357313"/>
            <a:ext cx="8515350" cy="5248275"/>
          </a:xfrm>
        </p:spPr>
        <p:txBody>
          <a:bodyPr/>
          <a:lstStyle/>
          <a:p>
            <a:pPr marL="0" algn="just">
              <a:buFont typeface="Wingdings" pitchFamily="2" charset="2"/>
              <a:buNone/>
            </a:pPr>
            <a:r>
              <a:rPr lang="ru-RU" sz="2200" smtClean="0">
                <a:solidFill>
                  <a:schemeClr val="tx2"/>
                </a:solidFill>
              </a:rPr>
              <a:t>Полезный инструмент при выборе стратегии маркетинга – матрица стратегий по товарам и рынкам (матрица Ансоффа)</a:t>
            </a:r>
          </a:p>
          <a:p>
            <a:pPr marL="0" algn="just">
              <a:buFont typeface="Wingdings" pitchFamily="2" charset="2"/>
              <a:buNone/>
            </a:pPr>
            <a:endParaRPr lang="ru-RU" sz="1600" smtClean="0">
              <a:solidFill>
                <a:schemeClr val="tx2"/>
              </a:solidFill>
            </a:endParaRPr>
          </a:p>
          <a:p>
            <a:pPr marL="0" algn="just">
              <a:buFont typeface="Wingdings" pitchFamily="2" charset="2"/>
              <a:buNone/>
            </a:pPr>
            <a:r>
              <a:rPr lang="ru-RU" sz="2200" smtClean="0">
                <a:solidFill>
                  <a:schemeClr val="tx2"/>
                </a:solidFill>
              </a:rPr>
              <a:t>Стратегия диверсификации (новый продукт — новый рынок) </a:t>
            </a:r>
            <a:r>
              <a:rPr lang="ru-RU" sz="2200" b="0" smtClean="0">
                <a:solidFill>
                  <a:schemeClr val="tx2"/>
                </a:solidFill>
              </a:rPr>
              <a:t>- вывод товара принципиально нового типа на новый рынок. </a:t>
            </a:r>
          </a:p>
          <a:p>
            <a:pPr marL="0" algn="just">
              <a:buFont typeface="Wingdings" pitchFamily="2" charset="2"/>
              <a:buNone/>
            </a:pPr>
            <a:r>
              <a:rPr lang="ru-RU" sz="2200" b="0" smtClean="0">
                <a:solidFill>
                  <a:schemeClr val="tx2"/>
                </a:solidFill>
              </a:rPr>
              <a:t>	Самая затратная и рискованная стратегия. Используется при: </a:t>
            </a:r>
          </a:p>
          <a:p>
            <a:pPr marL="0" algn="just">
              <a:buFont typeface="Wingdings" pitchFamily="2" charset="2"/>
              <a:buNone/>
            </a:pPr>
            <a:r>
              <a:rPr lang="ru-RU" sz="2200" b="0" smtClean="0">
                <a:solidFill>
                  <a:schemeClr val="tx2"/>
                </a:solidFill>
              </a:rPr>
              <a:t>- исчерпании возможностей роста на существующих рынках,</a:t>
            </a:r>
          </a:p>
          <a:p>
            <a:pPr marL="0" algn="just">
              <a:buFontTx/>
              <a:buChar char="-"/>
            </a:pPr>
            <a:r>
              <a:rPr lang="ru-RU" sz="2200" b="0" smtClean="0">
                <a:solidFill>
                  <a:schemeClr val="tx2"/>
                </a:solidFill>
              </a:rPr>
              <a:t>изменении конъюнктуры рынка, </a:t>
            </a:r>
          </a:p>
          <a:p>
            <a:pPr marL="0" algn="just">
              <a:buFontTx/>
              <a:buChar char="-"/>
            </a:pPr>
            <a:r>
              <a:rPr lang="ru-RU" sz="2200" b="0" smtClean="0">
                <a:solidFill>
                  <a:schemeClr val="tx2"/>
                </a:solidFill>
              </a:rPr>
              <a:t>уходе компании с существующего рынка,</a:t>
            </a:r>
          </a:p>
          <a:p>
            <a:pPr marL="0" algn="just">
              <a:buFontTx/>
              <a:buChar char="-"/>
            </a:pPr>
            <a:r>
              <a:rPr lang="ru-RU" sz="2200" b="0" smtClean="0">
                <a:solidFill>
                  <a:schemeClr val="tx2"/>
                </a:solidFill>
              </a:rPr>
              <a:t>высокой потенциальной выгоде захвата нового рынка.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Заголовок 1"/>
          <p:cNvSpPr>
            <a:spLocks noGrp="1"/>
          </p:cNvSpPr>
          <p:nvPr>
            <p:ph type="title"/>
          </p:nvPr>
        </p:nvSpPr>
        <p:spPr>
          <a:xfrm>
            <a:off x="500063" y="533400"/>
            <a:ext cx="7958137" cy="563563"/>
          </a:xfrm>
        </p:spPr>
        <p:txBody>
          <a:bodyPr/>
          <a:lstStyle/>
          <a:p>
            <a:r>
              <a:rPr lang="ru-RU" sz="2800" smtClean="0"/>
              <a:t>4. Требования к составу основных разделов бизнес-плана инвестиционного проекта</a:t>
            </a:r>
            <a:r>
              <a:rPr lang="ru-RU" smtClean="0"/>
              <a:t> </a:t>
            </a:r>
          </a:p>
        </p:txBody>
      </p:sp>
      <p:sp>
        <p:nvSpPr>
          <p:cNvPr id="30723" name="Объект 2"/>
          <p:cNvSpPr>
            <a:spLocks noGrp="1"/>
          </p:cNvSpPr>
          <p:nvPr>
            <p:ph idx="1"/>
          </p:nvPr>
        </p:nvSpPr>
        <p:spPr>
          <a:xfrm>
            <a:off x="357188" y="1285875"/>
            <a:ext cx="8786812" cy="5248275"/>
          </a:xfrm>
        </p:spPr>
        <p:txBody>
          <a:bodyPr/>
          <a:lstStyle/>
          <a:p>
            <a:pPr marL="0" algn="just">
              <a:buFont typeface="Wingdings" pitchFamily="2" charset="2"/>
              <a:buNone/>
              <a:defRPr/>
            </a:pPr>
            <a:r>
              <a:rPr lang="ru-RU" sz="2300" dirty="0" smtClean="0">
                <a:solidFill>
                  <a:schemeClr val="tx2"/>
                </a:solidFill>
              </a:rPr>
              <a:t>Требования к разделу «Производственный план»</a:t>
            </a:r>
          </a:p>
          <a:p>
            <a:pPr marL="0">
              <a:buFont typeface="Wingdings" pitchFamily="2" charset="2"/>
              <a:buNone/>
              <a:defRPr/>
            </a:pPr>
            <a:endParaRPr lang="ru-RU" sz="2400" b="0" dirty="0" smtClean="0">
              <a:solidFill>
                <a:schemeClr val="tx2"/>
              </a:solidFill>
            </a:endParaRPr>
          </a:p>
          <a:p>
            <a:pPr marL="0">
              <a:buFont typeface="Wingdings" pitchFamily="2" charset="2"/>
              <a:buNone/>
              <a:defRPr/>
            </a:pPr>
            <a:r>
              <a:rPr lang="ru-RU" sz="2400" b="0" dirty="0" smtClean="0">
                <a:solidFill>
                  <a:schemeClr val="tx2"/>
                </a:solidFill>
              </a:rPr>
              <a:t>Производственный план разрабатывается на срок реализации проекта (горизонт расчета). Данный раздел включает следующие подразделы:</a:t>
            </a:r>
          </a:p>
          <a:p>
            <a:pPr>
              <a:defRPr/>
            </a:pPr>
            <a:r>
              <a:rPr lang="ru-RU" sz="2400" dirty="0" smtClean="0">
                <a:solidFill>
                  <a:schemeClr val="tx2"/>
                </a:solidFill>
              </a:rPr>
              <a:t>программа производства и реализации продукции</a:t>
            </a:r>
            <a:r>
              <a:rPr lang="ru-RU" sz="2400" b="0" dirty="0" smtClean="0">
                <a:solidFill>
                  <a:schemeClr val="tx2"/>
                </a:solidFill>
              </a:rPr>
              <a:t>;</a:t>
            </a:r>
          </a:p>
          <a:p>
            <a:pPr>
              <a:defRPr/>
            </a:pPr>
            <a:r>
              <a:rPr lang="ru-RU" sz="2400" dirty="0" smtClean="0">
                <a:solidFill>
                  <a:schemeClr val="tx2"/>
                </a:solidFill>
              </a:rPr>
              <a:t>материально-техническое обеспечение</a:t>
            </a:r>
            <a:r>
              <a:rPr lang="ru-RU" sz="2400" b="0" dirty="0" smtClean="0">
                <a:solidFill>
                  <a:schemeClr val="tx2"/>
                </a:solidFill>
              </a:rPr>
              <a:t>;</a:t>
            </a:r>
          </a:p>
          <a:p>
            <a:pPr>
              <a:defRPr/>
            </a:pPr>
            <a:r>
              <a:rPr lang="ru-RU" sz="2400" dirty="0" smtClean="0">
                <a:solidFill>
                  <a:schemeClr val="tx2"/>
                </a:solidFill>
              </a:rPr>
              <a:t>затраты на производство и реализацию продукции.</a:t>
            </a:r>
            <a:endParaRPr lang="ru-RU" sz="2300" dirty="0" smtClean="0">
              <a:solidFill>
                <a:schemeClr val="tx2"/>
              </a:solidFill>
            </a:endParaRPr>
          </a:p>
          <a:p>
            <a:pPr marL="0" algn="just">
              <a:buFont typeface="Wingdings" pitchFamily="2" charset="2"/>
              <a:buNone/>
              <a:defRPr/>
            </a:pPr>
            <a:endParaRPr lang="ru-RU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Заголовок 1"/>
          <p:cNvSpPr>
            <a:spLocks noGrp="1"/>
          </p:cNvSpPr>
          <p:nvPr>
            <p:ph type="title"/>
          </p:nvPr>
        </p:nvSpPr>
        <p:spPr>
          <a:xfrm>
            <a:off x="500063" y="533400"/>
            <a:ext cx="7958137" cy="563563"/>
          </a:xfrm>
        </p:spPr>
        <p:txBody>
          <a:bodyPr/>
          <a:lstStyle/>
          <a:p>
            <a:r>
              <a:rPr lang="ru-RU" sz="2800" smtClean="0"/>
              <a:t>4. Требования к составу основных разделов бизнес-плана инвестиционного проекта</a:t>
            </a:r>
            <a:r>
              <a:rPr lang="ru-RU" smtClean="0"/>
              <a:t> </a:t>
            </a:r>
          </a:p>
        </p:txBody>
      </p:sp>
      <p:sp>
        <p:nvSpPr>
          <p:cNvPr id="51203" name="Объект 2"/>
          <p:cNvSpPr>
            <a:spLocks noGrp="1"/>
          </p:cNvSpPr>
          <p:nvPr>
            <p:ph idx="1"/>
          </p:nvPr>
        </p:nvSpPr>
        <p:spPr>
          <a:xfrm>
            <a:off x="357188" y="1285875"/>
            <a:ext cx="8786812" cy="5248275"/>
          </a:xfrm>
        </p:spPr>
        <p:txBody>
          <a:bodyPr/>
          <a:lstStyle/>
          <a:p>
            <a:pPr marL="0" algn="just">
              <a:buFont typeface="Wingdings" pitchFamily="2" charset="2"/>
              <a:buNone/>
            </a:pPr>
            <a:r>
              <a:rPr lang="ru-RU" sz="2300" smtClean="0">
                <a:solidFill>
                  <a:schemeClr val="tx2"/>
                </a:solidFill>
              </a:rPr>
              <a:t>Требования к разделу «Производственный план»</a:t>
            </a:r>
          </a:p>
          <a:p>
            <a:pPr marL="0">
              <a:buFont typeface="Wingdings" pitchFamily="2" charset="2"/>
              <a:buNone/>
            </a:pPr>
            <a:endParaRPr lang="ru-RU" sz="2400" b="0" smtClean="0">
              <a:solidFill>
                <a:schemeClr val="tx2"/>
              </a:solidFill>
            </a:endParaRPr>
          </a:p>
          <a:p>
            <a:pPr marL="0">
              <a:buFont typeface="Wingdings" pitchFamily="2" charset="2"/>
              <a:buNone/>
            </a:pPr>
            <a:r>
              <a:rPr lang="ru-RU" sz="2400" smtClean="0">
                <a:solidFill>
                  <a:schemeClr val="tx2"/>
                </a:solidFill>
              </a:rPr>
              <a:t>Программа производства и реализации продукции </a:t>
            </a:r>
            <a:r>
              <a:rPr lang="ru-RU" sz="2400" b="0" smtClean="0">
                <a:solidFill>
                  <a:schemeClr val="tx2"/>
                </a:solidFill>
              </a:rPr>
              <a:t>составляется на основании проведенных маркетинговых исследований, прогнозируемых цен на продукцию с учетом имеющихся и создаваемых производственных мощностей и оформляется в соответствии с обязательными таблицами Постановления.</a:t>
            </a:r>
            <a:endParaRPr lang="ru-RU" sz="1600" b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Заголовок 1"/>
          <p:cNvSpPr>
            <a:spLocks noGrp="1"/>
          </p:cNvSpPr>
          <p:nvPr>
            <p:ph type="title"/>
          </p:nvPr>
        </p:nvSpPr>
        <p:spPr>
          <a:xfrm>
            <a:off x="500063" y="533400"/>
            <a:ext cx="7958137" cy="563563"/>
          </a:xfrm>
        </p:spPr>
        <p:txBody>
          <a:bodyPr/>
          <a:lstStyle/>
          <a:p>
            <a:r>
              <a:rPr lang="ru-RU" sz="2800" smtClean="0"/>
              <a:t>4. Требования к составу основных разделов бизнес-плана инвестиционного проекта</a:t>
            </a:r>
            <a:r>
              <a:rPr lang="ru-RU" smtClean="0"/>
              <a:t> </a:t>
            </a:r>
          </a:p>
        </p:txBody>
      </p:sp>
      <p:sp>
        <p:nvSpPr>
          <p:cNvPr id="52227" name="Объект 2"/>
          <p:cNvSpPr>
            <a:spLocks noGrp="1"/>
          </p:cNvSpPr>
          <p:nvPr>
            <p:ph idx="1"/>
          </p:nvPr>
        </p:nvSpPr>
        <p:spPr>
          <a:xfrm>
            <a:off x="357188" y="1285875"/>
            <a:ext cx="8786812" cy="5248275"/>
          </a:xfrm>
        </p:spPr>
        <p:txBody>
          <a:bodyPr/>
          <a:lstStyle/>
          <a:p>
            <a:pPr marL="0" algn="just">
              <a:buFont typeface="Wingdings" pitchFamily="2" charset="2"/>
              <a:buNone/>
            </a:pPr>
            <a:r>
              <a:rPr lang="ru-RU" sz="2300" smtClean="0">
                <a:solidFill>
                  <a:schemeClr val="tx2"/>
                </a:solidFill>
              </a:rPr>
              <a:t>Требования к разделу «Производственный план»</a:t>
            </a:r>
          </a:p>
          <a:p>
            <a:pPr marL="0">
              <a:buFont typeface="Wingdings" pitchFamily="2" charset="2"/>
              <a:buNone/>
            </a:pPr>
            <a:endParaRPr lang="ru-RU" sz="1200" b="0" smtClean="0">
              <a:solidFill>
                <a:schemeClr val="tx2"/>
              </a:solidFill>
            </a:endParaRPr>
          </a:p>
          <a:p>
            <a:pPr marL="0">
              <a:buFont typeface="Wingdings" pitchFamily="2" charset="2"/>
              <a:buNone/>
            </a:pPr>
            <a:r>
              <a:rPr lang="ru-RU" sz="2200" b="0" smtClean="0">
                <a:solidFill>
                  <a:schemeClr val="tx2"/>
                </a:solidFill>
              </a:rPr>
              <a:t>В подразделе </a:t>
            </a:r>
            <a:r>
              <a:rPr lang="ru-RU" sz="2200" smtClean="0">
                <a:solidFill>
                  <a:schemeClr val="tx2"/>
                </a:solidFill>
              </a:rPr>
              <a:t>«Материально-техническое обеспечение» </a:t>
            </a:r>
            <a:r>
              <a:rPr lang="ru-RU" sz="2200" b="0" smtClean="0">
                <a:solidFill>
                  <a:schemeClr val="tx2"/>
                </a:solidFill>
              </a:rPr>
              <a:t>приводятся: </a:t>
            </a:r>
          </a:p>
          <a:p>
            <a:pPr marL="0">
              <a:buFontTx/>
              <a:buChar char="-"/>
            </a:pPr>
            <a:r>
              <a:rPr lang="ru-RU" sz="2200" b="0" smtClean="0">
                <a:solidFill>
                  <a:schemeClr val="tx2"/>
                </a:solidFill>
              </a:rPr>
              <a:t>перечень наиболее значимых для организации видов материальных ресурсов, а также их поставщиков;</a:t>
            </a:r>
          </a:p>
          <a:p>
            <a:pPr marL="0">
              <a:buFontTx/>
              <a:buChar char="-"/>
            </a:pPr>
            <a:r>
              <a:rPr lang="ru-RU" sz="2200" b="0" smtClean="0">
                <a:solidFill>
                  <a:schemeClr val="tx2"/>
                </a:solidFill>
              </a:rPr>
              <a:t>периодичность приобретения основных видов сырья и материалов;</a:t>
            </a:r>
          </a:p>
          <a:p>
            <a:pPr marL="0">
              <a:buFontTx/>
              <a:buChar char="-"/>
            </a:pPr>
            <a:r>
              <a:rPr lang="ru-RU" sz="2200" b="0" smtClean="0">
                <a:solidFill>
                  <a:schemeClr val="tx2"/>
                </a:solidFill>
              </a:rPr>
              <a:t>требования поставщиков по форме оплаты;</a:t>
            </a:r>
          </a:p>
          <a:p>
            <a:pPr marL="0">
              <a:buFontTx/>
              <a:buChar char="-"/>
            </a:pPr>
            <a:r>
              <a:rPr lang="ru-RU" sz="2200" b="0" smtClean="0">
                <a:solidFill>
                  <a:schemeClr val="tx2"/>
                </a:solidFill>
              </a:rPr>
              <a:t>обоснование схемы материально-технического обеспечения;</a:t>
            </a:r>
          </a:p>
          <a:p>
            <a:pPr marL="0">
              <a:buFontTx/>
              <a:buChar char="-"/>
            </a:pPr>
            <a:r>
              <a:rPr lang="ru-RU" sz="2200" b="0" smtClean="0">
                <a:solidFill>
                  <a:schemeClr val="tx2"/>
                </a:solidFill>
              </a:rPr>
              <a:t>обоснование и расчет потребности в топливно-энергетических ресурсах;</a:t>
            </a:r>
          </a:p>
          <a:p>
            <a:pPr marL="0">
              <a:buFontTx/>
              <a:buChar char="-"/>
            </a:pPr>
            <a:r>
              <a:rPr lang="ru-RU" sz="2200" b="0" smtClean="0">
                <a:solidFill>
                  <a:schemeClr val="tx2"/>
                </a:solidFill>
              </a:rPr>
              <a:t>риски ресурсного обеспечения.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Заголовок 1"/>
          <p:cNvSpPr>
            <a:spLocks noGrp="1"/>
          </p:cNvSpPr>
          <p:nvPr>
            <p:ph type="title"/>
          </p:nvPr>
        </p:nvSpPr>
        <p:spPr>
          <a:xfrm>
            <a:off x="500063" y="533400"/>
            <a:ext cx="7958137" cy="563563"/>
          </a:xfrm>
        </p:spPr>
        <p:txBody>
          <a:bodyPr/>
          <a:lstStyle/>
          <a:p>
            <a:r>
              <a:rPr lang="ru-RU" sz="2800" smtClean="0"/>
              <a:t>4. Требования к составу основных разделов бизнес-плана инвестиционного проекта</a:t>
            </a:r>
            <a:r>
              <a:rPr lang="ru-RU" smtClean="0"/>
              <a:t> </a:t>
            </a:r>
          </a:p>
        </p:txBody>
      </p:sp>
      <p:sp>
        <p:nvSpPr>
          <p:cNvPr id="53251" name="Объект 2"/>
          <p:cNvSpPr>
            <a:spLocks noGrp="1"/>
          </p:cNvSpPr>
          <p:nvPr>
            <p:ph idx="1"/>
          </p:nvPr>
        </p:nvSpPr>
        <p:spPr>
          <a:xfrm>
            <a:off x="357188" y="1285875"/>
            <a:ext cx="8786812" cy="5248275"/>
          </a:xfrm>
        </p:spPr>
        <p:txBody>
          <a:bodyPr/>
          <a:lstStyle/>
          <a:p>
            <a:pPr marL="0" algn="just">
              <a:buFont typeface="Wingdings" pitchFamily="2" charset="2"/>
              <a:buNone/>
            </a:pPr>
            <a:r>
              <a:rPr lang="ru-RU" sz="2300" smtClean="0">
                <a:solidFill>
                  <a:schemeClr val="tx2"/>
                </a:solidFill>
              </a:rPr>
              <a:t>Требования к разделу «Производственный план»</a:t>
            </a:r>
          </a:p>
          <a:p>
            <a:pPr marL="0">
              <a:buFont typeface="Wingdings" pitchFamily="2" charset="2"/>
              <a:buNone/>
            </a:pPr>
            <a:endParaRPr lang="ru-RU" sz="1200" b="0" smtClean="0">
              <a:solidFill>
                <a:schemeClr val="tx2"/>
              </a:solidFill>
            </a:endParaRPr>
          </a:p>
          <a:p>
            <a:pPr marL="0">
              <a:buFont typeface="Wingdings" pitchFamily="2" charset="2"/>
              <a:buNone/>
            </a:pPr>
            <a:r>
              <a:rPr lang="ru-RU" sz="2400" b="0" smtClean="0">
                <a:solidFill>
                  <a:schemeClr val="tx2"/>
                </a:solidFill>
              </a:rPr>
              <a:t>В подразделе </a:t>
            </a:r>
            <a:r>
              <a:rPr lang="ru-RU" sz="2400" smtClean="0">
                <a:solidFill>
                  <a:schemeClr val="tx2"/>
                </a:solidFill>
              </a:rPr>
              <a:t>"Затраты на производство и реализацию продукции" </a:t>
            </a:r>
            <a:r>
              <a:rPr lang="ru-RU" sz="2400" b="0" smtClean="0">
                <a:solidFill>
                  <a:schemeClr val="tx2"/>
                </a:solidFill>
              </a:rPr>
              <a:t>даются обоснования по каждому </a:t>
            </a:r>
            <a:r>
              <a:rPr lang="ru-RU" sz="2400" smtClean="0">
                <a:solidFill>
                  <a:schemeClr val="tx2"/>
                </a:solidFill>
              </a:rPr>
              <a:t>элементу затрат на производство и реализацию продукции</a:t>
            </a:r>
            <a:r>
              <a:rPr lang="ru-RU" sz="2400" b="0" smtClean="0">
                <a:solidFill>
                  <a:schemeClr val="tx2"/>
                </a:solidFill>
              </a:rPr>
              <a:t>, прогнозируются их изменения в перспективе.</a:t>
            </a:r>
          </a:p>
          <a:p>
            <a:pPr marL="0">
              <a:buFont typeface="Wingdings" pitchFamily="2" charset="2"/>
              <a:buNone/>
            </a:pPr>
            <a:r>
              <a:rPr lang="ru-RU" sz="2400" b="0" smtClean="0">
                <a:solidFill>
                  <a:schemeClr val="tx2"/>
                </a:solidFill>
              </a:rPr>
              <a:t>Сводный расчет затрат на производство и реализацию продукции оформляется согласно </a:t>
            </a:r>
            <a:r>
              <a:rPr lang="ru-RU" sz="2400" smtClean="0">
                <a:solidFill>
                  <a:schemeClr val="tx2"/>
                </a:solidFill>
              </a:rPr>
              <a:t>обязательной таблице к Постановлению</a:t>
            </a:r>
            <a:r>
              <a:rPr lang="ru-RU" sz="2400" b="0" smtClean="0">
                <a:solidFill>
                  <a:schemeClr val="tx2"/>
                </a:solidFill>
              </a:rPr>
              <a:t>. Для анализа безубыточности выделяются условно-переменные и условно-постоянные затраты.</a:t>
            </a:r>
            <a:endParaRPr lang="ru-RU" sz="2200" b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reeform 63"/>
          <p:cNvSpPr>
            <a:spLocks/>
          </p:cNvSpPr>
          <p:nvPr/>
        </p:nvSpPr>
        <p:spPr bwMode="gray">
          <a:xfrm rot="-6934019" flipH="1" flipV="1">
            <a:off x="-300037" y="4321175"/>
            <a:ext cx="3225800" cy="533400"/>
          </a:xfrm>
          <a:custGeom>
            <a:avLst/>
            <a:gdLst>
              <a:gd name="T0" fmla="*/ 2147483647 w 1832"/>
              <a:gd name="T1" fmla="*/ 2147483647 h 408"/>
              <a:gd name="T2" fmla="*/ 2147483647 w 1832"/>
              <a:gd name="T3" fmla="*/ 2147483647 h 408"/>
              <a:gd name="T4" fmla="*/ 2147483647 w 1832"/>
              <a:gd name="T5" fmla="*/ 2147483647 h 408"/>
              <a:gd name="T6" fmla="*/ 2147483647 w 1832"/>
              <a:gd name="T7" fmla="*/ 2147483647 h 408"/>
              <a:gd name="T8" fmla="*/ 2147483647 w 1832"/>
              <a:gd name="T9" fmla="*/ 2147483647 h 408"/>
              <a:gd name="T10" fmla="*/ 2147483647 w 1832"/>
              <a:gd name="T11" fmla="*/ 2147483647 h 408"/>
              <a:gd name="T12" fmla="*/ 2147483647 w 1832"/>
              <a:gd name="T13" fmla="*/ 2147483647 h 408"/>
              <a:gd name="T14" fmla="*/ 2147483647 w 1832"/>
              <a:gd name="T15" fmla="*/ 2147483647 h 408"/>
              <a:gd name="T16" fmla="*/ 2147483647 w 1832"/>
              <a:gd name="T17" fmla="*/ 2147483647 h 408"/>
              <a:gd name="T18" fmla="*/ 2147483647 w 1832"/>
              <a:gd name="T19" fmla="*/ 2147483647 h 408"/>
              <a:gd name="T20" fmla="*/ 2147483647 w 1832"/>
              <a:gd name="T21" fmla="*/ 2147483647 h 408"/>
              <a:gd name="T22" fmla="*/ 0 w 1832"/>
              <a:gd name="T23" fmla="*/ 2147483647 h 408"/>
              <a:gd name="T24" fmla="*/ 0 w 1832"/>
              <a:gd name="T25" fmla="*/ 0 h 408"/>
              <a:gd name="T26" fmla="*/ 2147483647 w 1832"/>
              <a:gd name="T27" fmla="*/ 0 h 408"/>
              <a:gd name="T28" fmla="*/ 2147483647 w 1832"/>
              <a:gd name="T29" fmla="*/ 2147483647 h 408"/>
              <a:gd name="T30" fmla="*/ 2147483647 w 1832"/>
              <a:gd name="T31" fmla="*/ 2147483647 h 408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832"/>
              <a:gd name="T49" fmla="*/ 0 h 408"/>
              <a:gd name="T50" fmla="*/ 1832 w 1832"/>
              <a:gd name="T51" fmla="*/ 408 h 408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832" h="408">
                <a:moveTo>
                  <a:pt x="1832" y="32"/>
                </a:moveTo>
                <a:lnTo>
                  <a:pt x="1830" y="66"/>
                </a:lnTo>
                <a:lnTo>
                  <a:pt x="1814" y="128"/>
                </a:lnTo>
                <a:lnTo>
                  <a:pt x="1788" y="188"/>
                </a:lnTo>
                <a:lnTo>
                  <a:pt x="1754" y="240"/>
                </a:lnTo>
                <a:lnTo>
                  <a:pt x="1712" y="288"/>
                </a:lnTo>
                <a:lnTo>
                  <a:pt x="1664" y="330"/>
                </a:lnTo>
                <a:lnTo>
                  <a:pt x="1610" y="362"/>
                </a:lnTo>
                <a:lnTo>
                  <a:pt x="1550" y="388"/>
                </a:lnTo>
                <a:lnTo>
                  <a:pt x="1486" y="402"/>
                </a:lnTo>
                <a:lnTo>
                  <a:pt x="1418" y="408"/>
                </a:lnTo>
                <a:lnTo>
                  <a:pt x="0" y="408"/>
                </a:lnTo>
                <a:lnTo>
                  <a:pt x="0" y="0"/>
                </a:lnTo>
                <a:lnTo>
                  <a:pt x="1832" y="0"/>
                </a:lnTo>
                <a:lnTo>
                  <a:pt x="1832" y="32"/>
                </a:lnTo>
                <a:close/>
              </a:path>
            </a:pathLst>
          </a:custGeom>
          <a:solidFill>
            <a:srgbClr val="98B5B6"/>
          </a:solidFill>
          <a:ln w="0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533400"/>
            <a:ext cx="8185150" cy="563563"/>
          </a:xfrm>
        </p:spPr>
        <p:txBody>
          <a:bodyPr/>
          <a:lstStyle/>
          <a:p>
            <a:pPr algn="l" eaLnBrk="1" hangingPunct="1"/>
            <a:r>
              <a:rPr lang="ru-RU" sz="4000" smtClean="0"/>
              <a:t>Классификация бизнес-планов</a:t>
            </a:r>
            <a:endParaRPr lang="en-US" sz="2400" smtClean="0"/>
          </a:p>
        </p:txBody>
      </p:sp>
      <p:grpSp>
        <p:nvGrpSpPr>
          <p:cNvPr id="7172" name="Group 91"/>
          <p:cNvGrpSpPr>
            <a:grpSpLocks/>
          </p:cNvGrpSpPr>
          <p:nvPr/>
        </p:nvGrpSpPr>
        <p:grpSpPr bwMode="auto">
          <a:xfrm>
            <a:off x="-684213" y="3084513"/>
            <a:ext cx="10069513" cy="152400"/>
            <a:chOff x="0" y="1909"/>
            <a:chExt cx="5760" cy="123"/>
          </a:xfrm>
        </p:grpSpPr>
        <p:sp>
          <p:nvSpPr>
            <p:cNvPr id="7256" name="Rectangle 3"/>
            <p:cNvSpPr>
              <a:spLocks noChangeArrowheads="1"/>
            </p:cNvSpPr>
            <p:nvPr/>
          </p:nvSpPr>
          <p:spPr bwMode="gray">
            <a:xfrm>
              <a:off x="0" y="1909"/>
              <a:ext cx="5760" cy="34"/>
            </a:xfrm>
            <a:prstGeom prst="rect">
              <a:avLst/>
            </a:prstGeom>
            <a:gradFill rotWithShape="1">
              <a:gsLst>
                <a:gs pos="0">
                  <a:srgbClr val="808080"/>
                </a:gs>
                <a:gs pos="100000">
                  <a:srgbClr val="ECECEC"/>
                </a:gs>
              </a:gsLst>
              <a:lin ang="5400000" scaled="1"/>
            </a:gradFill>
            <a:ln w="952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257" name="Rectangle 4"/>
            <p:cNvSpPr>
              <a:spLocks noChangeArrowheads="1"/>
            </p:cNvSpPr>
            <p:nvPr/>
          </p:nvSpPr>
          <p:spPr bwMode="gray">
            <a:xfrm>
              <a:off x="0" y="1942"/>
              <a:ext cx="5760" cy="90"/>
            </a:xfrm>
            <a:prstGeom prst="rect">
              <a:avLst/>
            </a:prstGeom>
            <a:gradFill rotWithShape="1">
              <a:gsLst>
                <a:gs pos="0">
                  <a:srgbClr val="CFCFCF"/>
                </a:gs>
                <a:gs pos="100000">
                  <a:srgbClr val="5F5F5F"/>
                </a:gs>
              </a:gsLst>
              <a:lin ang="5400000" scaled="1"/>
            </a:gradFill>
            <a:ln w="952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7173" name="Group 5"/>
          <p:cNvGrpSpPr>
            <a:grpSpLocks/>
          </p:cNvGrpSpPr>
          <p:nvPr/>
        </p:nvGrpSpPr>
        <p:grpSpPr bwMode="auto">
          <a:xfrm rot="3877067">
            <a:off x="4713288" y="4421188"/>
            <a:ext cx="3063875" cy="974725"/>
            <a:chOff x="2290" y="2725"/>
            <a:chExt cx="1832" cy="713"/>
          </a:xfrm>
        </p:grpSpPr>
        <p:grpSp>
          <p:nvGrpSpPr>
            <p:cNvPr id="7250" name="Group 6"/>
            <p:cNvGrpSpPr>
              <a:grpSpLocks/>
            </p:cNvGrpSpPr>
            <p:nvPr/>
          </p:nvGrpSpPr>
          <p:grpSpPr bwMode="auto">
            <a:xfrm>
              <a:off x="2290" y="3030"/>
              <a:ext cx="1832" cy="408"/>
              <a:chOff x="2290" y="3030"/>
              <a:chExt cx="1832" cy="408"/>
            </a:xfrm>
          </p:grpSpPr>
          <p:sp>
            <p:nvSpPr>
              <p:cNvPr id="7254" name="Freeform 7"/>
              <p:cNvSpPr>
                <a:spLocks/>
              </p:cNvSpPr>
              <p:nvPr/>
            </p:nvSpPr>
            <p:spPr bwMode="gray">
              <a:xfrm>
                <a:off x="2290" y="3030"/>
                <a:ext cx="1832" cy="408"/>
              </a:xfrm>
              <a:custGeom>
                <a:avLst/>
                <a:gdLst>
                  <a:gd name="T0" fmla="*/ 1832 w 1832"/>
                  <a:gd name="T1" fmla="*/ 32 h 408"/>
                  <a:gd name="T2" fmla="*/ 1830 w 1832"/>
                  <a:gd name="T3" fmla="*/ 66 h 408"/>
                  <a:gd name="T4" fmla="*/ 1814 w 1832"/>
                  <a:gd name="T5" fmla="*/ 128 h 408"/>
                  <a:gd name="T6" fmla="*/ 1788 w 1832"/>
                  <a:gd name="T7" fmla="*/ 188 h 408"/>
                  <a:gd name="T8" fmla="*/ 1754 w 1832"/>
                  <a:gd name="T9" fmla="*/ 240 h 408"/>
                  <a:gd name="T10" fmla="*/ 1712 w 1832"/>
                  <a:gd name="T11" fmla="*/ 288 h 408"/>
                  <a:gd name="T12" fmla="*/ 1664 w 1832"/>
                  <a:gd name="T13" fmla="*/ 330 h 408"/>
                  <a:gd name="T14" fmla="*/ 1610 w 1832"/>
                  <a:gd name="T15" fmla="*/ 362 h 408"/>
                  <a:gd name="T16" fmla="*/ 1550 w 1832"/>
                  <a:gd name="T17" fmla="*/ 388 h 408"/>
                  <a:gd name="T18" fmla="*/ 1486 w 1832"/>
                  <a:gd name="T19" fmla="*/ 402 h 408"/>
                  <a:gd name="T20" fmla="*/ 1418 w 1832"/>
                  <a:gd name="T21" fmla="*/ 408 h 408"/>
                  <a:gd name="T22" fmla="*/ 0 w 1832"/>
                  <a:gd name="T23" fmla="*/ 408 h 408"/>
                  <a:gd name="T24" fmla="*/ 0 w 1832"/>
                  <a:gd name="T25" fmla="*/ 0 h 408"/>
                  <a:gd name="T26" fmla="*/ 1832 w 1832"/>
                  <a:gd name="T27" fmla="*/ 0 h 408"/>
                  <a:gd name="T28" fmla="*/ 1832 w 1832"/>
                  <a:gd name="T29" fmla="*/ 32 h 408"/>
                  <a:gd name="T30" fmla="*/ 1832 w 1832"/>
                  <a:gd name="T31" fmla="*/ 32 h 408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1832"/>
                  <a:gd name="T49" fmla="*/ 0 h 408"/>
                  <a:gd name="T50" fmla="*/ 1832 w 1832"/>
                  <a:gd name="T51" fmla="*/ 408 h 408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1832" h="408">
                    <a:moveTo>
                      <a:pt x="1832" y="32"/>
                    </a:moveTo>
                    <a:lnTo>
                      <a:pt x="1830" y="66"/>
                    </a:lnTo>
                    <a:lnTo>
                      <a:pt x="1814" y="128"/>
                    </a:lnTo>
                    <a:lnTo>
                      <a:pt x="1788" y="188"/>
                    </a:lnTo>
                    <a:lnTo>
                      <a:pt x="1754" y="240"/>
                    </a:lnTo>
                    <a:lnTo>
                      <a:pt x="1712" y="288"/>
                    </a:lnTo>
                    <a:lnTo>
                      <a:pt x="1664" y="330"/>
                    </a:lnTo>
                    <a:lnTo>
                      <a:pt x="1610" y="362"/>
                    </a:lnTo>
                    <a:lnTo>
                      <a:pt x="1550" y="388"/>
                    </a:lnTo>
                    <a:lnTo>
                      <a:pt x="1486" y="402"/>
                    </a:lnTo>
                    <a:lnTo>
                      <a:pt x="1418" y="408"/>
                    </a:lnTo>
                    <a:lnTo>
                      <a:pt x="0" y="408"/>
                    </a:lnTo>
                    <a:lnTo>
                      <a:pt x="0" y="0"/>
                    </a:lnTo>
                    <a:lnTo>
                      <a:pt x="1832" y="0"/>
                    </a:lnTo>
                    <a:lnTo>
                      <a:pt x="1832" y="32"/>
                    </a:lnTo>
                    <a:close/>
                  </a:path>
                </a:pathLst>
              </a:custGeom>
              <a:solidFill>
                <a:srgbClr val="608788"/>
              </a:solidFill>
              <a:ln w="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55" name="Freeform 8"/>
              <p:cNvSpPr>
                <a:spLocks/>
              </p:cNvSpPr>
              <p:nvPr/>
            </p:nvSpPr>
            <p:spPr bwMode="gray">
              <a:xfrm>
                <a:off x="3810" y="3058"/>
                <a:ext cx="288" cy="334"/>
              </a:xfrm>
              <a:custGeom>
                <a:avLst/>
                <a:gdLst>
                  <a:gd name="T0" fmla="*/ 288 w 288"/>
                  <a:gd name="T1" fmla="*/ 0 h 334"/>
                  <a:gd name="T2" fmla="*/ 284 w 288"/>
                  <a:gd name="T3" fmla="*/ 52 h 334"/>
                  <a:gd name="T4" fmla="*/ 272 w 288"/>
                  <a:gd name="T5" fmla="*/ 98 h 334"/>
                  <a:gd name="T6" fmla="*/ 254 w 288"/>
                  <a:gd name="T7" fmla="*/ 140 h 334"/>
                  <a:gd name="T8" fmla="*/ 230 w 288"/>
                  <a:gd name="T9" fmla="*/ 176 h 334"/>
                  <a:gd name="T10" fmla="*/ 204 w 288"/>
                  <a:gd name="T11" fmla="*/ 208 h 334"/>
                  <a:gd name="T12" fmla="*/ 174 w 288"/>
                  <a:gd name="T13" fmla="*/ 238 h 334"/>
                  <a:gd name="T14" fmla="*/ 144 w 288"/>
                  <a:gd name="T15" fmla="*/ 262 h 334"/>
                  <a:gd name="T16" fmla="*/ 112 w 288"/>
                  <a:gd name="T17" fmla="*/ 282 h 334"/>
                  <a:gd name="T18" fmla="*/ 84 w 288"/>
                  <a:gd name="T19" fmla="*/ 298 h 334"/>
                  <a:gd name="T20" fmla="*/ 56 w 288"/>
                  <a:gd name="T21" fmla="*/ 312 h 334"/>
                  <a:gd name="T22" fmla="*/ 34 w 288"/>
                  <a:gd name="T23" fmla="*/ 322 h 334"/>
                  <a:gd name="T24" fmla="*/ 16 w 288"/>
                  <a:gd name="T25" fmla="*/ 328 h 334"/>
                  <a:gd name="T26" fmla="*/ 4 w 288"/>
                  <a:gd name="T27" fmla="*/ 332 h 334"/>
                  <a:gd name="T28" fmla="*/ 0 w 288"/>
                  <a:gd name="T29" fmla="*/ 334 h 334"/>
                  <a:gd name="T30" fmla="*/ 4 w 288"/>
                  <a:gd name="T31" fmla="*/ 332 h 334"/>
                  <a:gd name="T32" fmla="*/ 16 w 288"/>
                  <a:gd name="T33" fmla="*/ 326 h 334"/>
                  <a:gd name="T34" fmla="*/ 34 w 288"/>
                  <a:gd name="T35" fmla="*/ 318 h 334"/>
                  <a:gd name="T36" fmla="*/ 56 w 288"/>
                  <a:gd name="T37" fmla="*/ 304 h 334"/>
                  <a:gd name="T38" fmla="*/ 84 w 288"/>
                  <a:gd name="T39" fmla="*/ 288 h 334"/>
                  <a:gd name="T40" fmla="*/ 112 w 288"/>
                  <a:gd name="T41" fmla="*/ 266 h 334"/>
                  <a:gd name="T42" fmla="*/ 142 w 288"/>
                  <a:gd name="T43" fmla="*/ 242 h 334"/>
                  <a:gd name="T44" fmla="*/ 170 w 288"/>
                  <a:gd name="T45" fmla="*/ 212 h 334"/>
                  <a:gd name="T46" fmla="*/ 196 w 288"/>
                  <a:gd name="T47" fmla="*/ 180 h 334"/>
                  <a:gd name="T48" fmla="*/ 220 w 288"/>
                  <a:gd name="T49" fmla="*/ 142 h 334"/>
                  <a:gd name="T50" fmla="*/ 238 w 288"/>
                  <a:gd name="T51" fmla="*/ 100 h 334"/>
                  <a:gd name="T52" fmla="*/ 250 w 288"/>
                  <a:gd name="T53" fmla="*/ 54 h 334"/>
                  <a:gd name="T54" fmla="*/ 254 w 288"/>
                  <a:gd name="T55" fmla="*/ 2 h 334"/>
                  <a:gd name="T56" fmla="*/ 288 w 288"/>
                  <a:gd name="T57" fmla="*/ 0 h 334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88"/>
                  <a:gd name="T88" fmla="*/ 0 h 334"/>
                  <a:gd name="T89" fmla="*/ 288 w 288"/>
                  <a:gd name="T90" fmla="*/ 334 h 334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88" h="334">
                    <a:moveTo>
                      <a:pt x="288" y="0"/>
                    </a:moveTo>
                    <a:lnTo>
                      <a:pt x="284" y="52"/>
                    </a:lnTo>
                    <a:lnTo>
                      <a:pt x="272" y="98"/>
                    </a:lnTo>
                    <a:lnTo>
                      <a:pt x="254" y="140"/>
                    </a:lnTo>
                    <a:lnTo>
                      <a:pt x="230" y="176"/>
                    </a:lnTo>
                    <a:lnTo>
                      <a:pt x="204" y="208"/>
                    </a:lnTo>
                    <a:lnTo>
                      <a:pt x="174" y="238"/>
                    </a:lnTo>
                    <a:lnTo>
                      <a:pt x="144" y="262"/>
                    </a:lnTo>
                    <a:lnTo>
                      <a:pt x="112" y="282"/>
                    </a:lnTo>
                    <a:lnTo>
                      <a:pt x="84" y="298"/>
                    </a:lnTo>
                    <a:lnTo>
                      <a:pt x="56" y="312"/>
                    </a:lnTo>
                    <a:lnTo>
                      <a:pt x="34" y="322"/>
                    </a:lnTo>
                    <a:lnTo>
                      <a:pt x="16" y="328"/>
                    </a:lnTo>
                    <a:lnTo>
                      <a:pt x="4" y="332"/>
                    </a:lnTo>
                    <a:lnTo>
                      <a:pt x="0" y="334"/>
                    </a:lnTo>
                    <a:lnTo>
                      <a:pt x="4" y="332"/>
                    </a:lnTo>
                    <a:lnTo>
                      <a:pt x="16" y="326"/>
                    </a:lnTo>
                    <a:lnTo>
                      <a:pt x="34" y="318"/>
                    </a:lnTo>
                    <a:lnTo>
                      <a:pt x="56" y="304"/>
                    </a:lnTo>
                    <a:lnTo>
                      <a:pt x="84" y="288"/>
                    </a:lnTo>
                    <a:lnTo>
                      <a:pt x="112" y="266"/>
                    </a:lnTo>
                    <a:lnTo>
                      <a:pt x="142" y="242"/>
                    </a:lnTo>
                    <a:lnTo>
                      <a:pt x="170" y="212"/>
                    </a:lnTo>
                    <a:lnTo>
                      <a:pt x="196" y="180"/>
                    </a:lnTo>
                    <a:lnTo>
                      <a:pt x="220" y="142"/>
                    </a:lnTo>
                    <a:lnTo>
                      <a:pt x="238" y="100"/>
                    </a:lnTo>
                    <a:lnTo>
                      <a:pt x="250" y="54"/>
                    </a:lnTo>
                    <a:lnTo>
                      <a:pt x="254" y="2"/>
                    </a:lnTo>
                    <a:lnTo>
                      <a:pt x="288" y="0"/>
                    </a:lnTo>
                    <a:close/>
                  </a:path>
                </a:pathLst>
              </a:custGeom>
              <a:solidFill>
                <a:srgbClr val="FFFFFF">
                  <a:alpha val="49019"/>
                </a:srgbClr>
              </a:solidFill>
              <a:ln w="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251" name="Group 9"/>
            <p:cNvGrpSpPr>
              <a:grpSpLocks/>
            </p:cNvGrpSpPr>
            <p:nvPr/>
          </p:nvGrpSpPr>
          <p:grpSpPr bwMode="auto">
            <a:xfrm flipV="1">
              <a:off x="2290" y="2725"/>
              <a:ext cx="1406" cy="313"/>
              <a:chOff x="2290" y="3030"/>
              <a:chExt cx="1832" cy="408"/>
            </a:xfrm>
          </p:grpSpPr>
          <p:sp>
            <p:nvSpPr>
              <p:cNvPr id="7252" name="Freeform 10"/>
              <p:cNvSpPr>
                <a:spLocks/>
              </p:cNvSpPr>
              <p:nvPr/>
            </p:nvSpPr>
            <p:spPr bwMode="gray">
              <a:xfrm>
                <a:off x="2290" y="3030"/>
                <a:ext cx="1832" cy="408"/>
              </a:xfrm>
              <a:custGeom>
                <a:avLst/>
                <a:gdLst>
                  <a:gd name="T0" fmla="*/ 1832 w 1832"/>
                  <a:gd name="T1" fmla="*/ 32 h 408"/>
                  <a:gd name="T2" fmla="*/ 1830 w 1832"/>
                  <a:gd name="T3" fmla="*/ 66 h 408"/>
                  <a:gd name="T4" fmla="*/ 1814 w 1832"/>
                  <a:gd name="T5" fmla="*/ 128 h 408"/>
                  <a:gd name="T6" fmla="*/ 1788 w 1832"/>
                  <a:gd name="T7" fmla="*/ 188 h 408"/>
                  <a:gd name="T8" fmla="*/ 1754 w 1832"/>
                  <a:gd name="T9" fmla="*/ 240 h 408"/>
                  <a:gd name="T10" fmla="*/ 1712 w 1832"/>
                  <a:gd name="T11" fmla="*/ 288 h 408"/>
                  <a:gd name="T12" fmla="*/ 1664 w 1832"/>
                  <a:gd name="T13" fmla="*/ 330 h 408"/>
                  <a:gd name="T14" fmla="*/ 1610 w 1832"/>
                  <a:gd name="T15" fmla="*/ 362 h 408"/>
                  <a:gd name="T16" fmla="*/ 1550 w 1832"/>
                  <a:gd name="T17" fmla="*/ 388 h 408"/>
                  <a:gd name="T18" fmla="*/ 1486 w 1832"/>
                  <a:gd name="T19" fmla="*/ 402 h 408"/>
                  <a:gd name="T20" fmla="*/ 1418 w 1832"/>
                  <a:gd name="T21" fmla="*/ 408 h 408"/>
                  <a:gd name="T22" fmla="*/ 0 w 1832"/>
                  <a:gd name="T23" fmla="*/ 408 h 408"/>
                  <a:gd name="T24" fmla="*/ 0 w 1832"/>
                  <a:gd name="T25" fmla="*/ 0 h 408"/>
                  <a:gd name="T26" fmla="*/ 1832 w 1832"/>
                  <a:gd name="T27" fmla="*/ 0 h 408"/>
                  <a:gd name="T28" fmla="*/ 1832 w 1832"/>
                  <a:gd name="T29" fmla="*/ 32 h 408"/>
                  <a:gd name="T30" fmla="*/ 1832 w 1832"/>
                  <a:gd name="T31" fmla="*/ 32 h 408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1832"/>
                  <a:gd name="T49" fmla="*/ 0 h 408"/>
                  <a:gd name="T50" fmla="*/ 1832 w 1832"/>
                  <a:gd name="T51" fmla="*/ 408 h 408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1832" h="408">
                    <a:moveTo>
                      <a:pt x="1832" y="32"/>
                    </a:moveTo>
                    <a:lnTo>
                      <a:pt x="1830" y="66"/>
                    </a:lnTo>
                    <a:lnTo>
                      <a:pt x="1814" y="128"/>
                    </a:lnTo>
                    <a:lnTo>
                      <a:pt x="1788" y="188"/>
                    </a:lnTo>
                    <a:lnTo>
                      <a:pt x="1754" y="240"/>
                    </a:lnTo>
                    <a:lnTo>
                      <a:pt x="1712" y="288"/>
                    </a:lnTo>
                    <a:lnTo>
                      <a:pt x="1664" y="330"/>
                    </a:lnTo>
                    <a:lnTo>
                      <a:pt x="1610" y="362"/>
                    </a:lnTo>
                    <a:lnTo>
                      <a:pt x="1550" y="388"/>
                    </a:lnTo>
                    <a:lnTo>
                      <a:pt x="1486" y="402"/>
                    </a:lnTo>
                    <a:lnTo>
                      <a:pt x="1418" y="408"/>
                    </a:lnTo>
                    <a:lnTo>
                      <a:pt x="0" y="408"/>
                    </a:lnTo>
                    <a:lnTo>
                      <a:pt x="0" y="0"/>
                    </a:lnTo>
                    <a:lnTo>
                      <a:pt x="1832" y="0"/>
                    </a:lnTo>
                    <a:lnTo>
                      <a:pt x="1832" y="32"/>
                    </a:lnTo>
                    <a:close/>
                  </a:path>
                </a:pathLst>
              </a:custGeom>
              <a:solidFill>
                <a:srgbClr val="98B5B6"/>
              </a:solidFill>
              <a:ln w="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53" name="Freeform 11"/>
              <p:cNvSpPr>
                <a:spLocks/>
              </p:cNvSpPr>
              <p:nvPr/>
            </p:nvSpPr>
            <p:spPr bwMode="gray">
              <a:xfrm>
                <a:off x="3810" y="3058"/>
                <a:ext cx="288" cy="334"/>
              </a:xfrm>
              <a:custGeom>
                <a:avLst/>
                <a:gdLst>
                  <a:gd name="T0" fmla="*/ 288 w 288"/>
                  <a:gd name="T1" fmla="*/ 0 h 334"/>
                  <a:gd name="T2" fmla="*/ 284 w 288"/>
                  <a:gd name="T3" fmla="*/ 52 h 334"/>
                  <a:gd name="T4" fmla="*/ 272 w 288"/>
                  <a:gd name="T5" fmla="*/ 98 h 334"/>
                  <a:gd name="T6" fmla="*/ 254 w 288"/>
                  <a:gd name="T7" fmla="*/ 140 h 334"/>
                  <a:gd name="T8" fmla="*/ 230 w 288"/>
                  <a:gd name="T9" fmla="*/ 176 h 334"/>
                  <a:gd name="T10" fmla="*/ 204 w 288"/>
                  <a:gd name="T11" fmla="*/ 208 h 334"/>
                  <a:gd name="T12" fmla="*/ 174 w 288"/>
                  <a:gd name="T13" fmla="*/ 238 h 334"/>
                  <a:gd name="T14" fmla="*/ 144 w 288"/>
                  <a:gd name="T15" fmla="*/ 262 h 334"/>
                  <a:gd name="T16" fmla="*/ 112 w 288"/>
                  <a:gd name="T17" fmla="*/ 282 h 334"/>
                  <a:gd name="T18" fmla="*/ 84 w 288"/>
                  <a:gd name="T19" fmla="*/ 298 h 334"/>
                  <a:gd name="T20" fmla="*/ 56 w 288"/>
                  <a:gd name="T21" fmla="*/ 312 h 334"/>
                  <a:gd name="T22" fmla="*/ 34 w 288"/>
                  <a:gd name="T23" fmla="*/ 322 h 334"/>
                  <a:gd name="T24" fmla="*/ 16 w 288"/>
                  <a:gd name="T25" fmla="*/ 328 h 334"/>
                  <a:gd name="T26" fmla="*/ 4 w 288"/>
                  <a:gd name="T27" fmla="*/ 332 h 334"/>
                  <a:gd name="T28" fmla="*/ 0 w 288"/>
                  <a:gd name="T29" fmla="*/ 334 h 334"/>
                  <a:gd name="T30" fmla="*/ 4 w 288"/>
                  <a:gd name="T31" fmla="*/ 332 h 334"/>
                  <a:gd name="T32" fmla="*/ 16 w 288"/>
                  <a:gd name="T33" fmla="*/ 326 h 334"/>
                  <a:gd name="T34" fmla="*/ 34 w 288"/>
                  <a:gd name="T35" fmla="*/ 318 h 334"/>
                  <a:gd name="T36" fmla="*/ 56 w 288"/>
                  <a:gd name="T37" fmla="*/ 304 h 334"/>
                  <a:gd name="T38" fmla="*/ 84 w 288"/>
                  <a:gd name="T39" fmla="*/ 288 h 334"/>
                  <a:gd name="T40" fmla="*/ 112 w 288"/>
                  <a:gd name="T41" fmla="*/ 266 h 334"/>
                  <a:gd name="T42" fmla="*/ 142 w 288"/>
                  <a:gd name="T43" fmla="*/ 242 h 334"/>
                  <a:gd name="T44" fmla="*/ 170 w 288"/>
                  <a:gd name="T45" fmla="*/ 212 h 334"/>
                  <a:gd name="T46" fmla="*/ 196 w 288"/>
                  <a:gd name="T47" fmla="*/ 180 h 334"/>
                  <a:gd name="T48" fmla="*/ 220 w 288"/>
                  <a:gd name="T49" fmla="*/ 142 h 334"/>
                  <a:gd name="T50" fmla="*/ 238 w 288"/>
                  <a:gd name="T51" fmla="*/ 100 h 334"/>
                  <a:gd name="T52" fmla="*/ 250 w 288"/>
                  <a:gd name="T53" fmla="*/ 54 h 334"/>
                  <a:gd name="T54" fmla="*/ 254 w 288"/>
                  <a:gd name="T55" fmla="*/ 2 h 334"/>
                  <a:gd name="T56" fmla="*/ 288 w 288"/>
                  <a:gd name="T57" fmla="*/ 0 h 334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88"/>
                  <a:gd name="T88" fmla="*/ 0 h 334"/>
                  <a:gd name="T89" fmla="*/ 288 w 288"/>
                  <a:gd name="T90" fmla="*/ 334 h 334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88" h="334">
                    <a:moveTo>
                      <a:pt x="288" y="0"/>
                    </a:moveTo>
                    <a:lnTo>
                      <a:pt x="284" y="52"/>
                    </a:lnTo>
                    <a:lnTo>
                      <a:pt x="272" y="98"/>
                    </a:lnTo>
                    <a:lnTo>
                      <a:pt x="254" y="140"/>
                    </a:lnTo>
                    <a:lnTo>
                      <a:pt x="230" y="176"/>
                    </a:lnTo>
                    <a:lnTo>
                      <a:pt x="204" y="208"/>
                    </a:lnTo>
                    <a:lnTo>
                      <a:pt x="174" y="238"/>
                    </a:lnTo>
                    <a:lnTo>
                      <a:pt x="144" y="262"/>
                    </a:lnTo>
                    <a:lnTo>
                      <a:pt x="112" y="282"/>
                    </a:lnTo>
                    <a:lnTo>
                      <a:pt x="84" y="298"/>
                    </a:lnTo>
                    <a:lnTo>
                      <a:pt x="56" y="312"/>
                    </a:lnTo>
                    <a:lnTo>
                      <a:pt x="34" y="322"/>
                    </a:lnTo>
                    <a:lnTo>
                      <a:pt x="16" y="328"/>
                    </a:lnTo>
                    <a:lnTo>
                      <a:pt x="4" y="332"/>
                    </a:lnTo>
                    <a:lnTo>
                      <a:pt x="0" y="334"/>
                    </a:lnTo>
                    <a:lnTo>
                      <a:pt x="4" y="332"/>
                    </a:lnTo>
                    <a:lnTo>
                      <a:pt x="16" y="326"/>
                    </a:lnTo>
                    <a:lnTo>
                      <a:pt x="34" y="318"/>
                    </a:lnTo>
                    <a:lnTo>
                      <a:pt x="56" y="304"/>
                    </a:lnTo>
                    <a:lnTo>
                      <a:pt x="84" y="288"/>
                    </a:lnTo>
                    <a:lnTo>
                      <a:pt x="112" y="266"/>
                    </a:lnTo>
                    <a:lnTo>
                      <a:pt x="142" y="242"/>
                    </a:lnTo>
                    <a:lnTo>
                      <a:pt x="170" y="212"/>
                    </a:lnTo>
                    <a:lnTo>
                      <a:pt x="196" y="180"/>
                    </a:lnTo>
                    <a:lnTo>
                      <a:pt x="220" y="142"/>
                    </a:lnTo>
                    <a:lnTo>
                      <a:pt x="238" y="100"/>
                    </a:lnTo>
                    <a:lnTo>
                      <a:pt x="250" y="54"/>
                    </a:lnTo>
                    <a:lnTo>
                      <a:pt x="254" y="2"/>
                    </a:lnTo>
                    <a:lnTo>
                      <a:pt x="288" y="0"/>
                    </a:lnTo>
                    <a:close/>
                  </a:path>
                </a:pathLst>
              </a:custGeom>
              <a:solidFill>
                <a:srgbClr val="FFFFFF">
                  <a:alpha val="49019"/>
                </a:srgbClr>
              </a:solidFill>
              <a:ln w="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7174" name="Group 12"/>
          <p:cNvGrpSpPr>
            <a:grpSpLocks/>
          </p:cNvGrpSpPr>
          <p:nvPr/>
        </p:nvGrpSpPr>
        <p:grpSpPr bwMode="auto">
          <a:xfrm>
            <a:off x="4668838" y="2393950"/>
            <a:ext cx="1439862" cy="1439863"/>
            <a:chOff x="2789" y="1625"/>
            <a:chExt cx="907" cy="907"/>
          </a:xfrm>
        </p:grpSpPr>
        <p:sp>
          <p:nvSpPr>
            <p:cNvPr id="7240" name="Oval 13"/>
            <p:cNvSpPr>
              <a:spLocks noChangeArrowheads="1"/>
            </p:cNvSpPr>
            <p:nvPr/>
          </p:nvSpPr>
          <p:spPr bwMode="gray">
            <a:xfrm>
              <a:off x="2789" y="1625"/>
              <a:ext cx="907" cy="907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50000">
                  <a:srgbClr val="83A6A7"/>
                </a:gs>
                <a:gs pos="100000">
                  <a:srgbClr val="FFFFFF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ru-RU"/>
            </a:p>
          </p:txBody>
        </p:sp>
        <p:sp>
          <p:nvSpPr>
            <p:cNvPr id="7241" name="Oval 14"/>
            <p:cNvSpPr>
              <a:spLocks noChangeArrowheads="1"/>
            </p:cNvSpPr>
            <p:nvPr/>
          </p:nvSpPr>
          <p:spPr bwMode="gray">
            <a:xfrm>
              <a:off x="2789" y="1625"/>
              <a:ext cx="907" cy="907"/>
            </a:xfrm>
            <a:prstGeom prst="ellipse">
              <a:avLst/>
            </a:prstGeom>
            <a:gradFill rotWithShape="1">
              <a:gsLst>
                <a:gs pos="0">
                  <a:srgbClr val="83A6A7">
                    <a:alpha val="32001"/>
                  </a:srgbClr>
                </a:gs>
                <a:gs pos="100000">
                  <a:srgbClr val="000000">
                    <a:alpha val="89998"/>
                  </a:srgb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ru-RU"/>
            </a:p>
          </p:txBody>
        </p:sp>
        <p:sp>
          <p:nvSpPr>
            <p:cNvPr id="7242" name="Oval 15"/>
            <p:cNvSpPr>
              <a:spLocks noChangeArrowheads="1"/>
            </p:cNvSpPr>
            <p:nvPr/>
          </p:nvSpPr>
          <p:spPr bwMode="gray">
            <a:xfrm>
              <a:off x="2849" y="1684"/>
              <a:ext cx="787" cy="788"/>
            </a:xfrm>
            <a:prstGeom prst="ellipse">
              <a:avLst/>
            </a:prstGeom>
            <a:gradFill rotWithShape="1">
              <a:gsLst>
                <a:gs pos="0">
                  <a:srgbClr val="475A5A"/>
                </a:gs>
                <a:gs pos="50000">
                  <a:srgbClr val="83A6A7"/>
                </a:gs>
                <a:gs pos="100000">
                  <a:srgbClr val="475A5A"/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7243" name="Oval 16"/>
            <p:cNvSpPr>
              <a:spLocks noChangeArrowheads="1"/>
            </p:cNvSpPr>
            <p:nvPr/>
          </p:nvSpPr>
          <p:spPr bwMode="gray">
            <a:xfrm>
              <a:off x="2849" y="1686"/>
              <a:ext cx="787" cy="788"/>
            </a:xfrm>
            <a:prstGeom prst="ellipse">
              <a:avLst/>
            </a:prstGeom>
            <a:gradFill rotWithShape="1">
              <a:gsLst>
                <a:gs pos="0">
                  <a:srgbClr val="53696A"/>
                </a:gs>
                <a:gs pos="100000">
                  <a:srgbClr val="83A6A7">
                    <a:alpha val="0"/>
                  </a:srgb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7244" name="Oval 17"/>
            <p:cNvSpPr>
              <a:spLocks noChangeArrowheads="1"/>
            </p:cNvSpPr>
            <p:nvPr/>
          </p:nvSpPr>
          <p:spPr bwMode="gray">
            <a:xfrm>
              <a:off x="2888" y="1724"/>
              <a:ext cx="709" cy="709"/>
            </a:xfrm>
            <a:prstGeom prst="ellipse">
              <a:avLst/>
            </a:prstGeom>
            <a:solidFill>
              <a:srgbClr val="000000"/>
            </a:solidFill>
            <a:ln w="38100" algn="ctr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grpSp>
          <p:nvGrpSpPr>
            <p:cNvPr id="7245" name="Group 18"/>
            <p:cNvGrpSpPr>
              <a:grpSpLocks/>
            </p:cNvGrpSpPr>
            <p:nvPr/>
          </p:nvGrpSpPr>
          <p:grpSpPr bwMode="auto">
            <a:xfrm>
              <a:off x="2899" y="1735"/>
              <a:ext cx="687" cy="688"/>
              <a:chOff x="4166" y="1706"/>
              <a:chExt cx="1252" cy="1252"/>
            </a:xfrm>
          </p:grpSpPr>
          <p:sp>
            <p:nvSpPr>
              <p:cNvPr id="7246" name="Oval 19"/>
              <p:cNvSpPr>
                <a:spLocks noChangeArrowheads="1"/>
              </p:cNvSpPr>
              <p:nvPr/>
            </p:nvSpPr>
            <p:spPr bwMode="gray">
              <a:xfrm>
                <a:off x="4166" y="1706"/>
                <a:ext cx="1252" cy="1252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7247" name="Oval 20"/>
              <p:cNvSpPr>
                <a:spLocks noChangeArrowheads="1"/>
              </p:cNvSpPr>
              <p:nvPr/>
            </p:nvSpPr>
            <p:spPr bwMode="gray">
              <a:xfrm>
                <a:off x="4182" y="1713"/>
                <a:ext cx="1222" cy="122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7248" name="Oval 21"/>
              <p:cNvSpPr>
                <a:spLocks noChangeArrowheads="1"/>
              </p:cNvSpPr>
              <p:nvPr/>
            </p:nvSpPr>
            <p:spPr bwMode="gray">
              <a:xfrm>
                <a:off x="4195" y="1725"/>
                <a:ext cx="1162" cy="1141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7249" name="Oval 22"/>
              <p:cNvSpPr>
                <a:spLocks noChangeArrowheads="1"/>
              </p:cNvSpPr>
              <p:nvPr/>
            </p:nvSpPr>
            <p:spPr bwMode="gray">
              <a:xfrm>
                <a:off x="4263" y="1757"/>
                <a:ext cx="1033" cy="92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7175" name="Group 23"/>
          <p:cNvGrpSpPr>
            <a:grpSpLocks/>
          </p:cNvGrpSpPr>
          <p:nvPr/>
        </p:nvGrpSpPr>
        <p:grpSpPr bwMode="auto">
          <a:xfrm rot="3877067">
            <a:off x="7104857" y="4241006"/>
            <a:ext cx="2503488" cy="974725"/>
            <a:chOff x="2290" y="2725"/>
            <a:chExt cx="1832" cy="713"/>
          </a:xfrm>
        </p:grpSpPr>
        <p:grpSp>
          <p:nvGrpSpPr>
            <p:cNvPr id="7234" name="Group 24"/>
            <p:cNvGrpSpPr>
              <a:grpSpLocks/>
            </p:cNvGrpSpPr>
            <p:nvPr/>
          </p:nvGrpSpPr>
          <p:grpSpPr bwMode="auto">
            <a:xfrm>
              <a:off x="2290" y="3030"/>
              <a:ext cx="1832" cy="408"/>
              <a:chOff x="2290" y="3030"/>
              <a:chExt cx="1832" cy="408"/>
            </a:xfrm>
          </p:grpSpPr>
          <p:sp>
            <p:nvSpPr>
              <p:cNvPr id="77849" name="Freeform 25"/>
              <p:cNvSpPr>
                <a:spLocks/>
              </p:cNvSpPr>
              <p:nvPr/>
            </p:nvSpPr>
            <p:spPr bwMode="gray">
              <a:xfrm>
                <a:off x="2265" y="3062"/>
                <a:ext cx="1832" cy="408"/>
              </a:xfrm>
              <a:custGeom>
                <a:avLst/>
                <a:gdLst>
                  <a:gd name="T0" fmla="*/ 1832 w 1832"/>
                  <a:gd name="T1" fmla="*/ 32 h 408"/>
                  <a:gd name="T2" fmla="*/ 1830 w 1832"/>
                  <a:gd name="T3" fmla="*/ 66 h 408"/>
                  <a:gd name="T4" fmla="*/ 1814 w 1832"/>
                  <a:gd name="T5" fmla="*/ 128 h 408"/>
                  <a:gd name="T6" fmla="*/ 1788 w 1832"/>
                  <a:gd name="T7" fmla="*/ 188 h 408"/>
                  <a:gd name="T8" fmla="*/ 1754 w 1832"/>
                  <a:gd name="T9" fmla="*/ 240 h 408"/>
                  <a:gd name="T10" fmla="*/ 1712 w 1832"/>
                  <a:gd name="T11" fmla="*/ 288 h 408"/>
                  <a:gd name="T12" fmla="*/ 1664 w 1832"/>
                  <a:gd name="T13" fmla="*/ 330 h 408"/>
                  <a:gd name="T14" fmla="*/ 1610 w 1832"/>
                  <a:gd name="T15" fmla="*/ 362 h 408"/>
                  <a:gd name="T16" fmla="*/ 1550 w 1832"/>
                  <a:gd name="T17" fmla="*/ 388 h 408"/>
                  <a:gd name="T18" fmla="*/ 1486 w 1832"/>
                  <a:gd name="T19" fmla="*/ 402 h 408"/>
                  <a:gd name="T20" fmla="*/ 1418 w 1832"/>
                  <a:gd name="T21" fmla="*/ 408 h 408"/>
                  <a:gd name="T22" fmla="*/ 0 w 1832"/>
                  <a:gd name="T23" fmla="*/ 408 h 408"/>
                  <a:gd name="T24" fmla="*/ 0 w 1832"/>
                  <a:gd name="T25" fmla="*/ 0 h 408"/>
                  <a:gd name="T26" fmla="*/ 1832 w 1832"/>
                  <a:gd name="T27" fmla="*/ 0 h 408"/>
                  <a:gd name="T28" fmla="*/ 1832 w 1832"/>
                  <a:gd name="T29" fmla="*/ 32 h 408"/>
                  <a:gd name="T30" fmla="*/ 1832 w 1832"/>
                  <a:gd name="T31" fmla="*/ 32 h 4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832" h="408">
                    <a:moveTo>
                      <a:pt x="1832" y="32"/>
                    </a:moveTo>
                    <a:lnTo>
                      <a:pt x="1830" y="66"/>
                    </a:lnTo>
                    <a:lnTo>
                      <a:pt x="1814" y="128"/>
                    </a:lnTo>
                    <a:lnTo>
                      <a:pt x="1788" y="188"/>
                    </a:lnTo>
                    <a:lnTo>
                      <a:pt x="1754" y="240"/>
                    </a:lnTo>
                    <a:lnTo>
                      <a:pt x="1712" y="288"/>
                    </a:lnTo>
                    <a:lnTo>
                      <a:pt x="1664" y="330"/>
                    </a:lnTo>
                    <a:lnTo>
                      <a:pt x="1610" y="362"/>
                    </a:lnTo>
                    <a:lnTo>
                      <a:pt x="1550" y="388"/>
                    </a:lnTo>
                    <a:lnTo>
                      <a:pt x="1486" y="402"/>
                    </a:lnTo>
                    <a:lnTo>
                      <a:pt x="1418" y="408"/>
                    </a:lnTo>
                    <a:lnTo>
                      <a:pt x="0" y="408"/>
                    </a:lnTo>
                    <a:lnTo>
                      <a:pt x="0" y="0"/>
                    </a:lnTo>
                    <a:lnTo>
                      <a:pt x="1832" y="0"/>
                    </a:lnTo>
                    <a:lnTo>
                      <a:pt x="1832" y="32"/>
                    </a:lnTo>
                    <a:lnTo>
                      <a:pt x="1832" y="32"/>
                    </a:lnTo>
                    <a:close/>
                  </a:path>
                </a:pathLst>
              </a:custGeom>
              <a:solidFill>
                <a:srgbClr val="0066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  <p:sp>
            <p:nvSpPr>
              <p:cNvPr id="77850" name="Freeform 26"/>
              <p:cNvSpPr>
                <a:spLocks/>
              </p:cNvSpPr>
              <p:nvPr/>
            </p:nvSpPr>
            <p:spPr bwMode="gray">
              <a:xfrm>
                <a:off x="3783" y="3086"/>
                <a:ext cx="288" cy="329"/>
              </a:xfrm>
              <a:custGeom>
                <a:avLst/>
                <a:gdLst>
                  <a:gd name="T0" fmla="*/ 288 w 288"/>
                  <a:gd name="T1" fmla="*/ 0 h 334"/>
                  <a:gd name="T2" fmla="*/ 284 w 288"/>
                  <a:gd name="T3" fmla="*/ 52 h 334"/>
                  <a:gd name="T4" fmla="*/ 272 w 288"/>
                  <a:gd name="T5" fmla="*/ 98 h 334"/>
                  <a:gd name="T6" fmla="*/ 254 w 288"/>
                  <a:gd name="T7" fmla="*/ 140 h 334"/>
                  <a:gd name="T8" fmla="*/ 230 w 288"/>
                  <a:gd name="T9" fmla="*/ 176 h 334"/>
                  <a:gd name="T10" fmla="*/ 204 w 288"/>
                  <a:gd name="T11" fmla="*/ 208 h 334"/>
                  <a:gd name="T12" fmla="*/ 174 w 288"/>
                  <a:gd name="T13" fmla="*/ 238 h 334"/>
                  <a:gd name="T14" fmla="*/ 144 w 288"/>
                  <a:gd name="T15" fmla="*/ 262 h 334"/>
                  <a:gd name="T16" fmla="*/ 112 w 288"/>
                  <a:gd name="T17" fmla="*/ 282 h 334"/>
                  <a:gd name="T18" fmla="*/ 84 w 288"/>
                  <a:gd name="T19" fmla="*/ 298 h 334"/>
                  <a:gd name="T20" fmla="*/ 56 w 288"/>
                  <a:gd name="T21" fmla="*/ 312 h 334"/>
                  <a:gd name="T22" fmla="*/ 34 w 288"/>
                  <a:gd name="T23" fmla="*/ 322 h 334"/>
                  <a:gd name="T24" fmla="*/ 16 w 288"/>
                  <a:gd name="T25" fmla="*/ 328 h 334"/>
                  <a:gd name="T26" fmla="*/ 4 w 288"/>
                  <a:gd name="T27" fmla="*/ 332 h 334"/>
                  <a:gd name="T28" fmla="*/ 0 w 288"/>
                  <a:gd name="T29" fmla="*/ 334 h 334"/>
                  <a:gd name="T30" fmla="*/ 4 w 288"/>
                  <a:gd name="T31" fmla="*/ 332 h 334"/>
                  <a:gd name="T32" fmla="*/ 16 w 288"/>
                  <a:gd name="T33" fmla="*/ 326 h 334"/>
                  <a:gd name="T34" fmla="*/ 34 w 288"/>
                  <a:gd name="T35" fmla="*/ 318 h 334"/>
                  <a:gd name="T36" fmla="*/ 56 w 288"/>
                  <a:gd name="T37" fmla="*/ 304 h 334"/>
                  <a:gd name="T38" fmla="*/ 84 w 288"/>
                  <a:gd name="T39" fmla="*/ 288 h 334"/>
                  <a:gd name="T40" fmla="*/ 112 w 288"/>
                  <a:gd name="T41" fmla="*/ 266 h 334"/>
                  <a:gd name="T42" fmla="*/ 142 w 288"/>
                  <a:gd name="T43" fmla="*/ 242 h 334"/>
                  <a:gd name="T44" fmla="*/ 170 w 288"/>
                  <a:gd name="T45" fmla="*/ 212 h 334"/>
                  <a:gd name="T46" fmla="*/ 196 w 288"/>
                  <a:gd name="T47" fmla="*/ 180 h 334"/>
                  <a:gd name="T48" fmla="*/ 220 w 288"/>
                  <a:gd name="T49" fmla="*/ 142 h 334"/>
                  <a:gd name="T50" fmla="*/ 238 w 288"/>
                  <a:gd name="T51" fmla="*/ 100 h 334"/>
                  <a:gd name="T52" fmla="*/ 250 w 288"/>
                  <a:gd name="T53" fmla="*/ 54 h 334"/>
                  <a:gd name="T54" fmla="*/ 254 w 288"/>
                  <a:gd name="T55" fmla="*/ 2 h 334"/>
                  <a:gd name="T56" fmla="*/ 288 w 288"/>
                  <a:gd name="T57" fmla="*/ 0 h 3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288" h="334">
                    <a:moveTo>
                      <a:pt x="288" y="0"/>
                    </a:moveTo>
                    <a:lnTo>
                      <a:pt x="284" y="52"/>
                    </a:lnTo>
                    <a:lnTo>
                      <a:pt x="272" y="98"/>
                    </a:lnTo>
                    <a:lnTo>
                      <a:pt x="254" y="140"/>
                    </a:lnTo>
                    <a:lnTo>
                      <a:pt x="230" y="176"/>
                    </a:lnTo>
                    <a:lnTo>
                      <a:pt x="204" y="208"/>
                    </a:lnTo>
                    <a:lnTo>
                      <a:pt x="174" y="238"/>
                    </a:lnTo>
                    <a:lnTo>
                      <a:pt x="144" y="262"/>
                    </a:lnTo>
                    <a:lnTo>
                      <a:pt x="112" y="282"/>
                    </a:lnTo>
                    <a:lnTo>
                      <a:pt x="84" y="298"/>
                    </a:lnTo>
                    <a:lnTo>
                      <a:pt x="56" y="312"/>
                    </a:lnTo>
                    <a:lnTo>
                      <a:pt x="34" y="322"/>
                    </a:lnTo>
                    <a:lnTo>
                      <a:pt x="16" y="328"/>
                    </a:lnTo>
                    <a:lnTo>
                      <a:pt x="4" y="332"/>
                    </a:lnTo>
                    <a:lnTo>
                      <a:pt x="0" y="334"/>
                    </a:lnTo>
                    <a:lnTo>
                      <a:pt x="4" y="332"/>
                    </a:lnTo>
                    <a:lnTo>
                      <a:pt x="16" y="326"/>
                    </a:lnTo>
                    <a:lnTo>
                      <a:pt x="34" y="318"/>
                    </a:lnTo>
                    <a:lnTo>
                      <a:pt x="56" y="304"/>
                    </a:lnTo>
                    <a:lnTo>
                      <a:pt x="84" y="288"/>
                    </a:lnTo>
                    <a:lnTo>
                      <a:pt x="112" y="266"/>
                    </a:lnTo>
                    <a:lnTo>
                      <a:pt x="142" y="242"/>
                    </a:lnTo>
                    <a:lnTo>
                      <a:pt x="170" y="212"/>
                    </a:lnTo>
                    <a:lnTo>
                      <a:pt x="196" y="180"/>
                    </a:lnTo>
                    <a:lnTo>
                      <a:pt x="220" y="142"/>
                    </a:lnTo>
                    <a:lnTo>
                      <a:pt x="238" y="100"/>
                    </a:lnTo>
                    <a:lnTo>
                      <a:pt x="250" y="54"/>
                    </a:lnTo>
                    <a:lnTo>
                      <a:pt x="254" y="2"/>
                    </a:lnTo>
                    <a:lnTo>
                      <a:pt x="288" y="0"/>
                    </a:lnTo>
                    <a:close/>
                  </a:path>
                </a:pathLst>
              </a:custGeom>
              <a:solidFill>
                <a:srgbClr val="FFFFFF">
                  <a:alpha val="49001"/>
                </a:srgbClr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</p:grpSp>
        <p:grpSp>
          <p:nvGrpSpPr>
            <p:cNvPr id="7235" name="Group 27"/>
            <p:cNvGrpSpPr>
              <a:grpSpLocks/>
            </p:cNvGrpSpPr>
            <p:nvPr/>
          </p:nvGrpSpPr>
          <p:grpSpPr bwMode="auto">
            <a:xfrm flipV="1">
              <a:off x="2290" y="2725"/>
              <a:ext cx="1406" cy="313"/>
              <a:chOff x="2290" y="3030"/>
              <a:chExt cx="1832" cy="408"/>
            </a:xfrm>
          </p:grpSpPr>
          <p:sp>
            <p:nvSpPr>
              <p:cNvPr id="77852" name="Freeform 28"/>
              <p:cNvSpPr>
                <a:spLocks/>
              </p:cNvSpPr>
              <p:nvPr/>
            </p:nvSpPr>
            <p:spPr bwMode="gray">
              <a:xfrm>
                <a:off x="2268" y="2983"/>
                <a:ext cx="1832" cy="416"/>
              </a:xfrm>
              <a:custGeom>
                <a:avLst/>
                <a:gdLst>
                  <a:gd name="T0" fmla="*/ 1832 w 1832"/>
                  <a:gd name="T1" fmla="*/ 32 h 408"/>
                  <a:gd name="T2" fmla="*/ 1830 w 1832"/>
                  <a:gd name="T3" fmla="*/ 66 h 408"/>
                  <a:gd name="T4" fmla="*/ 1814 w 1832"/>
                  <a:gd name="T5" fmla="*/ 128 h 408"/>
                  <a:gd name="T6" fmla="*/ 1788 w 1832"/>
                  <a:gd name="T7" fmla="*/ 188 h 408"/>
                  <a:gd name="T8" fmla="*/ 1754 w 1832"/>
                  <a:gd name="T9" fmla="*/ 240 h 408"/>
                  <a:gd name="T10" fmla="*/ 1712 w 1832"/>
                  <a:gd name="T11" fmla="*/ 288 h 408"/>
                  <a:gd name="T12" fmla="*/ 1664 w 1832"/>
                  <a:gd name="T13" fmla="*/ 330 h 408"/>
                  <a:gd name="T14" fmla="*/ 1610 w 1832"/>
                  <a:gd name="T15" fmla="*/ 362 h 408"/>
                  <a:gd name="T16" fmla="*/ 1550 w 1832"/>
                  <a:gd name="T17" fmla="*/ 388 h 408"/>
                  <a:gd name="T18" fmla="*/ 1486 w 1832"/>
                  <a:gd name="T19" fmla="*/ 402 h 408"/>
                  <a:gd name="T20" fmla="*/ 1418 w 1832"/>
                  <a:gd name="T21" fmla="*/ 408 h 408"/>
                  <a:gd name="T22" fmla="*/ 0 w 1832"/>
                  <a:gd name="T23" fmla="*/ 408 h 408"/>
                  <a:gd name="T24" fmla="*/ 0 w 1832"/>
                  <a:gd name="T25" fmla="*/ 0 h 408"/>
                  <a:gd name="T26" fmla="*/ 1832 w 1832"/>
                  <a:gd name="T27" fmla="*/ 0 h 408"/>
                  <a:gd name="T28" fmla="*/ 1832 w 1832"/>
                  <a:gd name="T29" fmla="*/ 32 h 408"/>
                  <a:gd name="T30" fmla="*/ 1832 w 1832"/>
                  <a:gd name="T31" fmla="*/ 32 h 4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832" h="408">
                    <a:moveTo>
                      <a:pt x="1832" y="32"/>
                    </a:moveTo>
                    <a:lnTo>
                      <a:pt x="1830" y="66"/>
                    </a:lnTo>
                    <a:lnTo>
                      <a:pt x="1814" y="128"/>
                    </a:lnTo>
                    <a:lnTo>
                      <a:pt x="1788" y="188"/>
                    </a:lnTo>
                    <a:lnTo>
                      <a:pt x="1754" y="240"/>
                    </a:lnTo>
                    <a:lnTo>
                      <a:pt x="1712" y="288"/>
                    </a:lnTo>
                    <a:lnTo>
                      <a:pt x="1664" y="330"/>
                    </a:lnTo>
                    <a:lnTo>
                      <a:pt x="1610" y="362"/>
                    </a:lnTo>
                    <a:lnTo>
                      <a:pt x="1550" y="388"/>
                    </a:lnTo>
                    <a:lnTo>
                      <a:pt x="1486" y="402"/>
                    </a:lnTo>
                    <a:lnTo>
                      <a:pt x="1418" y="408"/>
                    </a:lnTo>
                    <a:lnTo>
                      <a:pt x="0" y="408"/>
                    </a:lnTo>
                    <a:lnTo>
                      <a:pt x="0" y="0"/>
                    </a:lnTo>
                    <a:lnTo>
                      <a:pt x="1832" y="0"/>
                    </a:lnTo>
                    <a:lnTo>
                      <a:pt x="1832" y="32"/>
                    </a:lnTo>
                    <a:lnTo>
                      <a:pt x="1832" y="32"/>
                    </a:lnTo>
                    <a:close/>
                  </a:path>
                </a:pathLst>
              </a:custGeom>
              <a:solidFill>
                <a:srgbClr val="6699FF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  <p:sp>
            <p:nvSpPr>
              <p:cNvPr id="77853" name="Freeform 29"/>
              <p:cNvSpPr>
                <a:spLocks/>
              </p:cNvSpPr>
              <p:nvPr/>
            </p:nvSpPr>
            <p:spPr bwMode="gray">
              <a:xfrm>
                <a:off x="3782" y="3026"/>
                <a:ext cx="289" cy="344"/>
              </a:xfrm>
              <a:custGeom>
                <a:avLst/>
                <a:gdLst>
                  <a:gd name="T0" fmla="*/ 288 w 288"/>
                  <a:gd name="T1" fmla="*/ 0 h 334"/>
                  <a:gd name="T2" fmla="*/ 284 w 288"/>
                  <a:gd name="T3" fmla="*/ 52 h 334"/>
                  <a:gd name="T4" fmla="*/ 272 w 288"/>
                  <a:gd name="T5" fmla="*/ 98 h 334"/>
                  <a:gd name="T6" fmla="*/ 254 w 288"/>
                  <a:gd name="T7" fmla="*/ 140 h 334"/>
                  <a:gd name="T8" fmla="*/ 230 w 288"/>
                  <a:gd name="T9" fmla="*/ 176 h 334"/>
                  <a:gd name="T10" fmla="*/ 204 w 288"/>
                  <a:gd name="T11" fmla="*/ 208 h 334"/>
                  <a:gd name="T12" fmla="*/ 174 w 288"/>
                  <a:gd name="T13" fmla="*/ 238 h 334"/>
                  <a:gd name="T14" fmla="*/ 144 w 288"/>
                  <a:gd name="T15" fmla="*/ 262 h 334"/>
                  <a:gd name="T16" fmla="*/ 112 w 288"/>
                  <a:gd name="T17" fmla="*/ 282 h 334"/>
                  <a:gd name="T18" fmla="*/ 84 w 288"/>
                  <a:gd name="T19" fmla="*/ 298 h 334"/>
                  <a:gd name="T20" fmla="*/ 56 w 288"/>
                  <a:gd name="T21" fmla="*/ 312 h 334"/>
                  <a:gd name="T22" fmla="*/ 34 w 288"/>
                  <a:gd name="T23" fmla="*/ 322 h 334"/>
                  <a:gd name="T24" fmla="*/ 16 w 288"/>
                  <a:gd name="T25" fmla="*/ 328 h 334"/>
                  <a:gd name="T26" fmla="*/ 4 w 288"/>
                  <a:gd name="T27" fmla="*/ 332 h 334"/>
                  <a:gd name="T28" fmla="*/ 0 w 288"/>
                  <a:gd name="T29" fmla="*/ 334 h 334"/>
                  <a:gd name="T30" fmla="*/ 4 w 288"/>
                  <a:gd name="T31" fmla="*/ 332 h 334"/>
                  <a:gd name="T32" fmla="*/ 16 w 288"/>
                  <a:gd name="T33" fmla="*/ 326 h 334"/>
                  <a:gd name="T34" fmla="*/ 34 w 288"/>
                  <a:gd name="T35" fmla="*/ 318 h 334"/>
                  <a:gd name="T36" fmla="*/ 56 w 288"/>
                  <a:gd name="T37" fmla="*/ 304 h 334"/>
                  <a:gd name="T38" fmla="*/ 84 w 288"/>
                  <a:gd name="T39" fmla="*/ 288 h 334"/>
                  <a:gd name="T40" fmla="*/ 112 w 288"/>
                  <a:gd name="T41" fmla="*/ 266 h 334"/>
                  <a:gd name="T42" fmla="*/ 142 w 288"/>
                  <a:gd name="T43" fmla="*/ 242 h 334"/>
                  <a:gd name="T44" fmla="*/ 170 w 288"/>
                  <a:gd name="T45" fmla="*/ 212 h 334"/>
                  <a:gd name="T46" fmla="*/ 196 w 288"/>
                  <a:gd name="T47" fmla="*/ 180 h 334"/>
                  <a:gd name="T48" fmla="*/ 220 w 288"/>
                  <a:gd name="T49" fmla="*/ 142 h 334"/>
                  <a:gd name="T50" fmla="*/ 238 w 288"/>
                  <a:gd name="T51" fmla="*/ 100 h 334"/>
                  <a:gd name="T52" fmla="*/ 250 w 288"/>
                  <a:gd name="T53" fmla="*/ 54 h 334"/>
                  <a:gd name="T54" fmla="*/ 254 w 288"/>
                  <a:gd name="T55" fmla="*/ 2 h 334"/>
                  <a:gd name="T56" fmla="*/ 288 w 288"/>
                  <a:gd name="T57" fmla="*/ 0 h 3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288" h="334">
                    <a:moveTo>
                      <a:pt x="288" y="0"/>
                    </a:moveTo>
                    <a:lnTo>
                      <a:pt x="284" y="52"/>
                    </a:lnTo>
                    <a:lnTo>
                      <a:pt x="272" y="98"/>
                    </a:lnTo>
                    <a:lnTo>
                      <a:pt x="254" y="140"/>
                    </a:lnTo>
                    <a:lnTo>
                      <a:pt x="230" y="176"/>
                    </a:lnTo>
                    <a:lnTo>
                      <a:pt x="204" y="208"/>
                    </a:lnTo>
                    <a:lnTo>
                      <a:pt x="174" y="238"/>
                    </a:lnTo>
                    <a:lnTo>
                      <a:pt x="144" y="262"/>
                    </a:lnTo>
                    <a:lnTo>
                      <a:pt x="112" y="282"/>
                    </a:lnTo>
                    <a:lnTo>
                      <a:pt x="84" y="298"/>
                    </a:lnTo>
                    <a:lnTo>
                      <a:pt x="56" y="312"/>
                    </a:lnTo>
                    <a:lnTo>
                      <a:pt x="34" y="322"/>
                    </a:lnTo>
                    <a:lnTo>
                      <a:pt x="16" y="328"/>
                    </a:lnTo>
                    <a:lnTo>
                      <a:pt x="4" y="332"/>
                    </a:lnTo>
                    <a:lnTo>
                      <a:pt x="0" y="334"/>
                    </a:lnTo>
                    <a:lnTo>
                      <a:pt x="4" y="332"/>
                    </a:lnTo>
                    <a:lnTo>
                      <a:pt x="16" y="326"/>
                    </a:lnTo>
                    <a:lnTo>
                      <a:pt x="34" y="318"/>
                    </a:lnTo>
                    <a:lnTo>
                      <a:pt x="56" y="304"/>
                    </a:lnTo>
                    <a:lnTo>
                      <a:pt x="84" y="288"/>
                    </a:lnTo>
                    <a:lnTo>
                      <a:pt x="112" y="266"/>
                    </a:lnTo>
                    <a:lnTo>
                      <a:pt x="142" y="242"/>
                    </a:lnTo>
                    <a:lnTo>
                      <a:pt x="170" y="212"/>
                    </a:lnTo>
                    <a:lnTo>
                      <a:pt x="196" y="180"/>
                    </a:lnTo>
                    <a:lnTo>
                      <a:pt x="220" y="142"/>
                    </a:lnTo>
                    <a:lnTo>
                      <a:pt x="238" y="100"/>
                    </a:lnTo>
                    <a:lnTo>
                      <a:pt x="250" y="54"/>
                    </a:lnTo>
                    <a:lnTo>
                      <a:pt x="254" y="2"/>
                    </a:lnTo>
                    <a:lnTo>
                      <a:pt x="288" y="0"/>
                    </a:lnTo>
                    <a:close/>
                  </a:path>
                </a:pathLst>
              </a:custGeom>
              <a:solidFill>
                <a:srgbClr val="FFFFFF">
                  <a:alpha val="49001"/>
                </a:srgbClr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</p:grpSp>
      </p:grpSp>
      <p:sp>
        <p:nvSpPr>
          <p:cNvPr id="7176" name="Oval 30"/>
          <p:cNvSpPr>
            <a:spLocks noChangeArrowheads="1"/>
          </p:cNvSpPr>
          <p:nvPr/>
        </p:nvSpPr>
        <p:spPr bwMode="gray">
          <a:xfrm>
            <a:off x="6683375" y="2235200"/>
            <a:ext cx="1730375" cy="17272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50000">
                <a:srgbClr val="3399FF"/>
              </a:gs>
              <a:gs pos="100000">
                <a:srgbClr val="FFFFFF"/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177" name="Oval 31"/>
          <p:cNvSpPr>
            <a:spLocks noChangeArrowheads="1"/>
          </p:cNvSpPr>
          <p:nvPr/>
        </p:nvSpPr>
        <p:spPr bwMode="gray">
          <a:xfrm>
            <a:off x="6683375" y="2235200"/>
            <a:ext cx="1730375" cy="1727200"/>
          </a:xfrm>
          <a:prstGeom prst="ellipse">
            <a:avLst/>
          </a:prstGeom>
          <a:gradFill rotWithShape="1">
            <a:gsLst>
              <a:gs pos="0">
                <a:srgbClr val="3399FF">
                  <a:alpha val="32001"/>
                </a:srgbClr>
              </a:gs>
              <a:gs pos="100000">
                <a:srgbClr val="000000">
                  <a:alpha val="89998"/>
                </a:srgbClr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178" name="Oval 32"/>
          <p:cNvSpPr>
            <a:spLocks noChangeArrowheads="1"/>
          </p:cNvSpPr>
          <p:nvPr/>
        </p:nvSpPr>
        <p:spPr bwMode="gray">
          <a:xfrm>
            <a:off x="6799263" y="2347913"/>
            <a:ext cx="1501775" cy="1500187"/>
          </a:xfrm>
          <a:prstGeom prst="ellipse">
            <a:avLst/>
          </a:prstGeom>
          <a:gradFill rotWithShape="1">
            <a:gsLst>
              <a:gs pos="0">
                <a:srgbClr val="1C538A"/>
              </a:gs>
              <a:gs pos="50000">
                <a:srgbClr val="3399FF"/>
              </a:gs>
              <a:gs pos="100000">
                <a:srgbClr val="1C538A"/>
              </a:gs>
            </a:gsLst>
            <a:lin ang="18900000" scaled="1"/>
          </a:gra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7179" name="Oval 33"/>
          <p:cNvSpPr>
            <a:spLocks noChangeArrowheads="1"/>
          </p:cNvSpPr>
          <p:nvPr/>
        </p:nvSpPr>
        <p:spPr bwMode="gray">
          <a:xfrm>
            <a:off x="6800850" y="2351088"/>
            <a:ext cx="1501775" cy="1500187"/>
          </a:xfrm>
          <a:prstGeom prst="ellipse">
            <a:avLst/>
          </a:prstGeom>
          <a:gradFill rotWithShape="1">
            <a:gsLst>
              <a:gs pos="0">
                <a:srgbClr val="2061A2"/>
              </a:gs>
              <a:gs pos="100000">
                <a:srgbClr val="3399FF">
                  <a:alpha val="0"/>
                </a:srgbClr>
              </a:gs>
            </a:gsLst>
            <a:lin ang="2700000" scaled="1"/>
          </a:gra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7180" name="Oval 34"/>
          <p:cNvSpPr>
            <a:spLocks noChangeArrowheads="1"/>
          </p:cNvSpPr>
          <p:nvPr/>
        </p:nvSpPr>
        <p:spPr bwMode="gray">
          <a:xfrm>
            <a:off x="6873875" y="2424113"/>
            <a:ext cx="1352550" cy="1349375"/>
          </a:xfrm>
          <a:prstGeom prst="ellipse">
            <a:avLst/>
          </a:prstGeom>
          <a:solidFill>
            <a:srgbClr val="000000"/>
          </a:solidFill>
          <a:ln w="38100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grpSp>
        <p:nvGrpSpPr>
          <p:cNvPr id="7181" name="Group 35"/>
          <p:cNvGrpSpPr>
            <a:grpSpLocks/>
          </p:cNvGrpSpPr>
          <p:nvPr/>
        </p:nvGrpSpPr>
        <p:grpSpPr bwMode="auto">
          <a:xfrm>
            <a:off x="6894513" y="2444750"/>
            <a:ext cx="1311275" cy="1309688"/>
            <a:chOff x="4166" y="1706"/>
            <a:chExt cx="1252" cy="1252"/>
          </a:xfrm>
        </p:grpSpPr>
        <p:sp>
          <p:nvSpPr>
            <p:cNvPr id="7230" name="Oval 36"/>
            <p:cNvSpPr>
              <a:spLocks noChangeArrowheads="1"/>
            </p:cNvSpPr>
            <p:nvPr/>
          </p:nvSpPr>
          <p:spPr bwMode="gray">
            <a:xfrm>
              <a:off x="4166" y="1706"/>
              <a:ext cx="1252" cy="1252"/>
            </a:xfrm>
            <a:prstGeom prst="ellipse">
              <a:avLst/>
            </a:prstGeom>
            <a:gradFill rotWithShape="1">
              <a:gsLst>
                <a:gs pos="0">
                  <a:srgbClr val="636869"/>
                </a:gs>
                <a:gs pos="100000">
                  <a:srgbClr val="D6E1E2"/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7231" name="Oval 37"/>
            <p:cNvSpPr>
              <a:spLocks noChangeArrowheads="1"/>
            </p:cNvSpPr>
            <p:nvPr/>
          </p:nvSpPr>
          <p:spPr bwMode="gray">
            <a:xfrm>
              <a:off x="4182" y="1713"/>
              <a:ext cx="1222" cy="1221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F1F5F5"/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7232" name="Oval 38"/>
            <p:cNvSpPr>
              <a:spLocks noChangeArrowheads="1"/>
            </p:cNvSpPr>
            <p:nvPr/>
          </p:nvSpPr>
          <p:spPr bwMode="gray">
            <a:xfrm>
              <a:off x="4195" y="1725"/>
              <a:ext cx="1162" cy="1141"/>
            </a:xfrm>
            <a:prstGeom prst="ellipse">
              <a:avLst/>
            </a:prstGeom>
            <a:gradFill rotWithShape="1">
              <a:gsLst>
                <a:gs pos="0">
                  <a:srgbClr val="AAB2B3"/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7233" name="Oval 39"/>
            <p:cNvSpPr>
              <a:spLocks noChangeArrowheads="1"/>
            </p:cNvSpPr>
            <p:nvPr/>
          </p:nvSpPr>
          <p:spPr bwMode="gray">
            <a:xfrm>
              <a:off x="4263" y="1757"/>
              <a:ext cx="1033" cy="926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D6E1E2">
                    <a:alpha val="37999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</p:spPr>
          <p:txBody>
            <a:bodyPr vert="eaVert" wrap="none" anchor="ctr"/>
            <a:lstStyle/>
            <a:p>
              <a:endParaRPr lang="ru-RU"/>
            </a:p>
          </p:txBody>
        </p:sp>
      </p:grpSp>
      <p:grpSp>
        <p:nvGrpSpPr>
          <p:cNvPr id="7182" name="Group 40"/>
          <p:cNvGrpSpPr>
            <a:grpSpLocks/>
          </p:cNvGrpSpPr>
          <p:nvPr/>
        </p:nvGrpSpPr>
        <p:grpSpPr bwMode="auto">
          <a:xfrm rot="3877067">
            <a:off x="2746376" y="4294187"/>
            <a:ext cx="2781300" cy="974725"/>
            <a:chOff x="2290" y="2725"/>
            <a:chExt cx="1832" cy="713"/>
          </a:xfrm>
        </p:grpSpPr>
        <p:grpSp>
          <p:nvGrpSpPr>
            <p:cNvPr id="7224" name="Group 41"/>
            <p:cNvGrpSpPr>
              <a:grpSpLocks/>
            </p:cNvGrpSpPr>
            <p:nvPr/>
          </p:nvGrpSpPr>
          <p:grpSpPr bwMode="auto">
            <a:xfrm>
              <a:off x="2290" y="3030"/>
              <a:ext cx="1832" cy="408"/>
              <a:chOff x="2290" y="3030"/>
              <a:chExt cx="1832" cy="408"/>
            </a:xfrm>
          </p:grpSpPr>
          <p:sp>
            <p:nvSpPr>
              <p:cNvPr id="7228" name="Freeform 42"/>
              <p:cNvSpPr>
                <a:spLocks/>
              </p:cNvSpPr>
              <p:nvPr/>
            </p:nvSpPr>
            <p:spPr bwMode="gray">
              <a:xfrm>
                <a:off x="2290" y="3030"/>
                <a:ext cx="1832" cy="408"/>
              </a:xfrm>
              <a:custGeom>
                <a:avLst/>
                <a:gdLst>
                  <a:gd name="T0" fmla="*/ 1832 w 1832"/>
                  <a:gd name="T1" fmla="*/ 32 h 408"/>
                  <a:gd name="T2" fmla="*/ 1830 w 1832"/>
                  <a:gd name="T3" fmla="*/ 66 h 408"/>
                  <a:gd name="T4" fmla="*/ 1814 w 1832"/>
                  <a:gd name="T5" fmla="*/ 128 h 408"/>
                  <a:gd name="T6" fmla="*/ 1788 w 1832"/>
                  <a:gd name="T7" fmla="*/ 188 h 408"/>
                  <a:gd name="T8" fmla="*/ 1754 w 1832"/>
                  <a:gd name="T9" fmla="*/ 240 h 408"/>
                  <a:gd name="T10" fmla="*/ 1712 w 1832"/>
                  <a:gd name="T11" fmla="*/ 288 h 408"/>
                  <a:gd name="T12" fmla="*/ 1664 w 1832"/>
                  <a:gd name="T13" fmla="*/ 330 h 408"/>
                  <a:gd name="T14" fmla="*/ 1610 w 1832"/>
                  <a:gd name="T15" fmla="*/ 362 h 408"/>
                  <a:gd name="T16" fmla="*/ 1550 w 1832"/>
                  <a:gd name="T17" fmla="*/ 388 h 408"/>
                  <a:gd name="T18" fmla="*/ 1486 w 1832"/>
                  <a:gd name="T19" fmla="*/ 402 h 408"/>
                  <a:gd name="T20" fmla="*/ 1418 w 1832"/>
                  <a:gd name="T21" fmla="*/ 408 h 408"/>
                  <a:gd name="T22" fmla="*/ 0 w 1832"/>
                  <a:gd name="T23" fmla="*/ 408 h 408"/>
                  <a:gd name="T24" fmla="*/ 0 w 1832"/>
                  <a:gd name="T25" fmla="*/ 0 h 408"/>
                  <a:gd name="T26" fmla="*/ 1832 w 1832"/>
                  <a:gd name="T27" fmla="*/ 0 h 408"/>
                  <a:gd name="T28" fmla="*/ 1832 w 1832"/>
                  <a:gd name="T29" fmla="*/ 32 h 408"/>
                  <a:gd name="T30" fmla="*/ 1832 w 1832"/>
                  <a:gd name="T31" fmla="*/ 32 h 408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1832"/>
                  <a:gd name="T49" fmla="*/ 0 h 408"/>
                  <a:gd name="T50" fmla="*/ 1832 w 1832"/>
                  <a:gd name="T51" fmla="*/ 408 h 408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1832" h="408">
                    <a:moveTo>
                      <a:pt x="1832" y="32"/>
                    </a:moveTo>
                    <a:lnTo>
                      <a:pt x="1830" y="66"/>
                    </a:lnTo>
                    <a:lnTo>
                      <a:pt x="1814" y="128"/>
                    </a:lnTo>
                    <a:lnTo>
                      <a:pt x="1788" y="188"/>
                    </a:lnTo>
                    <a:lnTo>
                      <a:pt x="1754" y="240"/>
                    </a:lnTo>
                    <a:lnTo>
                      <a:pt x="1712" y="288"/>
                    </a:lnTo>
                    <a:lnTo>
                      <a:pt x="1664" y="330"/>
                    </a:lnTo>
                    <a:lnTo>
                      <a:pt x="1610" y="362"/>
                    </a:lnTo>
                    <a:lnTo>
                      <a:pt x="1550" y="388"/>
                    </a:lnTo>
                    <a:lnTo>
                      <a:pt x="1486" y="402"/>
                    </a:lnTo>
                    <a:lnTo>
                      <a:pt x="1418" y="408"/>
                    </a:lnTo>
                    <a:lnTo>
                      <a:pt x="0" y="408"/>
                    </a:lnTo>
                    <a:lnTo>
                      <a:pt x="0" y="0"/>
                    </a:lnTo>
                    <a:lnTo>
                      <a:pt x="1832" y="0"/>
                    </a:lnTo>
                    <a:lnTo>
                      <a:pt x="1832" y="32"/>
                    </a:lnTo>
                    <a:close/>
                  </a:path>
                </a:pathLst>
              </a:custGeom>
              <a:solidFill>
                <a:srgbClr val="608788"/>
              </a:solidFill>
              <a:ln w="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29" name="Freeform 43"/>
              <p:cNvSpPr>
                <a:spLocks/>
              </p:cNvSpPr>
              <p:nvPr/>
            </p:nvSpPr>
            <p:spPr bwMode="gray">
              <a:xfrm>
                <a:off x="3810" y="3058"/>
                <a:ext cx="288" cy="334"/>
              </a:xfrm>
              <a:custGeom>
                <a:avLst/>
                <a:gdLst>
                  <a:gd name="T0" fmla="*/ 288 w 288"/>
                  <a:gd name="T1" fmla="*/ 0 h 334"/>
                  <a:gd name="T2" fmla="*/ 284 w 288"/>
                  <a:gd name="T3" fmla="*/ 52 h 334"/>
                  <a:gd name="T4" fmla="*/ 272 w 288"/>
                  <a:gd name="T5" fmla="*/ 98 h 334"/>
                  <a:gd name="T6" fmla="*/ 254 w 288"/>
                  <a:gd name="T7" fmla="*/ 140 h 334"/>
                  <a:gd name="T8" fmla="*/ 230 w 288"/>
                  <a:gd name="T9" fmla="*/ 176 h 334"/>
                  <a:gd name="T10" fmla="*/ 204 w 288"/>
                  <a:gd name="T11" fmla="*/ 208 h 334"/>
                  <a:gd name="T12" fmla="*/ 174 w 288"/>
                  <a:gd name="T13" fmla="*/ 238 h 334"/>
                  <a:gd name="T14" fmla="*/ 144 w 288"/>
                  <a:gd name="T15" fmla="*/ 262 h 334"/>
                  <a:gd name="T16" fmla="*/ 112 w 288"/>
                  <a:gd name="T17" fmla="*/ 282 h 334"/>
                  <a:gd name="T18" fmla="*/ 84 w 288"/>
                  <a:gd name="T19" fmla="*/ 298 h 334"/>
                  <a:gd name="T20" fmla="*/ 56 w 288"/>
                  <a:gd name="T21" fmla="*/ 312 h 334"/>
                  <a:gd name="T22" fmla="*/ 34 w 288"/>
                  <a:gd name="T23" fmla="*/ 322 h 334"/>
                  <a:gd name="T24" fmla="*/ 16 w 288"/>
                  <a:gd name="T25" fmla="*/ 328 h 334"/>
                  <a:gd name="T26" fmla="*/ 4 w 288"/>
                  <a:gd name="T27" fmla="*/ 332 h 334"/>
                  <a:gd name="T28" fmla="*/ 0 w 288"/>
                  <a:gd name="T29" fmla="*/ 334 h 334"/>
                  <a:gd name="T30" fmla="*/ 4 w 288"/>
                  <a:gd name="T31" fmla="*/ 332 h 334"/>
                  <a:gd name="T32" fmla="*/ 16 w 288"/>
                  <a:gd name="T33" fmla="*/ 326 h 334"/>
                  <a:gd name="T34" fmla="*/ 34 w 288"/>
                  <a:gd name="T35" fmla="*/ 318 h 334"/>
                  <a:gd name="T36" fmla="*/ 56 w 288"/>
                  <a:gd name="T37" fmla="*/ 304 h 334"/>
                  <a:gd name="T38" fmla="*/ 84 w 288"/>
                  <a:gd name="T39" fmla="*/ 288 h 334"/>
                  <a:gd name="T40" fmla="*/ 112 w 288"/>
                  <a:gd name="T41" fmla="*/ 266 h 334"/>
                  <a:gd name="T42" fmla="*/ 142 w 288"/>
                  <a:gd name="T43" fmla="*/ 242 h 334"/>
                  <a:gd name="T44" fmla="*/ 170 w 288"/>
                  <a:gd name="T45" fmla="*/ 212 h 334"/>
                  <a:gd name="T46" fmla="*/ 196 w 288"/>
                  <a:gd name="T47" fmla="*/ 180 h 334"/>
                  <a:gd name="T48" fmla="*/ 220 w 288"/>
                  <a:gd name="T49" fmla="*/ 142 h 334"/>
                  <a:gd name="T50" fmla="*/ 238 w 288"/>
                  <a:gd name="T51" fmla="*/ 100 h 334"/>
                  <a:gd name="T52" fmla="*/ 250 w 288"/>
                  <a:gd name="T53" fmla="*/ 54 h 334"/>
                  <a:gd name="T54" fmla="*/ 254 w 288"/>
                  <a:gd name="T55" fmla="*/ 2 h 334"/>
                  <a:gd name="T56" fmla="*/ 288 w 288"/>
                  <a:gd name="T57" fmla="*/ 0 h 334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88"/>
                  <a:gd name="T88" fmla="*/ 0 h 334"/>
                  <a:gd name="T89" fmla="*/ 288 w 288"/>
                  <a:gd name="T90" fmla="*/ 334 h 334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88" h="334">
                    <a:moveTo>
                      <a:pt x="288" y="0"/>
                    </a:moveTo>
                    <a:lnTo>
                      <a:pt x="284" y="52"/>
                    </a:lnTo>
                    <a:lnTo>
                      <a:pt x="272" y="98"/>
                    </a:lnTo>
                    <a:lnTo>
                      <a:pt x="254" y="140"/>
                    </a:lnTo>
                    <a:lnTo>
                      <a:pt x="230" y="176"/>
                    </a:lnTo>
                    <a:lnTo>
                      <a:pt x="204" y="208"/>
                    </a:lnTo>
                    <a:lnTo>
                      <a:pt x="174" y="238"/>
                    </a:lnTo>
                    <a:lnTo>
                      <a:pt x="144" y="262"/>
                    </a:lnTo>
                    <a:lnTo>
                      <a:pt x="112" y="282"/>
                    </a:lnTo>
                    <a:lnTo>
                      <a:pt x="84" y="298"/>
                    </a:lnTo>
                    <a:lnTo>
                      <a:pt x="56" y="312"/>
                    </a:lnTo>
                    <a:lnTo>
                      <a:pt x="34" y="322"/>
                    </a:lnTo>
                    <a:lnTo>
                      <a:pt x="16" y="328"/>
                    </a:lnTo>
                    <a:lnTo>
                      <a:pt x="4" y="332"/>
                    </a:lnTo>
                    <a:lnTo>
                      <a:pt x="0" y="334"/>
                    </a:lnTo>
                    <a:lnTo>
                      <a:pt x="4" y="332"/>
                    </a:lnTo>
                    <a:lnTo>
                      <a:pt x="16" y="326"/>
                    </a:lnTo>
                    <a:lnTo>
                      <a:pt x="34" y="318"/>
                    </a:lnTo>
                    <a:lnTo>
                      <a:pt x="56" y="304"/>
                    </a:lnTo>
                    <a:lnTo>
                      <a:pt x="84" y="288"/>
                    </a:lnTo>
                    <a:lnTo>
                      <a:pt x="112" y="266"/>
                    </a:lnTo>
                    <a:lnTo>
                      <a:pt x="142" y="242"/>
                    </a:lnTo>
                    <a:lnTo>
                      <a:pt x="170" y="212"/>
                    </a:lnTo>
                    <a:lnTo>
                      <a:pt x="196" y="180"/>
                    </a:lnTo>
                    <a:lnTo>
                      <a:pt x="220" y="142"/>
                    </a:lnTo>
                    <a:lnTo>
                      <a:pt x="238" y="100"/>
                    </a:lnTo>
                    <a:lnTo>
                      <a:pt x="250" y="54"/>
                    </a:lnTo>
                    <a:lnTo>
                      <a:pt x="254" y="2"/>
                    </a:lnTo>
                    <a:lnTo>
                      <a:pt x="288" y="0"/>
                    </a:lnTo>
                    <a:close/>
                  </a:path>
                </a:pathLst>
              </a:custGeom>
              <a:solidFill>
                <a:srgbClr val="FFFFFF">
                  <a:alpha val="49019"/>
                </a:srgbClr>
              </a:solidFill>
              <a:ln w="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225" name="Group 44"/>
            <p:cNvGrpSpPr>
              <a:grpSpLocks/>
            </p:cNvGrpSpPr>
            <p:nvPr/>
          </p:nvGrpSpPr>
          <p:grpSpPr bwMode="auto">
            <a:xfrm flipV="1">
              <a:off x="2290" y="2725"/>
              <a:ext cx="1406" cy="313"/>
              <a:chOff x="2290" y="3030"/>
              <a:chExt cx="1832" cy="408"/>
            </a:xfrm>
          </p:grpSpPr>
          <p:sp>
            <p:nvSpPr>
              <p:cNvPr id="7226" name="Freeform 45"/>
              <p:cNvSpPr>
                <a:spLocks/>
              </p:cNvSpPr>
              <p:nvPr/>
            </p:nvSpPr>
            <p:spPr bwMode="gray">
              <a:xfrm>
                <a:off x="2290" y="3030"/>
                <a:ext cx="1832" cy="408"/>
              </a:xfrm>
              <a:custGeom>
                <a:avLst/>
                <a:gdLst>
                  <a:gd name="T0" fmla="*/ 1832 w 1832"/>
                  <a:gd name="T1" fmla="*/ 32 h 408"/>
                  <a:gd name="T2" fmla="*/ 1830 w 1832"/>
                  <a:gd name="T3" fmla="*/ 66 h 408"/>
                  <a:gd name="T4" fmla="*/ 1814 w 1832"/>
                  <a:gd name="T5" fmla="*/ 128 h 408"/>
                  <a:gd name="T6" fmla="*/ 1788 w 1832"/>
                  <a:gd name="T7" fmla="*/ 188 h 408"/>
                  <a:gd name="T8" fmla="*/ 1754 w 1832"/>
                  <a:gd name="T9" fmla="*/ 240 h 408"/>
                  <a:gd name="T10" fmla="*/ 1712 w 1832"/>
                  <a:gd name="T11" fmla="*/ 288 h 408"/>
                  <a:gd name="T12" fmla="*/ 1664 w 1832"/>
                  <a:gd name="T13" fmla="*/ 330 h 408"/>
                  <a:gd name="T14" fmla="*/ 1610 w 1832"/>
                  <a:gd name="T15" fmla="*/ 362 h 408"/>
                  <a:gd name="T16" fmla="*/ 1550 w 1832"/>
                  <a:gd name="T17" fmla="*/ 388 h 408"/>
                  <a:gd name="T18" fmla="*/ 1486 w 1832"/>
                  <a:gd name="T19" fmla="*/ 402 h 408"/>
                  <a:gd name="T20" fmla="*/ 1418 w 1832"/>
                  <a:gd name="T21" fmla="*/ 408 h 408"/>
                  <a:gd name="T22" fmla="*/ 0 w 1832"/>
                  <a:gd name="T23" fmla="*/ 408 h 408"/>
                  <a:gd name="T24" fmla="*/ 0 w 1832"/>
                  <a:gd name="T25" fmla="*/ 0 h 408"/>
                  <a:gd name="T26" fmla="*/ 1832 w 1832"/>
                  <a:gd name="T27" fmla="*/ 0 h 408"/>
                  <a:gd name="T28" fmla="*/ 1832 w 1832"/>
                  <a:gd name="T29" fmla="*/ 32 h 408"/>
                  <a:gd name="T30" fmla="*/ 1832 w 1832"/>
                  <a:gd name="T31" fmla="*/ 32 h 408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1832"/>
                  <a:gd name="T49" fmla="*/ 0 h 408"/>
                  <a:gd name="T50" fmla="*/ 1832 w 1832"/>
                  <a:gd name="T51" fmla="*/ 408 h 408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1832" h="408">
                    <a:moveTo>
                      <a:pt x="1832" y="32"/>
                    </a:moveTo>
                    <a:lnTo>
                      <a:pt x="1830" y="66"/>
                    </a:lnTo>
                    <a:lnTo>
                      <a:pt x="1814" y="128"/>
                    </a:lnTo>
                    <a:lnTo>
                      <a:pt x="1788" y="188"/>
                    </a:lnTo>
                    <a:lnTo>
                      <a:pt x="1754" y="240"/>
                    </a:lnTo>
                    <a:lnTo>
                      <a:pt x="1712" y="288"/>
                    </a:lnTo>
                    <a:lnTo>
                      <a:pt x="1664" y="330"/>
                    </a:lnTo>
                    <a:lnTo>
                      <a:pt x="1610" y="362"/>
                    </a:lnTo>
                    <a:lnTo>
                      <a:pt x="1550" y="388"/>
                    </a:lnTo>
                    <a:lnTo>
                      <a:pt x="1486" y="402"/>
                    </a:lnTo>
                    <a:lnTo>
                      <a:pt x="1418" y="408"/>
                    </a:lnTo>
                    <a:lnTo>
                      <a:pt x="0" y="408"/>
                    </a:lnTo>
                    <a:lnTo>
                      <a:pt x="0" y="0"/>
                    </a:lnTo>
                    <a:lnTo>
                      <a:pt x="1832" y="0"/>
                    </a:lnTo>
                    <a:lnTo>
                      <a:pt x="1832" y="32"/>
                    </a:lnTo>
                    <a:close/>
                  </a:path>
                </a:pathLst>
              </a:custGeom>
              <a:solidFill>
                <a:srgbClr val="98B5B6"/>
              </a:solidFill>
              <a:ln w="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27" name="Freeform 46"/>
              <p:cNvSpPr>
                <a:spLocks/>
              </p:cNvSpPr>
              <p:nvPr/>
            </p:nvSpPr>
            <p:spPr bwMode="gray">
              <a:xfrm>
                <a:off x="3810" y="3058"/>
                <a:ext cx="288" cy="334"/>
              </a:xfrm>
              <a:custGeom>
                <a:avLst/>
                <a:gdLst>
                  <a:gd name="T0" fmla="*/ 288 w 288"/>
                  <a:gd name="T1" fmla="*/ 0 h 334"/>
                  <a:gd name="T2" fmla="*/ 284 w 288"/>
                  <a:gd name="T3" fmla="*/ 52 h 334"/>
                  <a:gd name="T4" fmla="*/ 272 w 288"/>
                  <a:gd name="T5" fmla="*/ 98 h 334"/>
                  <a:gd name="T6" fmla="*/ 254 w 288"/>
                  <a:gd name="T7" fmla="*/ 140 h 334"/>
                  <a:gd name="T8" fmla="*/ 230 w 288"/>
                  <a:gd name="T9" fmla="*/ 176 h 334"/>
                  <a:gd name="T10" fmla="*/ 204 w 288"/>
                  <a:gd name="T11" fmla="*/ 208 h 334"/>
                  <a:gd name="T12" fmla="*/ 174 w 288"/>
                  <a:gd name="T13" fmla="*/ 238 h 334"/>
                  <a:gd name="T14" fmla="*/ 144 w 288"/>
                  <a:gd name="T15" fmla="*/ 262 h 334"/>
                  <a:gd name="T16" fmla="*/ 112 w 288"/>
                  <a:gd name="T17" fmla="*/ 282 h 334"/>
                  <a:gd name="T18" fmla="*/ 84 w 288"/>
                  <a:gd name="T19" fmla="*/ 298 h 334"/>
                  <a:gd name="T20" fmla="*/ 56 w 288"/>
                  <a:gd name="T21" fmla="*/ 312 h 334"/>
                  <a:gd name="T22" fmla="*/ 34 w 288"/>
                  <a:gd name="T23" fmla="*/ 322 h 334"/>
                  <a:gd name="T24" fmla="*/ 16 w 288"/>
                  <a:gd name="T25" fmla="*/ 328 h 334"/>
                  <a:gd name="T26" fmla="*/ 4 w 288"/>
                  <a:gd name="T27" fmla="*/ 332 h 334"/>
                  <a:gd name="T28" fmla="*/ 0 w 288"/>
                  <a:gd name="T29" fmla="*/ 334 h 334"/>
                  <a:gd name="T30" fmla="*/ 4 w 288"/>
                  <a:gd name="T31" fmla="*/ 332 h 334"/>
                  <a:gd name="T32" fmla="*/ 16 w 288"/>
                  <a:gd name="T33" fmla="*/ 326 h 334"/>
                  <a:gd name="T34" fmla="*/ 34 w 288"/>
                  <a:gd name="T35" fmla="*/ 318 h 334"/>
                  <a:gd name="T36" fmla="*/ 56 w 288"/>
                  <a:gd name="T37" fmla="*/ 304 h 334"/>
                  <a:gd name="T38" fmla="*/ 84 w 288"/>
                  <a:gd name="T39" fmla="*/ 288 h 334"/>
                  <a:gd name="T40" fmla="*/ 112 w 288"/>
                  <a:gd name="T41" fmla="*/ 266 h 334"/>
                  <a:gd name="T42" fmla="*/ 142 w 288"/>
                  <a:gd name="T43" fmla="*/ 242 h 334"/>
                  <a:gd name="T44" fmla="*/ 170 w 288"/>
                  <a:gd name="T45" fmla="*/ 212 h 334"/>
                  <a:gd name="T46" fmla="*/ 196 w 288"/>
                  <a:gd name="T47" fmla="*/ 180 h 334"/>
                  <a:gd name="T48" fmla="*/ 220 w 288"/>
                  <a:gd name="T49" fmla="*/ 142 h 334"/>
                  <a:gd name="T50" fmla="*/ 238 w 288"/>
                  <a:gd name="T51" fmla="*/ 100 h 334"/>
                  <a:gd name="T52" fmla="*/ 250 w 288"/>
                  <a:gd name="T53" fmla="*/ 54 h 334"/>
                  <a:gd name="T54" fmla="*/ 254 w 288"/>
                  <a:gd name="T55" fmla="*/ 2 h 334"/>
                  <a:gd name="T56" fmla="*/ 288 w 288"/>
                  <a:gd name="T57" fmla="*/ 0 h 334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88"/>
                  <a:gd name="T88" fmla="*/ 0 h 334"/>
                  <a:gd name="T89" fmla="*/ 288 w 288"/>
                  <a:gd name="T90" fmla="*/ 334 h 334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88" h="334">
                    <a:moveTo>
                      <a:pt x="288" y="0"/>
                    </a:moveTo>
                    <a:lnTo>
                      <a:pt x="284" y="52"/>
                    </a:lnTo>
                    <a:lnTo>
                      <a:pt x="272" y="98"/>
                    </a:lnTo>
                    <a:lnTo>
                      <a:pt x="254" y="140"/>
                    </a:lnTo>
                    <a:lnTo>
                      <a:pt x="230" y="176"/>
                    </a:lnTo>
                    <a:lnTo>
                      <a:pt x="204" y="208"/>
                    </a:lnTo>
                    <a:lnTo>
                      <a:pt x="174" y="238"/>
                    </a:lnTo>
                    <a:lnTo>
                      <a:pt x="144" y="262"/>
                    </a:lnTo>
                    <a:lnTo>
                      <a:pt x="112" y="282"/>
                    </a:lnTo>
                    <a:lnTo>
                      <a:pt x="84" y="298"/>
                    </a:lnTo>
                    <a:lnTo>
                      <a:pt x="56" y="312"/>
                    </a:lnTo>
                    <a:lnTo>
                      <a:pt x="34" y="322"/>
                    </a:lnTo>
                    <a:lnTo>
                      <a:pt x="16" y="328"/>
                    </a:lnTo>
                    <a:lnTo>
                      <a:pt x="4" y="332"/>
                    </a:lnTo>
                    <a:lnTo>
                      <a:pt x="0" y="334"/>
                    </a:lnTo>
                    <a:lnTo>
                      <a:pt x="4" y="332"/>
                    </a:lnTo>
                    <a:lnTo>
                      <a:pt x="16" y="326"/>
                    </a:lnTo>
                    <a:lnTo>
                      <a:pt x="34" y="318"/>
                    </a:lnTo>
                    <a:lnTo>
                      <a:pt x="56" y="304"/>
                    </a:lnTo>
                    <a:lnTo>
                      <a:pt x="84" y="288"/>
                    </a:lnTo>
                    <a:lnTo>
                      <a:pt x="112" y="266"/>
                    </a:lnTo>
                    <a:lnTo>
                      <a:pt x="142" y="242"/>
                    </a:lnTo>
                    <a:lnTo>
                      <a:pt x="170" y="212"/>
                    </a:lnTo>
                    <a:lnTo>
                      <a:pt x="196" y="180"/>
                    </a:lnTo>
                    <a:lnTo>
                      <a:pt x="220" y="142"/>
                    </a:lnTo>
                    <a:lnTo>
                      <a:pt x="238" y="100"/>
                    </a:lnTo>
                    <a:lnTo>
                      <a:pt x="250" y="54"/>
                    </a:lnTo>
                    <a:lnTo>
                      <a:pt x="254" y="2"/>
                    </a:lnTo>
                    <a:lnTo>
                      <a:pt x="288" y="0"/>
                    </a:lnTo>
                    <a:close/>
                  </a:path>
                </a:pathLst>
              </a:custGeom>
              <a:solidFill>
                <a:srgbClr val="FFFFFF">
                  <a:alpha val="49019"/>
                </a:srgbClr>
              </a:solidFill>
              <a:ln w="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7183" name="Group 47"/>
          <p:cNvGrpSpPr>
            <a:grpSpLocks/>
          </p:cNvGrpSpPr>
          <p:nvPr/>
        </p:nvGrpSpPr>
        <p:grpSpPr bwMode="auto">
          <a:xfrm>
            <a:off x="2620963" y="2393950"/>
            <a:ext cx="1439862" cy="1439863"/>
            <a:chOff x="2789" y="1625"/>
            <a:chExt cx="907" cy="907"/>
          </a:xfrm>
        </p:grpSpPr>
        <p:sp>
          <p:nvSpPr>
            <p:cNvPr id="7214" name="Oval 48"/>
            <p:cNvSpPr>
              <a:spLocks noChangeArrowheads="1"/>
            </p:cNvSpPr>
            <p:nvPr/>
          </p:nvSpPr>
          <p:spPr bwMode="gray">
            <a:xfrm>
              <a:off x="2789" y="1625"/>
              <a:ext cx="907" cy="907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50000">
                  <a:srgbClr val="83A6A7"/>
                </a:gs>
                <a:gs pos="100000">
                  <a:srgbClr val="FFFFFF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ru-RU"/>
            </a:p>
          </p:txBody>
        </p:sp>
        <p:sp>
          <p:nvSpPr>
            <p:cNvPr id="7215" name="Oval 49"/>
            <p:cNvSpPr>
              <a:spLocks noChangeArrowheads="1"/>
            </p:cNvSpPr>
            <p:nvPr/>
          </p:nvSpPr>
          <p:spPr bwMode="gray">
            <a:xfrm>
              <a:off x="2789" y="1625"/>
              <a:ext cx="907" cy="907"/>
            </a:xfrm>
            <a:prstGeom prst="ellipse">
              <a:avLst/>
            </a:prstGeom>
            <a:gradFill rotWithShape="1">
              <a:gsLst>
                <a:gs pos="0">
                  <a:srgbClr val="83A6A7">
                    <a:alpha val="32001"/>
                  </a:srgbClr>
                </a:gs>
                <a:gs pos="100000">
                  <a:srgbClr val="000000">
                    <a:alpha val="89998"/>
                  </a:srgb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ru-RU"/>
            </a:p>
          </p:txBody>
        </p:sp>
        <p:sp>
          <p:nvSpPr>
            <p:cNvPr id="7216" name="Oval 50"/>
            <p:cNvSpPr>
              <a:spLocks noChangeArrowheads="1"/>
            </p:cNvSpPr>
            <p:nvPr/>
          </p:nvSpPr>
          <p:spPr bwMode="gray">
            <a:xfrm>
              <a:off x="2849" y="1684"/>
              <a:ext cx="787" cy="788"/>
            </a:xfrm>
            <a:prstGeom prst="ellipse">
              <a:avLst/>
            </a:prstGeom>
            <a:gradFill rotWithShape="1">
              <a:gsLst>
                <a:gs pos="0">
                  <a:srgbClr val="475A5A"/>
                </a:gs>
                <a:gs pos="50000">
                  <a:srgbClr val="83A6A7"/>
                </a:gs>
                <a:gs pos="100000">
                  <a:srgbClr val="475A5A"/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7217" name="Oval 51"/>
            <p:cNvSpPr>
              <a:spLocks noChangeArrowheads="1"/>
            </p:cNvSpPr>
            <p:nvPr/>
          </p:nvSpPr>
          <p:spPr bwMode="gray">
            <a:xfrm>
              <a:off x="2849" y="1686"/>
              <a:ext cx="787" cy="788"/>
            </a:xfrm>
            <a:prstGeom prst="ellipse">
              <a:avLst/>
            </a:prstGeom>
            <a:gradFill rotWithShape="1">
              <a:gsLst>
                <a:gs pos="0">
                  <a:srgbClr val="53696A"/>
                </a:gs>
                <a:gs pos="100000">
                  <a:srgbClr val="83A6A7">
                    <a:alpha val="0"/>
                  </a:srgb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7218" name="Oval 52"/>
            <p:cNvSpPr>
              <a:spLocks noChangeArrowheads="1"/>
            </p:cNvSpPr>
            <p:nvPr/>
          </p:nvSpPr>
          <p:spPr bwMode="gray">
            <a:xfrm>
              <a:off x="2888" y="1724"/>
              <a:ext cx="709" cy="709"/>
            </a:xfrm>
            <a:prstGeom prst="ellipse">
              <a:avLst/>
            </a:prstGeom>
            <a:solidFill>
              <a:srgbClr val="000000"/>
            </a:solidFill>
            <a:ln w="38100" algn="ctr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grpSp>
          <p:nvGrpSpPr>
            <p:cNvPr id="7219" name="Group 53"/>
            <p:cNvGrpSpPr>
              <a:grpSpLocks/>
            </p:cNvGrpSpPr>
            <p:nvPr/>
          </p:nvGrpSpPr>
          <p:grpSpPr bwMode="auto">
            <a:xfrm>
              <a:off x="2899" y="1735"/>
              <a:ext cx="687" cy="688"/>
              <a:chOff x="4166" y="1706"/>
              <a:chExt cx="1252" cy="1252"/>
            </a:xfrm>
          </p:grpSpPr>
          <p:sp>
            <p:nvSpPr>
              <p:cNvPr id="7220" name="Oval 54"/>
              <p:cNvSpPr>
                <a:spLocks noChangeArrowheads="1"/>
              </p:cNvSpPr>
              <p:nvPr/>
            </p:nvSpPr>
            <p:spPr bwMode="gray">
              <a:xfrm>
                <a:off x="4166" y="1706"/>
                <a:ext cx="1252" cy="1252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7221" name="Oval 55"/>
              <p:cNvSpPr>
                <a:spLocks noChangeArrowheads="1"/>
              </p:cNvSpPr>
              <p:nvPr/>
            </p:nvSpPr>
            <p:spPr bwMode="gray">
              <a:xfrm>
                <a:off x="4182" y="1713"/>
                <a:ext cx="1222" cy="122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7222" name="Oval 56"/>
              <p:cNvSpPr>
                <a:spLocks noChangeArrowheads="1"/>
              </p:cNvSpPr>
              <p:nvPr/>
            </p:nvSpPr>
            <p:spPr bwMode="gray">
              <a:xfrm>
                <a:off x="4195" y="1725"/>
                <a:ext cx="1162" cy="1141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7223" name="Oval 57"/>
              <p:cNvSpPr>
                <a:spLocks noChangeArrowheads="1"/>
              </p:cNvSpPr>
              <p:nvPr/>
            </p:nvSpPr>
            <p:spPr bwMode="gray">
              <a:xfrm>
                <a:off x="4263" y="1757"/>
                <a:ext cx="1033" cy="92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7184" name="Group 58"/>
          <p:cNvGrpSpPr>
            <a:grpSpLocks/>
          </p:cNvGrpSpPr>
          <p:nvPr/>
        </p:nvGrpSpPr>
        <p:grpSpPr bwMode="auto">
          <a:xfrm rot="3877067">
            <a:off x="817563" y="4370388"/>
            <a:ext cx="3114675" cy="1184275"/>
            <a:chOff x="2290" y="2725"/>
            <a:chExt cx="1832" cy="713"/>
          </a:xfrm>
        </p:grpSpPr>
        <p:grpSp>
          <p:nvGrpSpPr>
            <p:cNvPr id="7208" name="Group 59"/>
            <p:cNvGrpSpPr>
              <a:grpSpLocks/>
            </p:cNvGrpSpPr>
            <p:nvPr/>
          </p:nvGrpSpPr>
          <p:grpSpPr bwMode="auto">
            <a:xfrm>
              <a:off x="2290" y="3030"/>
              <a:ext cx="1832" cy="408"/>
              <a:chOff x="2290" y="3030"/>
              <a:chExt cx="1832" cy="408"/>
            </a:xfrm>
          </p:grpSpPr>
          <p:sp>
            <p:nvSpPr>
              <p:cNvPr id="7212" name="Freeform 60"/>
              <p:cNvSpPr>
                <a:spLocks/>
              </p:cNvSpPr>
              <p:nvPr/>
            </p:nvSpPr>
            <p:spPr bwMode="gray">
              <a:xfrm>
                <a:off x="2290" y="3030"/>
                <a:ext cx="1832" cy="408"/>
              </a:xfrm>
              <a:custGeom>
                <a:avLst/>
                <a:gdLst>
                  <a:gd name="T0" fmla="*/ 1832 w 1832"/>
                  <a:gd name="T1" fmla="*/ 32 h 408"/>
                  <a:gd name="T2" fmla="*/ 1830 w 1832"/>
                  <a:gd name="T3" fmla="*/ 66 h 408"/>
                  <a:gd name="T4" fmla="*/ 1814 w 1832"/>
                  <a:gd name="T5" fmla="*/ 128 h 408"/>
                  <a:gd name="T6" fmla="*/ 1788 w 1832"/>
                  <a:gd name="T7" fmla="*/ 188 h 408"/>
                  <a:gd name="T8" fmla="*/ 1754 w 1832"/>
                  <a:gd name="T9" fmla="*/ 240 h 408"/>
                  <a:gd name="T10" fmla="*/ 1712 w 1832"/>
                  <a:gd name="T11" fmla="*/ 288 h 408"/>
                  <a:gd name="T12" fmla="*/ 1664 w 1832"/>
                  <a:gd name="T13" fmla="*/ 330 h 408"/>
                  <a:gd name="T14" fmla="*/ 1610 w 1832"/>
                  <a:gd name="T15" fmla="*/ 362 h 408"/>
                  <a:gd name="T16" fmla="*/ 1550 w 1832"/>
                  <a:gd name="T17" fmla="*/ 388 h 408"/>
                  <a:gd name="T18" fmla="*/ 1486 w 1832"/>
                  <a:gd name="T19" fmla="*/ 402 h 408"/>
                  <a:gd name="T20" fmla="*/ 1418 w 1832"/>
                  <a:gd name="T21" fmla="*/ 408 h 408"/>
                  <a:gd name="T22" fmla="*/ 0 w 1832"/>
                  <a:gd name="T23" fmla="*/ 408 h 408"/>
                  <a:gd name="T24" fmla="*/ 0 w 1832"/>
                  <a:gd name="T25" fmla="*/ 0 h 408"/>
                  <a:gd name="T26" fmla="*/ 1832 w 1832"/>
                  <a:gd name="T27" fmla="*/ 0 h 408"/>
                  <a:gd name="T28" fmla="*/ 1832 w 1832"/>
                  <a:gd name="T29" fmla="*/ 32 h 408"/>
                  <a:gd name="T30" fmla="*/ 1832 w 1832"/>
                  <a:gd name="T31" fmla="*/ 32 h 408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1832"/>
                  <a:gd name="T49" fmla="*/ 0 h 408"/>
                  <a:gd name="T50" fmla="*/ 1832 w 1832"/>
                  <a:gd name="T51" fmla="*/ 408 h 408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1832" h="408">
                    <a:moveTo>
                      <a:pt x="1832" y="32"/>
                    </a:moveTo>
                    <a:lnTo>
                      <a:pt x="1830" y="66"/>
                    </a:lnTo>
                    <a:lnTo>
                      <a:pt x="1814" y="128"/>
                    </a:lnTo>
                    <a:lnTo>
                      <a:pt x="1788" y="188"/>
                    </a:lnTo>
                    <a:lnTo>
                      <a:pt x="1754" y="240"/>
                    </a:lnTo>
                    <a:lnTo>
                      <a:pt x="1712" y="288"/>
                    </a:lnTo>
                    <a:lnTo>
                      <a:pt x="1664" y="330"/>
                    </a:lnTo>
                    <a:lnTo>
                      <a:pt x="1610" y="362"/>
                    </a:lnTo>
                    <a:lnTo>
                      <a:pt x="1550" y="388"/>
                    </a:lnTo>
                    <a:lnTo>
                      <a:pt x="1486" y="402"/>
                    </a:lnTo>
                    <a:lnTo>
                      <a:pt x="1418" y="408"/>
                    </a:lnTo>
                    <a:lnTo>
                      <a:pt x="0" y="408"/>
                    </a:lnTo>
                    <a:lnTo>
                      <a:pt x="0" y="0"/>
                    </a:lnTo>
                    <a:lnTo>
                      <a:pt x="1832" y="0"/>
                    </a:lnTo>
                    <a:lnTo>
                      <a:pt x="1832" y="32"/>
                    </a:lnTo>
                    <a:close/>
                  </a:path>
                </a:pathLst>
              </a:custGeom>
              <a:solidFill>
                <a:srgbClr val="608788"/>
              </a:solidFill>
              <a:ln w="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13" name="Freeform 61"/>
              <p:cNvSpPr>
                <a:spLocks/>
              </p:cNvSpPr>
              <p:nvPr/>
            </p:nvSpPr>
            <p:spPr bwMode="gray">
              <a:xfrm>
                <a:off x="3810" y="3058"/>
                <a:ext cx="288" cy="334"/>
              </a:xfrm>
              <a:custGeom>
                <a:avLst/>
                <a:gdLst>
                  <a:gd name="T0" fmla="*/ 288 w 288"/>
                  <a:gd name="T1" fmla="*/ 0 h 334"/>
                  <a:gd name="T2" fmla="*/ 284 w 288"/>
                  <a:gd name="T3" fmla="*/ 52 h 334"/>
                  <a:gd name="T4" fmla="*/ 272 w 288"/>
                  <a:gd name="T5" fmla="*/ 98 h 334"/>
                  <a:gd name="T6" fmla="*/ 254 w 288"/>
                  <a:gd name="T7" fmla="*/ 140 h 334"/>
                  <a:gd name="T8" fmla="*/ 230 w 288"/>
                  <a:gd name="T9" fmla="*/ 176 h 334"/>
                  <a:gd name="T10" fmla="*/ 204 w 288"/>
                  <a:gd name="T11" fmla="*/ 208 h 334"/>
                  <a:gd name="T12" fmla="*/ 174 w 288"/>
                  <a:gd name="T13" fmla="*/ 238 h 334"/>
                  <a:gd name="T14" fmla="*/ 144 w 288"/>
                  <a:gd name="T15" fmla="*/ 262 h 334"/>
                  <a:gd name="T16" fmla="*/ 112 w 288"/>
                  <a:gd name="T17" fmla="*/ 282 h 334"/>
                  <a:gd name="T18" fmla="*/ 84 w 288"/>
                  <a:gd name="T19" fmla="*/ 298 h 334"/>
                  <a:gd name="T20" fmla="*/ 56 w 288"/>
                  <a:gd name="T21" fmla="*/ 312 h 334"/>
                  <a:gd name="T22" fmla="*/ 34 w 288"/>
                  <a:gd name="T23" fmla="*/ 322 h 334"/>
                  <a:gd name="T24" fmla="*/ 16 w 288"/>
                  <a:gd name="T25" fmla="*/ 328 h 334"/>
                  <a:gd name="T26" fmla="*/ 4 w 288"/>
                  <a:gd name="T27" fmla="*/ 332 h 334"/>
                  <a:gd name="T28" fmla="*/ 0 w 288"/>
                  <a:gd name="T29" fmla="*/ 334 h 334"/>
                  <a:gd name="T30" fmla="*/ 4 w 288"/>
                  <a:gd name="T31" fmla="*/ 332 h 334"/>
                  <a:gd name="T32" fmla="*/ 16 w 288"/>
                  <a:gd name="T33" fmla="*/ 326 h 334"/>
                  <a:gd name="T34" fmla="*/ 34 w 288"/>
                  <a:gd name="T35" fmla="*/ 318 h 334"/>
                  <a:gd name="T36" fmla="*/ 56 w 288"/>
                  <a:gd name="T37" fmla="*/ 304 h 334"/>
                  <a:gd name="T38" fmla="*/ 84 w 288"/>
                  <a:gd name="T39" fmla="*/ 288 h 334"/>
                  <a:gd name="T40" fmla="*/ 112 w 288"/>
                  <a:gd name="T41" fmla="*/ 266 h 334"/>
                  <a:gd name="T42" fmla="*/ 142 w 288"/>
                  <a:gd name="T43" fmla="*/ 242 h 334"/>
                  <a:gd name="T44" fmla="*/ 170 w 288"/>
                  <a:gd name="T45" fmla="*/ 212 h 334"/>
                  <a:gd name="T46" fmla="*/ 196 w 288"/>
                  <a:gd name="T47" fmla="*/ 180 h 334"/>
                  <a:gd name="T48" fmla="*/ 220 w 288"/>
                  <a:gd name="T49" fmla="*/ 142 h 334"/>
                  <a:gd name="T50" fmla="*/ 238 w 288"/>
                  <a:gd name="T51" fmla="*/ 100 h 334"/>
                  <a:gd name="T52" fmla="*/ 250 w 288"/>
                  <a:gd name="T53" fmla="*/ 54 h 334"/>
                  <a:gd name="T54" fmla="*/ 254 w 288"/>
                  <a:gd name="T55" fmla="*/ 2 h 334"/>
                  <a:gd name="T56" fmla="*/ 288 w 288"/>
                  <a:gd name="T57" fmla="*/ 0 h 334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88"/>
                  <a:gd name="T88" fmla="*/ 0 h 334"/>
                  <a:gd name="T89" fmla="*/ 288 w 288"/>
                  <a:gd name="T90" fmla="*/ 334 h 334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88" h="334">
                    <a:moveTo>
                      <a:pt x="288" y="0"/>
                    </a:moveTo>
                    <a:lnTo>
                      <a:pt x="284" y="52"/>
                    </a:lnTo>
                    <a:lnTo>
                      <a:pt x="272" y="98"/>
                    </a:lnTo>
                    <a:lnTo>
                      <a:pt x="254" y="140"/>
                    </a:lnTo>
                    <a:lnTo>
                      <a:pt x="230" y="176"/>
                    </a:lnTo>
                    <a:lnTo>
                      <a:pt x="204" y="208"/>
                    </a:lnTo>
                    <a:lnTo>
                      <a:pt x="174" y="238"/>
                    </a:lnTo>
                    <a:lnTo>
                      <a:pt x="144" y="262"/>
                    </a:lnTo>
                    <a:lnTo>
                      <a:pt x="112" y="282"/>
                    </a:lnTo>
                    <a:lnTo>
                      <a:pt x="84" y="298"/>
                    </a:lnTo>
                    <a:lnTo>
                      <a:pt x="56" y="312"/>
                    </a:lnTo>
                    <a:lnTo>
                      <a:pt x="34" y="322"/>
                    </a:lnTo>
                    <a:lnTo>
                      <a:pt x="16" y="328"/>
                    </a:lnTo>
                    <a:lnTo>
                      <a:pt x="4" y="332"/>
                    </a:lnTo>
                    <a:lnTo>
                      <a:pt x="0" y="334"/>
                    </a:lnTo>
                    <a:lnTo>
                      <a:pt x="4" y="332"/>
                    </a:lnTo>
                    <a:lnTo>
                      <a:pt x="16" y="326"/>
                    </a:lnTo>
                    <a:lnTo>
                      <a:pt x="34" y="318"/>
                    </a:lnTo>
                    <a:lnTo>
                      <a:pt x="56" y="304"/>
                    </a:lnTo>
                    <a:lnTo>
                      <a:pt x="84" y="288"/>
                    </a:lnTo>
                    <a:lnTo>
                      <a:pt x="112" y="266"/>
                    </a:lnTo>
                    <a:lnTo>
                      <a:pt x="142" y="242"/>
                    </a:lnTo>
                    <a:lnTo>
                      <a:pt x="170" y="212"/>
                    </a:lnTo>
                    <a:lnTo>
                      <a:pt x="196" y="180"/>
                    </a:lnTo>
                    <a:lnTo>
                      <a:pt x="220" y="142"/>
                    </a:lnTo>
                    <a:lnTo>
                      <a:pt x="238" y="100"/>
                    </a:lnTo>
                    <a:lnTo>
                      <a:pt x="250" y="54"/>
                    </a:lnTo>
                    <a:lnTo>
                      <a:pt x="254" y="2"/>
                    </a:lnTo>
                    <a:lnTo>
                      <a:pt x="288" y="0"/>
                    </a:lnTo>
                    <a:close/>
                  </a:path>
                </a:pathLst>
              </a:custGeom>
              <a:solidFill>
                <a:srgbClr val="FFFFFF">
                  <a:alpha val="49019"/>
                </a:srgbClr>
              </a:solidFill>
              <a:ln w="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209" name="Group 62"/>
            <p:cNvGrpSpPr>
              <a:grpSpLocks/>
            </p:cNvGrpSpPr>
            <p:nvPr/>
          </p:nvGrpSpPr>
          <p:grpSpPr bwMode="auto">
            <a:xfrm flipV="1">
              <a:off x="2290" y="2725"/>
              <a:ext cx="1406" cy="313"/>
              <a:chOff x="2290" y="3030"/>
              <a:chExt cx="1832" cy="408"/>
            </a:xfrm>
          </p:grpSpPr>
          <p:sp>
            <p:nvSpPr>
              <p:cNvPr id="7210" name="Freeform 63"/>
              <p:cNvSpPr>
                <a:spLocks/>
              </p:cNvSpPr>
              <p:nvPr/>
            </p:nvSpPr>
            <p:spPr bwMode="gray">
              <a:xfrm>
                <a:off x="2290" y="3030"/>
                <a:ext cx="1832" cy="408"/>
              </a:xfrm>
              <a:custGeom>
                <a:avLst/>
                <a:gdLst>
                  <a:gd name="T0" fmla="*/ 1832 w 1832"/>
                  <a:gd name="T1" fmla="*/ 32 h 408"/>
                  <a:gd name="T2" fmla="*/ 1830 w 1832"/>
                  <a:gd name="T3" fmla="*/ 66 h 408"/>
                  <a:gd name="T4" fmla="*/ 1814 w 1832"/>
                  <a:gd name="T5" fmla="*/ 128 h 408"/>
                  <a:gd name="T6" fmla="*/ 1788 w 1832"/>
                  <a:gd name="T7" fmla="*/ 188 h 408"/>
                  <a:gd name="T8" fmla="*/ 1754 w 1832"/>
                  <a:gd name="T9" fmla="*/ 240 h 408"/>
                  <a:gd name="T10" fmla="*/ 1712 w 1832"/>
                  <a:gd name="T11" fmla="*/ 288 h 408"/>
                  <a:gd name="T12" fmla="*/ 1664 w 1832"/>
                  <a:gd name="T13" fmla="*/ 330 h 408"/>
                  <a:gd name="T14" fmla="*/ 1610 w 1832"/>
                  <a:gd name="T15" fmla="*/ 362 h 408"/>
                  <a:gd name="T16" fmla="*/ 1550 w 1832"/>
                  <a:gd name="T17" fmla="*/ 388 h 408"/>
                  <a:gd name="T18" fmla="*/ 1486 w 1832"/>
                  <a:gd name="T19" fmla="*/ 402 h 408"/>
                  <a:gd name="T20" fmla="*/ 1418 w 1832"/>
                  <a:gd name="T21" fmla="*/ 408 h 408"/>
                  <a:gd name="T22" fmla="*/ 0 w 1832"/>
                  <a:gd name="T23" fmla="*/ 408 h 408"/>
                  <a:gd name="T24" fmla="*/ 0 w 1832"/>
                  <a:gd name="T25" fmla="*/ 0 h 408"/>
                  <a:gd name="T26" fmla="*/ 1832 w 1832"/>
                  <a:gd name="T27" fmla="*/ 0 h 408"/>
                  <a:gd name="T28" fmla="*/ 1832 w 1832"/>
                  <a:gd name="T29" fmla="*/ 32 h 408"/>
                  <a:gd name="T30" fmla="*/ 1832 w 1832"/>
                  <a:gd name="T31" fmla="*/ 32 h 408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1832"/>
                  <a:gd name="T49" fmla="*/ 0 h 408"/>
                  <a:gd name="T50" fmla="*/ 1832 w 1832"/>
                  <a:gd name="T51" fmla="*/ 408 h 408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1832" h="408">
                    <a:moveTo>
                      <a:pt x="1832" y="32"/>
                    </a:moveTo>
                    <a:lnTo>
                      <a:pt x="1830" y="66"/>
                    </a:lnTo>
                    <a:lnTo>
                      <a:pt x="1814" y="128"/>
                    </a:lnTo>
                    <a:lnTo>
                      <a:pt x="1788" y="188"/>
                    </a:lnTo>
                    <a:lnTo>
                      <a:pt x="1754" y="240"/>
                    </a:lnTo>
                    <a:lnTo>
                      <a:pt x="1712" y="288"/>
                    </a:lnTo>
                    <a:lnTo>
                      <a:pt x="1664" y="330"/>
                    </a:lnTo>
                    <a:lnTo>
                      <a:pt x="1610" y="362"/>
                    </a:lnTo>
                    <a:lnTo>
                      <a:pt x="1550" y="388"/>
                    </a:lnTo>
                    <a:lnTo>
                      <a:pt x="1486" y="402"/>
                    </a:lnTo>
                    <a:lnTo>
                      <a:pt x="1418" y="408"/>
                    </a:lnTo>
                    <a:lnTo>
                      <a:pt x="0" y="408"/>
                    </a:lnTo>
                    <a:lnTo>
                      <a:pt x="0" y="0"/>
                    </a:lnTo>
                    <a:lnTo>
                      <a:pt x="1832" y="0"/>
                    </a:lnTo>
                    <a:lnTo>
                      <a:pt x="1832" y="32"/>
                    </a:lnTo>
                    <a:close/>
                  </a:path>
                </a:pathLst>
              </a:custGeom>
              <a:solidFill>
                <a:srgbClr val="98B5B6"/>
              </a:solidFill>
              <a:ln w="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11" name="Freeform 64"/>
              <p:cNvSpPr>
                <a:spLocks/>
              </p:cNvSpPr>
              <p:nvPr/>
            </p:nvSpPr>
            <p:spPr bwMode="gray">
              <a:xfrm>
                <a:off x="3810" y="3058"/>
                <a:ext cx="288" cy="334"/>
              </a:xfrm>
              <a:custGeom>
                <a:avLst/>
                <a:gdLst>
                  <a:gd name="T0" fmla="*/ 288 w 288"/>
                  <a:gd name="T1" fmla="*/ 0 h 334"/>
                  <a:gd name="T2" fmla="*/ 284 w 288"/>
                  <a:gd name="T3" fmla="*/ 52 h 334"/>
                  <a:gd name="T4" fmla="*/ 272 w 288"/>
                  <a:gd name="T5" fmla="*/ 98 h 334"/>
                  <a:gd name="T6" fmla="*/ 254 w 288"/>
                  <a:gd name="T7" fmla="*/ 140 h 334"/>
                  <a:gd name="T8" fmla="*/ 230 w 288"/>
                  <a:gd name="T9" fmla="*/ 176 h 334"/>
                  <a:gd name="T10" fmla="*/ 204 w 288"/>
                  <a:gd name="T11" fmla="*/ 208 h 334"/>
                  <a:gd name="T12" fmla="*/ 174 w 288"/>
                  <a:gd name="T13" fmla="*/ 238 h 334"/>
                  <a:gd name="T14" fmla="*/ 144 w 288"/>
                  <a:gd name="T15" fmla="*/ 262 h 334"/>
                  <a:gd name="T16" fmla="*/ 112 w 288"/>
                  <a:gd name="T17" fmla="*/ 282 h 334"/>
                  <a:gd name="T18" fmla="*/ 84 w 288"/>
                  <a:gd name="T19" fmla="*/ 298 h 334"/>
                  <a:gd name="T20" fmla="*/ 56 w 288"/>
                  <a:gd name="T21" fmla="*/ 312 h 334"/>
                  <a:gd name="T22" fmla="*/ 34 w 288"/>
                  <a:gd name="T23" fmla="*/ 322 h 334"/>
                  <a:gd name="T24" fmla="*/ 16 w 288"/>
                  <a:gd name="T25" fmla="*/ 328 h 334"/>
                  <a:gd name="T26" fmla="*/ 4 w 288"/>
                  <a:gd name="T27" fmla="*/ 332 h 334"/>
                  <a:gd name="T28" fmla="*/ 0 w 288"/>
                  <a:gd name="T29" fmla="*/ 334 h 334"/>
                  <a:gd name="T30" fmla="*/ 4 w 288"/>
                  <a:gd name="T31" fmla="*/ 332 h 334"/>
                  <a:gd name="T32" fmla="*/ 16 w 288"/>
                  <a:gd name="T33" fmla="*/ 326 h 334"/>
                  <a:gd name="T34" fmla="*/ 34 w 288"/>
                  <a:gd name="T35" fmla="*/ 318 h 334"/>
                  <a:gd name="T36" fmla="*/ 56 w 288"/>
                  <a:gd name="T37" fmla="*/ 304 h 334"/>
                  <a:gd name="T38" fmla="*/ 84 w 288"/>
                  <a:gd name="T39" fmla="*/ 288 h 334"/>
                  <a:gd name="T40" fmla="*/ 112 w 288"/>
                  <a:gd name="T41" fmla="*/ 266 h 334"/>
                  <a:gd name="T42" fmla="*/ 142 w 288"/>
                  <a:gd name="T43" fmla="*/ 242 h 334"/>
                  <a:gd name="T44" fmla="*/ 170 w 288"/>
                  <a:gd name="T45" fmla="*/ 212 h 334"/>
                  <a:gd name="T46" fmla="*/ 196 w 288"/>
                  <a:gd name="T47" fmla="*/ 180 h 334"/>
                  <a:gd name="T48" fmla="*/ 220 w 288"/>
                  <a:gd name="T49" fmla="*/ 142 h 334"/>
                  <a:gd name="T50" fmla="*/ 238 w 288"/>
                  <a:gd name="T51" fmla="*/ 100 h 334"/>
                  <a:gd name="T52" fmla="*/ 250 w 288"/>
                  <a:gd name="T53" fmla="*/ 54 h 334"/>
                  <a:gd name="T54" fmla="*/ 254 w 288"/>
                  <a:gd name="T55" fmla="*/ 2 h 334"/>
                  <a:gd name="T56" fmla="*/ 288 w 288"/>
                  <a:gd name="T57" fmla="*/ 0 h 334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288"/>
                  <a:gd name="T88" fmla="*/ 0 h 334"/>
                  <a:gd name="T89" fmla="*/ 288 w 288"/>
                  <a:gd name="T90" fmla="*/ 334 h 334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288" h="334">
                    <a:moveTo>
                      <a:pt x="288" y="0"/>
                    </a:moveTo>
                    <a:lnTo>
                      <a:pt x="284" y="52"/>
                    </a:lnTo>
                    <a:lnTo>
                      <a:pt x="272" y="98"/>
                    </a:lnTo>
                    <a:lnTo>
                      <a:pt x="254" y="140"/>
                    </a:lnTo>
                    <a:lnTo>
                      <a:pt x="230" y="176"/>
                    </a:lnTo>
                    <a:lnTo>
                      <a:pt x="204" y="208"/>
                    </a:lnTo>
                    <a:lnTo>
                      <a:pt x="174" y="238"/>
                    </a:lnTo>
                    <a:lnTo>
                      <a:pt x="144" y="262"/>
                    </a:lnTo>
                    <a:lnTo>
                      <a:pt x="112" y="282"/>
                    </a:lnTo>
                    <a:lnTo>
                      <a:pt x="84" y="298"/>
                    </a:lnTo>
                    <a:lnTo>
                      <a:pt x="56" y="312"/>
                    </a:lnTo>
                    <a:lnTo>
                      <a:pt x="34" y="322"/>
                    </a:lnTo>
                    <a:lnTo>
                      <a:pt x="16" y="328"/>
                    </a:lnTo>
                    <a:lnTo>
                      <a:pt x="4" y="332"/>
                    </a:lnTo>
                    <a:lnTo>
                      <a:pt x="0" y="334"/>
                    </a:lnTo>
                    <a:lnTo>
                      <a:pt x="4" y="332"/>
                    </a:lnTo>
                    <a:lnTo>
                      <a:pt x="16" y="326"/>
                    </a:lnTo>
                    <a:lnTo>
                      <a:pt x="34" y="318"/>
                    </a:lnTo>
                    <a:lnTo>
                      <a:pt x="56" y="304"/>
                    </a:lnTo>
                    <a:lnTo>
                      <a:pt x="84" y="288"/>
                    </a:lnTo>
                    <a:lnTo>
                      <a:pt x="112" y="266"/>
                    </a:lnTo>
                    <a:lnTo>
                      <a:pt x="142" y="242"/>
                    </a:lnTo>
                    <a:lnTo>
                      <a:pt x="170" y="212"/>
                    </a:lnTo>
                    <a:lnTo>
                      <a:pt x="196" y="180"/>
                    </a:lnTo>
                    <a:lnTo>
                      <a:pt x="220" y="142"/>
                    </a:lnTo>
                    <a:lnTo>
                      <a:pt x="238" y="100"/>
                    </a:lnTo>
                    <a:lnTo>
                      <a:pt x="250" y="54"/>
                    </a:lnTo>
                    <a:lnTo>
                      <a:pt x="254" y="2"/>
                    </a:lnTo>
                    <a:lnTo>
                      <a:pt x="288" y="0"/>
                    </a:lnTo>
                    <a:close/>
                  </a:path>
                </a:pathLst>
              </a:custGeom>
              <a:solidFill>
                <a:srgbClr val="FFFFFF">
                  <a:alpha val="49019"/>
                </a:srgbClr>
              </a:solidFill>
              <a:ln w="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77900" name="Text Box 76"/>
          <p:cNvSpPr txBox="1">
            <a:spLocks noChangeArrowheads="1"/>
          </p:cNvSpPr>
          <p:nvPr/>
        </p:nvSpPr>
        <p:spPr bwMode="gray">
          <a:xfrm rot="3925970">
            <a:off x="873919" y="4937919"/>
            <a:ext cx="2544763" cy="523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ru-RU" sz="1400" dirty="0">
                <a:solidFill>
                  <a:schemeClr val="bg1">
                    <a:lumMod val="50000"/>
                  </a:schemeClr>
                </a:solidFill>
              </a:rPr>
              <a:t>для планирования деятельности организации</a:t>
            </a:r>
            <a:endParaRPr lang="en-US" sz="1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7901" name="Text Box 77"/>
          <p:cNvSpPr txBox="1">
            <a:spLocks noChangeArrowheads="1"/>
          </p:cNvSpPr>
          <p:nvPr/>
        </p:nvSpPr>
        <p:spPr bwMode="gray">
          <a:xfrm rot="3925970">
            <a:off x="1677988" y="4270375"/>
            <a:ext cx="1803400" cy="523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ru-RU" sz="1400" dirty="0">
                <a:solidFill>
                  <a:schemeClr val="bg1">
                    <a:lumMod val="50000"/>
                  </a:schemeClr>
                </a:solidFill>
              </a:rPr>
              <a:t>для выработки </a:t>
            </a:r>
          </a:p>
          <a:p>
            <a:pPr eaLnBrk="0" hangingPunct="0">
              <a:defRPr/>
            </a:pPr>
            <a:r>
              <a:rPr lang="ru-RU" sz="1400" dirty="0">
                <a:solidFill>
                  <a:schemeClr val="bg1">
                    <a:lumMod val="50000"/>
                  </a:schemeClr>
                </a:solidFill>
              </a:rPr>
              <a:t>стратегии развития</a:t>
            </a:r>
            <a:endParaRPr lang="en-US" sz="1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7902" name="Text Box 78"/>
          <p:cNvSpPr txBox="1">
            <a:spLocks noChangeArrowheads="1"/>
          </p:cNvSpPr>
          <p:nvPr/>
        </p:nvSpPr>
        <p:spPr bwMode="gray">
          <a:xfrm rot="3925970">
            <a:off x="2970213" y="4492625"/>
            <a:ext cx="1831975" cy="523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ru-RU" sz="1400" dirty="0">
                <a:solidFill>
                  <a:schemeClr val="bg1">
                    <a:lumMod val="50000"/>
                  </a:schemeClr>
                </a:solidFill>
              </a:rPr>
              <a:t>для потенциальных</a:t>
            </a:r>
          </a:p>
          <a:p>
            <a:pPr eaLnBrk="0" hangingPunct="0">
              <a:defRPr/>
            </a:pPr>
            <a:r>
              <a:rPr lang="ru-RU" sz="1400" dirty="0">
                <a:solidFill>
                  <a:schemeClr val="bg1">
                    <a:lumMod val="50000"/>
                  </a:schemeClr>
                </a:solidFill>
              </a:rPr>
              <a:t> инвесторов</a:t>
            </a:r>
            <a:endParaRPr lang="en-US" sz="1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7188" name="Group 65"/>
          <p:cNvGrpSpPr>
            <a:grpSpLocks/>
          </p:cNvGrpSpPr>
          <p:nvPr/>
        </p:nvGrpSpPr>
        <p:grpSpPr bwMode="auto">
          <a:xfrm>
            <a:off x="241300" y="2184400"/>
            <a:ext cx="2058988" cy="1808163"/>
            <a:chOff x="2789" y="1625"/>
            <a:chExt cx="907" cy="907"/>
          </a:xfrm>
        </p:grpSpPr>
        <p:sp>
          <p:nvSpPr>
            <p:cNvPr id="7198" name="Oval 66"/>
            <p:cNvSpPr>
              <a:spLocks noChangeArrowheads="1"/>
            </p:cNvSpPr>
            <p:nvPr/>
          </p:nvSpPr>
          <p:spPr bwMode="gray">
            <a:xfrm>
              <a:off x="2789" y="1625"/>
              <a:ext cx="907" cy="907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50000">
                  <a:srgbClr val="83A6A7"/>
                </a:gs>
                <a:gs pos="100000">
                  <a:srgbClr val="FFFFFF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ru-RU"/>
            </a:p>
          </p:txBody>
        </p:sp>
        <p:sp>
          <p:nvSpPr>
            <p:cNvPr id="7199" name="Oval 67"/>
            <p:cNvSpPr>
              <a:spLocks noChangeArrowheads="1"/>
            </p:cNvSpPr>
            <p:nvPr/>
          </p:nvSpPr>
          <p:spPr bwMode="gray">
            <a:xfrm>
              <a:off x="2789" y="1625"/>
              <a:ext cx="907" cy="907"/>
            </a:xfrm>
            <a:prstGeom prst="ellipse">
              <a:avLst/>
            </a:prstGeom>
            <a:gradFill rotWithShape="1">
              <a:gsLst>
                <a:gs pos="0">
                  <a:srgbClr val="83A6A7">
                    <a:alpha val="32001"/>
                  </a:srgbClr>
                </a:gs>
                <a:gs pos="100000">
                  <a:srgbClr val="000000">
                    <a:alpha val="89998"/>
                  </a:srgb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ru-RU"/>
            </a:p>
          </p:txBody>
        </p:sp>
        <p:sp>
          <p:nvSpPr>
            <p:cNvPr id="7200" name="Oval 68"/>
            <p:cNvSpPr>
              <a:spLocks noChangeArrowheads="1"/>
            </p:cNvSpPr>
            <p:nvPr/>
          </p:nvSpPr>
          <p:spPr bwMode="gray">
            <a:xfrm>
              <a:off x="2849" y="1684"/>
              <a:ext cx="787" cy="788"/>
            </a:xfrm>
            <a:prstGeom prst="ellipse">
              <a:avLst/>
            </a:prstGeom>
            <a:gradFill rotWithShape="1">
              <a:gsLst>
                <a:gs pos="0">
                  <a:srgbClr val="475A5A"/>
                </a:gs>
                <a:gs pos="50000">
                  <a:srgbClr val="83A6A7"/>
                </a:gs>
                <a:gs pos="100000">
                  <a:srgbClr val="475A5A"/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7201" name="Oval 69"/>
            <p:cNvSpPr>
              <a:spLocks noChangeArrowheads="1"/>
            </p:cNvSpPr>
            <p:nvPr/>
          </p:nvSpPr>
          <p:spPr bwMode="gray">
            <a:xfrm>
              <a:off x="2849" y="1686"/>
              <a:ext cx="787" cy="788"/>
            </a:xfrm>
            <a:prstGeom prst="ellipse">
              <a:avLst/>
            </a:prstGeom>
            <a:gradFill rotWithShape="1">
              <a:gsLst>
                <a:gs pos="0">
                  <a:srgbClr val="53696A"/>
                </a:gs>
                <a:gs pos="100000">
                  <a:srgbClr val="83A6A7">
                    <a:alpha val="0"/>
                  </a:srgb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7202" name="Oval 70"/>
            <p:cNvSpPr>
              <a:spLocks noChangeArrowheads="1"/>
            </p:cNvSpPr>
            <p:nvPr/>
          </p:nvSpPr>
          <p:spPr bwMode="gray">
            <a:xfrm>
              <a:off x="2888" y="1724"/>
              <a:ext cx="709" cy="709"/>
            </a:xfrm>
            <a:prstGeom prst="ellipse">
              <a:avLst/>
            </a:prstGeom>
            <a:solidFill>
              <a:srgbClr val="000000"/>
            </a:solidFill>
            <a:ln w="38100" algn="ctr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grpSp>
          <p:nvGrpSpPr>
            <p:cNvPr id="7203" name="Group 71"/>
            <p:cNvGrpSpPr>
              <a:grpSpLocks/>
            </p:cNvGrpSpPr>
            <p:nvPr/>
          </p:nvGrpSpPr>
          <p:grpSpPr bwMode="auto">
            <a:xfrm>
              <a:off x="2899" y="1735"/>
              <a:ext cx="687" cy="688"/>
              <a:chOff x="4166" y="1706"/>
              <a:chExt cx="1252" cy="1252"/>
            </a:xfrm>
          </p:grpSpPr>
          <p:sp>
            <p:nvSpPr>
              <p:cNvPr id="7204" name="Oval 72"/>
              <p:cNvSpPr>
                <a:spLocks noChangeArrowheads="1"/>
              </p:cNvSpPr>
              <p:nvPr/>
            </p:nvSpPr>
            <p:spPr bwMode="gray">
              <a:xfrm>
                <a:off x="4166" y="1706"/>
                <a:ext cx="1252" cy="1252"/>
              </a:xfrm>
              <a:prstGeom prst="ellipse">
                <a:avLst/>
              </a:prstGeom>
              <a:gradFill rotWithShape="1">
                <a:gsLst>
                  <a:gs pos="0">
                    <a:srgbClr val="636869"/>
                  </a:gs>
                  <a:gs pos="100000">
                    <a:srgbClr val="D6E1E2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7205" name="Oval 73"/>
              <p:cNvSpPr>
                <a:spLocks noChangeArrowheads="1"/>
              </p:cNvSpPr>
              <p:nvPr/>
            </p:nvSpPr>
            <p:spPr bwMode="gray">
              <a:xfrm>
                <a:off x="4182" y="1713"/>
                <a:ext cx="1222" cy="122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F1F5F5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7206" name="Oval 74"/>
              <p:cNvSpPr>
                <a:spLocks noChangeArrowheads="1"/>
              </p:cNvSpPr>
              <p:nvPr/>
            </p:nvSpPr>
            <p:spPr bwMode="gray">
              <a:xfrm>
                <a:off x="4195" y="1725"/>
                <a:ext cx="1162" cy="1141"/>
              </a:xfrm>
              <a:prstGeom prst="ellipse">
                <a:avLst/>
              </a:prstGeom>
              <a:gradFill rotWithShape="1">
                <a:gsLst>
                  <a:gs pos="0">
                    <a:srgbClr val="AAB2B3"/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7207" name="Oval 75"/>
              <p:cNvSpPr>
                <a:spLocks noChangeArrowheads="1"/>
              </p:cNvSpPr>
              <p:nvPr/>
            </p:nvSpPr>
            <p:spPr bwMode="gray">
              <a:xfrm>
                <a:off x="4263" y="1757"/>
                <a:ext cx="1033" cy="92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D6E1E2">
                      <a:alpha val="37999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endParaRPr lang="ru-RU"/>
              </a:p>
            </p:txBody>
          </p:sp>
        </p:grpSp>
      </p:grpSp>
      <p:sp>
        <p:nvSpPr>
          <p:cNvPr id="77903" name="Text Box 79"/>
          <p:cNvSpPr txBox="1">
            <a:spLocks noChangeArrowheads="1"/>
          </p:cNvSpPr>
          <p:nvPr/>
        </p:nvSpPr>
        <p:spPr bwMode="gray">
          <a:xfrm rot="3925970">
            <a:off x="3381375" y="4205288"/>
            <a:ext cx="1779587" cy="5222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ru-RU" sz="1400" dirty="0">
                <a:solidFill>
                  <a:schemeClr val="bg1">
                    <a:lumMod val="50000"/>
                  </a:schemeClr>
                </a:solidFill>
              </a:rPr>
              <a:t>для руководителей</a:t>
            </a:r>
          </a:p>
          <a:p>
            <a:pPr eaLnBrk="0" hangingPunct="0">
              <a:defRPr/>
            </a:pPr>
            <a:r>
              <a:rPr lang="ru-RU" sz="1400" dirty="0">
                <a:solidFill>
                  <a:schemeClr val="bg1">
                    <a:lumMod val="50000"/>
                  </a:schemeClr>
                </a:solidFill>
              </a:rPr>
              <a:t> организации.</a:t>
            </a:r>
            <a:endParaRPr lang="en-US" sz="1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7904" name="Text Box 80"/>
          <p:cNvSpPr txBox="1">
            <a:spLocks noChangeArrowheads="1"/>
          </p:cNvSpPr>
          <p:nvPr/>
        </p:nvSpPr>
        <p:spPr bwMode="gray">
          <a:xfrm rot="3925970">
            <a:off x="5051426" y="4098925"/>
            <a:ext cx="2057400" cy="9239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- краткосрочные;</a:t>
            </a:r>
          </a:p>
          <a:p>
            <a:pPr>
              <a:defRPr/>
            </a:pPr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- среднесрочные;</a:t>
            </a:r>
          </a:p>
          <a:p>
            <a:pPr>
              <a:defRPr/>
            </a:pPr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- долгосрочные.</a:t>
            </a:r>
          </a:p>
        </p:txBody>
      </p:sp>
      <p:sp>
        <p:nvSpPr>
          <p:cNvPr id="77906" name="Text Box 82"/>
          <p:cNvSpPr txBox="1">
            <a:spLocks noChangeArrowheads="1"/>
          </p:cNvSpPr>
          <p:nvPr/>
        </p:nvSpPr>
        <p:spPr bwMode="gray">
          <a:xfrm rot="3925970">
            <a:off x="7072313" y="4700588"/>
            <a:ext cx="2232025" cy="3079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ru-RU" sz="1400" b="1" dirty="0">
                <a:solidFill>
                  <a:schemeClr val="bg1">
                    <a:lumMod val="50000"/>
                  </a:schemeClr>
                </a:solidFill>
              </a:rPr>
              <a:t>Организации (бизнеса)</a:t>
            </a:r>
            <a:endParaRPr lang="en-US" sz="1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7907" name="Text Box 83"/>
          <p:cNvSpPr txBox="1">
            <a:spLocks noChangeArrowheads="1"/>
          </p:cNvSpPr>
          <p:nvPr/>
        </p:nvSpPr>
        <p:spPr bwMode="gray">
          <a:xfrm rot="3925970">
            <a:off x="7589044" y="4160044"/>
            <a:ext cx="1765300" cy="5222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ru-RU" sz="1400" b="1" dirty="0">
                <a:solidFill>
                  <a:schemeClr val="bg1">
                    <a:lumMod val="50000"/>
                  </a:schemeClr>
                </a:solidFill>
              </a:rPr>
              <a:t>Инвестиционного</a:t>
            </a:r>
          </a:p>
          <a:p>
            <a:pPr eaLnBrk="0" hangingPunct="0">
              <a:defRPr/>
            </a:pPr>
            <a:r>
              <a:rPr lang="ru-RU" sz="1400" b="1" dirty="0">
                <a:solidFill>
                  <a:schemeClr val="bg1">
                    <a:lumMod val="50000"/>
                  </a:schemeClr>
                </a:solidFill>
              </a:rPr>
              <a:t>       проекта</a:t>
            </a:r>
            <a:endParaRPr lang="en-US" sz="1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03238" y="2755900"/>
            <a:ext cx="1495425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schemeClr val="bg1">
                    <a:lumMod val="50000"/>
                  </a:schemeClr>
                </a:solidFill>
              </a:rPr>
              <a:t>По цели разработки 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2598738" y="2836863"/>
            <a:ext cx="1495425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400" b="1" dirty="0">
                <a:solidFill>
                  <a:schemeClr val="bg1">
                    <a:lumMod val="50000"/>
                  </a:schemeClr>
                </a:solidFill>
              </a:rPr>
              <a:t>По назначению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4641850" y="2840038"/>
            <a:ext cx="1495425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400" b="1" dirty="0">
                <a:solidFill>
                  <a:schemeClr val="bg1">
                    <a:lumMod val="50000"/>
                  </a:schemeClr>
                </a:solidFill>
              </a:rPr>
              <a:t>По времени реализации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6851650" y="2798763"/>
            <a:ext cx="1497013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400" b="1" dirty="0">
                <a:solidFill>
                  <a:schemeClr val="bg1">
                    <a:lumMod val="50000"/>
                  </a:schemeClr>
                </a:solidFill>
              </a:rPr>
              <a:t>По уровню разработки</a:t>
            </a:r>
          </a:p>
        </p:txBody>
      </p:sp>
      <p:sp>
        <p:nvSpPr>
          <p:cNvPr id="99" name="Text Box 76"/>
          <p:cNvSpPr txBox="1">
            <a:spLocks noChangeArrowheads="1"/>
          </p:cNvSpPr>
          <p:nvPr/>
        </p:nvSpPr>
        <p:spPr bwMode="gray">
          <a:xfrm rot="3925970">
            <a:off x="406401" y="4716462"/>
            <a:ext cx="2266950" cy="5238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ru-RU" sz="1400" dirty="0">
                <a:solidFill>
                  <a:schemeClr val="bg1">
                    <a:lumMod val="50000"/>
                  </a:schemeClr>
                </a:solidFill>
              </a:rPr>
              <a:t>для получения внешнего</a:t>
            </a:r>
          </a:p>
          <a:p>
            <a:pPr eaLnBrk="0" hangingPunct="0">
              <a:defRPr/>
            </a:pPr>
            <a:r>
              <a:rPr lang="ru-RU" sz="1400" dirty="0">
                <a:solidFill>
                  <a:schemeClr val="bg1">
                    <a:lumMod val="50000"/>
                  </a:schemeClr>
                </a:solidFill>
              </a:rPr>
              <a:t> финансирования</a:t>
            </a:r>
            <a:endParaRPr lang="en-US" sz="14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Заголовок 1"/>
          <p:cNvSpPr>
            <a:spLocks noGrp="1"/>
          </p:cNvSpPr>
          <p:nvPr>
            <p:ph type="title"/>
          </p:nvPr>
        </p:nvSpPr>
        <p:spPr>
          <a:xfrm>
            <a:off x="500063" y="533400"/>
            <a:ext cx="7958137" cy="563563"/>
          </a:xfrm>
        </p:spPr>
        <p:txBody>
          <a:bodyPr/>
          <a:lstStyle/>
          <a:p>
            <a:r>
              <a:rPr lang="ru-RU" sz="2800" smtClean="0"/>
              <a:t>4. Требования к составу основных разделов бизнес-плана инвестиционного проекта</a:t>
            </a:r>
            <a:r>
              <a:rPr lang="ru-RU" smtClean="0"/>
              <a:t> </a:t>
            </a:r>
          </a:p>
        </p:txBody>
      </p:sp>
      <p:sp>
        <p:nvSpPr>
          <p:cNvPr id="53251" name="Объект 2"/>
          <p:cNvSpPr>
            <a:spLocks noGrp="1"/>
          </p:cNvSpPr>
          <p:nvPr>
            <p:ph idx="1"/>
          </p:nvPr>
        </p:nvSpPr>
        <p:spPr>
          <a:xfrm>
            <a:off x="357188" y="1285875"/>
            <a:ext cx="8786812" cy="5248275"/>
          </a:xfrm>
        </p:spPr>
        <p:txBody>
          <a:bodyPr/>
          <a:lstStyle/>
          <a:p>
            <a:pPr marL="0" algn="just">
              <a:buFont typeface="Wingdings" pitchFamily="2" charset="2"/>
              <a:buNone/>
              <a:defRPr/>
            </a:pPr>
            <a:r>
              <a:rPr lang="ru-RU" sz="2300" dirty="0" smtClean="0">
                <a:solidFill>
                  <a:schemeClr val="tx2"/>
                </a:solidFill>
              </a:rPr>
              <a:t>Требования к разделу «Производственный план»</a:t>
            </a:r>
          </a:p>
          <a:p>
            <a:pPr marL="0">
              <a:buFont typeface="Wingdings" pitchFamily="2" charset="2"/>
              <a:buNone/>
              <a:defRPr/>
            </a:pPr>
            <a:endParaRPr lang="ru-RU" sz="1200" b="0" dirty="0" smtClean="0">
              <a:solidFill>
                <a:schemeClr val="tx2"/>
              </a:solidFill>
            </a:endParaRPr>
          </a:p>
          <a:p>
            <a:pPr marL="0">
              <a:buFont typeface="Wingdings" pitchFamily="2" charset="2"/>
              <a:buNone/>
              <a:defRPr/>
            </a:pPr>
            <a:r>
              <a:rPr lang="ru-RU" sz="2400" b="0" dirty="0" smtClean="0">
                <a:solidFill>
                  <a:schemeClr val="tx2"/>
                </a:solidFill>
              </a:rPr>
              <a:t>В подразделе </a:t>
            </a:r>
            <a:r>
              <a:rPr lang="ru-RU" sz="2400" dirty="0" smtClean="0">
                <a:solidFill>
                  <a:schemeClr val="tx2"/>
                </a:solidFill>
              </a:rPr>
              <a:t>"Затраты на производство и реализацию продукции" </a:t>
            </a:r>
            <a:r>
              <a:rPr lang="ru-RU" sz="2400" b="0" dirty="0" smtClean="0">
                <a:solidFill>
                  <a:schemeClr val="tx2"/>
                </a:solidFill>
              </a:rPr>
              <a:t>текущие затраты группируются по </a:t>
            </a:r>
            <a:r>
              <a:rPr lang="ru-RU" sz="2400" dirty="0" smtClean="0">
                <a:solidFill>
                  <a:schemeClr val="tx2"/>
                </a:solidFill>
              </a:rPr>
              <a:t>экономическим элементам</a:t>
            </a:r>
            <a:r>
              <a:rPr lang="ru-RU" sz="2400" b="0" dirty="0" smtClean="0">
                <a:solidFill>
                  <a:schemeClr val="tx2"/>
                </a:solidFill>
              </a:rPr>
              <a:t>:</a:t>
            </a:r>
          </a:p>
          <a:p>
            <a:pPr marL="114300" indent="-457200">
              <a:buFont typeface="Wingdings" pitchFamily="2" charset="2"/>
              <a:buAutoNum type="arabicPeriod"/>
              <a:defRPr/>
            </a:pPr>
            <a:r>
              <a:rPr lang="ru-RU" sz="2400" b="0" dirty="0" smtClean="0">
                <a:solidFill>
                  <a:schemeClr val="tx2"/>
                </a:solidFill>
              </a:rPr>
              <a:t>Материальные затраты.</a:t>
            </a:r>
          </a:p>
          <a:p>
            <a:pPr marL="114300" indent="-457200">
              <a:buFont typeface="Wingdings" pitchFamily="2" charset="2"/>
              <a:buAutoNum type="arabicPeriod"/>
              <a:defRPr/>
            </a:pPr>
            <a:r>
              <a:rPr lang="ru-RU" sz="2400" b="0" dirty="0" smtClean="0">
                <a:solidFill>
                  <a:schemeClr val="tx2"/>
                </a:solidFill>
              </a:rPr>
              <a:t>Расходы на оплату труда.</a:t>
            </a:r>
          </a:p>
          <a:p>
            <a:pPr marL="114300" indent="-457200">
              <a:buFont typeface="Wingdings" pitchFamily="2" charset="2"/>
              <a:buAutoNum type="arabicPeriod"/>
              <a:defRPr/>
            </a:pPr>
            <a:r>
              <a:rPr lang="ru-RU" sz="2400" b="0" dirty="0" smtClean="0">
                <a:solidFill>
                  <a:schemeClr val="tx2"/>
                </a:solidFill>
              </a:rPr>
              <a:t>Обязательные отчисления от фонда оплаты труда.</a:t>
            </a:r>
          </a:p>
          <a:p>
            <a:pPr marL="114300" indent="-457200">
              <a:buFont typeface="Wingdings" pitchFamily="2" charset="2"/>
              <a:buAutoNum type="arabicPeriod"/>
              <a:defRPr/>
            </a:pPr>
            <a:r>
              <a:rPr lang="ru-RU" sz="2400" b="0" dirty="0" smtClean="0">
                <a:solidFill>
                  <a:schemeClr val="tx2"/>
                </a:solidFill>
              </a:rPr>
              <a:t>Амортизационные отчисления.</a:t>
            </a:r>
          </a:p>
          <a:p>
            <a:pPr marL="114300" indent="-457200">
              <a:buFont typeface="Wingdings" pitchFamily="2" charset="2"/>
              <a:buAutoNum type="arabicPeriod"/>
              <a:defRPr/>
            </a:pPr>
            <a:r>
              <a:rPr lang="ru-RU" sz="2400" b="0" dirty="0" smtClean="0">
                <a:solidFill>
                  <a:schemeClr val="tx2"/>
                </a:solidFill>
              </a:rPr>
              <a:t>Прочие затраты.</a:t>
            </a:r>
            <a:endParaRPr lang="ru-RU" sz="2200" b="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Заголовок 1"/>
          <p:cNvSpPr>
            <a:spLocks noGrp="1"/>
          </p:cNvSpPr>
          <p:nvPr>
            <p:ph type="title"/>
          </p:nvPr>
        </p:nvSpPr>
        <p:spPr>
          <a:xfrm>
            <a:off x="500063" y="533400"/>
            <a:ext cx="7958137" cy="563563"/>
          </a:xfrm>
        </p:spPr>
        <p:txBody>
          <a:bodyPr/>
          <a:lstStyle/>
          <a:p>
            <a:r>
              <a:rPr lang="ru-RU" sz="2800" smtClean="0"/>
              <a:t>4. Требования к составу основных разделов бизнес-плана инвестиционного проекта</a:t>
            </a:r>
            <a:r>
              <a:rPr lang="ru-RU" smtClean="0"/>
              <a:t> </a:t>
            </a:r>
          </a:p>
        </p:txBody>
      </p:sp>
      <p:sp>
        <p:nvSpPr>
          <p:cNvPr id="55299" name="Объект 2"/>
          <p:cNvSpPr>
            <a:spLocks noGrp="1"/>
          </p:cNvSpPr>
          <p:nvPr>
            <p:ph idx="1"/>
          </p:nvPr>
        </p:nvSpPr>
        <p:spPr>
          <a:xfrm>
            <a:off x="357188" y="1285875"/>
            <a:ext cx="8786812" cy="5248275"/>
          </a:xfrm>
        </p:spPr>
        <p:txBody>
          <a:bodyPr/>
          <a:lstStyle/>
          <a:p>
            <a:pPr marL="0" algn="just">
              <a:buFont typeface="Wingdings" pitchFamily="2" charset="2"/>
              <a:buNone/>
            </a:pPr>
            <a:r>
              <a:rPr lang="ru-RU" sz="2300" smtClean="0">
                <a:solidFill>
                  <a:schemeClr val="tx2"/>
                </a:solidFill>
              </a:rPr>
              <a:t>Требования к разделу «Организационный план»</a:t>
            </a:r>
          </a:p>
          <a:p>
            <a:pPr marL="0">
              <a:buFont typeface="Wingdings" pitchFamily="2" charset="2"/>
              <a:buNone/>
            </a:pPr>
            <a:endParaRPr lang="ru-RU" sz="1200" b="0" smtClean="0">
              <a:solidFill>
                <a:schemeClr val="tx2"/>
              </a:solidFill>
            </a:endParaRPr>
          </a:p>
          <a:p>
            <a:pPr marL="0">
              <a:buFont typeface="Wingdings" pitchFamily="2" charset="2"/>
              <a:buNone/>
            </a:pPr>
            <a:r>
              <a:rPr lang="ru-RU" sz="2400" b="0" smtClean="0">
                <a:solidFill>
                  <a:schemeClr val="tx2"/>
                </a:solidFill>
              </a:rPr>
              <a:t>В данном разделе в соответствии с основными этапами реализации проекта дается </a:t>
            </a:r>
            <a:r>
              <a:rPr lang="ru-RU" sz="2400" smtClean="0">
                <a:solidFill>
                  <a:schemeClr val="tx2"/>
                </a:solidFill>
              </a:rPr>
              <a:t>комплексное обоснование организационных мероприятий </a:t>
            </a:r>
            <a:r>
              <a:rPr lang="ru-RU" sz="2400" b="0" smtClean="0">
                <a:solidFill>
                  <a:schemeClr val="tx2"/>
                </a:solidFill>
              </a:rPr>
              <a:t>(что необходимо сделать и в какой последовательности для планомерной реализации проекта).</a:t>
            </a:r>
          </a:p>
          <a:p>
            <a:pPr marL="0">
              <a:buFont typeface="Wingdings" pitchFamily="2" charset="2"/>
              <a:buNone/>
            </a:pPr>
            <a:endParaRPr lang="ru-RU" sz="1100" b="0" smtClean="0">
              <a:solidFill>
                <a:schemeClr val="tx2"/>
              </a:solidFill>
            </a:endParaRPr>
          </a:p>
          <a:p>
            <a:pPr marL="0">
              <a:buFont typeface="Wingdings" pitchFamily="2" charset="2"/>
              <a:buNone/>
            </a:pPr>
            <a:r>
              <a:rPr lang="ru-RU" sz="2400" b="0" smtClean="0">
                <a:solidFill>
                  <a:schemeClr val="tx2"/>
                </a:solidFill>
              </a:rPr>
              <a:t>Отдельно приводится обоснование </a:t>
            </a:r>
            <a:r>
              <a:rPr lang="ru-RU" sz="2400" smtClean="0">
                <a:solidFill>
                  <a:schemeClr val="tx2"/>
                </a:solidFill>
              </a:rPr>
              <a:t>штатной численности </a:t>
            </a:r>
            <a:r>
              <a:rPr lang="ru-RU" sz="2400" b="0" smtClean="0">
                <a:solidFill>
                  <a:schemeClr val="tx2"/>
                </a:solidFill>
              </a:rPr>
              <a:t>организации, </a:t>
            </a:r>
            <a:r>
              <a:rPr lang="ru-RU" sz="2400" smtClean="0">
                <a:solidFill>
                  <a:schemeClr val="tx2"/>
                </a:solidFill>
              </a:rPr>
              <a:t>количества вновь создаваемых и модернизируемых рабочих мест</a:t>
            </a:r>
            <a:r>
              <a:rPr lang="ru-RU" sz="2400" b="0" smtClean="0">
                <a:solidFill>
                  <a:schemeClr val="tx2"/>
                </a:solidFill>
              </a:rPr>
              <a:t>, выбор рациональной системы управления производством, персоналом, снабжением, сбытом и организацией в целом.</a:t>
            </a:r>
            <a:endParaRPr lang="ru-RU" sz="2200" b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Заголовок 1"/>
          <p:cNvSpPr>
            <a:spLocks noGrp="1"/>
          </p:cNvSpPr>
          <p:nvPr>
            <p:ph type="title"/>
          </p:nvPr>
        </p:nvSpPr>
        <p:spPr>
          <a:xfrm>
            <a:off x="500063" y="533400"/>
            <a:ext cx="7958137" cy="563563"/>
          </a:xfrm>
        </p:spPr>
        <p:txBody>
          <a:bodyPr/>
          <a:lstStyle/>
          <a:p>
            <a:r>
              <a:rPr lang="ru-RU" sz="2800" smtClean="0"/>
              <a:t>4. Требования к составу основных разделов бизнес-плана инвестиционного проекта</a:t>
            </a:r>
            <a:r>
              <a:rPr lang="ru-RU" smtClean="0"/>
              <a:t> </a:t>
            </a:r>
          </a:p>
        </p:txBody>
      </p:sp>
      <p:sp>
        <p:nvSpPr>
          <p:cNvPr id="56323" name="Объект 2"/>
          <p:cNvSpPr>
            <a:spLocks noGrp="1"/>
          </p:cNvSpPr>
          <p:nvPr>
            <p:ph idx="1"/>
          </p:nvPr>
        </p:nvSpPr>
        <p:spPr>
          <a:xfrm>
            <a:off x="357188" y="1285875"/>
            <a:ext cx="8786812" cy="5248275"/>
          </a:xfrm>
        </p:spPr>
        <p:txBody>
          <a:bodyPr/>
          <a:lstStyle/>
          <a:p>
            <a:pPr marL="0" algn="just">
              <a:buFont typeface="Wingdings" pitchFamily="2" charset="2"/>
              <a:buNone/>
            </a:pPr>
            <a:r>
              <a:rPr lang="ru-RU" sz="2300" smtClean="0">
                <a:solidFill>
                  <a:schemeClr val="tx2"/>
                </a:solidFill>
              </a:rPr>
              <a:t>Требования к разделу «Инвестиционный план, источники финансирования»</a:t>
            </a:r>
          </a:p>
          <a:p>
            <a:pPr marL="0">
              <a:buFont typeface="Wingdings" pitchFamily="2" charset="2"/>
              <a:buNone/>
            </a:pPr>
            <a:endParaRPr lang="ru-RU" sz="1200" b="0" smtClean="0">
              <a:solidFill>
                <a:schemeClr val="tx2"/>
              </a:solidFill>
            </a:endParaRPr>
          </a:p>
          <a:p>
            <a:pPr marL="0">
              <a:buFont typeface="Wingdings" pitchFamily="2" charset="2"/>
              <a:buNone/>
            </a:pPr>
            <a:r>
              <a:rPr lang="ru-RU" sz="2000" smtClean="0">
                <a:solidFill>
                  <a:schemeClr val="tx2"/>
                </a:solidFill>
              </a:rPr>
              <a:t>	</a:t>
            </a:r>
            <a:r>
              <a:rPr lang="ru-RU" sz="2000" b="0" smtClean="0">
                <a:solidFill>
                  <a:schemeClr val="tx2"/>
                </a:solidFill>
              </a:rPr>
              <a:t>Общие инвестиционные затраты определяются как сумма </a:t>
            </a:r>
            <a:r>
              <a:rPr lang="ru-RU" sz="2000" smtClean="0">
                <a:solidFill>
                  <a:schemeClr val="tx2"/>
                </a:solidFill>
              </a:rPr>
              <a:t>инвестиций в основной капитал (капитальные затраты)</a:t>
            </a:r>
            <a:r>
              <a:rPr lang="ru-RU" sz="2000" b="0" smtClean="0">
                <a:solidFill>
                  <a:schemeClr val="tx2"/>
                </a:solidFill>
              </a:rPr>
              <a:t> с учетом НДС и </a:t>
            </a:r>
            <a:r>
              <a:rPr lang="ru-RU" sz="2000" smtClean="0">
                <a:solidFill>
                  <a:schemeClr val="tx2"/>
                </a:solidFill>
              </a:rPr>
              <a:t>затрат под прирост чистого оборотного капитала</a:t>
            </a:r>
            <a:r>
              <a:rPr lang="ru-RU" sz="2000" b="0" smtClean="0">
                <a:solidFill>
                  <a:schemeClr val="tx2"/>
                </a:solidFill>
              </a:rPr>
              <a:t>. </a:t>
            </a:r>
          </a:p>
          <a:p>
            <a:pPr marL="0">
              <a:buFont typeface="Wingdings" pitchFamily="2" charset="2"/>
              <a:buNone/>
            </a:pPr>
            <a:r>
              <a:rPr lang="ru-RU" sz="2000" b="0" smtClean="0">
                <a:solidFill>
                  <a:schemeClr val="tx2"/>
                </a:solidFill>
              </a:rPr>
              <a:t>	</a:t>
            </a:r>
            <a:r>
              <a:rPr lang="ru-RU" sz="2000" smtClean="0">
                <a:solidFill>
                  <a:schemeClr val="tx2"/>
                </a:solidFill>
              </a:rPr>
              <a:t>Инвестиции в основной капитал </a:t>
            </a:r>
            <a:r>
              <a:rPr lang="ru-RU" sz="2000" b="0" smtClean="0">
                <a:solidFill>
                  <a:schemeClr val="tx2"/>
                </a:solidFill>
              </a:rPr>
              <a:t>представляют собой ресурсы, требуемые для строительства, реконструкции, приобретения и монтажа оборудования, осуществления иных предпроизводственных мероприятий.</a:t>
            </a:r>
          </a:p>
          <a:p>
            <a:pPr marL="0">
              <a:buFont typeface="Wingdings" pitchFamily="2" charset="2"/>
              <a:buNone/>
            </a:pPr>
            <a:r>
              <a:rPr lang="ru-RU" sz="2000" b="0" smtClean="0">
                <a:solidFill>
                  <a:schemeClr val="tx2"/>
                </a:solidFill>
              </a:rPr>
              <a:t>	</a:t>
            </a:r>
            <a:r>
              <a:rPr lang="ru-RU" sz="2000" smtClean="0">
                <a:solidFill>
                  <a:schemeClr val="tx2"/>
                </a:solidFill>
              </a:rPr>
              <a:t>Прирост чистого оборотного капитала </a:t>
            </a:r>
            <a:r>
              <a:rPr lang="ru-RU" sz="2000" b="0" smtClean="0">
                <a:solidFill>
                  <a:schemeClr val="tx2"/>
                </a:solidFill>
              </a:rPr>
              <a:t>соответствует дополнительным ресурсам, необходимым для их эксплуатации.</a:t>
            </a:r>
          </a:p>
          <a:p>
            <a:pPr marL="0">
              <a:buFont typeface="Wingdings" pitchFamily="2" charset="2"/>
              <a:buNone/>
            </a:pPr>
            <a:r>
              <a:rPr lang="ru-RU" sz="2000" b="0" smtClean="0">
                <a:solidFill>
                  <a:schemeClr val="tx2"/>
                </a:solidFill>
              </a:rPr>
              <a:t>	</a:t>
            </a:r>
            <a:endParaRPr lang="ru-RU" sz="900" b="0" smtClean="0">
              <a:solidFill>
                <a:schemeClr val="tx2"/>
              </a:solidFill>
            </a:endParaRPr>
          </a:p>
          <a:p>
            <a:pPr marL="0">
              <a:buFont typeface="Wingdings" pitchFamily="2" charset="2"/>
              <a:buNone/>
            </a:pPr>
            <a:r>
              <a:rPr lang="ru-RU" sz="2000" b="0" smtClean="0">
                <a:solidFill>
                  <a:schemeClr val="tx2"/>
                </a:solidFill>
              </a:rPr>
              <a:t>	Сумма инвестиций в основной капитал по проекту без учета НДС определяет стоимость проекта.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Заголовок 1"/>
          <p:cNvSpPr>
            <a:spLocks noGrp="1"/>
          </p:cNvSpPr>
          <p:nvPr>
            <p:ph type="title"/>
          </p:nvPr>
        </p:nvSpPr>
        <p:spPr>
          <a:xfrm>
            <a:off x="500063" y="533400"/>
            <a:ext cx="7958137" cy="563563"/>
          </a:xfrm>
        </p:spPr>
        <p:txBody>
          <a:bodyPr/>
          <a:lstStyle/>
          <a:p>
            <a:r>
              <a:rPr lang="ru-RU" sz="2800" smtClean="0"/>
              <a:t>4. Требования к составу основных разделов бизнес-плана инвестиционного проекта</a:t>
            </a:r>
            <a:r>
              <a:rPr lang="ru-RU" smtClean="0"/>
              <a:t> </a:t>
            </a:r>
          </a:p>
        </p:txBody>
      </p:sp>
      <p:sp>
        <p:nvSpPr>
          <p:cNvPr id="57347" name="Объект 2"/>
          <p:cNvSpPr>
            <a:spLocks noGrp="1"/>
          </p:cNvSpPr>
          <p:nvPr>
            <p:ph idx="1"/>
          </p:nvPr>
        </p:nvSpPr>
        <p:spPr>
          <a:xfrm>
            <a:off x="357188" y="1285875"/>
            <a:ext cx="8786812" cy="5248275"/>
          </a:xfrm>
        </p:spPr>
        <p:txBody>
          <a:bodyPr/>
          <a:lstStyle/>
          <a:p>
            <a:pPr marL="0" algn="just">
              <a:buFont typeface="Wingdings" pitchFamily="2" charset="2"/>
              <a:buNone/>
            </a:pPr>
            <a:r>
              <a:rPr lang="ru-RU" sz="2300" smtClean="0">
                <a:solidFill>
                  <a:schemeClr val="tx2"/>
                </a:solidFill>
              </a:rPr>
              <a:t>Требования к разделу «Инвестиционный план, источники финансирования»</a:t>
            </a:r>
          </a:p>
          <a:p>
            <a:pPr marL="0">
              <a:buFont typeface="Wingdings" pitchFamily="2" charset="2"/>
              <a:buNone/>
            </a:pPr>
            <a:endParaRPr lang="ru-RU" sz="1200" b="0" smtClean="0">
              <a:solidFill>
                <a:schemeClr val="tx2"/>
              </a:solidFill>
            </a:endParaRPr>
          </a:p>
          <a:p>
            <a:pPr marL="0">
              <a:buFont typeface="Wingdings" pitchFamily="2" charset="2"/>
              <a:buNone/>
            </a:pPr>
            <a:r>
              <a:rPr lang="ru-RU" sz="2000" smtClean="0">
                <a:solidFill>
                  <a:schemeClr val="tx2"/>
                </a:solidFill>
              </a:rPr>
              <a:t>	Чистый оборотный капитал = Краткосрочные активы – Кредиторская задолженность</a:t>
            </a:r>
          </a:p>
          <a:p>
            <a:pPr marL="0">
              <a:buFont typeface="Wingdings" pitchFamily="2" charset="2"/>
              <a:buNone/>
            </a:pPr>
            <a:endParaRPr lang="ru-RU" sz="2000" b="0" smtClean="0">
              <a:solidFill>
                <a:schemeClr val="tx2"/>
              </a:solidFill>
            </a:endParaRPr>
          </a:p>
          <a:p>
            <a:pPr marL="0">
              <a:buFont typeface="Wingdings" pitchFamily="2" charset="2"/>
              <a:buNone/>
            </a:pPr>
            <a:r>
              <a:rPr lang="ru-RU" sz="2000" b="0" smtClean="0">
                <a:solidFill>
                  <a:schemeClr val="tx2"/>
                </a:solidFill>
              </a:rPr>
              <a:t>	Размер краткосрочных активов определяется исходя из сложившегося уровня обеспеченности организации краткосрочными активами, планируемых изменений производственной программы, а также возможностей обеспечения их оптимальной величины.</a:t>
            </a:r>
          </a:p>
          <a:p>
            <a:pPr marL="0">
              <a:buFont typeface="Wingdings" pitchFamily="2" charset="2"/>
              <a:buNone/>
            </a:pPr>
            <a:r>
              <a:rPr lang="ru-RU" sz="2000" b="0" smtClean="0">
                <a:solidFill>
                  <a:schemeClr val="tx2"/>
                </a:solidFill>
              </a:rPr>
              <a:t>	 Расчетная величина определяется по каждому элементу краткосрочных активов (материалы, незавершенное производство, готовая продукция и товары, товары отгруженные, НДС по приобретенным товарам, работам, услугам, дебиторская задолженность, денежные средства).</a:t>
            </a:r>
          </a:p>
          <a:p>
            <a:pPr marL="0">
              <a:buFont typeface="Wingdings" pitchFamily="2" charset="2"/>
              <a:buNone/>
            </a:pPr>
            <a:r>
              <a:rPr lang="ru-RU" sz="2000" b="0" smtClean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Заголовок 1"/>
          <p:cNvSpPr>
            <a:spLocks noGrp="1"/>
          </p:cNvSpPr>
          <p:nvPr>
            <p:ph type="title"/>
          </p:nvPr>
        </p:nvSpPr>
        <p:spPr>
          <a:xfrm>
            <a:off x="500063" y="533400"/>
            <a:ext cx="7958137" cy="563563"/>
          </a:xfrm>
        </p:spPr>
        <p:txBody>
          <a:bodyPr/>
          <a:lstStyle/>
          <a:p>
            <a:r>
              <a:rPr lang="ru-RU" sz="2800" smtClean="0"/>
              <a:t>4. Требования к составу основных разделов бизнес-плана инвестиционного проекта</a:t>
            </a:r>
            <a:r>
              <a:rPr lang="ru-RU" smtClean="0"/>
              <a:t> </a:t>
            </a:r>
          </a:p>
        </p:txBody>
      </p:sp>
      <p:sp>
        <p:nvSpPr>
          <p:cNvPr id="58371" name="Объект 2"/>
          <p:cNvSpPr>
            <a:spLocks noGrp="1"/>
          </p:cNvSpPr>
          <p:nvPr>
            <p:ph idx="1"/>
          </p:nvPr>
        </p:nvSpPr>
        <p:spPr>
          <a:xfrm>
            <a:off x="357188" y="1285875"/>
            <a:ext cx="8786812" cy="5248275"/>
          </a:xfrm>
        </p:spPr>
        <p:txBody>
          <a:bodyPr/>
          <a:lstStyle/>
          <a:p>
            <a:pPr marL="0" algn="just">
              <a:buFont typeface="Wingdings" pitchFamily="2" charset="2"/>
              <a:buNone/>
            </a:pPr>
            <a:r>
              <a:rPr lang="ru-RU" sz="2300" smtClean="0">
                <a:solidFill>
                  <a:schemeClr val="tx2"/>
                </a:solidFill>
              </a:rPr>
              <a:t>Требования к разделу «Инвестиционный план, источники финансирования»</a:t>
            </a:r>
          </a:p>
          <a:p>
            <a:pPr marL="0">
              <a:buFont typeface="Wingdings" pitchFamily="2" charset="2"/>
              <a:buNone/>
            </a:pPr>
            <a:endParaRPr lang="ru-RU" sz="1200" b="0" smtClean="0">
              <a:solidFill>
                <a:schemeClr val="tx2"/>
              </a:solidFill>
            </a:endParaRPr>
          </a:p>
          <a:p>
            <a:pPr marL="0">
              <a:buFont typeface="Wingdings" pitchFamily="2" charset="2"/>
              <a:buNone/>
            </a:pPr>
            <a:r>
              <a:rPr lang="ru-RU" sz="2000" smtClean="0">
                <a:solidFill>
                  <a:schemeClr val="tx2"/>
                </a:solidFill>
              </a:rPr>
              <a:t>	</a:t>
            </a:r>
            <a:r>
              <a:rPr lang="ru-RU" sz="1900" b="0" smtClean="0">
                <a:solidFill>
                  <a:schemeClr val="tx2"/>
                </a:solidFill>
              </a:rPr>
              <a:t>По </a:t>
            </a:r>
            <a:r>
              <a:rPr lang="ru-RU" sz="1900" smtClean="0">
                <a:solidFill>
                  <a:schemeClr val="tx2"/>
                </a:solidFill>
              </a:rPr>
              <a:t>материальным краткосрочным активам</a:t>
            </a:r>
            <a:r>
              <a:rPr lang="ru-RU" sz="1900" b="0" smtClean="0">
                <a:solidFill>
                  <a:schemeClr val="tx2"/>
                </a:solidFill>
              </a:rPr>
              <a:t> расчетная величина определяется как произведение запаса в днях на размер однодневной суммы затрат на производство и реализацию продукции.</a:t>
            </a:r>
          </a:p>
          <a:p>
            <a:pPr marL="0">
              <a:buFont typeface="Wingdings" pitchFamily="2" charset="2"/>
              <a:buNone/>
            </a:pPr>
            <a:r>
              <a:rPr lang="ru-RU" sz="1900" b="0" smtClean="0">
                <a:solidFill>
                  <a:schemeClr val="tx2"/>
                </a:solidFill>
              </a:rPr>
              <a:t>	Расчетная величина </a:t>
            </a:r>
            <a:r>
              <a:rPr lang="ru-RU" sz="1900" smtClean="0">
                <a:solidFill>
                  <a:schemeClr val="tx2"/>
                </a:solidFill>
              </a:rPr>
              <a:t>дебиторской задолженности </a:t>
            </a:r>
            <a:r>
              <a:rPr lang="ru-RU" sz="1900" b="0" smtClean="0">
                <a:solidFill>
                  <a:schemeClr val="tx2"/>
                </a:solidFill>
              </a:rPr>
              <a:t>определяется как произведение отсрочки поступления денежных средств в днях на размер однодневной выручки от реализации.</a:t>
            </a:r>
          </a:p>
          <a:p>
            <a:pPr marL="0">
              <a:buFont typeface="Wingdings" pitchFamily="2" charset="2"/>
              <a:buNone/>
            </a:pPr>
            <a:r>
              <a:rPr lang="ru-RU" sz="1900" b="0" smtClean="0">
                <a:solidFill>
                  <a:schemeClr val="tx2"/>
                </a:solidFill>
              </a:rPr>
              <a:t>	Расчетная величина </a:t>
            </a:r>
            <a:r>
              <a:rPr lang="ru-RU" sz="1900" smtClean="0">
                <a:solidFill>
                  <a:schemeClr val="tx2"/>
                </a:solidFill>
              </a:rPr>
              <a:t>элементов кредиторской задолженности</a:t>
            </a:r>
            <a:r>
              <a:rPr lang="ru-RU" sz="1900" b="0" smtClean="0">
                <a:solidFill>
                  <a:schemeClr val="tx2"/>
                </a:solidFill>
              </a:rPr>
              <a:t> определяется как произведение отсрочки платежей и расчетов в днях на размер однодневной суммы соответствующих затрат.</a:t>
            </a:r>
          </a:p>
          <a:p>
            <a:pPr marL="0">
              <a:buFont typeface="Wingdings" pitchFamily="2" charset="2"/>
              <a:buNone/>
            </a:pPr>
            <a:r>
              <a:rPr lang="ru-RU" sz="1900" b="0" smtClean="0">
                <a:solidFill>
                  <a:schemeClr val="tx2"/>
                </a:solidFill>
              </a:rPr>
              <a:t>	Итоговый расчет потребности в чистом оборотном капитале оформляется в форме </a:t>
            </a:r>
            <a:r>
              <a:rPr lang="ru-RU" sz="1900" smtClean="0">
                <a:solidFill>
                  <a:schemeClr val="tx2"/>
                </a:solidFill>
              </a:rPr>
              <a:t>обязательной таблицы к Постановлению</a:t>
            </a:r>
            <a:r>
              <a:rPr lang="ru-RU" sz="2000" b="0" smtClean="0">
                <a:solidFill>
                  <a:schemeClr val="tx2"/>
                </a:solidFill>
              </a:rPr>
              <a:t>.</a:t>
            </a:r>
          </a:p>
          <a:p>
            <a:pPr marL="0">
              <a:buFont typeface="Wingdings" pitchFamily="2" charset="2"/>
              <a:buNone/>
            </a:pPr>
            <a:r>
              <a:rPr lang="ru-RU" sz="2000" b="0" smtClean="0"/>
              <a:t>	</a:t>
            </a:r>
          </a:p>
          <a:p>
            <a:pPr marL="0">
              <a:buFont typeface="Wingdings" pitchFamily="2" charset="2"/>
              <a:buNone/>
            </a:pPr>
            <a:r>
              <a:rPr lang="ru-RU" sz="2000" b="0" smtClean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Заголовок 1"/>
          <p:cNvSpPr>
            <a:spLocks noGrp="1"/>
          </p:cNvSpPr>
          <p:nvPr>
            <p:ph type="title"/>
          </p:nvPr>
        </p:nvSpPr>
        <p:spPr>
          <a:xfrm>
            <a:off x="500063" y="533400"/>
            <a:ext cx="7958137" cy="563563"/>
          </a:xfrm>
        </p:spPr>
        <p:txBody>
          <a:bodyPr/>
          <a:lstStyle/>
          <a:p>
            <a:r>
              <a:rPr lang="ru-RU" sz="2800" smtClean="0"/>
              <a:t>4. Требования к составу основных разделов бизнес-плана инвестиционного проекта</a:t>
            </a:r>
            <a:r>
              <a:rPr lang="ru-RU" smtClean="0"/>
              <a:t> </a:t>
            </a:r>
          </a:p>
        </p:txBody>
      </p:sp>
      <p:sp>
        <p:nvSpPr>
          <p:cNvPr id="59395" name="Объект 2"/>
          <p:cNvSpPr>
            <a:spLocks noGrp="1"/>
          </p:cNvSpPr>
          <p:nvPr>
            <p:ph idx="1"/>
          </p:nvPr>
        </p:nvSpPr>
        <p:spPr>
          <a:xfrm>
            <a:off x="357188" y="1285875"/>
            <a:ext cx="8786812" cy="5248275"/>
          </a:xfrm>
        </p:spPr>
        <p:txBody>
          <a:bodyPr/>
          <a:lstStyle/>
          <a:p>
            <a:pPr marL="0" algn="just">
              <a:buFont typeface="Wingdings" pitchFamily="2" charset="2"/>
              <a:buNone/>
            </a:pPr>
            <a:r>
              <a:rPr lang="ru-RU" sz="2300" smtClean="0">
                <a:solidFill>
                  <a:schemeClr val="tx2"/>
                </a:solidFill>
              </a:rPr>
              <a:t>Требования к разделу «Инвестиционный план, источники финансирования»</a:t>
            </a:r>
          </a:p>
          <a:p>
            <a:pPr marL="0">
              <a:buFont typeface="Wingdings" pitchFamily="2" charset="2"/>
              <a:buNone/>
            </a:pPr>
            <a:endParaRPr lang="ru-RU" sz="1200" b="0" smtClean="0">
              <a:solidFill>
                <a:schemeClr val="tx2"/>
              </a:solidFill>
            </a:endParaRPr>
          </a:p>
          <a:p>
            <a:pPr marL="0">
              <a:buFont typeface="Wingdings" pitchFamily="2" charset="2"/>
              <a:buNone/>
            </a:pPr>
            <a:r>
              <a:rPr lang="ru-RU" sz="2000" smtClean="0">
                <a:solidFill>
                  <a:schemeClr val="tx2"/>
                </a:solidFill>
              </a:rPr>
              <a:t>	</a:t>
            </a:r>
            <a:r>
              <a:rPr lang="ru-RU" sz="2000" b="0" smtClean="0">
                <a:solidFill>
                  <a:schemeClr val="tx2"/>
                </a:solidFill>
              </a:rPr>
              <a:t>Согласованные во времени мероприятия по реализации проекта, включая период от первоначального вложения инвестиций и подготовительных работ до ввода в эксплуатацию проектируемого объекта и погашения обязательств по заемным средствам, отображаются в </a:t>
            </a:r>
            <a:r>
              <a:rPr lang="ru-RU" sz="2000" smtClean="0">
                <a:solidFill>
                  <a:schemeClr val="tx2"/>
                </a:solidFill>
              </a:rPr>
              <a:t>календарном графике реализации проекта</a:t>
            </a:r>
            <a:r>
              <a:rPr lang="ru-RU" sz="2000" b="0" smtClean="0">
                <a:solidFill>
                  <a:schemeClr val="tx2"/>
                </a:solidFill>
              </a:rPr>
              <a:t>. При разработке данного графика указывается потребность в финансовых ресурсах для осуществления каждого мероприятия.</a:t>
            </a:r>
          </a:p>
          <a:p>
            <a:pPr marL="0">
              <a:buFont typeface="Wingdings" pitchFamily="2" charset="2"/>
              <a:buNone/>
            </a:pPr>
            <a:r>
              <a:rPr lang="ru-RU" sz="2000" b="0" smtClean="0">
                <a:solidFill>
                  <a:schemeClr val="tx2"/>
                </a:solidFill>
              </a:rPr>
              <a:t>	Сводные данные по инвестиционным затратам и источникам их финансирования по проекту (собственные, заемные и привлеченные средства, включая государственное участие) представляются в форме </a:t>
            </a:r>
            <a:r>
              <a:rPr lang="ru-RU" sz="2000" smtClean="0">
                <a:solidFill>
                  <a:schemeClr val="tx2"/>
                </a:solidFill>
              </a:rPr>
              <a:t>обязательной таблицы Постановления.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Заголовок 1"/>
          <p:cNvSpPr>
            <a:spLocks noGrp="1"/>
          </p:cNvSpPr>
          <p:nvPr>
            <p:ph type="title"/>
          </p:nvPr>
        </p:nvSpPr>
        <p:spPr>
          <a:xfrm>
            <a:off x="500063" y="533400"/>
            <a:ext cx="7958137" cy="563563"/>
          </a:xfrm>
        </p:spPr>
        <p:txBody>
          <a:bodyPr/>
          <a:lstStyle/>
          <a:p>
            <a:r>
              <a:rPr lang="ru-RU" sz="2800" smtClean="0"/>
              <a:t>4. Требования к составу основных разделов бизнес-плана инвестиционного проекта</a:t>
            </a:r>
            <a:r>
              <a:rPr lang="ru-RU" smtClean="0"/>
              <a:t> </a:t>
            </a:r>
          </a:p>
        </p:txBody>
      </p:sp>
      <p:sp>
        <p:nvSpPr>
          <p:cNvPr id="59395" name="Объект 2"/>
          <p:cNvSpPr>
            <a:spLocks noGrp="1"/>
          </p:cNvSpPr>
          <p:nvPr>
            <p:ph idx="1"/>
          </p:nvPr>
        </p:nvSpPr>
        <p:spPr>
          <a:xfrm>
            <a:off x="357188" y="1285875"/>
            <a:ext cx="8786812" cy="5248275"/>
          </a:xfrm>
        </p:spPr>
        <p:txBody>
          <a:bodyPr/>
          <a:lstStyle/>
          <a:p>
            <a:pPr marL="0" algn="just">
              <a:buFont typeface="Wingdings" pitchFamily="2" charset="2"/>
              <a:buNone/>
              <a:defRPr/>
            </a:pPr>
            <a:r>
              <a:rPr lang="ru-RU" sz="2300" dirty="0" smtClean="0">
                <a:solidFill>
                  <a:schemeClr val="tx2"/>
                </a:solidFill>
              </a:rPr>
              <a:t>Требования к разделу «Инвестиционный план, источники финансирования»</a:t>
            </a:r>
          </a:p>
          <a:p>
            <a:pPr marL="0">
              <a:buFont typeface="Wingdings" pitchFamily="2" charset="2"/>
              <a:buNone/>
              <a:defRPr/>
            </a:pPr>
            <a:endParaRPr lang="ru-RU" sz="1200" b="0" dirty="0" smtClean="0">
              <a:solidFill>
                <a:schemeClr val="tx2"/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b="0" dirty="0" smtClean="0">
                <a:solidFill>
                  <a:schemeClr val="tx2"/>
                </a:solidFill>
              </a:rPr>
              <a:t>	По </a:t>
            </a:r>
            <a:r>
              <a:rPr lang="ru-RU" sz="1800" b="0" dirty="0">
                <a:solidFill>
                  <a:schemeClr val="tx2"/>
                </a:solidFill>
              </a:rPr>
              <a:t>источникам собственных средств организации (чистая прибыль, </a:t>
            </a:r>
            <a:r>
              <a:rPr lang="ru-RU" sz="1800" b="0" dirty="0" smtClean="0">
                <a:solidFill>
                  <a:schemeClr val="tx2"/>
                </a:solidFill>
              </a:rPr>
              <a:t>амортизационные отчисления, </a:t>
            </a:r>
            <a:r>
              <a:rPr lang="ru-RU" sz="1800" b="0" dirty="0">
                <a:solidFill>
                  <a:schemeClr val="tx2"/>
                </a:solidFill>
              </a:rPr>
              <a:t>другие собственные финансовые ресурсы) даются обоснования, подкрепленные расчетами. Наиболее приемлемой является </a:t>
            </a:r>
            <a:r>
              <a:rPr lang="ru-RU" sz="1800" dirty="0">
                <a:solidFill>
                  <a:schemeClr val="tx2"/>
                </a:solidFill>
              </a:rPr>
              <a:t>доля собственных средств</a:t>
            </a:r>
            <a:r>
              <a:rPr lang="ru-RU" sz="1800" b="0" dirty="0">
                <a:solidFill>
                  <a:schemeClr val="tx2"/>
                </a:solidFill>
              </a:rPr>
              <a:t>, составляющих </a:t>
            </a:r>
            <a:r>
              <a:rPr lang="ru-RU" sz="1800" dirty="0">
                <a:solidFill>
                  <a:schemeClr val="tx2"/>
                </a:solidFill>
              </a:rPr>
              <a:t>не менее 25 - 30% от требуемого размера </a:t>
            </a:r>
            <a:r>
              <a:rPr lang="ru-RU" sz="1800" dirty="0" smtClean="0">
                <a:solidFill>
                  <a:schemeClr val="tx2"/>
                </a:solidFill>
              </a:rPr>
              <a:t>финансирования</a:t>
            </a:r>
            <a:r>
              <a:rPr lang="ru-RU" sz="1800" b="0" dirty="0" smtClean="0">
                <a:solidFill>
                  <a:schemeClr val="tx2"/>
                </a:solidFill>
              </a:rPr>
              <a:t>.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b="0" dirty="0" smtClean="0">
                <a:solidFill>
                  <a:schemeClr val="tx2"/>
                </a:solidFill>
              </a:rPr>
              <a:t>	В качестве источников финансирования проекта могут рассматриваться также дополнительный выпуск акций, кредиты банков, целевые займы и другие источники, не запрещенные законодательством Республики Беларусь.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b="0" dirty="0" smtClean="0">
                <a:solidFill>
                  <a:schemeClr val="tx2"/>
                </a:solidFill>
              </a:rPr>
              <a:t>	Представляются </a:t>
            </a:r>
            <a:r>
              <a:rPr lang="ru-RU" sz="1800" b="0" dirty="0">
                <a:solidFill>
                  <a:schemeClr val="tx2"/>
                </a:solidFill>
              </a:rPr>
              <a:t>копии подтверждающих документов (письма, заключения, выписки из решений) о намерениях (решениях) банков, потенциальных инвесторов и иных заинтересованных по вложению средств в реализацию проекта при наличии таких решений или намерений.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Заголовок 1"/>
          <p:cNvSpPr>
            <a:spLocks noGrp="1"/>
          </p:cNvSpPr>
          <p:nvPr>
            <p:ph type="title"/>
          </p:nvPr>
        </p:nvSpPr>
        <p:spPr>
          <a:xfrm>
            <a:off x="500063" y="533400"/>
            <a:ext cx="7958137" cy="563563"/>
          </a:xfrm>
        </p:spPr>
        <p:txBody>
          <a:bodyPr/>
          <a:lstStyle/>
          <a:p>
            <a:r>
              <a:rPr lang="ru-RU" sz="2800" smtClean="0"/>
              <a:t>4. Требования к составу основных разделов бизнес-плана инвестиционного проекта</a:t>
            </a:r>
            <a:r>
              <a:rPr lang="ru-RU" smtClean="0"/>
              <a:t> </a:t>
            </a:r>
          </a:p>
        </p:txBody>
      </p:sp>
      <p:sp>
        <p:nvSpPr>
          <p:cNvPr id="59395" name="Объект 2"/>
          <p:cNvSpPr>
            <a:spLocks noGrp="1"/>
          </p:cNvSpPr>
          <p:nvPr>
            <p:ph idx="1"/>
          </p:nvPr>
        </p:nvSpPr>
        <p:spPr>
          <a:xfrm>
            <a:off x="357188" y="1285875"/>
            <a:ext cx="8786812" cy="5248275"/>
          </a:xfrm>
        </p:spPr>
        <p:txBody>
          <a:bodyPr/>
          <a:lstStyle/>
          <a:p>
            <a:pPr marL="0" algn="just">
              <a:buFont typeface="Wingdings" pitchFamily="2" charset="2"/>
              <a:buNone/>
              <a:defRPr/>
            </a:pPr>
            <a:r>
              <a:rPr lang="ru-RU" sz="2300" dirty="0" smtClean="0">
                <a:solidFill>
                  <a:schemeClr val="tx2"/>
                </a:solidFill>
              </a:rPr>
              <a:t>Требования к разделу «Инвестиционный план, источники финансирования»</a:t>
            </a:r>
          </a:p>
          <a:p>
            <a:pPr marL="0">
              <a:buFont typeface="Wingdings" pitchFamily="2" charset="2"/>
              <a:buNone/>
              <a:defRPr/>
            </a:pPr>
            <a:endParaRPr lang="ru-RU" sz="1200" b="0" dirty="0" smtClean="0">
              <a:solidFill>
                <a:schemeClr val="tx2"/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dirty="0" smtClean="0">
                <a:solidFill>
                  <a:schemeClr val="tx2"/>
                </a:solidFill>
              </a:rPr>
              <a:t>	</a:t>
            </a:r>
            <a:r>
              <a:rPr lang="ru-RU" sz="1800" b="0" dirty="0" smtClean="0">
                <a:solidFill>
                  <a:schemeClr val="tx2"/>
                </a:solidFill>
              </a:rPr>
              <a:t>По </a:t>
            </a:r>
            <a:r>
              <a:rPr lang="ru-RU" sz="1800" b="0" dirty="0">
                <a:solidFill>
                  <a:schemeClr val="tx2"/>
                </a:solidFill>
              </a:rPr>
              <a:t>видам </a:t>
            </a:r>
            <a:r>
              <a:rPr lang="ru-RU" sz="1800" dirty="0">
                <a:solidFill>
                  <a:schemeClr val="tx2"/>
                </a:solidFill>
              </a:rPr>
              <a:t>государственного участия</a:t>
            </a:r>
            <a:r>
              <a:rPr lang="ru-RU" sz="1800" b="0" dirty="0">
                <a:solidFill>
                  <a:schemeClr val="tx2"/>
                </a:solidFill>
              </a:rPr>
              <a:t> в проекте указывается основание предоставления мер государственной поддержки (нормативный правовой акт, решение, распоряжение и иной распорядительный </a:t>
            </a:r>
            <a:r>
              <a:rPr lang="ru-RU" sz="1800" b="0" dirty="0" smtClean="0">
                <a:solidFill>
                  <a:schemeClr val="tx2"/>
                </a:solidFill>
              </a:rPr>
              <a:t>документ).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b="0" dirty="0" smtClean="0">
                <a:solidFill>
                  <a:schemeClr val="tx2"/>
                </a:solidFill>
              </a:rPr>
              <a:t>	Отдельно </a:t>
            </a:r>
            <a:r>
              <a:rPr lang="ru-RU" sz="1800" b="0" dirty="0">
                <a:solidFill>
                  <a:schemeClr val="tx2"/>
                </a:solidFill>
              </a:rPr>
              <a:t>приводятся </a:t>
            </a:r>
            <a:r>
              <a:rPr lang="ru-RU" sz="1800" dirty="0">
                <a:solidFill>
                  <a:schemeClr val="tx2"/>
                </a:solidFill>
              </a:rPr>
              <a:t>финансовые издержки по проекту </a:t>
            </a:r>
            <a:r>
              <a:rPr lang="ru-RU" sz="1800" b="0" dirty="0">
                <a:solidFill>
                  <a:schemeClr val="tx2"/>
                </a:solidFill>
              </a:rPr>
              <a:t>(плата за кредиты (займы), связанные с осуществлением капитальных затрат, - проценты по кредитам (займам), плата за гарантию правительства, комиссии банков и другие платежи) и </a:t>
            </a:r>
            <a:r>
              <a:rPr lang="ru-RU" sz="1800" dirty="0">
                <a:solidFill>
                  <a:schemeClr val="tx2"/>
                </a:solidFill>
              </a:rPr>
              <a:t>источники их финансирования.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b="0" dirty="0" smtClean="0">
                <a:solidFill>
                  <a:schemeClr val="tx2"/>
                </a:solidFill>
              </a:rPr>
              <a:t>	Расчет </a:t>
            </a:r>
            <a:r>
              <a:rPr lang="ru-RU" sz="1800" b="0" dirty="0">
                <a:solidFill>
                  <a:schemeClr val="tx2"/>
                </a:solidFill>
              </a:rPr>
              <a:t>погашения обязательств отдельно по каждому привлекаемому долгосрочному кредиту (займу), а также сводный расчет погашения долгосрочных </a:t>
            </a:r>
            <a:r>
              <a:rPr lang="ru-RU" sz="1800" b="0" dirty="0" smtClean="0">
                <a:solidFill>
                  <a:schemeClr val="tx2"/>
                </a:solidFill>
              </a:rPr>
              <a:t>обязательств приводится </a:t>
            </a:r>
            <a:r>
              <a:rPr lang="ru-RU" sz="1800" b="0" dirty="0">
                <a:solidFill>
                  <a:schemeClr val="tx2"/>
                </a:solidFill>
              </a:rPr>
              <a:t>в соответствии </a:t>
            </a:r>
            <a:r>
              <a:rPr lang="ru-RU" sz="1800" b="0" dirty="0" smtClean="0">
                <a:solidFill>
                  <a:schemeClr val="tx2"/>
                </a:solidFill>
              </a:rPr>
              <a:t>с </a:t>
            </a:r>
            <a:r>
              <a:rPr lang="ru-RU" sz="1800" dirty="0" smtClean="0">
                <a:solidFill>
                  <a:schemeClr val="tx2"/>
                </a:solidFill>
              </a:rPr>
              <a:t>обязательными таблицами Постановления</a:t>
            </a:r>
            <a:r>
              <a:rPr lang="ru-RU" sz="1800" b="0" dirty="0" smtClean="0">
                <a:solidFill>
                  <a:schemeClr val="tx2"/>
                </a:solidFill>
              </a:rPr>
              <a:t>.</a:t>
            </a:r>
            <a:endParaRPr lang="ru-RU" sz="1800" b="0" dirty="0">
              <a:solidFill>
                <a:schemeClr val="tx2"/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endParaRPr lang="ru-RU" sz="18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Заголовок 1"/>
          <p:cNvSpPr>
            <a:spLocks noGrp="1"/>
          </p:cNvSpPr>
          <p:nvPr>
            <p:ph type="title"/>
          </p:nvPr>
        </p:nvSpPr>
        <p:spPr>
          <a:xfrm>
            <a:off x="500063" y="533400"/>
            <a:ext cx="7958137" cy="563563"/>
          </a:xfrm>
        </p:spPr>
        <p:txBody>
          <a:bodyPr/>
          <a:lstStyle/>
          <a:p>
            <a:r>
              <a:rPr lang="ru-RU" sz="2800" smtClean="0"/>
              <a:t>4. Требования к составу основных разделов бизнес-плана инвестиционного проекта</a:t>
            </a:r>
            <a:r>
              <a:rPr lang="ru-RU" smtClean="0"/>
              <a:t> </a:t>
            </a:r>
          </a:p>
        </p:txBody>
      </p:sp>
      <p:sp>
        <p:nvSpPr>
          <p:cNvPr id="59395" name="Объект 2"/>
          <p:cNvSpPr>
            <a:spLocks noGrp="1"/>
          </p:cNvSpPr>
          <p:nvPr>
            <p:ph idx="1"/>
          </p:nvPr>
        </p:nvSpPr>
        <p:spPr>
          <a:xfrm>
            <a:off x="357188" y="1285875"/>
            <a:ext cx="8786812" cy="5248275"/>
          </a:xfrm>
        </p:spPr>
        <p:txBody>
          <a:bodyPr/>
          <a:lstStyle/>
          <a:p>
            <a:pPr marL="0" algn="just">
              <a:buFont typeface="Wingdings" pitchFamily="2" charset="2"/>
              <a:buNone/>
              <a:defRPr/>
            </a:pPr>
            <a:r>
              <a:rPr lang="ru-RU" sz="2300" dirty="0" smtClean="0">
                <a:solidFill>
                  <a:schemeClr val="tx2"/>
                </a:solidFill>
              </a:rPr>
              <a:t>Требования к разделу «Прогнозирование финансово-хозяйственной деятельности»</a:t>
            </a:r>
          </a:p>
          <a:p>
            <a:pPr marL="0">
              <a:buFont typeface="Wingdings" pitchFamily="2" charset="2"/>
              <a:buNone/>
              <a:defRPr/>
            </a:pPr>
            <a:endParaRPr lang="ru-RU" sz="1200" b="0" dirty="0" smtClean="0">
              <a:solidFill>
                <a:schemeClr val="tx2"/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dirty="0" smtClean="0">
                <a:solidFill>
                  <a:schemeClr val="tx2"/>
                </a:solidFill>
              </a:rPr>
              <a:t>	Раздел включает следующие расчеты:</a:t>
            </a:r>
          </a:p>
          <a:p>
            <a:pPr>
              <a:buFont typeface="Wingdings" pitchFamily="2" charset="2"/>
              <a:buAutoNum type="arabicPeriod"/>
              <a:defRPr/>
            </a:pPr>
            <a:r>
              <a:rPr lang="ru-RU" sz="1800" b="0" dirty="0" smtClean="0">
                <a:solidFill>
                  <a:schemeClr val="tx2"/>
                </a:solidFill>
              </a:rPr>
              <a:t>Расчет прибыли от реализации и чистой прибыли (отражается в форме </a:t>
            </a:r>
            <a:r>
              <a:rPr lang="ru-RU" sz="1800" dirty="0" smtClean="0">
                <a:solidFill>
                  <a:schemeClr val="tx2"/>
                </a:solidFill>
              </a:rPr>
              <a:t>обязательной таблицы к Постановлению</a:t>
            </a:r>
            <a:r>
              <a:rPr lang="ru-RU" sz="1800" b="0" dirty="0" smtClean="0">
                <a:solidFill>
                  <a:schemeClr val="tx2"/>
                </a:solidFill>
              </a:rPr>
              <a:t>).</a:t>
            </a:r>
          </a:p>
          <a:p>
            <a:pPr>
              <a:buFont typeface="Wingdings" pitchFamily="2" charset="2"/>
              <a:buAutoNum type="arabicPeriod"/>
              <a:defRPr/>
            </a:pPr>
            <a:r>
              <a:rPr lang="ru-RU" sz="1800" dirty="0" smtClean="0">
                <a:solidFill>
                  <a:schemeClr val="tx2"/>
                </a:solidFill>
              </a:rPr>
              <a:t>Прогнозирование потока денежных средств </a:t>
            </a:r>
            <a:r>
              <a:rPr lang="ru-RU" sz="1800" b="0" dirty="0" smtClean="0">
                <a:solidFill>
                  <a:schemeClr val="tx2"/>
                </a:solidFill>
              </a:rPr>
              <a:t>производится путем расчета притоков и оттоков денежных средств от текущей (операционной), инвестиционной и финансовой деятельности организации по периодам (годам) реализации проекта (отражается в форме </a:t>
            </a:r>
            <a:r>
              <a:rPr lang="ru-RU" sz="1800" dirty="0" smtClean="0">
                <a:solidFill>
                  <a:schemeClr val="tx2"/>
                </a:solidFill>
              </a:rPr>
              <a:t>обязательной таблицы к Постановлению</a:t>
            </a:r>
            <a:r>
              <a:rPr lang="ru-RU" sz="1800" b="0" dirty="0" smtClean="0">
                <a:solidFill>
                  <a:schemeClr val="tx2"/>
                </a:solidFill>
              </a:rPr>
              <a:t>). </a:t>
            </a:r>
            <a:r>
              <a:rPr lang="ru-RU" sz="1800" dirty="0" smtClean="0">
                <a:solidFill>
                  <a:schemeClr val="tx2"/>
                </a:solidFill>
              </a:rPr>
              <a:t>Распределение во времени притока средств должно быть синхронизировано с его оттоком</a:t>
            </a:r>
            <a:r>
              <a:rPr lang="ru-RU" sz="1800" b="0" dirty="0" smtClean="0">
                <a:solidFill>
                  <a:schemeClr val="tx2"/>
                </a:solidFill>
              </a:rPr>
              <a:t>.</a:t>
            </a:r>
          </a:p>
          <a:p>
            <a:pPr>
              <a:buFont typeface="Wingdings" pitchFamily="2" charset="2"/>
              <a:buAutoNum type="arabicPeriod"/>
              <a:defRPr/>
            </a:pPr>
            <a:r>
              <a:rPr lang="ru-RU" sz="1800" dirty="0" smtClean="0">
                <a:solidFill>
                  <a:schemeClr val="tx2"/>
                </a:solidFill>
              </a:rPr>
              <a:t>Проектно-балансовая ведомость по организации </a:t>
            </a:r>
            <a:r>
              <a:rPr lang="ru-RU" sz="1800" b="0" dirty="0" smtClean="0">
                <a:solidFill>
                  <a:schemeClr val="tx2"/>
                </a:solidFill>
              </a:rPr>
              <a:t>- прогноз бухгалтерского баланса на период реализации проекта (отражается в форме </a:t>
            </a:r>
            <a:r>
              <a:rPr lang="ru-RU" sz="1800" dirty="0" smtClean="0">
                <a:solidFill>
                  <a:schemeClr val="tx2"/>
                </a:solidFill>
              </a:rPr>
              <a:t>обязательной таблицы к Постановлению</a:t>
            </a:r>
            <a:r>
              <a:rPr lang="ru-RU" sz="1800" b="0" dirty="0" smtClean="0">
                <a:solidFill>
                  <a:schemeClr val="tx2"/>
                </a:solidFill>
              </a:rPr>
              <a:t>).</a:t>
            </a:r>
          </a:p>
          <a:p>
            <a:pPr marL="0" indent="0">
              <a:buFont typeface="Wingdings" pitchFamily="2" charset="2"/>
              <a:buNone/>
              <a:defRPr/>
            </a:pPr>
            <a:endParaRPr lang="ru-RU" sz="1800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b="0" dirty="0" smtClean="0"/>
              <a:t>	</a:t>
            </a:r>
            <a:endParaRPr lang="ru-RU" sz="18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2625" y="609600"/>
            <a:ext cx="7772400" cy="62484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ru-RU" smtClean="0"/>
          </a:p>
        </p:txBody>
      </p:sp>
      <p:sp>
        <p:nvSpPr>
          <p:cNvPr id="63491" name="Rectangle 4"/>
          <p:cNvSpPr>
            <a:spLocks noChangeArrowheads="1"/>
          </p:cNvSpPr>
          <p:nvPr/>
        </p:nvSpPr>
        <p:spPr bwMode="auto">
          <a:xfrm>
            <a:off x="685800" y="609600"/>
            <a:ext cx="2895600" cy="411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/>
              <a:t>Доходная часть</a:t>
            </a:r>
          </a:p>
          <a:p>
            <a:pPr algn="ctr"/>
            <a:r>
              <a:rPr lang="ru-RU" sz="2400"/>
              <a:t>бизнес-плана</a:t>
            </a:r>
          </a:p>
          <a:p>
            <a:pPr algn="ctr"/>
            <a:endParaRPr lang="ru-RU"/>
          </a:p>
          <a:p>
            <a:pPr algn="ctr"/>
            <a:endParaRPr lang="ru-RU"/>
          </a:p>
          <a:p>
            <a:pPr algn="ctr"/>
            <a:endParaRPr lang="ru-RU"/>
          </a:p>
          <a:p>
            <a:pPr algn="ctr"/>
            <a:endParaRPr lang="ru-RU"/>
          </a:p>
          <a:p>
            <a:pPr algn="ctr"/>
            <a:endParaRPr lang="ru-RU"/>
          </a:p>
          <a:p>
            <a:pPr algn="ctr"/>
            <a:endParaRPr lang="ru-RU"/>
          </a:p>
          <a:p>
            <a:pPr algn="ctr"/>
            <a:endParaRPr lang="ru-RU"/>
          </a:p>
          <a:p>
            <a:pPr algn="ctr"/>
            <a:endParaRPr lang="ru-RU"/>
          </a:p>
          <a:p>
            <a:pPr algn="ctr"/>
            <a:endParaRPr lang="ru-RU"/>
          </a:p>
          <a:p>
            <a:pPr algn="ctr"/>
            <a:endParaRPr lang="ru-RU"/>
          </a:p>
          <a:p>
            <a:pPr algn="ctr"/>
            <a:endParaRPr lang="ru-RU"/>
          </a:p>
          <a:p>
            <a:pPr algn="ctr"/>
            <a:endParaRPr lang="ru-RU"/>
          </a:p>
        </p:txBody>
      </p:sp>
      <p:sp>
        <p:nvSpPr>
          <p:cNvPr id="63492" name="Rectangle 5"/>
          <p:cNvSpPr>
            <a:spLocks noChangeArrowheads="1"/>
          </p:cNvSpPr>
          <p:nvPr/>
        </p:nvSpPr>
        <p:spPr bwMode="auto">
          <a:xfrm>
            <a:off x="914400" y="1752600"/>
            <a:ext cx="25146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Результаты </a:t>
            </a:r>
          </a:p>
          <a:p>
            <a:pPr algn="ctr"/>
            <a:r>
              <a:rPr lang="ru-RU"/>
              <a:t>маркетинговых </a:t>
            </a:r>
          </a:p>
          <a:p>
            <a:pPr algn="ctr"/>
            <a:r>
              <a:rPr lang="ru-RU"/>
              <a:t>исследований</a:t>
            </a:r>
          </a:p>
        </p:txBody>
      </p:sp>
      <p:sp>
        <p:nvSpPr>
          <p:cNvPr id="63493" name="Rectangle 6"/>
          <p:cNvSpPr>
            <a:spLocks noChangeArrowheads="1"/>
          </p:cNvSpPr>
          <p:nvPr/>
        </p:nvSpPr>
        <p:spPr bwMode="auto">
          <a:xfrm>
            <a:off x="914400" y="3124200"/>
            <a:ext cx="2514600" cy="1066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Программа </a:t>
            </a:r>
          </a:p>
          <a:p>
            <a:pPr algn="ctr"/>
            <a:r>
              <a:rPr lang="ru-RU"/>
              <a:t>производства </a:t>
            </a:r>
          </a:p>
          <a:p>
            <a:pPr algn="ctr"/>
            <a:r>
              <a:rPr lang="ru-RU"/>
              <a:t>и реализации</a:t>
            </a:r>
          </a:p>
        </p:txBody>
      </p:sp>
      <p:sp>
        <p:nvSpPr>
          <p:cNvPr id="63494" name="Rectangle 7"/>
          <p:cNvSpPr>
            <a:spLocks noChangeArrowheads="1"/>
          </p:cNvSpPr>
          <p:nvPr/>
        </p:nvSpPr>
        <p:spPr bwMode="auto">
          <a:xfrm>
            <a:off x="4572000" y="609600"/>
            <a:ext cx="3886200" cy="419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  <a:p>
            <a:pPr algn="ctr"/>
            <a:r>
              <a:rPr lang="ru-RU" sz="2400"/>
              <a:t>Расходная часть </a:t>
            </a:r>
          </a:p>
          <a:p>
            <a:pPr algn="ctr"/>
            <a:r>
              <a:rPr lang="ru-RU" sz="2400"/>
              <a:t>бизнес-плана</a:t>
            </a:r>
          </a:p>
          <a:p>
            <a:pPr algn="ctr"/>
            <a:endParaRPr lang="ru-RU" sz="2400"/>
          </a:p>
          <a:p>
            <a:pPr algn="ctr"/>
            <a:endParaRPr lang="ru-RU" sz="2400"/>
          </a:p>
          <a:p>
            <a:pPr algn="ctr"/>
            <a:endParaRPr lang="ru-RU" sz="2400"/>
          </a:p>
          <a:p>
            <a:pPr algn="ctr"/>
            <a:endParaRPr lang="ru-RU" sz="2400"/>
          </a:p>
          <a:p>
            <a:pPr algn="ctr"/>
            <a:endParaRPr lang="ru-RU" sz="2400"/>
          </a:p>
          <a:p>
            <a:pPr algn="ctr"/>
            <a:endParaRPr lang="ru-RU" sz="2400"/>
          </a:p>
          <a:p>
            <a:pPr algn="ctr"/>
            <a:endParaRPr lang="ru-RU" sz="2400"/>
          </a:p>
          <a:p>
            <a:pPr algn="ctr"/>
            <a:endParaRPr lang="ru-RU" sz="2400"/>
          </a:p>
          <a:p>
            <a:pPr algn="ctr"/>
            <a:endParaRPr lang="ru-RU" sz="2400"/>
          </a:p>
          <a:p>
            <a:pPr algn="ctr"/>
            <a:endParaRPr lang="ru-RU" sz="2400"/>
          </a:p>
        </p:txBody>
      </p:sp>
      <p:sp>
        <p:nvSpPr>
          <p:cNvPr id="63495" name="Rectangle 8"/>
          <p:cNvSpPr>
            <a:spLocks noChangeArrowheads="1"/>
          </p:cNvSpPr>
          <p:nvPr/>
        </p:nvSpPr>
        <p:spPr bwMode="auto">
          <a:xfrm>
            <a:off x="4648200" y="1447800"/>
            <a:ext cx="3657600" cy="1676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u="sng"/>
              <a:t>Текущие затраты</a:t>
            </a:r>
          </a:p>
          <a:p>
            <a:pPr>
              <a:buFontTx/>
              <a:buChar char="-"/>
            </a:pPr>
            <a:r>
              <a:rPr lang="ru-RU" sz="1600"/>
              <a:t>Материальные затраты</a:t>
            </a:r>
          </a:p>
          <a:p>
            <a:pPr>
              <a:buFontTx/>
              <a:buChar char="-"/>
            </a:pPr>
            <a:r>
              <a:rPr lang="ru-RU" sz="1600"/>
              <a:t>Расходы на оплату труда</a:t>
            </a:r>
          </a:p>
          <a:p>
            <a:pPr>
              <a:buFontTx/>
              <a:buChar char="-"/>
            </a:pPr>
            <a:r>
              <a:rPr lang="ru-RU" sz="1600"/>
              <a:t>Отчисления от фонда оплаты труда</a:t>
            </a:r>
          </a:p>
          <a:p>
            <a:pPr>
              <a:buFontTx/>
              <a:buChar char="-"/>
            </a:pPr>
            <a:r>
              <a:rPr lang="ru-RU" sz="1600"/>
              <a:t>Амортизационные отчисления</a:t>
            </a:r>
          </a:p>
          <a:p>
            <a:pPr>
              <a:buFontTx/>
              <a:buChar char="-"/>
            </a:pPr>
            <a:r>
              <a:rPr lang="ru-RU" sz="1600"/>
              <a:t>Прочие затраты</a:t>
            </a:r>
          </a:p>
        </p:txBody>
      </p:sp>
      <p:sp>
        <p:nvSpPr>
          <p:cNvPr id="63496" name="Rectangle 9"/>
          <p:cNvSpPr>
            <a:spLocks noChangeArrowheads="1"/>
          </p:cNvSpPr>
          <p:nvPr/>
        </p:nvSpPr>
        <p:spPr bwMode="auto">
          <a:xfrm>
            <a:off x="4648200" y="3200400"/>
            <a:ext cx="3733800" cy="1447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u="sng"/>
              <a:t>Инвестиционные затраты</a:t>
            </a:r>
          </a:p>
          <a:p>
            <a:r>
              <a:rPr lang="ru-RU" sz="1600"/>
              <a:t>-Капитальные затраты</a:t>
            </a:r>
          </a:p>
          <a:p>
            <a:r>
              <a:rPr lang="ru-RU" sz="1600"/>
              <a:t>-Прирост чистого оборотного капитала</a:t>
            </a:r>
          </a:p>
        </p:txBody>
      </p:sp>
      <p:sp>
        <p:nvSpPr>
          <p:cNvPr id="63497" name="Rectangle 10"/>
          <p:cNvSpPr>
            <a:spLocks noChangeArrowheads="1"/>
          </p:cNvSpPr>
          <p:nvPr/>
        </p:nvSpPr>
        <p:spPr bwMode="auto">
          <a:xfrm>
            <a:off x="2209800" y="5181600"/>
            <a:ext cx="43434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Прогнозирование финансово-</a:t>
            </a:r>
          </a:p>
          <a:p>
            <a:pPr algn="ctr"/>
            <a:r>
              <a:rPr lang="ru-RU"/>
              <a:t>хозяйственной деятельности</a:t>
            </a:r>
          </a:p>
        </p:txBody>
      </p:sp>
      <p:sp>
        <p:nvSpPr>
          <p:cNvPr id="63498" name="Rectangle 13"/>
          <p:cNvSpPr>
            <a:spLocks noChangeArrowheads="1"/>
          </p:cNvSpPr>
          <p:nvPr/>
        </p:nvSpPr>
        <p:spPr bwMode="auto">
          <a:xfrm>
            <a:off x="1981200" y="6172200"/>
            <a:ext cx="4800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Расчет показателей эффективности проекта</a:t>
            </a:r>
          </a:p>
        </p:txBody>
      </p:sp>
      <p:sp>
        <p:nvSpPr>
          <p:cNvPr id="63499" name="Line 14"/>
          <p:cNvSpPr>
            <a:spLocks noChangeShapeType="1"/>
          </p:cNvSpPr>
          <p:nvPr/>
        </p:nvSpPr>
        <p:spPr bwMode="auto">
          <a:xfrm>
            <a:off x="1981200" y="4724400"/>
            <a:ext cx="15240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3500" name="Line 15"/>
          <p:cNvSpPr>
            <a:spLocks noChangeShapeType="1"/>
          </p:cNvSpPr>
          <p:nvPr/>
        </p:nvSpPr>
        <p:spPr bwMode="auto">
          <a:xfrm flipH="1">
            <a:off x="4953000" y="4800600"/>
            <a:ext cx="1371600" cy="381000"/>
          </a:xfrm>
          <a:prstGeom prst="line">
            <a:avLst/>
          </a:prstGeom>
          <a:noFill/>
          <a:ln w="412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3501" name="Line 17"/>
          <p:cNvSpPr>
            <a:spLocks noChangeShapeType="1"/>
          </p:cNvSpPr>
          <p:nvPr/>
        </p:nvSpPr>
        <p:spPr bwMode="auto">
          <a:xfrm>
            <a:off x="4343400" y="5867400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3502" name="Line 18"/>
          <p:cNvSpPr>
            <a:spLocks noChangeShapeType="1"/>
          </p:cNvSpPr>
          <p:nvPr/>
        </p:nvSpPr>
        <p:spPr bwMode="auto">
          <a:xfrm>
            <a:off x="2133600" y="2667000"/>
            <a:ext cx="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971550" y="476250"/>
            <a:ext cx="7391400" cy="563563"/>
          </a:xfrm>
        </p:spPr>
        <p:txBody>
          <a:bodyPr/>
          <a:lstStyle/>
          <a:p>
            <a:pPr eaLnBrk="1" hangingPunct="1"/>
            <a:r>
              <a:rPr lang="ru-RU" sz="2800" smtClean="0"/>
              <a:t>2. Нормативное правовое обеспечение бизнес-планирования</a:t>
            </a:r>
          </a:p>
        </p:txBody>
      </p:sp>
      <p:sp>
        <p:nvSpPr>
          <p:cNvPr id="8195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b="0" dirty="0" smtClean="0">
                <a:solidFill>
                  <a:schemeClr val="tx2"/>
                </a:solidFill>
              </a:rPr>
              <a:t>Общие требования к бизнес-планированию и прогнозированию установлены </a:t>
            </a:r>
            <a:r>
              <a:rPr lang="ru-RU" dirty="0" smtClean="0">
                <a:solidFill>
                  <a:schemeClr val="tx2"/>
                </a:solidFill>
              </a:rPr>
              <a:t>постановлением Совета Министров Республики Беларусь от 8 августа 2005 г. N 873 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ru-RU" dirty="0" smtClean="0">
                <a:solidFill>
                  <a:schemeClr val="tx2"/>
                </a:solidFill>
              </a:rPr>
              <a:t>"О прогнозах, бизнес-планах развития и бизнес-планах инвестиционных проектов коммерческих организаций“</a:t>
            </a:r>
            <a:r>
              <a:rPr lang="ru-RU" dirty="0">
                <a:solidFill>
                  <a:schemeClr val="tx2"/>
                </a:solidFill>
              </a:rPr>
              <a:t>(в ред. постановления Совета Министров Республики Беларусь от 26.05.2014 № 507)</a:t>
            </a:r>
            <a:endParaRPr lang="ru-RU" dirty="0" smtClean="0">
              <a:solidFill>
                <a:schemeClr val="tx2"/>
              </a:solidFill>
            </a:endParaRPr>
          </a:p>
          <a:p>
            <a:pPr eaLnBrk="1" hangingPunct="1">
              <a:defRPr/>
            </a:pPr>
            <a:endParaRPr lang="ru-RU" sz="2000" b="0" dirty="0" smtClean="0"/>
          </a:p>
          <a:p>
            <a:pPr eaLnBrk="1" hangingPunct="1">
              <a:defRPr/>
            </a:pPr>
            <a:endParaRPr lang="ru-RU" sz="2000" b="0" dirty="0"/>
          </a:p>
          <a:p>
            <a:pPr eaLnBrk="1" hangingPunct="1">
              <a:defRPr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Заголовок 1"/>
          <p:cNvSpPr>
            <a:spLocks noGrp="1"/>
          </p:cNvSpPr>
          <p:nvPr>
            <p:ph type="title"/>
          </p:nvPr>
        </p:nvSpPr>
        <p:spPr>
          <a:xfrm>
            <a:off x="500063" y="533400"/>
            <a:ext cx="7958137" cy="563563"/>
          </a:xfrm>
        </p:spPr>
        <p:txBody>
          <a:bodyPr/>
          <a:lstStyle/>
          <a:p>
            <a:r>
              <a:rPr lang="ru-RU" sz="2800" smtClean="0"/>
              <a:t>4. Требования к составу основных разделов бизнес-плана инвестиционного проекта</a:t>
            </a:r>
            <a:r>
              <a:rPr lang="ru-RU" smtClean="0"/>
              <a:t> </a:t>
            </a:r>
          </a:p>
        </p:txBody>
      </p:sp>
      <p:sp>
        <p:nvSpPr>
          <p:cNvPr id="59395" name="Объект 2"/>
          <p:cNvSpPr>
            <a:spLocks noGrp="1"/>
          </p:cNvSpPr>
          <p:nvPr>
            <p:ph idx="1"/>
          </p:nvPr>
        </p:nvSpPr>
        <p:spPr>
          <a:xfrm>
            <a:off x="357188" y="1285875"/>
            <a:ext cx="8786812" cy="5248275"/>
          </a:xfrm>
        </p:spPr>
        <p:txBody>
          <a:bodyPr/>
          <a:lstStyle/>
          <a:p>
            <a:pPr marL="0" algn="just">
              <a:buFont typeface="Wingdings" pitchFamily="2" charset="2"/>
              <a:buNone/>
              <a:defRPr/>
            </a:pPr>
            <a:r>
              <a:rPr lang="ru-RU" sz="2300" dirty="0" smtClean="0">
                <a:solidFill>
                  <a:schemeClr val="tx2"/>
                </a:solidFill>
              </a:rPr>
              <a:t>Требования к разделу «Показатели эффективности проекта»</a:t>
            </a:r>
          </a:p>
          <a:p>
            <a:pPr marL="0">
              <a:buFont typeface="Wingdings" pitchFamily="2" charset="2"/>
              <a:buNone/>
              <a:defRPr/>
            </a:pPr>
            <a:endParaRPr lang="ru-RU" sz="1200" b="0" dirty="0" smtClean="0">
              <a:solidFill>
                <a:schemeClr val="tx2"/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dirty="0" smtClean="0">
                <a:solidFill>
                  <a:schemeClr val="tx2"/>
                </a:solidFill>
              </a:rPr>
              <a:t>	</a:t>
            </a:r>
            <a:r>
              <a:rPr lang="ru-RU" sz="1800" b="0" dirty="0">
                <a:solidFill>
                  <a:schemeClr val="tx2"/>
                </a:solidFill>
              </a:rPr>
              <a:t>Оценка эффективности инвестиций базируется на сопоставлении ожидаемого чистого дохода от реализации проекта за принятый горизонт расчета с инвестированным в него капиталом. </a:t>
            </a:r>
            <a:endParaRPr lang="ru-RU" sz="1800" b="0" dirty="0" smtClean="0">
              <a:solidFill>
                <a:schemeClr val="tx2"/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b="0" dirty="0" smtClean="0">
                <a:solidFill>
                  <a:schemeClr val="tx2"/>
                </a:solidFill>
              </a:rPr>
              <a:t>	В </a:t>
            </a:r>
            <a:r>
              <a:rPr lang="ru-RU" sz="1800" b="0" dirty="0">
                <a:solidFill>
                  <a:schemeClr val="tx2"/>
                </a:solidFill>
              </a:rPr>
              <a:t>основе метода лежит вычисление </a:t>
            </a:r>
            <a:r>
              <a:rPr lang="ru-RU" sz="1800" dirty="0">
                <a:solidFill>
                  <a:schemeClr val="tx2"/>
                </a:solidFill>
              </a:rPr>
              <a:t>чистого потока </a:t>
            </a:r>
            <a:r>
              <a:rPr lang="ru-RU" sz="1800" dirty="0" smtClean="0">
                <a:solidFill>
                  <a:schemeClr val="tx2"/>
                </a:solidFill>
              </a:rPr>
              <a:t>наличности (чистого денежного потока)</a:t>
            </a:r>
            <a:r>
              <a:rPr lang="ru-RU" sz="1800" b="0" dirty="0" smtClean="0">
                <a:solidFill>
                  <a:schemeClr val="tx2"/>
                </a:solidFill>
              </a:rPr>
              <a:t> , </a:t>
            </a:r>
            <a:r>
              <a:rPr lang="ru-RU" sz="1800" b="0" dirty="0">
                <a:solidFill>
                  <a:schemeClr val="tx2"/>
                </a:solidFill>
              </a:rPr>
              <a:t>определяемого как разность между чистым доходом по проекту и суммой общих инвестиционных затрат и платы за кредиты (займы), </a:t>
            </a:r>
            <a:r>
              <a:rPr lang="ru-RU" sz="1800" b="0" dirty="0" smtClean="0">
                <a:solidFill>
                  <a:schemeClr val="tx2"/>
                </a:solidFill>
              </a:rPr>
              <a:t>связанных </a:t>
            </a:r>
            <a:r>
              <a:rPr lang="ru-RU" sz="1800" b="0" dirty="0">
                <a:solidFill>
                  <a:schemeClr val="tx2"/>
                </a:solidFill>
              </a:rPr>
              <a:t>с осуществлением капитальных затрат по проекту. </a:t>
            </a:r>
            <a:endParaRPr lang="ru-RU" sz="1800" b="0" dirty="0" smtClean="0">
              <a:solidFill>
                <a:schemeClr val="tx2"/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dirty="0" smtClean="0">
                <a:solidFill>
                  <a:schemeClr val="tx2"/>
                </a:solidFill>
              </a:rPr>
              <a:t>	</a:t>
            </a:r>
            <a:r>
              <a:rPr lang="ru-RU" sz="1800" b="0" dirty="0" smtClean="0">
                <a:solidFill>
                  <a:schemeClr val="tx2"/>
                </a:solidFill>
              </a:rPr>
              <a:t>На </a:t>
            </a:r>
            <a:r>
              <a:rPr lang="ru-RU" sz="1800" b="0" dirty="0">
                <a:solidFill>
                  <a:schemeClr val="tx2"/>
                </a:solidFill>
              </a:rPr>
              <a:t>основании чистого потока наличности рассчитываются основные показатели оценки эффективности инвестиций: </a:t>
            </a:r>
            <a:endParaRPr lang="ru-RU" sz="1800" b="0" dirty="0" smtClean="0">
              <a:solidFill>
                <a:schemeClr val="tx2"/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dirty="0" smtClean="0">
                <a:solidFill>
                  <a:schemeClr val="tx2"/>
                </a:solidFill>
              </a:rPr>
              <a:t>- чистый </a:t>
            </a:r>
            <a:r>
              <a:rPr lang="ru-RU" sz="1800" dirty="0">
                <a:solidFill>
                  <a:schemeClr val="tx2"/>
                </a:solidFill>
              </a:rPr>
              <a:t>дисконтированный доход, </a:t>
            </a:r>
            <a:endParaRPr lang="ru-RU" sz="1800" dirty="0" smtClean="0">
              <a:solidFill>
                <a:schemeClr val="tx2"/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dirty="0" smtClean="0">
                <a:solidFill>
                  <a:schemeClr val="tx2"/>
                </a:solidFill>
              </a:rPr>
              <a:t>- индекс </a:t>
            </a:r>
            <a:r>
              <a:rPr lang="ru-RU" sz="1800" dirty="0">
                <a:solidFill>
                  <a:schemeClr val="tx2"/>
                </a:solidFill>
              </a:rPr>
              <a:t>рентабельности (доходности), </a:t>
            </a:r>
            <a:endParaRPr lang="ru-RU" sz="1800" dirty="0" smtClean="0">
              <a:solidFill>
                <a:schemeClr val="tx2"/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dirty="0" smtClean="0">
                <a:solidFill>
                  <a:schemeClr val="tx2"/>
                </a:solidFill>
              </a:rPr>
              <a:t>- внутренняя </a:t>
            </a:r>
            <a:r>
              <a:rPr lang="ru-RU" sz="1800" dirty="0">
                <a:solidFill>
                  <a:schemeClr val="tx2"/>
                </a:solidFill>
              </a:rPr>
              <a:t>норма доходности, </a:t>
            </a:r>
            <a:endParaRPr lang="ru-RU" sz="1800" dirty="0" smtClean="0">
              <a:solidFill>
                <a:schemeClr val="tx2"/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dirty="0" smtClean="0">
                <a:solidFill>
                  <a:schemeClr val="tx2"/>
                </a:solidFill>
              </a:rPr>
              <a:t>- динамический </a:t>
            </a:r>
            <a:r>
              <a:rPr lang="ru-RU" sz="1800" dirty="0">
                <a:solidFill>
                  <a:schemeClr val="tx2"/>
                </a:solidFill>
              </a:rPr>
              <a:t>срок окупаемости.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b="0" dirty="0" smtClean="0"/>
              <a:t>	</a:t>
            </a:r>
            <a:endParaRPr lang="ru-RU" sz="18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Заголовок 1"/>
          <p:cNvSpPr>
            <a:spLocks noGrp="1"/>
          </p:cNvSpPr>
          <p:nvPr>
            <p:ph type="title"/>
          </p:nvPr>
        </p:nvSpPr>
        <p:spPr>
          <a:xfrm>
            <a:off x="500063" y="533400"/>
            <a:ext cx="7958137" cy="563563"/>
          </a:xfrm>
        </p:spPr>
        <p:txBody>
          <a:bodyPr/>
          <a:lstStyle/>
          <a:p>
            <a:r>
              <a:rPr lang="ru-RU" sz="2800" smtClean="0"/>
              <a:t>4. Требования к составу основных разделов бизнес-плана инвестиционного проекта</a:t>
            </a:r>
            <a:r>
              <a:rPr lang="ru-RU" smtClean="0"/>
              <a:t> </a:t>
            </a:r>
          </a:p>
        </p:txBody>
      </p:sp>
      <p:sp>
        <p:nvSpPr>
          <p:cNvPr id="59395" name="Объект 2"/>
          <p:cNvSpPr>
            <a:spLocks noGrp="1"/>
          </p:cNvSpPr>
          <p:nvPr>
            <p:ph idx="1"/>
          </p:nvPr>
        </p:nvSpPr>
        <p:spPr>
          <a:xfrm>
            <a:off x="214313" y="1285875"/>
            <a:ext cx="8786812" cy="5248275"/>
          </a:xfrm>
        </p:spPr>
        <p:txBody>
          <a:bodyPr/>
          <a:lstStyle/>
          <a:p>
            <a:pPr marL="0" algn="just">
              <a:buFont typeface="Wingdings" pitchFamily="2" charset="2"/>
              <a:buNone/>
              <a:defRPr/>
            </a:pPr>
            <a:r>
              <a:rPr lang="ru-RU" sz="2300" dirty="0" smtClean="0">
                <a:solidFill>
                  <a:schemeClr val="tx2"/>
                </a:solidFill>
              </a:rPr>
              <a:t>Требования к разделу «Показатели эффективности проекта»</a:t>
            </a:r>
          </a:p>
          <a:p>
            <a:pPr marL="0">
              <a:buFont typeface="Wingdings" pitchFamily="2" charset="2"/>
              <a:buNone/>
              <a:defRPr/>
            </a:pPr>
            <a:endParaRPr lang="ru-RU" sz="1200" b="0" dirty="0" smtClean="0">
              <a:solidFill>
                <a:schemeClr val="tx2"/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dirty="0" smtClean="0">
                <a:solidFill>
                  <a:schemeClr val="tx2"/>
                </a:solidFill>
              </a:rPr>
              <a:t>	</a:t>
            </a:r>
            <a:r>
              <a:rPr lang="ru-RU" sz="1800" b="0" dirty="0">
                <a:solidFill>
                  <a:schemeClr val="tx2"/>
                </a:solidFill>
              </a:rPr>
              <a:t>Для расчета этих показателей применяется </a:t>
            </a:r>
            <a:r>
              <a:rPr lang="ru-RU" sz="1800" dirty="0">
                <a:solidFill>
                  <a:schemeClr val="tx2"/>
                </a:solidFill>
              </a:rPr>
              <a:t>коэффициент дисконтирования</a:t>
            </a:r>
            <a:r>
              <a:rPr lang="ru-RU" sz="1800" b="0" dirty="0">
                <a:solidFill>
                  <a:schemeClr val="tx2"/>
                </a:solidFill>
              </a:rPr>
              <a:t>, который используется для приведения будущих потоков и оттоков денежных средств за каждый расчетный период (год) реализации проекта к начальному периоду времени. При этом дисконтирование денежных потоков осуществляется с момента первоначального вложения инвестиций.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dirty="0">
                <a:solidFill>
                  <a:schemeClr val="tx2"/>
                </a:solidFill>
              </a:rPr>
              <a:t>Коэффициент дисконтирования </a:t>
            </a:r>
            <a:r>
              <a:rPr lang="ru-RU" sz="1800" b="0" dirty="0">
                <a:solidFill>
                  <a:schemeClr val="tx2"/>
                </a:solidFill>
              </a:rPr>
              <a:t>в расчетном периоде (году) (</a:t>
            </a:r>
            <a:r>
              <a:rPr lang="ru-RU" sz="1800" b="0" dirty="0" err="1" smtClean="0">
                <a:solidFill>
                  <a:schemeClr val="tx2"/>
                </a:solidFill>
              </a:rPr>
              <a:t>K</a:t>
            </a:r>
            <a:r>
              <a:rPr lang="ru-RU" sz="2400" b="0" baseline="-25000" dirty="0" err="1" smtClean="0">
                <a:solidFill>
                  <a:schemeClr val="tx2"/>
                </a:solidFill>
              </a:rPr>
              <a:t>t</a:t>
            </a:r>
            <a:r>
              <a:rPr lang="ru-RU" sz="1800" b="0" dirty="0" smtClean="0">
                <a:solidFill>
                  <a:schemeClr val="tx2"/>
                </a:solidFill>
              </a:rPr>
              <a:t> )</a:t>
            </a:r>
            <a:endParaRPr lang="ru-RU" sz="1800" b="0" dirty="0">
              <a:solidFill>
                <a:schemeClr val="tx2"/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b="0" dirty="0" smtClean="0">
                <a:solidFill>
                  <a:schemeClr val="tx2"/>
                </a:solidFill>
              </a:rPr>
              <a:t>                                 </a:t>
            </a:r>
            <a:r>
              <a:rPr lang="ru-RU" sz="1800" b="0" dirty="0">
                <a:solidFill>
                  <a:schemeClr val="tx2"/>
                </a:solidFill>
              </a:rPr>
              <a:t>1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b="0" dirty="0">
                <a:solidFill>
                  <a:schemeClr val="tx2"/>
                </a:solidFill>
              </a:rPr>
              <a:t>                     </a:t>
            </a:r>
            <a:r>
              <a:rPr lang="ru-RU" sz="1800" b="0" dirty="0" err="1" smtClean="0">
                <a:solidFill>
                  <a:schemeClr val="tx2"/>
                </a:solidFill>
              </a:rPr>
              <a:t>K</a:t>
            </a:r>
            <a:r>
              <a:rPr lang="ru-RU" sz="2400" b="0" baseline="-25000" dirty="0" err="1" smtClean="0">
                <a:solidFill>
                  <a:schemeClr val="tx2"/>
                </a:solidFill>
              </a:rPr>
              <a:t>t</a:t>
            </a:r>
            <a:r>
              <a:rPr lang="ru-RU" sz="1800" b="0" dirty="0" smtClean="0">
                <a:solidFill>
                  <a:schemeClr val="tx2"/>
                </a:solidFill>
              </a:rPr>
              <a:t>  </a:t>
            </a:r>
            <a:r>
              <a:rPr lang="ru-RU" sz="1800" b="0" dirty="0">
                <a:solidFill>
                  <a:schemeClr val="tx2"/>
                </a:solidFill>
              </a:rPr>
              <a:t>= ---------,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b="0" dirty="0">
                <a:solidFill>
                  <a:schemeClr val="tx2"/>
                </a:solidFill>
              </a:rPr>
              <a:t>                      </a:t>
            </a:r>
            <a:r>
              <a:rPr lang="ru-RU" sz="1800" b="0" dirty="0" smtClean="0">
                <a:solidFill>
                  <a:schemeClr val="tx2"/>
                </a:solidFill>
              </a:rPr>
              <a:t>       (1 + Д)</a:t>
            </a:r>
            <a:r>
              <a:rPr lang="ru-RU" b="0" baseline="30000" dirty="0" smtClean="0">
                <a:solidFill>
                  <a:schemeClr val="tx2"/>
                </a:solidFill>
              </a:rPr>
              <a:t>t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b="0" dirty="0">
                <a:solidFill>
                  <a:schemeClr val="tx2"/>
                </a:solidFill>
              </a:rPr>
              <a:t> 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b="0" dirty="0">
                <a:solidFill>
                  <a:schemeClr val="tx2"/>
                </a:solidFill>
              </a:rPr>
              <a:t>где Д - ставка дисконтирования (норма дисконта</a:t>
            </a:r>
            <a:r>
              <a:rPr lang="ru-RU" sz="1800" b="0" dirty="0" smtClean="0">
                <a:solidFill>
                  <a:schemeClr val="tx2"/>
                </a:solidFill>
              </a:rPr>
              <a:t>) в долях единицы;</a:t>
            </a:r>
            <a:endParaRPr lang="ru-RU" sz="1800" b="0" dirty="0">
              <a:solidFill>
                <a:schemeClr val="tx2"/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b="0" dirty="0" smtClean="0">
                <a:solidFill>
                  <a:schemeClr val="tx2"/>
                </a:solidFill>
              </a:rPr>
              <a:t>t </a:t>
            </a:r>
            <a:r>
              <a:rPr lang="ru-RU" sz="1800" b="0" dirty="0">
                <a:solidFill>
                  <a:schemeClr val="tx2"/>
                </a:solidFill>
              </a:rPr>
              <a:t>- период (год) реализации проекта.</a:t>
            </a:r>
          </a:p>
          <a:p>
            <a:pPr marL="0" indent="0">
              <a:buFont typeface="Wingdings" pitchFamily="2" charset="2"/>
              <a:buNone/>
              <a:defRPr/>
            </a:pPr>
            <a:endParaRPr lang="ru-RU" sz="18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Заголовок 1"/>
          <p:cNvSpPr>
            <a:spLocks noGrp="1"/>
          </p:cNvSpPr>
          <p:nvPr>
            <p:ph type="title"/>
          </p:nvPr>
        </p:nvSpPr>
        <p:spPr>
          <a:xfrm>
            <a:off x="500063" y="533400"/>
            <a:ext cx="7958137" cy="563563"/>
          </a:xfrm>
        </p:spPr>
        <p:txBody>
          <a:bodyPr/>
          <a:lstStyle/>
          <a:p>
            <a:r>
              <a:rPr lang="ru-RU" sz="2800" smtClean="0"/>
              <a:t>4. Требования к составу основных разделов бизнес-плана инвестиционного проекта</a:t>
            </a:r>
            <a:r>
              <a:rPr lang="ru-RU" smtClean="0"/>
              <a:t> </a:t>
            </a:r>
          </a:p>
        </p:txBody>
      </p:sp>
      <p:sp>
        <p:nvSpPr>
          <p:cNvPr id="59395" name="Объект 2"/>
          <p:cNvSpPr>
            <a:spLocks noGrp="1"/>
          </p:cNvSpPr>
          <p:nvPr>
            <p:ph idx="1"/>
          </p:nvPr>
        </p:nvSpPr>
        <p:spPr>
          <a:xfrm>
            <a:off x="357188" y="1285875"/>
            <a:ext cx="8786812" cy="5248275"/>
          </a:xfrm>
        </p:spPr>
        <p:txBody>
          <a:bodyPr/>
          <a:lstStyle/>
          <a:p>
            <a:pPr marL="0" algn="just">
              <a:buFont typeface="Wingdings" pitchFamily="2" charset="2"/>
              <a:buNone/>
              <a:defRPr/>
            </a:pPr>
            <a:r>
              <a:rPr lang="ru-RU" sz="2300" dirty="0" smtClean="0">
                <a:solidFill>
                  <a:schemeClr val="tx2"/>
                </a:solidFill>
              </a:rPr>
              <a:t>Требования к разделу «Показатели эффективности проекта»</a:t>
            </a:r>
          </a:p>
          <a:p>
            <a:pPr marL="0">
              <a:buFont typeface="Wingdings" pitchFamily="2" charset="2"/>
              <a:buNone/>
              <a:defRPr/>
            </a:pPr>
            <a:endParaRPr lang="ru-RU" sz="1200" b="0" dirty="0" smtClean="0">
              <a:solidFill>
                <a:schemeClr val="tx2"/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dirty="0" smtClean="0">
                <a:solidFill>
                  <a:schemeClr val="tx2"/>
                </a:solidFill>
              </a:rPr>
              <a:t>	Варианты выбора ставки дисконтирования</a:t>
            </a:r>
          </a:p>
          <a:p>
            <a:pPr>
              <a:buFont typeface="Wingdings" pitchFamily="2" charset="2"/>
              <a:buAutoNum type="arabicPeriod"/>
              <a:defRPr/>
            </a:pPr>
            <a:r>
              <a:rPr lang="ru-RU" sz="1800" b="0" dirty="0" smtClean="0">
                <a:solidFill>
                  <a:schemeClr val="tx2"/>
                </a:solidFill>
              </a:rPr>
              <a:t>Определение </a:t>
            </a:r>
            <a:r>
              <a:rPr lang="ru-RU" sz="1800" dirty="0" smtClean="0">
                <a:solidFill>
                  <a:schemeClr val="tx2"/>
                </a:solidFill>
              </a:rPr>
              <a:t>средневзвешенной </a:t>
            </a:r>
            <a:r>
              <a:rPr lang="ru-RU" sz="1800" dirty="0">
                <a:solidFill>
                  <a:schemeClr val="tx2"/>
                </a:solidFill>
              </a:rPr>
              <a:t>нормы дисконта </a:t>
            </a:r>
            <a:r>
              <a:rPr lang="ru-RU" sz="1800" b="0" dirty="0">
                <a:solidFill>
                  <a:schemeClr val="tx2"/>
                </a:solidFill>
              </a:rPr>
              <a:t>с учетом структуры </a:t>
            </a:r>
            <a:r>
              <a:rPr lang="ru-RU" sz="1800" b="0" dirty="0" smtClean="0">
                <a:solidFill>
                  <a:schemeClr val="tx2"/>
                </a:solidFill>
              </a:rPr>
              <a:t>капитала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b="0" dirty="0" smtClean="0">
                <a:solidFill>
                  <a:schemeClr val="tx2"/>
                </a:solidFill>
              </a:rPr>
              <a:t>                               </a:t>
            </a:r>
            <a:r>
              <a:rPr lang="ru-RU" sz="1800" b="0" dirty="0" err="1" smtClean="0">
                <a:solidFill>
                  <a:schemeClr val="tx2"/>
                </a:solidFill>
              </a:rPr>
              <a:t>Р</a:t>
            </a:r>
            <a:r>
              <a:rPr lang="ru-RU" sz="2400" b="0" baseline="-25000" dirty="0" err="1" smtClean="0">
                <a:solidFill>
                  <a:schemeClr val="tx2"/>
                </a:solidFill>
              </a:rPr>
              <a:t>ск</a:t>
            </a:r>
            <a:r>
              <a:rPr lang="ru-RU" sz="1800" b="0" dirty="0" smtClean="0">
                <a:solidFill>
                  <a:schemeClr val="tx2"/>
                </a:solidFill>
              </a:rPr>
              <a:t> х СК+ </a:t>
            </a:r>
            <a:r>
              <a:rPr lang="ru-RU" sz="1800" b="0" dirty="0" err="1" smtClean="0">
                <a:solidFill>
                  <a:schemeClr val="tx2"/>
                </a:solidFill>
              </a:rPr>
              <a:t>Р</a:t>
            </a:r>
            <a:r>
              <a:rPr lang="ru-RU" sz="2400" b="0" baseline="-25000" dirty="0" err="1" smtClean="0">
                <a:solidFill>
                  <a:schemeClr val="tx2"/>
                </a:solidFill>
              </a:rPr>
              <a:t>зк</a:t>
            </a:r>
            <a:r>
              <a:rPr lang="ru-RU" sz="1800" b="0" dirty="0" smtClean="0">
                <a:solidFill>
                  <a:schemeClr val="tx2"/>
                </a:solidFill>
              </a:rPr>
              <a:t> х ЗК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b="0" dirty="0" smtClean="0">
                <a:solidFill>
                  <a:schemeClr val="tx2"/>
                </a:solidFill>
              </a:rPr>
              <a:t>                    </a:t>
            </a:r>
            <a:r>
              <a:rPr lang="ru-RU" sz="1800" b="0" dirty="0" err="1" smtClean="0">
                <a:solidFill>
                  <a:schemeClr val="tx2"/>
                </a:solidFill>
              </a:rPr>
              <a:t>Д</a:t>
            </a:r>
            <a:r>
              <a:rPr lang="ru-RU" sz="2400" b="0" baseline="-25000" dirty="0" err="1" smtClean="0">
                <a:solidFill>
                  <a:schemeClr val="tx2"/>
                </a:solidFill>
              </a:rPr>
              <a:t>ср</a:t>
            </a:r>
            <a:r>
              <a:rPr lang="ru-RU" sz="1800" b="0" dirty="0" smtClean="0">
                <a:solidFill>
                  <a:schemeClr val="tx2"/>
                </a:solidFill>
              </a:rPr>
              <a:t>  </a:t>
            </a:r>
            <a:r>
              <a:rPr lang="ru-RU" sz="1800" b="0" dirty="0">
                <a:solidFill>
                  <a:schemeClr val="tx2"/>
                </a:solidFill>
              </a:rPr>
              <a:t>= ----------------------,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b="0" dirty="0">
                <a:solidFill>
                  <a:schemeClr val="tx2"/>
                </a:solidFill>
              </a:rPr>
              <a:t>                     </a:t>
            </a:r>
            <a:r>
              <a:rPr lang="ru-RU" sz="1800" b="0" dirty="0" smtClean="0">
                <a:solidFill>
                  <a:schemeClr val="tx2"/>
                </a:solidFill>
              </a:rPr>
              <a:t>                   100</a:t>
            </a:r>
            <a:endParaRPr lang="ru-RU" sz="1800" b="0" dirty="0">
              <a:solidFill>
                <a:schemeClr val="tx2"/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b="0" dirty="0" smtClean="0">
                <a:solidFill>
                  <a:schemeClr val="tx2"/>
                </a:solidFill>
              </a:rPr>
              <a:t>где </a:t>
            </a:r>
            <a:r>
              <a:rPr lang="ru-RU" sz="1800" b="0" dirty="0" err="1" smtClean="0">
                <a:solidFill>
                  <a:schemeClr val="tx2"/>
                </a:solidFill>
              </a:rPr>
              <a:t>Р</a:t>
            </a:r>
            <a:r>
              <a:rPr lang="ru-RU" sz="2400" b="0" baseline="-25000" dirty="0" err="1" smtClean="0">
                <a:solidFill>
                  <a:schemeClr val="tx2"/>
                </a:solidFill>
              </a:rPr>
              <a:t>ск</a:t>
            </a:r>
            <a:r>
              <a:rPr lang="ru-RU" sz="1800" b="0" dirty="0" smtClean="0">
                <a:solidFill>
                  <a:schemeClr val="tx2"/>
                </a:solidFill>
              </a:rPr>
              <a:t>   </a:t>
            </a:r>
            <a:r>
              <a:rPr lang="ru-RU" sz="1800" b="0" dirty="0">
                <a:solidFill>
                  <a:schemeClr val="tx2"/>
                </a:solidFill>
              </a:rPr>
              <a:t>- процентная ставка на собственные средства;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b="0" dirty="0" smtClean="0">
                <a:solidFill>
                  <a:schemeClr val="tx2"/>
                </a:solidFill>
              </a:rPr>
              <a:t>СК  </a:t>
            </a:r>
            <a:r>
              <a:rPr lang="ru-RU" sz="1800" b="0" dirty="0">
                <a:solidFill>
                  <a:schemeClr val="tx2"/>
                </a:solidFill>
              </a:rPr>
              <a:t>-  доля  собственных  средств в общем объеме </a:t>
            </a:r>
            <a:r>
              <a:rPr lang="ru-RU" sz="1800" b="0" dirty="0" smtClean="0">
                <a:solidFill>
                  <a:schemeClr val="tx2"/>
                </a:solidFill>
              </a:rPr>
              <a:t>инвестиционных затрат;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b="0" dirty="0" err="1" smtClean="0">
                <a:solidFill>
                  <a:schemeClr val="tx2"/>
                </a:solidFill>
              </a:rPr>
              <a:t>Р</a:t>
            </a:r>
            <a:r>
              <a:rPr lang="ru-RU" sz="2400" b="0" baseline="-25000" dirty="0" err="1" smtClean="0">
                <a:solidFill>
                  <a:schemeClr val="tx2"/>
                </a:solidFill>
              </a:rPr>
              <a:t>зк</a:t>
            </a:r>
            <a:r>
              <a:rPr lang="ru-RU" sz="1800" b="0" dirty="0" smtClean="0">
                <a:solidFill>
                  <a:schemeClr val="tx2"/>
                </a:solidFill>
              </a:rPr>
              <a:t>   </a:t>
            </a:r>
            <a:r>
              <a:rPr lang="ru-RU" sz="1800" b="0" dirty="0">
                <a:solidFill>
                  <a:schemeClr val="tx2"/>
                </a:solidFill>
              </a:rPr>
              <a:t>- процентная ставка по </a:t>
            </a:r>
            <a:r>
              <a:rPr lang="ru-RU" sz="1800" b="0" dirty="0" smtClean="0">
                <a:solidFill>
                  <a:schemeClr val="tx2"/>
                </a:solidFill>
              </a:rPr>
              <a:t>кредиту;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b="0" dirty="0" smtClean="0">
                <a:solidFill>
                  <a:schemeClr val="tx2"/>
                </a:solidFill>
              </a:rPr>
              <a:t>ЗК </a:t>
            </a:r>
            <a:r>
              <a:rPr lang="ru-RU" sz="1800" b="0" dirty="0">
                <a:solidFill>
                  <a:schemeClr val="tx2"/>
                </a:solidFill>
              </a:rPr>
              <a:t>- доля кредита в общем объеме инвестиционных затрат</a:t>
            </a:r>
            <a:r>
              <a:rPr lang="ru-RU" sz="1800" b="0" dirty="0" smtClean="0">
                <a:solidFill>
                  <a:schemeClr val="tx2"/>
                </a:solidFill>
              </a:rPr>
              <a:t>.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b="0" dirty="0" smtClean="0">
                <a:solidFill>
                  <a:schemeClr val="tx2"/>
                </a:solidFill>
              </a:rPr>
              <a:t>	Процентная </a:t>
            </a:r>
            <a:r>
              <a:rPr lang="ru-RU" sz="1800" b="0" dirty="0">
                <a:solidFill>
                  <a:schemeClr val="tx2"/>
                </a:solidFill>
              </a:rPr>
              <a:t>ставка для собственных средств принимается на уровне </a:t>
            </a:r>
            <a:r>
              <a:rPr lang="ru-RU" sz="1800" dirty="0">
                <a:solidFill>
                  <a:schemeClr val="tx2"/>
                </a:solidFill>
              </a:rPr>
              <a:t>не ниже средней стоимости финансовых ресурсов </a:t>
            </a:r>
            <a:r>
              <a:rPr lang="ru-RU" sz="1800" b="0" dirty="0">
                <a:solidFill>
                  <a:schemeClr val="tx2"/>
                </a:solidFill>
              </a:rPr>
              <a:t>на рынке капитала.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Заголовок 1"/>
          <p:cNvSpPr>
            <a:spLocks noGrp="1"/>
          </p:cNvSpPr>
          <p:nvPr>
            <p:ph type="title"/>
          </p:nvPr>
        </p:nvSpPr>
        <p:spPr>
          <a:xfrm>
            <a:off x="500063" y="533400"/>
            <a:ext cx="7958137" cy="563563"/>
          </a:xfrm>
        </p:spPr>
        <p:txBody>
          <a:bodyPr/>
          <a:lstStyle/>
          <a:p>
            <a:r>
              <a:rPr lang="ru-RU" sz="2800" smtClean="0"/>
              <a:t>4. Требования к составу основных разделов бизнес-плана инвестиционного проекта</a:t>
            </a:r>
            <a:r>
              <a:rPr lang="ru-RU" smtClean="0"/>
              <a:t> </a:t>
            </a:r>
          </a:p>
        </p:txBody>
      </p:sp>
      <p:sp>
        <p:nvSpPr>
          <p:cNvPr id="59395" name="Объект 2"/>
          <p:cNvSpPr>
            <a:spLocks noGrp="1"/>
          </p:cNvSpPr>
          <p:nvPr>
            <p:ph idx="1"/>
          </p:nvPr>
        </p:nvSpPr>
        <p:spPr>
          <a:xfrm>
            <a:off x="357188" y="1285875"/>
            <a:ext cx="8786812" cy="5248275"/>
          </a:xfrm>
        </p:spPr>
        <p:txBody>
          <a:bodyPr/>
          <a:lstStyle/>
          <a:p>
            <a:pPr marL="0" algn="just">
              <a:buFont typeface="Wingdings" pitchFamily="2" charset="2"/>
              <a:buNone/>
              <a:defRPr/>
            </a:pPr>
            <a:r>
              <a:rPr lang="ru-RU" sz="2300" dirty="0" smtClean="0">
                <a:solidFill>
                  <a:schemeClr val="tx2"/>
                </a:solidFill>
              </a:rPr>
              <a:t>Требования к разделу «Показатели эффективности проекта»</a:t>
            </a:r>
          </a:p>
          <a:p>
            <a:pPr marL="0">
              <a:buFont typeface="Wingdings" pitchFamily="2" charset="2"/>
              <a:buNone/>
              <a:defRPr/>
            </a:pPr>
            <a:endParaRPr lang="ru-RU" sz="1200" b="0" dirty="0" smtClean="0">
              <a:solidFill>
                <a:schemeClr val="tx2"/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dirty="0" smtClean="0">
                <a:solidFill>
                  <a:schemeClr val="tx2"/>
                </a:solidFill>
              </a:rPr>
              <a:t>	</a:t>
            </a:r>
            <a:r>
              <a:rPr lang="ru-RU" sz="2000" dirty="0" smtClean="0">
                <a:solidFill>
                  <a:schemeClr val="tx2"/>
                </a:solidFill>
              </a:rPr>
              <a:t>Варианты выбора ставки дисконтирования</a:t>
            </a:r>
          </a:p>
          <a:p>
            <a:pPr marL="0" indent="0">
              <a:buFont typeface="Wingdings" pitchFamily="2" charset="2"/>
              <a:buNone/>
              <a:defRPr/>
            </a:pPr>
            <a:endParaRPr lang="ru-RU" sz="1800" dirty="0" smtClean="0">
              <a:solidFill>
                <a:schemeClr val="tx2"/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b="0" dirty="0" smtClean="0">
                <a:solidFill>
                  <a:schemeClr val="tx2"/>
                </a:solidFill>
              </a:rPr>
              <a:t>2. Принятие </a:t>
            </a:r>
            <a:r>
              <a:rPr lang="ru-RU" sz="1800" b="0" dirty="0">
                <a:solidFill>
                  <a:schemeClr val="tx2"/>
                </a:solidFill>
              </a:rPr>
              <a:t>ставки дисконтирования на уровне </a:t>
            </a:r>
            <a:r>
              <a:rPr lang="ru-RU" sz="1800" dirty="0">
                <a:solidFill>
                  <a:schemeClr val="tx2"/>
                </a:solidFill>
              </a:rPr>
              <a:t>фактической ставки процента по долгосрочным валютным кредитам</a:t>
            </a:r>
            <a:r>
              <a:rPr lang="ru-RU" sz="1800" b="0" dirty="0">
                <a:solidFill>
                  <a:schemeClr val="tx2"/>
                </a:solidFill>
              </a:rPr>
              <a:t> банка при проведении расчетов в </a:t>
            </a:r>
            <a:r>
              <a:rPr lang="ru-RU" sz="1800" b="0" dirty="0" err="1">
                <a:solidFill>
                  <a:schemeClr val="tx2"/>
                </a:solidFill>
              </a:rPr>
              <a:t>свободноконвертируемой</a:t>
            </a:r>
            <a:r>
              <a:rPr lang="ru-RU" sz="1800" b="0" dirty="0">
                <a:solidFill>
                  <a:schemeClr val="tx2"/>
                </a:solidFill>
              </a:rPr>
              <a:t> валюте</a:t>
            </a:r>
            <a:r>
              <a:rPr lang="ru-RU" sz="1800" b="0" dirty="0" smtClean="0">
                <a:solidFill>
                  <a:schemeClr val="tx2"/>
                </a:solidFill>
              </a:rPr>
              <a:t>.</a:t>
            </a:r>
          </a:p>
          <a:p>
            <a:pPr marL="0" indent="0">
              <a:buFont typeface="Wingdings" pitchFamily="2" charset="2"/>
              <a:buNone/>
              <a:defRPr/>
            </a:pPr>
            <a:endParaRPr lang="ru-RU" sz="1800" b="0" dirty="0" smtClean="0">
              <a:solidFill>
                <a:schemeClr val="tx2"/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b="0" dirty="0" smtClean="0">
                <a:solidFill>
                  <a:schemeClr val="tx2"/>
                </a:solidFill>
              </a:rPr>
              <a:t>3. </a:t>
            </a:r>
            <a:r>
              <a:rPr lang="ru-RU" sz="1800" b="0" dirty="0">
                <a:solidFill>
                  <a:schemeClr val="tx2"/>
                </a:solidFill>
              </a:rPr>
              <a:t>М</a:t>
            </a:r>
            <a:r>
              <a:rPr lang="ru-RU" sz="1800" b="0" dirty="0" smtClean="0">
                <a:solidFill>
                  <a:schemeClr val="tx2"/>
                </a:solidFill>
              </a:rPr>
              <a:t>ожет </a:t>
            </a:r>
            <a:r>
              <a:rPr lang="ru-RU" sz="1800" b="0" dirty="0">
                <a:solidFill>
                  <a:schemeClr val="tx2"/>
                </a:solidFill>
              </a:rPr>
              <a:t>учитываться </a:t>
            </a:r>
            <a:r>
              <a:rPr lang="ru-RU" sz="1800" dirty="0">
                <a:solidFill>
                  <a:schemeClr val="tx2"/>
                </a:solidFill>
              </a:rPr>
              <a:t>надбавка за риск</a:t>
            </a:r>
            <a:r>
              <a:rPr lang="ru-RU" sz="1800" b="0" dirty="0">
                <a:solidFill>
                  <a:schemeClr val="tx2"/>
                </a:solidFill>
              </a:rPr>
              <a:t>, которая добавляется к ставке дисконтирования для </a:t>
            </a:r>
            <a:r>
              <a:rPr lang="ru-RU" sz="1800" b="0" dirty="0" err="1">
                <a:solidFill>
                  <a:schemeClr val="tx2"/>
                </a:solidFill>
              </a:rPr>
              <a:t>безрисковых</a:t>
            </a:r>
            <a:r>
              <a:rPr lang="ru-RU" sz="1800" b="0" dirty="0">
                <a:solidFill>
                  <a:schemeClr val="tx2"/>
                </a:solidFill>
              </a:rPr>
              <a:t> вложений.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Заголовок 1"/>
          <p:cNvSpPr>
            <a:spLocks noGrp="1"/>
          </p:cNvSpPr>
          <p:nvPr>
            <p:ph type="title"/>
          </p:nvPr>
        </p:nvSpPr>
        <p:spPr>
          <a:xfrm>
            <a:off x="500063" y="533400"/>
            <a:ext cx="7958137" cy="563563"/>
          </a:xfrm>
        </p:spPr>
        <p:txBody>
          <a:bodyPr/>
          <a:lstStyle/>
          <a:p>
            <a:r>
              <a:rPr lang="ru-RU" sz="2800" smtClean="0"/>
              <a:t>4. Требования к составу основных разделов бизнес-плана инвестиционного проекта</a:t>
            </a:r>
            <a:r>
              <a:rPr lang="ru-RU" smtClean="0"/>
              <a:t> </a:t>
            </a:r>
          </a:p>
        </p:txBody>
      </p:sp>
      <p:sp>
        <p:nvSpPr>
          <p:cNvPr id="59395" name="Объект 2"/>
          <p:cNvSpPr>
            <a:spLocks noGrp="1"/>
          </p:cNvSpPr>
          <p:nvPr>
            <p:ph idx="1"/>
          </p:nvPr>
        </p:nvSpPr>
        <p:spPr>
          <a:xfrm>
            <a:off x="357188" y="1285875"/>
            <a:ext cx="8786812" cy="5248275"/>
          </a:xfrm>
        </p:spPr>
        <p:txBody>
          <a:bodyPr/>
          <a:lstStyle/>
          <a:p>
            <a:pPr marL="0" algn="just">
              <a:buFont typeface="Wingdings" pitchFamily="2" charset="2"/>
              <a:buNone/>
              <a:defRPr/>
            </a:pPr>
            <a:r>
              <a:rPr lang="ru-RU" sz="2300" dirty="0" smtClean="0">
                <a:solidFill>
                  <a:schemeClr val="tx2"/>
                </a:solidFill>
              </a:rPr>
              <a:t>Требования к разделу «Показатели эффективности проекта»</a:t>
            </a:r>
          </a:p>
          <a:p>
            <a:pPr marL="0">
              <a:buFont typeface="Wingdings" pitchFamily="2" charset="2"/>
              <a:buNone/>
              <a:defRPr/>
            </a:pPr>
            <a:endParaRPr lang="ru-RU" sz="1200" b="0" dirty="0" smtClean="0">
              <a:solidFill>
                <a:schemeClr val="tx2"/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dirty="0" smtClean="0">
                <a:solidFill>
                  <a:schemeClr val="tx2"/>
                </a:solidFill>
              </a:rPr>
              <a:t>	Чистый </a:t>
            </a:r>
            <a:r>
              <a:rPr lang="ru-RU" sz="1800" dirty="0">
                <a:solidFill>
                  <a:schemeClr val="tx2"/>
                </a:solidFill>
              </a:rPr>
              <a:t>дисконтированный доход </a:t>
            </a:r>
            <a:r>
              <a:rPr lang="ru-RU" sz="1800" dirty="0" smtClean="0">
                <a:solidFill>
                  <a:schemeClr val="tx2"/>
                </a:solidFill>
              </a:rPr>
              <a:t>(ЧДД</a:t>
            </a:r>
            <a:r>
              <a:rPr lang="ru-RU" sz="1800" dirty="0">
                <a:solidFill>
                  <a:schemeClr val="tx2"/>
                </a:solidFill>
              </a:rPr>
              <a:t>) </a:t>
            </a:r>
            <a:r>
              <a:rPr lang="ru-RU" sz="1800" b="0" dirty="0">
                <a:solidFill>
                  <a:schemeClr val="tx2"/>
                </a:solidFill>
              </a:rPr>
              <a:t>характеризует </a:t>
            </a:r>
            <a:r>
              <a:rPr lang="ru-RU" sz="1800" dirty="0">
                <a:solidFill>
                  <a:schemeClr val="tx2"/>
                </a:solidFill>
              </a:rPr>
              <a:t>интегральный эффект</a:t>
            </a:r>
            <a:r>
              <a:rPr lang="ru-RU" sz="1800" b="0" dirty="0">
                <a:solidFill>
                  <a:schemeClr val="tx2"/>
                </a:solidFill>
              </a:rPr>
              <a:t> от реализации проекта и определяется как величина, полученная дисконтированием (при постоянной ставке дисконтирования отдельно для каждого периода (года)) чистого потока наличности, накапливаемого в течение горизонта расчета проекта</a:t>
            </a:r>
            <a:r>
              <a:rPr lang="ru-RU" sz="1800" b="0" dirty="0" smtClean="0">
                <a:solidFill>
                  <a:schemeClr val="tx2"/>
                </a:solidFill>
              </a:rPr>
              <a:t>:</a:t>
            </a:r>
          </a:p>
          <a:p>
            <a:pPr marL="0" indent="0">
              <a:buFont typeface="Wingdings" pitchFamily="2" charset="2"/>
              <a:buNone/>
              <a:defRPr/>
            </a:pPr>
            <a:endParaRPr lang="ru-RU" sz="1800" dirty="0" smtClean="0">
              <a:solidFill>
                <a:schemeClr val="tx2"/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dirty="0" smtClean="0">
                <a:solidFill>
                  <a:schemeClr val="tx2"/>
                </a:solidFill>
              </a:rPr>
              <a:t>ЧДД </a:t>
            </a:r>
            <a:r>
              <a:rPr lang="ru-RU" sz="1800" dirty="0">
                <a:solidFill>
                  <a:schemeClr val="tx2"/>
                </a:solidFill>
              </a:rPr>
              <a:t>= П(0) + П(1) x </a:t>
            </a:r>
            <a:r>
              <a:rPr lang="ru-RU" sz="1800" dirty="0" smtClean="0">
                <a:solidFill>
                  <a:schemeClr val="tx2"/>
                </a:solidFill>
              </a:rPr>
              <a:t>K</a:t>
            </a:r>
            <a:r>
              <a:rPr lang="ru-RU" sz="2400" baseline="-25000" dirty="0" smtClean="0">
                <a:solidFill>
                  <a:schemeClr val="tx2"/>
                </a:solidFill>
              </a:rPr>
              <a:t>1</a:t>
            </a:r>
            <a:r>
              <a:rPr lang="ru-RU" sz="1800" dirty="0" smtClean="0">
                <a:solidFill>
                  <a:schemeClr val="tx2"/>
                </a:solidFill>
              </a:rPr>
              <a:t>  </a:t>
            </a:r>
            <a:r>
              <a:rPr lang="ru-RU" sz="1800" dirty="0">
                <a:solidFill>
                  <a:schemeClr val="tx2"/>
                </a:solidFill>
              </a:rPr>
              <a:t>+ П(2) x </a:t>
            </a:r>
            <a:r>
              <a:rPr lang="ru-RU" sz="1800" dirty="0" smtClean="0">
                <a:solidFill>
                  <a:schemeClr val="tx2"/>
                </a:solidFill>
              </a:rPr>
              <a:t>K</a:t>
            </a:r>
            <a:r>
              <a:rPr lang="ru-RU" sz="2400" baseline="-25000" dirty="0" smtClean="0">
                <a:solidFill>
                  <a:schemeClr val="tx2"/>
                </a:solidFill>
              </a:rPr>
              <a:t>2</a:t>
            </a:r>
            <a:r>
              <a:rPr lang="ru-RU" sz="1800" dirty="0" smtClean="0">
                <a:solidFill>
                  <a:schemeClr val="tx2"/>
                </a:solidFill>
              </a:rPr>
              <a:t>  </a:t>
            </a:r>
            <a:r>
              <a:rPr lang="ru-RU" sz="1800" dirty="0">
                <a:solidFill>
                  <a:schemeClr val="tx2"/>
                </a:solidFill>
              </a:rPr>
              <a:t>+ ... + П(T) x </a:t>
            </a:r>
            <a:r>
              <a:rPr lang="ru-RU" sz="1800" dirty="0" smtClean="0">
                <a:solidFill>
                  <a:schemeClr val="tx2"/>
                </a:solidFill>
              </a:rPr>
              <a:t>K</a:t>
            </a:r>
            <a:r>
              <a:rPr lang="ru-RU" sz="2400" baseline="-25000" dirty="0" smtClean="0">
                <a:solidFill>
                  <a:schemeClr val="tx2"/>
                </a:solidFill>
              </a:rPr>
              <a:t>Т</a:t>
            </a:r>
            <a:r>
              <a:rPr lang="ru-RU" sz="1800" dirty="0" smtClean="0">
                <a:solidFill>
                  <a:schemeClr val="tx2"/>
                </a:solidFill>
              </a:rPr>
              <a:t> ,</a:t>
            </a:r>
          </a:p>
          <a:p>
            <a:pPr marL="0" indent="0">
              <a:buFont typeface="Wingdings" pitchFamily="2" charset="2"/>
              <a:buNone/>
              <a:defRPr/>
            </a:pPr>
            <a:endParaRPr lang="ru-RU" sz="1800" b="0" dirty="0">
              <a:solidFill>
                <a:schemeClr val="tx2"/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b="0" dirty="0">
                <a:solidFill>
                  <a:schemeClr val="tx2"/>
                </a:solidFill>
              </a:rPr>
              <a:t>где </a:t>
            </a:r>
            <a:r>
              <a:rPr lang="ru-RU" sz="1800" b="0" dirty="0" err="1" smtClean="0">
                <a:solidFill>
                  <a:schemeClr val="tx2"/>
                </a:solidFill>
              </a:rPr>
              <a:t>П</a:t>
            </a:r>
            <a:r>
              <a:rPr lang="ru-RU" sz="2400" b="0" baseline="-25000" dirty="0" err="1" smtClean="0">
                <a:solidFill>
                  <a:schemeClr val="tx2"/>
                </a:solidFill>
              </a:rPr>
              <a:t>t</a:t>
            </a:r>
            <a:r>
              <a:rPr lang="ru-RU" sz="1800" b="0" dirty="0" smtClean="0">
                <a:solidFill>
                  <a:schemeClr val="tx2"/>
                </a:solidFill>
              </a:rPr>
              <a:t> - </a:t>
            </a:r>
            <a:r>
              <a:rPr lang="ru-RU" sz="1800" b="0" dirty="0">
                <a:solidFill>
                  <a:schemeClr val="tx2"/>
                </a:solidFill>
              </a:rPr>
              <a:t>чистый поток наличности </a:t>
            </a:r>
            <a:r>
              <a:rPr lang="en-US" sz="1800" b="0" dirty="0" smtClean="0">
                <a:solidFill>
                  <a:schemeClr val="tx2"/>
                </a:solidFill>
              </a:rPr>
              <a:t>(</a:t>
            </a:r>
            <a:r>
              <a:rPr lang="ru-RU" sz="1800" b="0" dirty="0" smtClean="0">
                <a:solidFill>
                  <a:schemeClr val="tx2"/>
                </a:solidFill>
              </a:rPr>
              <a:t>чистый денежный поток) за период (</a:t>
            </a:r>
            <a:r>
              <a:rPr lang="ru-RU" sz="1800" b="0" dirty="0">
                <a:solidFill>
                  <a:schemeClr val="tx2"/>
                </a:solidFill>
              </a:rPr>
              <a:t>год) t = </a:t>
            </a:r>
            <a:r>
              <a:rPr lang="ru-RU" sz="1800" b="0" dirty="0" smtClean="0">
                <a:solidFill>
                  <a:schemeClr val="tx2"/>
                </a:solidFill>
              </a:rPr>
              <a:t>1, 2, 3, …, Т;</a:t>
            </a:r>
            <a:endParaRPr lang="ru-RU" sz="1800" b="0" dirty="0">
              <a:solidFill>
                <a:schemeClr val="tx2"/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b="0" dirty="0" err="1" smtClean="0">
                <a:solidFill>
                  <a:schemeClr val="tx2"/>
                </a:solidFill>
              </a:rPr>
              <a:t>K</a:t>
            </a:r>
            <a:r>
              <a:rPr lang="ru-RU" sz="2400" b="0" baseline="-25000" dirty="0" err="1" smtClean="0">
                <a:solidFill>
                  <a:schemeClr val="tx2"/>
                </a:solidFill>
              </a:rPr>
              <a:t>t</a:t>
            </a:r>
            <a:r>
              <a:rPr lang="ru-RU" sz="2400" b="0" baseline="-25000" dirty="0" smtClean="0">
                <a:solidFill>
                  <a:schemeClr val="tx2"/>
                </a:solidFill>
              </a:rPr>
              <a:t> </a:t>
            </a:r>
            <a:r>
              <a:rPr lang="ru-RU" sz="2400" b="0" dirty="0" smtClean="0">
                <a:solidFill>
                  <a:schemeClr val="tx2"/>
                </a:solidFill>
              </a:rPr>
              <a:t>- </a:t>
            </a:r>
            <a:r>
              <a:rPr lang="ru-RU" sz="1800" b="0" dirty="0" smtClean="0">
                <a:solidFill>
                  <a:schemeClr val="tx2"/>
                </a:solidFill>
              </a:rPr>
              <a:t>коэффициент дисконтирования за период (год) t;</a:t>
            </a:r>
            <a:endParaRPr lang="ru-RU" sz="1800" dirty="0" smtClean="0">
              <a:solidFill>
                <a:schemeClr val="tx2"/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b="0" dirty="0" smtClean="0">
                <a:solidFill>
                  <a:schemeClr val="tx2"/>
                </a:solidFill>
              </a:rPr>
              <a:t>T </a:t>
            </a:r>
            <a:r>
              <a:rPr lang="ru-RU" sz="1800" b="0" dirty="0">
                <a:solidFill>
                  <a:schemeClr val="tx2"/>
                </a:solidFill>
              </a:rPr>
              <a:t>- горизонт </a:t>
            </a:r>
            <a:r>
              <a:rPr lang="ru-RU" sz="1800" b="0" dirty="0" smtClean="0">
                <a:solidFill>
                  <a:schemeClr val="tx2"/>
                </a:solidFill>
              </a:rPr>
              <a:t>расчета.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b="0" dirty="0" smtClean="0">
                <a:solidFill>
                  <a:schemeClr val="tx2"/>
                </a:solidFill>
              </a:rPr>
              <a:t>	ЧДД должен </a:t>
            </a:r>
            <a:r>
              <a:rPr lang="ru-RU" sz="1800" b="0" dirty="0">
                <a:solidFill>
                  <a:schemeClr val="tx2"/>
                </a:solidFill>
              </a:rPr>
              <a:t>иметь </a:t>
            </a:r>
            <a:r>
              <a:rPr lang="ru-RU" sz="1800" dirty="0">
                <a:solidFill>
                  <a:schemeClr val="tx2"/>
                </a:solidFill>
              </a:rPr>
              <a:t>положительное </a:t>
            </a:r>
            <a:r>
              <a:rPr lang="ru-RU" sz="1800" dirty="0" smtClean="0">
                <a:solidFill>
                  <a:schemeClr val="tx2"/>
                </a:solidFill>
              </a:rPr>
              <a:t>значение.</a:t>
            </a:r>
            <a:endParaRPr lang="ru-RU" sz="1800" b="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Заголовок 1"/>
          <p:cNvSpPr>
            <a:spLocks noGrp="1"/>
          </p:cNvSpPr>
          <p:nvPr>
            <p:ph type="title"/>
          </p:nvPr>
        </p:nvSpPr>
        <p:spPr>
          <a:xfrm>
            <a:off x="500063" y="533400"/>
            <a:ext cx="7958137" cy="563563"/>
          </a:xfrm>
        </p:spPr>
        <p:txBody>
          <a:bodyPr/>
          <a:lstStyle/>
          <a:p>
            <a:r>
              <a:rPr lang="ru-RU" sz="2800" smtClean="0"/>
              <a:t>4. Требования к составу основных разделов бизнес-плана инвестиционного проекта</a:t>
            </a:r>
            <a:r>
              <a:rPr lang="ru-RU" smtClean="0"/>
              <a:t> </a:t>
            </a:r>
          </a:p>
        </p:txBody>
      </p:sp>
      <p:sp>
        <p:nvSpPr>
          <p:cNvPr id="59395" name="Объект 2"/>
          <p:cNvSpPr>
            <a:spLocks noGrp="1"/>
          </p:cNvSpPr>
          <p:nvPr>
            <p:ph idx="1"/>
          </p:nvPr>
        </p:nvSpPr>
        <p:spPr>
          <a:xfrm>
            <a:off x="357188" y="1285875"/>
            <a:ext cx="8786812" cy="5248275"/>
          </a:xfrm>
        </p:spPr>
        <p:txBody>
          <a:bodyPr/>
          <a:lstStyle/>
          <a:p>
            <a:pPr marL="0" algn="just">
              <a:buFont typeface="Wingdings" pitchFamily="2" charset="2"/>
              <a:buNone/>
              <a:defRPr/>
            </a:pPr>
            <a:r>
              <a:rPr lang="ru-RU" sz="2300" dirty="0" smtClean="0">
                <a:solidFill>
                  <a:schemeClr val="tx2"/>
                </a:solidFill>
              </a:rPr>
              <a:t>Требования к разделу «Показатели эффективности проекта»</a:t>
            </a:r>
          </a:p>
          <a:p>
            <a:pPr marL="0">
              <a:buFont typeface="Wingdings" pitchFamily="2" charset="2"/>
              <a:buNone/>
              <a:defRPr/>
            </a:pPr>
            <a:endParaRPr lang="ru-RU" sz="1200" b="0" dirty="0" smtClean="0">
              <a:solidFill>
                <a:schemeClr val="tx2"/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dirty="0" smtClean="0">
                <a:solidFill>
                  <a:schemeClr val="tx2"/>
                </a:solidFill>
              </a:rPr>
              <a:t>	Внутренняя </a:t>
            </a:r>
            <a:r>
              <a:rPr lang="ru-RU" sz="1800" dirty="0">
                <a:solidFill>
                  <a:schemeClr val="tx2"/>
                </a:solidFill>
              </a:rPr>
              <a:t>норма доходности </a:t>
            </a:r>
            <a:r>
              <a:rPr lang="ru-RU" sz="1800" dirty="0" smtClean="0">
                <a:solidFill>
                  <a:schemeClr val="tx2"/>
                </a:solidFill>
              </a:rPr>
              <a:t>(ВНД</a:t>
            </a:r>
            <a:r>
              <a:rPr lang="ru-RU" sz="1800" dirty="0">
                <a:solidFill>
                  <a:schemeClr val="tx2"/>
                </a:solidFill>
              </a:rPr>
              <a:t>) </a:t>
            </a:r>
            <a:r>
              <a:rPr lang="ru-RU" sz="1800" b="0" dirty="0">
                <a:solidFill>
                  <a:schemeClr val="tx2"/>
                </a:solidFill>
              </a:rPr>
              <a:t>- интегральный показатель, рассчитываемый нахождением </a:t>
            </a:r>
            <a:r>
              <a:rPr lang="ru-RU" sz="1800" dirty="0">
                <a:solidFill>
                  <a:schemeClr val="tx2"/>
                </a:solidFill>
              </a:rPr>
              <a:t>ставки дисконтирования, при которой стоимость будущих поступлений равна стоимости инвестиций (ЧДД = 0</a:t>
            </a:r>
            <a:r>
              <a:rPr lang="ru-RU" sz="1800" dirty="0" smtClean="0">
                <a:solidFill>
                  <a:schemeClr val="tx2"/>
                </a:solidFill>
              </a:rPr>
              <a:t>).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dirty="0" smtClean="0">
                <a:solidFill>
                  <a:schemeClr val="tx2"/>
                </a:solidFill>
              </a:rPr>
              <a:t>	</a:t>
            </a:r>
            <a:r>
              <a:rPr lang="ru-RU" sz="1800" b="0" dirty="0" smtClean="0">
                <a:solidFill>
                  <a:schemeClr val="tx2"/>
                </a:solidFill>
              </a:rPr>
              <a:t>При </a:t>
            </a:r>
            <a:r>
              <a:rPr lang="ru-RU" sz="1800" b="0" dirty="0">
                <a:solidFill>
                  <a:schemeClr val="tx2"/>
                </a:solidFill>
              </a:rPr>
              <a:t>заданной инвестором норме дохода на вложенные средства </a:t>
            </a:r>
            <a:r>
              <a:rPr lang="ru-RU" sz="1800" b="0" dirty="0" smtClean="0">
                <a:solidFill>
                  <a:schemeClr val="tx2"/>
                </a:solidFill>
              </a:rPr>
              <a:t>(ставке дисконтирования) инвестиции </a:t>
            </a:r>
            <a:r>
              <a:rPr lang="ru-RU" sz="1800" b="0" dirty="0">
                <a:solidFill>
                  <a:schemeClr val="tx2"/>
                </a:solidFill>
              </a:rPr>
              <a:t>оправданы, если </a:t>
            </a:r>
            <a:endParaRPr lang="ru-RU" sz="1800" b="0" dirty="0" smtClean="0">
              <a:solidFill>
                <a:schemeClr val="tx2"/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dirty="0" smtClean="0">
                <a:solidFill>
                  <a:schemeClr val="tx2"/>
                </a:solidFill>
              </a:rPr>
              <a:t>ВНД </a:t>
            </a:r>
            <a:r>
              <a:rPr lang="ru-RU" sz="1800" dirty="0">
                <a:solidFill>
                  <a:schemeClr val="tx2"/>
                </a:solidFill>
              </a:rPr>
              <a:t>равна или превышает </a:t>
            </a:r>
            <a:r>
              <a:rPr lang="ru-RU" sz="1800" dirty="0" smtClean="0">
                <a:solidFill>
                  <a:schemeClr val="tx2"/>
                </a:solidFill>
              </a:rPr>
              <a:t>ставку дисконтирования</a:t>
            </a:r>
            <a:r>
              <a:rPr lang="ru-RU" sz="1800" b="0" dirty="0" smtClean="0">
                <a:solidFill>
                  <a:schemeClr val="tx2"/>
                </a:solidFill>
              </a:rPr>
              <a:t>. </a:t>
            </a:r>
          </a:p>
          <a:p>
            <a:pPr marL="0" indent="0">
              <a:buFont typeface="Wingdings" pitchFamily="2" charset="2"/>
              <a:buNone/>
              <a:defRPr/>
            </a:pPr>
            <a:endParaRPr lang="ru-RU" sz="1800" b="0" dirty="0" smtClean="0">
              <a:solidFill>
                <a:schemeClr val="tx2"/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b="0" dirty="0">
                <a:solidFill>
                  <a:schemeClr val="tx2"/>
                </a:solidFill>
              </a:rPr>
              <a:t>	</a:t>
            </a:r>
            <a:r>
              <a:rPr lang="ru-RU" sz="1800" b="0" dirty="0" smtClean="0">
                <a:solidFill>
                  <a:schemeClr val="tx2"/>
                </a:solidFill>
              </a:rPr>
              <a:t>Этот </a:t>
            </a:r>
            <a:r>
              <a:rPr lang="ru-RU" sz="1800" b="0" dirty="0">
                <a:solidFill>
                  <a:schemeClr val="tx2"/>
                </a:solidFill>
              </a:rPr>
              <a:t>показатель также характеризует "запас прочности" проекта, выражающийся в разнице между ВНД и ставкой дисконтирования (в процентном исчислении).</a:t>
            </a:r>
          </a:p>
          <a:p>
            <a:pPr marL="0" indent="0">
              <a:buFont typeface="Wingdings" pitchFamily="2" charset="2"/>
              <a:buNone/>
              <a:defRPr/>
            </a:pPr>
            <a:endParaRPr lang="ru-RU" sz="1800" dirty="0"/>
          </a:p>
          <a:p>
            <a:pPr marL="0" indent="0">
              <a:buFont typeface="Wingdings" pitchFamily="2" charset="2"/>
              <a:buNone/>
              <a:defRPr/>
            </a:pP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Заголовок 1"/>
          <p:cNvSpPr>
            <a:spLocks noGrp="1"/>
          </p:cNvSpPr>
          <p:nvPr>
            <p:ph type="title"/>
          </p:nvPr>
        </p:nvSpPr>
        <p:spPr>
          <a:xfrm>
            <a:off x="500063" y="533400"/>
            <a:ext cx="7958137" cy="563563"/>
          </a:xfrm>
        </p:spPr>
        <p:txBody>
          <a:bodyPr/>
          <a:lstStyle/>
          <a:p>
            <a:r>
              <a:rPr lang="ru-RU" sz="2800" smtClean="0"/>
              <a:t>4. Требования к составу основных разделов бизнес-плана инвестиционного проекта</a:t>
            </a:r>
            <a:r>
              <a:rPr lang="ru-RU" smtClean="0"/>
              <a:t> </a:t>
            </a:r>
          </a:p>
        </p:txBody>
      </p:sp>
      <p:sp>
        <p:nvSpPr>
          <p:cNvPr id="59395" name="Объект 2"/>
          <p:cNvSpPr>
            <a:spLocks noGrp="1"/>
          </p:cNvSpPr>
          <p:nvPr>
            <p:ph idx="1"/>
          </p:nvPr>
        </p:nvSpPr>
        <p:spPr>
          <a:xfrm>
            <a:off x="357188" y="1285875"/>
            <a:ext cx="8786812" cy="5248275"/>
          </a:xfrm>
        </p:spPr>
        <p:txBody>
          <a:bodyPr/>
          <a:lstStyle/>
          <a:p>
            <a:pPr marL="0" algn="just">
              <a:buFont typeface="Wingdings" pitchFamily="2" charset="2"/>
              <a:buNone/>
              <a:defRPr/>
            </a:pPr>
            <a:r>
              <a:rPr lang="ru-RU" sz="2300" dirty="0" smtClean="0">
                <a:solidFill>
                  <a:schemeClr val="tx2"/>
                </a:solidFill>
              </a:rPr>
              <a:t>Требования к разделу «Показатели эффективности проекта»</a:t>
            </a:r>
          </a:p>
          <a:p>
            <a:pPr marL="0">
              <a:buFont typeface="Wingdings" pitchFamily="2" charset="2"/>
              <a:buNone/>
              <a:defRPr/>
            </a:pPr>
            <a:endParaRPr lang="ru-RU" sz="1200" b="0" dirty="0" smtClean="0">
              <a:solidFill>
                <a:schemeClr val="tx2"/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dirty="0" smtClean="0">
                <a:solidFill>
                  <a:schemeClr val="tx2"/>
                </a:solidFill>
              </a:rPr>
              <a:t>	</a:t>
            </a:r>
            <a:r>
              <a:rPr lang="ru-RU" sz="1800" dirty="0">
                <a:solidFill>
                  <a:schemeClr val="tx2"/>
                </a:solidFill>
              </a:rPr>
              <a:t> Индекс рентабельности (доходности) </a:t>
            </a:r>
            <a:r>
              <a:rPr lang="ru-RU" sz="1800" dirty="0" smtClean="0">
                <a:solidFill>
                  <a:schemeClr val="tx2"/>
                </a:solidFill>
              </a:rPr>
              <a:t>(ИР</a:t>
            </a:r>
            <a:r>
              <a:rPr lang="ru-RU" sz="1800" dirty="0">
                <a:solidFill>
                  <a:schemeClr val="tx2"/>
                </a:solidFill>
              </a:rPr>
              <a:t>)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dirty="0">
                <a:solidFill>
                  <a:schemeClr val="tx2"/>
                </a:solidFill>
              </a:rPr>
              <a:t> 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dirty="0">
                <a:solidFill>
                  <a:schemeClr val="tx2"/>
                </a:solidFill>
              </a:rPr>
              <a:t>                               </a:t>
            </a:r>
            <a:r>
              <a:rPr lang="ru-RU" sz="1800" dirty="0" smtClean="0">
                <a:solidFill>
                  <a:schemeClr val="tx2"/>
                </a:solidFill>
              </a:rPr>
              <a:t>   ЧДД </a:t>
            </a:r>
            <a:r>
              <a:rPr lang="ru-RU" sz="1800" dirty="0">
                <a:solidFill>
                  <a:schemeClr val="tx2"/>
                </a:solidFill>
              </a:rPr>
              <a:t>+ ДИ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dirty="0">
                <a:solidFill>
                  <a:schemeClr val="tx2"/>
                </a:solidFill>
              </a:rPr>
              <a:t>                          ИР = </a:t>
            </a:r>
            <a:r>
              <a:rPr lang="ru-RU" sz="1800" dirty="0" smtClean="0">
                <a:solidFill>
                  <a:schemeClr val="tx2"/>
                </a:solidFill>
              </a:rPr>
              <a:t>-----------,</a:t>
            </a:r>
            <a:endParaRPr lang="ru-RU" sz="1800" dirty="0">
              <a:solidFill>
                <a:schemeClr val="tx2"/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dirty="0">
                <a:solidFill>
                  <a:schemeClr val="tx2"/>
                </a:solidFill>
              </a:rPr>
              <a:t>                                 </a:t>
            </a:r>
            <a:r>
              <a:rPr lang="ru-RU" sz="1800" dirty="0" smtClean="0">
                <a:solidFill>
                  <a:schemeClr val="tx2"/>
                </a:solidFill>
              </a:rPr>
              <a:t>      ДИ</a:t>
            </a:r>
            <a:endParaRPr lang="ru-RU" sz="1800" dirty="0">
              <a:solidFill>
                <a:schemeClr val="tx2"/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dirty="0">
                <a:solidFill>
                  <a:schemeClr val="tx2"/>
                </a:solidFill>
              </a:rPr>
              <a:t> 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b="0" dirty="0">
                <a:solidFill>
                  <a:schemeClr val="tx2"/>
                </a:solidFill>
              </a:rPr>
              <a:t>где ДИ - дисконтированная стоимость общих инвестиционных затрат и платы за кредиты (займы), связанные с осуществлением капитальных затрат по проекту, за расчетный период (горизонт расчета</a:t>
            </a:r>
            <a:r>
              <a:rPr lang="ru-RU" sz="1800" b="0" dirty="0" smtClean="0">
                <a:solidFill>
                  <a:schemeClr val="tx2"/>
                </a:solidFill>
              </a:rPr>
              <a:t>);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b="0" dirty="0" smtClean="0">
                <a:solidFill>
                  <a:schemeClr val="tx2"/>
                </a:solidFill>
              </a:rPr>
              <a:t>ЧДД – чистый дисконтированный доход по проекту.</a:t>
            </a:r>
            <a:endParaRPr lang="ru-RU" sz="1800" b="0" dirty="0">
              <a:solidFill>
                <a:schemeClr val="tx2"/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endParaRPr lang="ru-RU" sz="1800" dirty="0" smtClean="0">
              <a:solidFill>
                <a:schemeClr val="tx2"/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dirty="0" smtClean="0">
                <a:solidFill>
                  <a:schemeClr val="tx2"/>
                </a:solidFill>
              </a:rPr>
              <a:t>Проекты </a:t>
            </a:r>
            <a:r>
              <a:rPr lang="ru-RU" sz="1800" dirty="0">
                <a:solidFill>
                  <a:schemeClr val="tx2"/>
                </a:solidFill>
              </a:rPr>
              <a:t>эффективны при ИР более 1.</a:t>
            </a:r>
          </a:p>
          <a:p>
            <a:pPr marL="0" indent="0">
              <a:buFont typeface="Wingdings" pitchFamily="2" charset="2"/>
              <a:buNone/>
              <a:defRPr/>
            </a:pP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Заголовок 1"/>
          <p:cNvSpPr>
            <a:spLocks noGrp="1"/>
          </p:cNvSpPr>
          <p:nvPr>
            <p:ph type="title"/>
          </p:nvPr>
        </p:nvSpPr>
        <p:spPr>
          <a:xfrm>
            <a:off x="500063" y="533400"/>
            <a:ext cx="7958137" cy="563563"/>
          </a:xfrm>
        </p:spPr>
        <p:txBody>
          <a:bodyPr/>
          <a:lstStyle/>
          <a:p>
            <a:r>
              <a:rPr lang="ru-RU" sz="2800" smtClean="0"/>
              <a:t>4. Требования к составу основных разделов бизнес-плана инвестиционного проекта</a:t>
            </a:r>
            <a:r>
              <a:rPr lang="ru-RU" smtClean="0"/>
              <a:t> </a:t>
            </a:r>
          </a:p>
        </p:txBody>
      </p:sp>
      <p:sp>
        <p:nvSpPr>
          <p:cNvPr id="59395" name="Объект 2"/>
          <p:cNvSpPr>
            <a:spLocks noGrp="1"/>
          </p:cNvSpPr>
          <p:nvPr>
            <p:ph idx="1"/>
          </p:nvPr>
        </p:nvSpPr>
        <p:spPr>
          <a:xfrm>
            <a:off x="357188" y="1285875"/>
            <a:ext cx="8786812" cy="5248275"/>
          </a:xfrm>
        </p:spPr>
        <p:txBody>
          <a:bodyPr/>
          <a:lstStyle/>
          <a:p>
            <a:pPr marL="0" algn="just">
              <a:buFont typeface="Wingdings" pitchFamily="2" charset="2"/>
              <a:buNone/>
              <a:defRPr/>
            </a:pPr>
            <a:r>
              <a:rPr lang="ru-RU" sz="2300" dirty="0" smtClean="0">
                <a:solidFill>
                  <a:schemeClr val="tx2"/>
                </a:solidFill>
              </a:rPr>
              <a:t>Требования к разделу «Показатели эффективности проекта»</a:t>
            </a:r>
          </a:p>
          <a:p>
            <a:pPr marL="0">
              <a:buFont typeface="Wingdings" pitchFamily="2" charset="2"/>
              <a:buNone/>
              <a:defRPr/>
            </a:pPr>
            <a:endParaRPr lang="ru-RU" sz="1200" b="0" dirty="0" smtClean="0">
              <a:solidFill>
                <a:schemeClr val="tx2"/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b="0" dirty="0" smtClean="0">
                <a:solidFill>
                  <a:schemeClr val="tx2"/>
                </a:solidFill>
              </a:rPr>
              <a:t>	</a:t>
            </a:r>
            <a:r>
              <a:rPr lang="ru-RU" sz="1800" dirty="0" smtClean="0">
                <a:solidFill>
                  <a:schemeClr val="tx2"/>
                </a:solidFill>
              </a:rPr>
              <a:t>Срок </a:t>
            </a:r>
            <a:r>
              <a:rPr lang="ru-RU" sz="1800" dirty="0">
                <a:solidFill>
                  <a:schemeClr val="tx2"/>
                </a:solidFill>
              </a:rPr>
              <a:t>окупаемости </a:t>
            </a:r>
            <a:r>
              <a:rPr lang="ru-RU" sz="1800" b="0" dirty="0">
                <a:solidFill>
                  <a:schemeClr val="tx2"/>
                </a:solidFill>
              </a:rPr>
              <a:t>служит для определения степени рисков реализации проекта и ликвидности инвестиций и рассчитывается с момента первоначального вложения инвестиций по проекту. Различают простой срок окупаемости и динамический (дисконтированный). </a:t>
            </a:r>
            <a:endParaRPr lang="ru-RU" sz="1800" b="0" dirty="0" smtClean="0">
              <a:solidFill>
                <a:schemeClr val="tx2"/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b="0" dirty="0" smtClean="0">
                <a:solidFill>
                  <a:schemeClr val="tx2"/>
                </a:solidFill>
              </a:rPr>
              <a:t>	</a:t>
            </a:r>
            <a:r>
              <a:rPr lang="ru-RU" sz="1800" dirty="0" smtClean="0">
                <a:solidFill>
                  <a:schemeClr val="tx2"/>
                </a:solidFill>
              </a:rPr>
              <a:t>Простой </a:t>
            </a:r>
            <a:r>
              <a:rPr lang="ru-RU" sz="1800" dirty="0">
                <a:solidFill>
                  <a:schemeClr val="tx2"/>
                </a:solidFill>
              </a:rPr>
              <a:t>срок окупаемости </a:t>
            </a:r>
            <a:r>
              <a:rPr lang="ru-RU" sz="1800" b="0" dirty="0">
                <a:solidFill>
                  <a:schemeClr val="tx2"/>
                </a:solidFill>
              </a:rPr>
              <a:t>проекта - это период времени, по окончании которого чистый объем поступлений (доходов) перекрывает объем инвестиций (расходов) в проект, и соответствует периоду, при котором накопительное значение чистого потока наличности изменяется с отрицательного на положительное. </a:t>
            </a:r>
            <a:endParaRPr lang="ru-RU" sz="1800" b="0" dirty="0" smtClean="0">
              <a:solidFill>
                <a:schemeClr val="tx2"/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b="0" dirty="0" smtClean="0">
                <a:solidFill>
                  <a:schemeClr val="tx2"/>
                </a:solidFill>
              </a:rPr>
              <a:t>	Расчет </a:t>
            </a:r>
            <a:r>
              <a:rPr lang="ru-RU" sz="1800" dirty="0">
                <a:solidFill>
                  <a:schemeClr val="tx2"/>
                </a:solidFill>
              </a:rPr>
              <a:t>динамического срока окупаемости </a:t>
            </a:r>
            <a:r>
              <a:rPr lang="ru-RU" sz="1800" b="0" dirty="0">
                <a:solidFill>
                  <a:schemeClr val="tx2"/>
                </a:solidFill>
              </a:rPr>
              <a:t>проекта осуществляется по накопительному дисконтированному чистому потоку наличности. Динамический срок </a:t>
            </a:r>
            <a:r>
              <a:rPr lang="ru-RU" sz="1800" b="0" dirty="0" smtClean="0">
                <a:solidFill>
                  <a:schemeClr val="tx2"/>
                </a:solidFill>
              </a:rPr>
              <a:t>окупаемости, </a:t>
            </a:r>
            <a:r>
              <a:rPr lang="ru-RU" sz="1800" b="0" dirty="0">
                <a:solidFill>
                  <a:schemeClr val="tx2"/>
                </a:solidFill>
              </a:rPr>
              <a:t>в отличие от </a:t>
            </a:r>
            <a:r>
              <a:rPr lang="ru-RU" sz="1800" b="0" dirty="0" smtClean="0">
                <a:solidFill>
                  <a:schemeClr val="tx2"/>
                </a:solidFill>
              </a:rPr>
              <a:t>простого, </a:t>
            </a:r>
            <a:r>
              <a:rPr lang="ru-RU" sz="1800" b="0" dirty="0">
                <a:solidFill>
                  <a:schemeClr val="tx2"/>
                </a:solidFill>
              </a:rPr>
              <a:t>учитывает стоимость </a:t>
            </a:r>
            <a:r>
              <a:rPr lang="ru-RU" sz="1800" b="0" dirty="0" smtClean="0">
                <a:solidFill>
                  <a:schemeClr val="tx2"/>
                </a:solidFill>
              </a:rPr>
              <a:t>привлекаемого для реализации </a:t>
            </a:r>
            <a:r>
              <a:rPr lang="ru-RU" sz="1800" b="0" dirty="0" err="1" smtClean="0">
                <a:solidFill>
                  <a:schemeClr val="tx2"/>
                </a:solidFill>
              </a:rPr>
              <a:t>прооекта</a:t>
            </a:r>
            <a:r>
              <a:rPr lang="ru-RU" sz="1800" b="0" dirty="0" smtClean="0">
                <a:solidFill>
                  <a:schemeClr val="tx2"/>
                </a:solidFill>
              </a:rPr>
              <a:t> капитала </a:t>
            </a:r>
            <a:r>
              <a:rPr lang="ru-RU" sz="1800" b="0" dirty="0">
                <a:solidFill>
                  <a:schemeClr val="tx2"/>
                </a:solidFill>
              </a:rPr>
              <a:t>и показывает реальный период окупаемости.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Заголовок 1"/>
          <p:cNvSpPr>
            <a:spLocks noGrp="1"/>
          </p:cNvSpPr>
          <p:nvPr>
            <p:ph type="title"/>
          </p:nvPr>
        </p:nvSpPr>
        <p:spPr>
          <a:xfrm>
            <a:off x="500063" y="533400"/>
            <a:ext cx="7958137" cy="563563"/>
          </a:xfrm>
        </p:spPr>
        <p:txBody>
          <a:bodyPr/>
          <a:lstStyle/>
          <a:p>
            <a:r>
              <a:rPr lang="ru-RU" sz="2800" smtClean="0"/>
              <a:t>4. Требования к составу основных разделов бизнес-плана инвестиционного проекта</a:t>
            </a:r>
            <a:r>
              <a:rPr lang="ru-RU" smtClean="0"/>
              <a:t> </a:t>
            </a:r>
          </a:p>
        </p:txBody>
      </p:sp>
      <p:sp>
        <p:nvSpPr>
          <p:cNvPr id="59395" name="Объект 2"/>
          <p:cNvSpPr>
            <a:spLocks noGrp="1"/>
          </p:cNvSpPr>
          <p:nvPr>
            <p:ph idx="1"/>
          </p:nvPr>
        </p:nvSpPr>
        <p:spPr>
          <a:xfrm>
            <a:off x="357188" y="1285875"/>
            <a:ext cx="8786812" cy="5248275"/>
          </a:xfrm>
        </p:spPr>
        <p:txBody>
          <a:bodyPr/>
          <a:lstStyle/>
          <a:p>
            <a:pPr marL="0" algn="just">
              <a:buFont typeface="Wingdings" pitchFamily="2" charset="2"/>
              <a:buNone/>
              <a:defRPr/>
            </a:pPr>
            <a:r>
              <a:rPr lang="ru-RU" sz="2300" dirty="0" smtClean="0">
                <a:solidFill>
                  <a:schemeClr val="tx2"/>
                </a:solidFill>
              </a:rPr>
              <a:t>Требования к разделу «Показатели эффективности проекта»</a:t>
            </a:r>
          </a:p>
          <a:p>
            <a:pPr marL="0">
              <a:buFont typeface="Wingdings" pitchFamily="2" charset="2"/>
              <a:buNone/>
              <a:defRPr/>
            </a:pPr>
            <a:endParaRPr lang="ru-RU" sz="1200" b="0" dirty="0" smtClean="0">
              <a:solidFill>
                <a:schemeClr val="tx2"/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b="0" dirty="0" smtClean="0">
                <a:solidFill>
                  <a:schemeClr val="tx2"/>
                </a:solidFill>
              </a:rPr>
              <a:t>	Если </a:t>
            </a:r>
            <a:r>
              <a:rPr lang="ru-RU" sz="1800" b="0" dirty="0">
                <a:solidFill>
                  <a:schemeClr val="tx2"/>
                </a:solidFill>
              </a:rPr>
              <a:t>горизонт расчета проекта превышает динамический срок окупаемости на три и более года, то для целей оценки эффективности проекта расчет ЧДД, ИР и ВНД осуществляется за период, </a:t>
            </a:r>
            <a:r>
              <a:rPr lang="ru-RU" sz="1800" dirty="0">
                <a:solidFill>
                  <a:schemeClr val="tx2"/>
                </a:solidFill>
              </a:rPr>
              <a:t>равный динамическому сроку окупаемости проекта плюс один год</a:t>
            </a:r>
            <a:r>
              <a:rPr lang="ru-RU" sz="1800" b="0" dirty="0">
                <a:solidFill>
                  <a:schemeClr val="tx2"/>
                </a:solidFill>
              </a:rPr>
              <a:t>. В таком случае за горизонт расчета Т, используемый в формулах расчета ЧДД, ИР, ВНД, принимается этот период</a:t>
            </a:r>
            <a:r>
              <a:rPr lang="ru-RU" sz="1800" b="0" dirty="0" smtClean="0">
                <a:solidFill>
                  <a:schemeClr val="tx2"/>
                </a:solidFill>
              </a:rPr>
              <a:t>.</a:t>
            </a:r>
          </a:p>
          <a:p>
            <a:pPr marL="0" indent="0">
              <a:buFont typeface="Wingdings" pitchFamily="2" charset="2"/>
              <a:buNone/>
              <a:defRPr/>
            </a:pPr>
            <a:endParaRPr lang="ru-RU" sz="1800" b="0" dirty="0">
              <a:solidFill>
                <a:schemeClr val="tx2"/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b="0" dirty="0" smtClean="0">
                <a:solidFill>
                  <a:schemeClr val="tx2"/>
                </a:solidFill>
              </a:rPr>
              <a:t>	Расчет чистого потока наличности (чистого денежного потока) и показателей эффективности проекта оформляется по форме </a:t>
            </a:r>
            <a:r>
              <a:rPr lang="ru-RU" sz="1800" dirty="0" smtClean="0">
                <a:solidFill>
                  <a:schemeClr val="tx2"/>
                </a:solidFill>
              </a:rPr>
              <a:t>обязательной таблицы к Постановлению.</a:t>
            </a:r>
            <a:endParaRPr lang="ru-RU" sz="1800" dirty="0">
              <a:solidFill>
                <a:schemeClr val="tx2"/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endParaRPr lang="ru-RU" sz="18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Заголовок 1"/>
          <p:cNvSpPr>
            <a:spLocks noGrp="1"/>
          </p:cNvSpPr>
          <p:nvPr>
            <p:ph type="title"/>
          </p:nvPr>
        </p:nvSpPr>
        <p:spPr>
          <a:xfrm>
            <a:off x="500063" y="533400"/>
            <a:ext cx="7958137" cy="563563"/>
          </a:xfrm>
        </p:spPr>
        <p:txBody>
          <a:bodyPr/>
          <a:lstStyle/>
          <a:p>
            <a:r>
              <a:rPr lang="ru-RU" sz="2800" smtClean="0"/>
              <a:t>4. Требования к составу основных разделов бизнес-плана инвестиционного проекта</a:t>
            </a:r>
            <a:r>
              <a:rPr lang="ru-RU" smtClean="0"/>
              <a:t> </a:t>
            </a:r>
          </a:p>
        </p:txBody>
      </p:sp>
      <p:sp>
        <p:nvSpPr>
          <p:cNvPr id="59395" name="Объект 2"/>
          <p:cNvSpPr>
            <a:spLocks noGrp="1"/>
          </p:cNvSpPr>
          <p:nvPr>
            <p:ph idx="1"/>
          </p:nvPr>
        </p:nvSpPr>
        <p:spPr>
          <a:xfrm>
            <a:off x="357188" y="1285875"/>
            <a:ext cx="8786812" cy="5248275"/>
          </a:xfrm>
        </p:spPr>
        <p:txBody>
          <a:bodyPr/>
          <a:lstStyle/>
          <a:p>
            <a:pPr marL="0" algn="just">
              <a:buFont typeface="Wingdings" pitchFamily="2" charset="2"/>
              <a:buNone/>
              <a:defRPr/>
            </a:pPr>
            <a:r>
              <a:rPr lang="ru-RU" sz="2300" dirty="0" smtClean="0">
                <a:solidFill>
                  <a:schemeClr val="tx2"/>
                </a:solidFill>
              </a:rPr>
              <a:t>Требования к разделу «Показатели эффективности проекта»</a:t>
            </a:r>
          </a:p>
          <a:p>
            <a:pPr marL="0">
              <a:buFont typeface="Wingdings" pitchFamily="2" charset="2"/>
              <a:buNone/>
              <a:defRPr/>
            </a:pPr>
            <a:endParaRPr lang="ru-RU" sz="1200" b="0" dirty="0" smtClean="0">
              <a:solidFill>
                <a:schemeClr val="tx2"/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b="0" dirty="0" smtClean="0">
                <a:solidFill>
                  <a:schemeClr val="tx2"/>
                </a:solidFill>
              </a:rPr>
              <a:t>	</a:t>
            </a:r>
            <a:r>
              <a:rPr lang="ru-RU" sz="1800" dirty="0">
                <a:solidFill>
                  <a:schemeClr val="tx2"/>
                </a:solidFill>
              </a:rPr>
              <a:t> Уровень безубыточности (УБ)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dirty="0">
                <a:solidFill>
                  <a:schemeClr val="tx2"/>
                </a:solidFill>
              </a:rPr>
              <a:t> 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dirty="0">
                <a:solidFill>
                  <a:schemeClr val="tx2"/>
                </a:solidFill>
              </a:rPr>
              <a:t>                        условно-постоянные издержки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dirty="0" smtClean="0">
                <a:solidFill>
                  <a:schemeClr val="tx2"/>
                </a:solidFill>
              </a:rPr>
              <a:t>          </a:t>
            </a:r>
            <a:r>
              <a:rPr lang="ru-RU" sz="1800" dirty="0">
                <a:solidFill>
                  <a:schemeClr val="tx2"/>
                </a:solidFill>
              </a:rPr>
              <a:t>УБ = </a:t>
            </a:r>
            <a:r>
              <a:rPr lang="ru-RU" sz="1800" dirty="0" smtClean="0">
                <a:solidFill>
                  <a:schemeClr val="tx2"/>
                </a:solidFill>
              </a:rPr>
              <a:t>------------------------------------------------- </a:t>
            </a:r>
            <a:r>
              <a:rPr lang="ru-RU" sz="1800" dirty="0">
                <a:solidFill>
                  <a:schemeClr val="tx2"/>
                </a:solidFill>
              </a:rPr>
              <a:t>x 100,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dirty="0" smtClean="0">
                <a:solidFill>
                  <a:schemeClr val="tx2"/>
                </a:solidFill>
              </a:rPr>
              <a:t>                    </a:t>
            </a:r>
            <a:r>
              <a:rPr lang="ru-RU" sz="1800" dirty="0">
                <a:solidFill>
                  <a:schemeClr val="tx2"/>
                </a:solidFill>
              </a:rPr>
              <a:t>маржинальная (переменная) прибыль</a:t>
            </a:r>
          </a:p>
          <a:p>
            <a:pPr>
              <a:defRPr/>
            </a:pPr>
            <a:endParaRPr lang="ru-RU" sz="1800" dirty="0">
              <a:solidFill>
                <a:schemeClr val="tx2"/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dirty="0">
                <a:solidFill>
                  <a:schemeClr val="tx2"/>
                </a:solidFill>
              </a:rPr>
              <a:t>где маржинальная (переменная) прибыль </a:t>
            </a:r>
            <a:r>
              <a:rPr lang="ru-RU" sz="1800" b="0" dirty="0">
                <a:solidFill>
                  <a:schemeClr val="tx2"/>
                </a:solidFill>
              </a:rPr>
              <a:t>- выручка от реализации продукции за минусом условно-переменных издержек и налогов, сборов и платежей, включаемых в выручку.</a:t>
            </a:r>
          </a:p>
          <a:p>
            <a:pPr marL="0" indent="0">
              <a:buFont typeface="Wingdings" pitchFamily="2" charset="2"/>
              <a:buNone/>
              <a:defRPr/>
            </a:pPr>
            <a:endParaRPr lang="ru-RU" sz="1800" dirty="0" smtClean="0">
              <a:solidFill>
                <a:schemeClr val="tx2"/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dirty="0" smtClean="0">
                <a:solidFill>
                  <a:schemeClr val="tx2"/>
                </a:solidFill>
              </a:rPr>
              <a:t>Уровень </a:t>
            </a:r>
            <a:r>
              <a:rPr lang="ru-RU" sz="1800" dirty="0">
                <a:solidFill>
                  <a:schemeClr val="tx2"/>
                </a:solidFill>
              </a:rPr>
              <a:t>безубыточности должен быть не более 60%.</a:t>
            </a:r>
          </a:p>
          <a:p>
            <a:pPr marL="0" indent="0">
              <a:buFont typeface="Wingdings" pitchFamily="2" charset="2"/>
              <a:buNone/>
              <a:defRPr/>
            </a:pPr>
            <a:endParaRPr lang="ru-RU" sz="18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smtClean="0"/>
              <a:t>2. Нормативное правовое обеспечение бизнес-планирования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ru-RU" b="0" dirty="0" smtClean="0">
                <a:solidFill>
                  <a:schemeClr val="tx2"/>
                </a:solidFill>
              </a:rPr>
              <a:t>Выделяется </a:t>
            </a:r>
            <a:r>
              <a:rPr lang="ru-RU" dirty="0" smtClean="0">
                <a:solidFill>
                  <a:schemeClr val="tx2"/>
                </a:solidFill>
              </a:rPr>
              <a:t>три уровня </a:t>
            </a:r>
            <a:r>
              <a:rPr lang="ru-RU" b="0" dirty="0" smtClean="0">
                <a:solidFill>
                  <a:schemeClr val="tx2"/>
                </a:solidFill>
              </a:rPr>
              <a:t>бизнес-планирования и прогнозирования</a:t>
            </a:r>
          </a:p>
          <a:p>
            <a:pPr>
              <a:defRPr/>
            </a:pPr>
            <a:r>
              <a:rPr lang="ru-RU" b="0" dirty="0" smtClean="0">
                <a:solidFill>
                  <a:schemeClr val="tx2"/>
                </a:solidFill>
              </a:rPr>
              <a:t>- перспективное планирование и прогнозирование (на срок более 1 года);</a:t>
            </a:r>
          </a:p>
          <a:p>
            <a:pPr>
              <a:defRPr/>
            </a:pPr>
            <a:r>
              <a:rPr lang="ru-RU" b="0" dirty="0" smtClean="0">
                <a:solidFill>
                  <a:schemeClr val="tx2"/>
                </a:solidFill>
              </a:rPr>
              <a:t>- текущее бизнес-планирование (бизнес-план развития организации на 1 год);</a:t>
            </a:r>
          </a:p>
          <a:p>
            <a:pPr>
              <a:defRPr/>
            </a:pPr>
            <a:r>
              <a:rPr lang="ru-RU" b="0" dirty="0" smtClean="0">
                <a:solidFill>
                  <a:schemeClr val="tx2"/>
                </a:solidFill>
              </a:rPr>
              <a:t>- бизнес-планирование инвестиционного проекта.</a:t>
            </a:r>
            <a:endParaRPr lang="ru-RU" b="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Заголовок 1"/>
          <p:cNvSpPr>
            <a:spLocks noGrp="1"/>
          </p:cNvSpPr>
          <p:nvPr>
            <p:ph type="title"/>
          </p:nvPr>
        </p:nvSpPr>
        <p:spPr>
          <a:xfrm>
            <a:off x="500063" y="533400"/>
            <a:ext cx="7958137" cy="563563"/>
          </a:xfrm>
        </p:spPr>
        <p:txBody>
          <a:bodyPr/>
          <a:lstStyle/>
          <a:p>
            <a:r>
              <a:rPr lang="ru-RU" sz="2800" smtClean="0"/>
              <a:t>4. Требования к составу основных разделов бизнес-плана инвестиционного проекта</a:t>
            </a:r>
            <a:r>
              <a:rPr lang="ru-RU" smtClean="0"/>
              <a:t> </a:t>
            </a:r>
          </a:p>
        </p:txBody>
      </p:sp>
      <p:sp>
        <p:nvSpPr>
          <p:cNvPr id="59395" name="Объект 2"/>
          <p:cNvSpPr>
            <a:spLocks noGrp="1"/>
          </p:cNvSpPr>
          <p:nvPr>
            <p:ph idx="1"/>
          </p:nvPr>
        </p:nvSpPr>
        <p:spPr>
          <a:xfrm>
            <a:off x="357188" y="1285875"/>
            <a:ext cx="8786812" cy="5248275"/>
          </a:xfrm>
        </p:spPr>
        <p:txBody>
          <a:bodyPr/>
          <a:lstStyle/>
          <a:p>
            <a:pPr marL="0" algn="just">
              <a:buFont typeface="Wingdings" pitchFamily="2" charset="2"/>
              <a:buNone/>
              <a:defRPr/>
            </a:pPr>
            <a:r>
              <a:rPr lang="ru-RU" sz="2300" dirty="0" smtClean="0">
                <a:solidFill>
                  <a:schemeClr val="tx2"/>
                </a:solidFill>
              </a:rPr>
              <a:t>Требования к разделу «Показатели эффективности проекта»</a:t>
            </a:r>
          </a:p>
          <a:p>
            <a:pPr marL="0">
              <a:buFont typeface="Wingdings" pitchFamily="2" charset="2"/>
              <a:buNone/>
              <a:defRPr/>
            </a:pPr>
            <a:endParaRPr lang="ru-RU" sz="1200" b="0" dirty="0" smtClean="0">
              <a:solidFill>
                <a:schemeClr val="tx2"/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b="0" dirty="0" smtClean="0">
                <a:solidFill>
                  <a:schemeClr val="tx2"/>
                </a:solidFill>
              </a:rPr>
              <a:t>	</a:t>
            </a:r>
            <a:r>
              <a:rPr lang="ru-RU" sz="1800" dirty="0">
                <a:solidFill>
                  <a:schemeClr val="tx2"/>
                </a:solidFill>
              </a:rPr>
              <a:t> Коэффициент покрытия задолженности (</a:t>
            </a:r>
            <a:r>
              <a:rPr lang="ru-RU" sz="1800" dirty="0" err="1">
                <a:solidFill>
                  <a:schemeClr val="tx2"/>
                </a:solidFill>
              </a:rPr>
              <a:t>К</a:t>
            </a:r>
            <a:r>
              <a:rPr lang="ru-RU" sz="2400" baseline="-25000" dirty="0" err="1">
                <a:solidFill>
                  <a:schemeClr val="tx2"/>
                </a:solidFill>
              </a:rPr>
              <a:t>пз</a:t>
            </a:r>
            <a:r>
              <a:rPr lang="ru-RU" sz="1800" dirty="0">
                <a:solidFill>
                  <a:schemeClr val="tx2"/>
                </a:solidFill>
              </a:rPr>
              <a:t>)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dirty="0">
                <a:solidFill>
                  <a:schemeClr val="tx2"/>
                </a:solidFill>
              </a:rPr>
              <a:t> 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dirty="0" smtClean="0">
                <a:solidFill>
                  <a:schemeClr val="tx2"/>
                </a:solidFill>
              </a:rPr>
              <a:t>                                          чистый </a:t>
            </a:r>
            <a:r>
              <a:rPr lang="ru-RU" sz="1800" dirty="0">
                <a:solidFill>
                  <a:schemeClr val="tx2"/>
                </a:solidFill>
              </a:rPr>
              <a:t>доход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dirty="0">
                <a:solidFill>
                  <a:schemeClr val="tx2"/>
                </a:solidFill>
              </a:rPr>
              <a:t>    </a:t>
            </a:r>
            <a:r>
              <a:rPr lang="ru-RU" sz="1800" dirty="0" err="1" smtClean="0">
                <a:solidFill>
                  <a:schemeClr val="tx2"/>
                </a:solidFill>
              </a:rPr>
              <a:t>К</a:t>
            </a:r>
            <a:r>
              <a:rPr lang="ru-RU" sz="2400" baseline="-25000" dirty="0" err="1" smtClean="0">
                <a:solidFill>
                  <a:schemeClr val="tx2"/>
                </a:solidFill>
              </a:rPr>
              <a:t>пз</a:t>
            </a:r>
            <a:r>
              <a:rPr lang="ru-RU" sz="1800" dirty="0" smtClean="0">
                <a:solidFill>
                  <a:schemeClr val="tx2"/>
                </a:solidFill>
              </a:rPr>
              <a:t> </a:t>
            </a:r>
            <a:r>
              <a:rPr lang="ru-RU" sz="1800" dirty="0">
                <a:solidFill>
                  <a:schemeClr val="tx2"/>
                </a:solidFill>
              </a:rPr>
              <a:t>= </a:t>
            </a:r>
            <a:r>
              <a:rPr lang="ru-RU" sz="1800" dirty="0" smtClean="0">
                <a:solidFill>
                  <a:schemeClr val="tx2"/>
                </a:solidFill>
              </a:rPr>
              <a:t>------------------------------------------------------------------</a:t>
            </a:r>
            <a:endParaRPr lang="ru-RU" sz="1800" dirty="0">
              <a:solidFill>
                <a:schemeClr val="tx2"/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dirty="0">
                <a:solidFill>
                  <a:schemeClr val="tx2"/>
                </a:solidFill>
              </a:rPr>
              <a:t>               погашение основного долга + погашение процентов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dirty="0">
                <a:solidFill>
                  <a:schemeClr val="tx2"/>
                </a:solidFill>
              </a:rPr>
              <a:t> 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dirty="0" smtClean="0">
                <a:solidFill>
                  <a:schemeClr val="tx2"/>
                </a:solidFill>
              </a:rPr>
              <a:t>	</a:t>
            </a:r>
            <a:r>
              <a:rPr lang="ru-RU" sz="1800" b="0" dirty="0" smtClean="0">
                <a:solidFill>
                  <a:schemeClr val="tx2"/>
                </a:solidFill>
              </a:rPr>
              <a:t>Этот </a:t>
            </a:r>
            <a:r>
              <a:rPr lang="ru-RU" sz="1800" b="0" dirty="0">
                <a:solidFill>
                  <a:schemeClr val="tx2"/>
                </a:solidFill>
              </a:rPr>
              <a:t>коэффициент рассчитывается для каждого года погашения долгосрочных обязательств в целях оценки способности организации погасить задолженность по долгосрочным кредитам и займам. </a:t>
            </a:r>
            <a:endParaRPr lang="ru-RU" sz="1800" b="0" dirty="0" smtClean="0">
              <a:solidFill>
                <a:schemeClr val="tx2"/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dirty="0" smtClean="0">
                <a:solidFill>
                  <a:schemeClr val="tx2"/>
                </a:solidFill>
              </a:rPr>
              <a:t>Значение </a:t>
            </a:r>
            <a:r>
              <a:rPr lang="ru-RU" sz="1800" dirty="0" err="1">
                <a:solidFill>
                  <a:schemeClr val="tx2"/>
                </a:solidFill>
              </a:rPr>
              <a:t>К</a:t>
            </a:r>
            <a:r>
              <a:rPr lang="ru-RU" sz="2400" baseline="-25000" dirty="0" err="1">
                <a:solidFill>
                  <a:schemeClr val="tx2"/>
                </a:solidFill>
              </a:rPr>
              <a:t>пз</a:t>
            </a:r>
            <a:r>
              <a:rPr lang="ru-RU" sz="1800" dirty="0">
                <a:solidFill>
                  <a:schemeClr val="tx2"/>
                </a:solidFill>
              </a:rPr>
              <a:t> должно превышать 1,3.</a:t>
            </a:r>
          </a:p>
          <a:p>
            <a:pPr marL="0" indent="0">
              <a:buFont typeface="Wingdings" pitchFamily="2" charset="2"/>
              <a:buNone/>
              <a:defRPr/>
            </a:pPr>
            <a:endParaRPr lang="ru-RU" sz="18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Заголовок 1"/>
          <p:cNvSpPr>
            <a:spLocks noGrp="1"/>
          </p:cNvSpPr>
          <p:nvPr>
            <p:ph type="title"/>
          </p:nvPr>
        </p:nvSpPr>
        <p:spPr>
          <a:xfrm>
            <a:off x="500063" y="533400"/>
            <a:ext cx="7958137" cy="563563"/>
          </a:xfrm>
        </p:spPr>
        <p:txBody>
          <a:bodyPr/>
          <a:lstStyle/>
          <a:p>
            <a:r>
              <a:rPr lang="ru-RU" sz="2800" smtClean="0"/>
              <a:t>4. Требования к составу основных разделов бизнес-плана инвестиционного проекта</a:t>
            </a:r>
            <a:r>
              <a:rPr lang="ru-RU" smtClean="0"/>
              <a:t> </a:t>
            </a:r>
          </a:p>
        </p:txBody>
      </p:sp>
      <p:sp>
        <p:nvSpPr>
          <p:cNvPr id="59395" name="Объект 2"/>
          <p:cNvSpPr>
            <a:spLocks noGrp="1"/>
          </p:cNvSpPr>
          <p:nvPr>
            <p:ph idx="1"/>
          </p:nvPr>
        </p:nvSpPr>
        <p:spPr>
          <a:xfrm>
            <a:off x="357188" y="1285875"/>
            <a:ext cx="8786812" cy="5248275"/>
          </a:xfrm>
        </p:spPr>
        <p:txBody>
          <a:bodyPr/>
          <a:lstStyle/>
          <a:p>
            <a:pPr marL="0" algn="just">
              <a:buFont typeface="Wingdings" pitchFamily="2" charset="2"/>
              <a:buNone/>
              <a:defRPr/>
            </a:pPr>
            <a:r>
              <a:rPr lang="ru-RU" sz="2300" dirty="0" smtClean="0">
                <a:solidFill>
                  <a:schemeClr val="tx2"/>
                </a:solidFill>
              </a:rPr>
              <a:t>Требования к разделу «Показатели эффективности проекта»</a:t>
            </a:r>
          </a:p>
          <a:p>
            <a:pPr marL="0">
              <a:buFont typeface="Wingdings" pitchFamily="2" charset="2"/>
              <a:buNone/>
              <a:defRPr/>
            </a:pPr>
            <a:r>
              <a:rPr lang="ru-RU" sz="1800" dirty="0" smtClean="0">
                <a:solidFill>
                  <a:schemeClr val="tx2"/>
                </a:solidFill>
              </a:rPr>
              <a:t>ОСНОВНЫЕ РИСКИ ПРОЕКТА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b="0" dirty="0" smtClean="0">
                <a:solidFill>
                  <a:schemeClr val="tx2"/>
                </a:solidFill>
              </a:rPr>
              <a:t>	</a:t>
            </a:r>
            <a:r>
              <a:rPr lang="ru-RU" sz="1800" b="0" dirty="0">
                <a:solidFill>
                  <a:schemeClr val="tx2"/>
                </a:solidFill>
              </a:rPr>
              <a:t> В данном разделе </a:t>
            </a:r>
            <a:r>
              <a:rPr lang="ru-RU" sz="1800" b="0" dirty="0" smtClean="0">
                <a:solidFill>
                  <a:schemeClr val="tx2"/>
                </a:solidFill>
              </a:rPr>
              <a:t>приводится также анализ </a:t>
            </a:r>
            <a:r>
              <a:rPr lang="ru-RU" sz="1800" b="0" dirty="0">
                <a:solidFill>
                  <a:schemeClr val="tx2"/>
                </a:solidFill>
              </a:rPr>
              <a:t>основных видов рисков, которые могут возникнуть в ходе его реализации:</a:t>
            </a:r>
          </a:p>
          <a:p>
            <a:pPr>
              <a:defRPr/>
            </a:pPr>
            <a:r>
              <a:rPr lang="ru-RU" sz="1800" dirty="0">
                <a:solidFill>
                  <a:schemeClr val="tx2"/>
                </a:solidFill>
              </a:rPr>
              <a:t>организационные риски</a:t>
            </a:r>
            <a:r>
              <a:rPr lang="ru-RU" sz="1800" b="0" dirty="0">
                <a:solidFill>
                  <a:schemeClr val="tx2"/>
                </a:solidFill>
              </a:rPr>
              <a:t> (возможность выполнения основных этапов реализации проекта в установленные сроки, наличие квалифицированного управленческого персонала);</a:t>
            </a:r>
          </a:p>
          <a:p>
            <a:pPr>
              <a:defRPr/>
            </a:pPr>
            <a:r>
              <a:rPr lang="ru-RU" sz="1800" dirty="0">
                <a:solidFill>
                  <a:schemeClr val="tx2"/>
                </a:solidFill>
              </a:rPr>
              <a:t>производственные риски</a:t>
            </a:r>
            <a:r>
              <a:rPr lang="ru-RU" sz="1800" b="0" dirty="0">
                <a:solidFill>
                  <a:schemeClr val="tx2"/>
                </a:solidFill>
              </a:rPr>
              <a:t> (способность обеспечить непрерывность процесса производства, выпуск продукции в запланированных объемах и требуемого качества);</a:t>
            </a:r>
          </a:p>
          <a:p>
            <a:pPr>
              <a:defRPr/>
            </a:pPr>
            <a:r>
              <a:rPr lang="ru-RU" sz="1800" dirty="0">
                <a:solidFill>
                  <a:schemeClr val="tx2"/>
                </a:solidFill>
              </a:rPr>
              <a:t>технологические риски </a:t>
            </a:r>
            <a:r>
              <a:rPr lang="ru-RU" sz="1800" b="0" dirty="0">
                <a:solidFill>
                  <a:schemeClr val="tx2"/>
                </a:solidFill>
              </a:rPr>
              <a:t>(степень освоенности технологии, надежность и ремонтопригодность оборудования, наличие запасных частей, дополнительной оснастки, оснащенность инструментом, участие в монтаже и обучении приглашенных специалистов);</a:t>
            </a:r>
          </a:p>
          <a:p>
            <a:pPr marL="0" indent="0">
              <a:buFont typeface="Wingdings" pitchFamily="2" charset="2"/>
              <a:buNone/>
              <a:defRPr/>
            </a:pPr>
            <a:endParaRPr lang="ru-RU" sz="18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Заголовок 1"/>
          <p:cNvSpPr>
            <a:spLocks noGrp="1"/>
          </p:cNvSpPr>
          <p:nvPr>
            <p:ph type="title"/>
          </p:nvPr>
        </p:nvSpPr>
        <p:spPr>
          <a:xfrm>
            <a:off x="500063" y="533400"/>
            <a:ext cx="7958137" cy="563563"/>
          </a:xfrm>
        </p:spPr>
        <p:txBody>
          <a:bodyPr/>
          <a:lstStyle/>
          <a:p>
            <a:r>
              <a:rPr lang="ru-RU" sz="2800" smtClean="0"/>
              <a:t>4. Требования к составу основных разделов бизнес-плана инвестиционного проекта</a:t>
            </a:r>
            <a:r>
              <a:rPr lang="ru-RU" smtClean="0"/>
              <a:t> </a:t>
            </a:r>
          </a:p>
        </p:txBody>
      </p:sp>
      <p:sp>
        <p:nvSpPr>
          <p:cNvPr id="59395" name="Объект 2"/>
          <p:cNvSpPr>
            <a:spLocks noGrp="1"/>
          </p:cNvSpPr>
          <p:nvPr>
            <p:ph idx="1"/>
          </p:nvPr>
        </p:nvSpPr>
        <p:spPr>
          <a:xfrm>
            <a:off x="357188" y="1285875"/>
            <a:ext cx="8786812" cy="5248275"/>
          </a:xfrm>
        </p:spPr>
        <p:txBody>
          <a:bodyPr/>
          <a:lstStyle/>
          <a:p>
            <a:pPr marL="0" algn="just">
              <a:buFont typeface="Wingdings" pitchFamily="2" charset="2"/>
              <a:buNone/>
              <a:defRPr/>
            </a:pPr>
            <a:r>
              <a:rPr lang="ru-RU" sz="2300" dirty="0" smtClean="0">
                <a:solidFill>
                  <a:schemeClr val="tx2"/>
                </a:solidFill>
              </a:rPr>
              <a:t>Требования к разделу «Показатели эффективности проекта»</a:t>
            </a:r>
          </a:p>
          <a:p>
            <a:pPr marL="0">
              <a:buFont typeface="Wingdings" pitchFamily="2" charset="2"/>
              <a:buNone/>
              <a:defRPr/>
            </a:pPr>
            <a:r>
              <a:rPr lang="ru-RU" sz="1800" dirty="0" smtClean="0">
                <a:solidFill>
                  <a:schemeClr val="tx2"/>
                </a:solidFill>
              </a:rPr>
              <a:t>ОСНОВНЫЕ РИСКИ ПРОЕКТА</a:t>
            </a:r>
          </a:p>
          <a:p>
            <a:pPr>
              <a:defRPr/>
            </a:pPr>
            <a:r>
              <a:rPr lang="ru-RU" sz="1800" dirty="0" smtClean="0">
                <a:solidFill>
                  <a:schemeClr val="tx2"/>
                </a:solidFill>
              </a:rPr>
              <a:t>финансовые </a:t>
            </a:r>
            <a:r>
              <a:rPr lang="ru-RU" sz="1800" dirty="0">
                <a:solidFill>
                  <a:schemeClr val="tx2"/>
                </a:solidFill>
              </a:rPr>
              <a:t>риски </a:t>
            </a:r>
            <a:r>
              <a:rPr lang="ru-RU" sz="1800" b="0" dirty="0">
                <a:solidFill>
                  <a:schemeClr val="tx2"/>
                </a:solidFill>
              </a:rPr>
              <a:t>(оценка текущего финансового положения организации, реализующей проект, вероятность неисполнения участниками проекта своих финансовых обязательств, последствия возможной неплатежеспособности других участников проекта);</a:t>
            </a:r>
          </a:p>
          <a:p>
            <a:pPr>
              <a:defRPr/>
            </a:pPr>
            <a:r>
              <a:rPr lang="ru-RU" sz="1800" dirty="0">
                <a:solidFill>
                  <a:schemeClr val="tx2"/>
                </a:solidFill>
              </a:rPr>
              <a:t>экономические риски </a:t>
            </a:r>
            <a:r>
              <a:rPr lang="ru-RU" sz="1800" b="0" dirty="0">
                <a:solidFill>
                  <a:schemeClr val="tx2"/>
                </a:solidFill>
              </a:rPr>
              <a:t>(оценка риска снижения спроса на выпускаемую продукцию и возможность диверсификации рынков ее сбыта, устойчивость проекта к повышению цен и тарифов на материальные ресурсы, ухудшению налогового климата, вероятность увеличения стоимости строительно-монтажных работ и оборудования, возникновения неучтенных затрат);</a:t>
            </a:r>
          </a:p>
          <a:p>
            <a:pPr>
              <a:defRPr/>
            </a:pPr>
            <a:r>
              <a:rPr lang="ru-RU" sz="1800" dirty="0">
                <a:solidFill>
                  <a:schemeClr val="tx2"/>
                </a:solidFill>
              </a:rPr>
              <a:t>экологические риски </a:t>
            </a:r>
            <a:r>
              <a:rPr lang="ru-RU" sz="1800" b="0" dirty="0">
                <a:solidFill>
                  <a:schemeClr val="tx2"/>
                </a:solidFill>
              </a:rPr>
              <a:t>(вероятность нанесения вреда окружающей среде, влияние применения мер ответственности на экономическое положение инициатора проекта);</a:t>
            </a:r>
          </a:p>
          <a:p>
            <a:pPr>
              <a:defRPr/>
            </a:pPr>
            <a:r>
              <a:rPr lang="ru-RU" sz="1800" b="0" dirty="0">
                <a:solidFill>
                  <a:schemeClr val="tx2"/>
                </a:solidFill>
              </a:rPr>
              <a:t>иные риски.</a:t>
            </a:r>
          </a:p>
          <a:p>
            <a:pPr marL="0" indent="0">
              <a:buFont typeface="Wingdings" pitchFamily="2" charset="2"/>
              <a:buNone/>
              <a:defRPr/>
            </a:pPr>
            <a:endParaRPr lang="ru-RU" sz="18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Заголовок 1"/>
          <p:cNvSpPr>
            <a:spLocks noGrp="1"/>
          </p:cNvSpPr>
          <p:nvPr>
            <p:ph type="title"/>
          </p:nvPr>
        </p:nvSpPr>
        <p:spPr>
          <a:xfrm>
            <a:off x="500063" y="533400"/>
            <a:ext cx="7958137" cy="563563"/>
          </a:xfrm>
        </p:spPr>
        <p:txBody>
          <a:bodyPr/>
          <a:lstStyle/>
          <a:p>
            <a:r>
              <a:rPr lang="ru-RU" sz="2800" smtClean="0"/>
              <a:t>4. Требования к составу основных разделов бизнес-плана инвестиционного проекта</a:t>
            </a:r>
            <a:r>
              <a:rPr lang="ru-RU" smtClean="0"/>
              <a:t> </a:t>
            </a:r>
          </a:p>
        </p:txBody>
      </p:sp>
      <p:sp>
        <p:nvSpPr>
          <p:cNvPr id="59395" name="Объект 2"/>
          <p:cNvSpPr>
            <a:spLocks noGrp="1"/>
          </p:cNvSpPr>
          <p:nvPr>
            <p:ph idx="1"/>
          </p:nvPr>
        </p:nvSpPr>
        <p:spPr>
          <a:xfrm>
            <a:off x="357188" y="1285875"/>
            <a:ext cx="8786812" cy="5248275"/>
          </a:xfrm>
        </p:spPr>
        <p:txBody>
          <a:bodyPr/>
          <a:lstStyle/>
          <a:p>
            <a:pPr marL="0" algn="just">
              <a:buFont typeface="Wingdings" pitchFamily="2" charset="2"/>
              <a:buNone/>
              <a:defRPr/>
            </a:pPr>
            <a:r>
              <a:rPr lang="ru-RU" sz="2300" dirty="0" smtClean="0">
                <a:solidFill>
                  <a:schemeClr val="tx2"/>
                </a:solidFill>
              </a:rPr>
              <a:t>Требования к разделу «Показатели эффективности проекта»</a:t>
            </a:r>
          </a:p>
          <a:p>
            <a:pPr marL="0" indent="0">
              <a:buFont typeface="Wingdings" pitchFamily="2" charset="2"/>
              <a:buNone/>
              <a:defRPr/>
            </a:pPr>
            <a:endParaRPr lang="ru-RU" sz="1800" b="0" dirty="0" smtClean="0">
              <a:solidFill>
                <a:schemeClr val="tx2"/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b="0" dirty="0" smtClean="0">
                <a:solidFill>
                  <a:schemeClr val="tx2"/>
                </a:solidFill>
              </a:rPr>
              <a:t>	С </a:t>
            </a:r>
            <a:r>
              <a:rPr lang="ru-RU" sz="1800" b="0" dirty="0">
                <a:solidFill>
                  <a:schemeClr val="tx2"/>
                </a:solidFill>
              </a:rPr>
              <a:t>целью выявления и снижения риска проводится </a:t>
            </a:r>
            <a:r>
              <a:rPr lang="ru-RU" sz="1800" dirty="0">
                <a:solidFill>
                  <a:schemeClr val="tx2"/>
                </a:solidFill>
              </a:rPr>
              <a:t>анализ устойчивости (чувствительности)</a:t>
            </a:r>
            <a:r>
              <a:rPr lang="ru-RU" sz="1800" b="0" dirty="0">
                <a:solidFill>
                  <a:schemeClr val="tx2"/>
                </a:solidFill>
              </a:rPr>
              <a:t> проекта в отношении его параметров и внешних факторов. При этом проводится многофакторный анализ чувствительности проекта к изменениям входных показателей (цены, объема производства, элементов затрат, капитальных вложений, условий финансирования и иных факторов). Исходя из специфики проекта выбираются наиболее подверженные изменениям параметры. </a:t>
            </a:r>
            <a:r>
              <a:rPr lang="ru-RU" sz="1800" b="0" dirty="0" smtClean="0">
                <a:solidFill>
                  <a:schemeClr val="tx2"/>
                </a:solidFill>
              </a:rPr>
              <a:t>Результаты </a:t>
            </a:r>
            <a:r>
              <a:rPr lang="ru-RU" sz="1800" b="0" dirty="0">
                <a:solidFill>
                  <a:schemeClr val="tx2"/>
                </a:solidFill>
              </a:rPr>
              <a:t>расчетов приводятся также в графическом виде для широкого диапазона исходных данных.</a:t>
            </a:r>
            <a:r>
              <a:rPr lang="ru-RU" sz="1800" b="0" dirty="0" smtClean="0">
                <a:solidFill>
                  <a:schemeClr val="tx2"/>
                </a:solidFill>
              </a:rPr>
              <a:t>	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b="0" dirty="0" smtClean="0">
                <a:solidFill>
                  <a:schemeClr val="tx2"/>
                </a:solidFill>
              </a:rPr>
              <a:t>	По </a:t>
            </a:r>
            <a:r>
              <a:rPr lang="ru-RU" sz="1800" b="0" dirty="0">
                <a:solidFill>
                  <a:schemeClr val="tx2"/>
                </a:solidFill>
              </a:rPr>
              <a:t>итогам проведенного анализа определяются </a:t>
            </a:r>
            <a:r>
              <a:rPr lang="ru-RU" sz="1800" dirty="0">
                <a:solidFill>
                  <a:schemeClr val="tx2"/>
                </a:solidFill>
              </a:rPr>
              <a:t>методы снижения уровня конкретных рисков, разрабатываются соответствующие мероприятия</a:t>
            </a:r>
            <a:r>
              <a:rPr lang="ru-RU" sz="1800" b="0" dirty="0">
                <a:solidFill>
                  <a:schemeClr val="tx2"/>
                </a:solidFill>
              </a:rPr>
              <a:t>, оцениваются затраты на их реализацию.</a:t>
            </a:r>
          </a:p>
          <a:p>
            <a:pPr marL="0" indent="0">
              <a:buFont typeface="Wingdings" pitchFamily="2" charset="2"/>
              <a:buNone/>
              <a:defRPr/>
            </a:pPr>
            <a:endParaRPr lang="ru-RU" sz="18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Заголовок 1"/>
          <p:cNvSpPr>
            <a:spLocks noGrp="1"/>
          </p:cNvSpPr>
          <p:nvPr>
            <p:ph type="title"/>
          </p:nvPr>
        </p:nvSpPr>
        <p:spPr>
          <a:xfrm>
            <a:off x="500063" y="533400"/>
            <a:ext cx="7958137" cy="563563"/>
          </a:xfrm>
        </p:spPr>
        <p:txBody>
          <a:bodyPr/>
          <a:lstStyle/>
          <a:p>
            <a:r>
              <a:rPr lang="ru-RU" sz="2800" smtClean="0"/>
              <a:t>4. Требования к составу основных разделов бизнес-плана инвестиционного проекта</a:t>
            </a:r>
            <a:r>
              <a:rPr lang="ru-RU" smtClean="0"/>
              <a:t> </a:t>
            </a:r>
          </a:p>
        </p:txBody>
      </p:sp>
      <p:sp>
        <p:nvSpPr>
          <p:cNvPr id="59395" name="Объект 2"/>
          <p:cNvSpPr>
            <a:spLocks noGrp="1"/>
          </p:cNvSpPr>
          <p:nvPr>
            <p:ph idx="1"/>
          </p:nvPr>
        </p:nvSpPr>
        <p:spPr>
          <a:xfrm>
            <a:off x="357188" y="1285875"/>
            <a:ext cx="8786812" cy="5248275"/>
          </a:xfrm>
        </p:spPr>
        <p:txBody>
          <a:bodyPr/>
          <a:lstStyle/>
          <a:p>
            <a:pPr marL="0" algn="just">
              <a:buFont typeface="Wingdings" pitchFamily="2" charset="2"/>
              <a:buNone/>
              <a:defRPr/>
            </a:pPr>
            <a:r>
              <a:rPr lang="ru-RU" sz="2300" dirty="0" smtClean="0">
                <a:solidFill>
                  <a:schemeClr val="tx2"/>
                </a:solidFill>
              </a:rPr>
              <a:t>Требования к разделу «Юридический план»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b="0" dirty="0" smtClean="0">
                <a:solidFill>
                  <a:schemeClr val="tx2"/>
                </a:solidFill>
              </a:rPr>
              <a:t>	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b="0" dirty="0">
                <a:solidFill>
                  <a:schemeClr val="tx2"/>
                </a:solidFill>
              </a:rPr>
              <a:t>	</a:t>
            </a:r>
            <a:r>
              <a:rPr lang="ru-RU" sz="1800" b="0" dirty="0" smtClean="0">
                <a:solidFill>
                  <a:schemeClr val="tx2"/>
                </a:solidFill>
              </a:rPr>
              <a:t>В </a:t>
            </a:r>
            <a:r>
              <a:rPr lang="ru-RU" sz="1800" b="0" dirty="0">
                <a:solidFill>
                  <a:schemeClr val="tx2"/>
                </a:solidFill>
              </a:rPr>
              <a:t>юридическом плане описывается организационно-правовая форма будущей организации, уточняются основные юридические аспекты будущей деятельности организации, особенности внешнеэкономической деятельности, приводятся обоснования по реорганизации организации, изменению ее структурных подразделений, созданию холдинга с указанием целей и задач, а также информации об изменении долей участников в уставном фонде</a:t>
            </a:r>
            <a:r>
              <a:rPr lang="ru-RU" sz="1800" b="0" dirty="0" smtClean="0">
                <a:solidFill>
                  <a:schemeClr val="tx2"/>
                </a:solidFill>
              </a:rPr>
              <a:t>.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ru-RU" sz="1800" b="0" dirty="0" smtClean="0">
                <a:solidFill>
                  <a:schemeClr val="tx2"/>
                </a:solidFill>
              </a:rPr>
              <a:t>	В </a:t>
            </a:r>
            <a:r>
              <a:rPr lang="ru-RU" sz="1800" b="0" dirty="0">
                <a:solidFill>
                  <a:schemeClr val="tx2"/>
                </a:solidFill>
              </a:rPr>
              <a:t>случае создания коммерческой организации с иностранными инвестициями отдельно указываются форма участия иностранного инвестора, доля иностранного инвестора в уставном фонде организации, порядок распределения прибыли, остающейся в распоряжении организации, иные условия привлечения инвестиций.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smtClean="0"/>
              <a:t>2. Нормативное правовое обеспечение бизнес-планирования</a:t>
            </a:r>
          </a:p>
        </p:txBody>
      </p:sp>
      <p:sp>
        <p:nvSpPr>
          <p:cNvPr id="1024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10244" name="Прямоугольник 3"/>
          <p:cNvSpPr>
            <a:spLocks noChangeArrowheads="1"/>
          </p:cNvSpPr>
          <p:nvPr/>
        </p:nvSpPr>
        <p:spPr bwMode="auto">
          <a:xfrm>
            <a:off x="611188" y="2274888"/>
            <a:ext cx="8137525" cy="3970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dirty="0">
                <a:solidFill>
                  <a:schemeClr val="tx2"/>
                </a:solidFill>
              </a:rPr>
              <a:t>В настоящее время в Республике Беларусь </a:t>
            </a:r>
            <a:r>
              <a:rPr lang="ru-RU" sz="2800" b="1" dirty="0">
                <a:solidFill>
                  <a:schemeClr val="tx2"/>
                </a:solidFill>
              </a:rPr>
              <a:t>перспективное бизнес-планирование и прогнозирование </a:t>
            </a:r>
            <a:r>
              <a:rPr lang="ru-RU" sz="2800" dirty="0">
                <a:solidFill>
                  <a:schemeClr val="tx2"/>
                </a:solidFill>
              </a:rPr>
              <a:t>регламентируется </a:t>
            </a:r>
            <a:r>
              <a:rPr lang="ru-RU" sz="2800" b="1" dirty="0">
                <a:solidFill>
                  <a:schemeClr val="tx2"/>
                </a:solidFill>
              </a:rPr>
              <a:t>Рекомендациями по разработке прогнозов развития коммерческих организаций на пять лет</a:t>
            </a:r>
            <a:r>
              <a:rPr lang="ru-RU" sz="2800" dirty="0">
                <a:solidFill>
                  <a:schemeClr val="tx2"/>
                </a:solidFill>
              </a:rPr>
              <a:t> (утв. постановлением Министерства экономики РБ от 30.10.2006 № 186 в ред. Постановления Министерства экономики от 18.07.2014 № 54).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smtClean="0"/>
              <a:t>2. Нормативное правовое обеспечение бизнес-планирования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ru-RU" sz="2000" dirty="0" smtClean="0">
                <a:solidFill>
                  <a:schemeClr val="tx2"/>
                </a:solidFill>
              </a:rPr>
              <a:t>ОСНОВНЫЕ РАЗДЕЛЫ ПРОГНОЗА РАЗВИТИЯ НА 5 ЛЕТ:</a:t>
            </a:r>
          </a:p>
          <a:p>
            <a:pPr>
              <a:defRPr/>
            </a:pPr>
            <a:r>
              <a:rPr lang="ru-RU" sz="2000" dirty="0" smtClean="0">
                <a:solidFill>
                  <a:schemeClr val="tx2"/>
                </a:solidFill>
              </a:rPr>
              <a:t>"</a:t>
            </a:r>
            <a:r>
              <a:rPr lang="ru-RU" sz="2000" dirty="0">
                <a:solidFill>
                  <a:schemeClr val="tx2"/>
                </a:solidFill>
              </a:rPr>
              <a:t>Резюме";</a:t>
            </a:r>
          </a:p>
          <a:p>
            <a:pPr>
              <a:defRPr/>
            </a:pPr>
            <a:r>
              <a:rPr lang="ru-RU" sz="2000" dirty="0">
                <a:solidFill>
                  <a:schemeClr val="tx2"/>
                </a:solidFill>
              </a:rPr>
              <a:t>"Оценка текущего состояния организации";</a:t>
            </a:r>
          </a:p>
          <a:p>
            <a:pPr>
              <a:defRPr/>
            </a:pPr>
            <a:r>
              <a:rPr lang="ru-RU" sz="2000" dirty="0">
                <a:solidFill>
                  <a:schemeClr val="tx2"/>
                </a:solidFill>
              </a:rPr>
              <a:t>"Определение факторов и условий эффективного развития организации";</a:t>
            </a:r>
          </a:p>
          <a:p>
            <a:pPr>
              <a:defRPr/>
            </a:pPr>
            <a:r>
              <a:rPr lang="ru-RU" sz="2000" dirty="0">
                <a:solidFill>
                  <a:schemeClr val="tx2"/>
                </a:solidFill>
              </a:rPr>
              <a:t>"Обоснование целей и задач, определение важнейших направлений, ориентиров и параметров экономического роста";</a:t>
            </a:r>
          </a:p>
          <a:p>
            <a:pPr>
              <a:defRPr/>
            </a:pPr>
            <a:r>
              <a:rPr lang="ru-RU" sz="2000" dirty="0">
                <a:solidFill>
                  <a:schemeClr val="tx2"/>
                </a:solidFill>
              </a:rPr>
              <a:t>"Определение мер обеспечения достижения целевых параметров развития";</a:t>
            </a:r>
          </a:p>
          <a:p>
            <a:pPr>
              <a:defRPr/>
            </a:pPr>
            <a:r>
              <a:rPr lang="ru-RU" sz="2000" dirty="0">
                <a:solidFill>
                  <a:schemeClr val="tx2"/>
                </a:solidFill>
              </a:rPr>
              <a:t>"Инвестиционный и инновационный план";</a:t>
            </a:r>
          </a:p>
          <a:p>
            <a:pPr>
              <a:defRPr/>
            </a:pPr>
            <a:r>
              <a:rPr lang="ru-RU" sz="2000" dirty="0">
                <a:solidFill>
                  <a:schemeClr val="tx2"/>
                </a:solidFill>
              </a:rPr>
              <a:t>"Прогнозирование финансово-хозяйственной деятельности".</a:t>
            </a:r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db2004137d">
  <a:themeElements>
    <a:clrScheme name="sample 3">
      <a:dk1>
        <a:srgbClr val="0066CC"/>
      </a:dk1>
      <a:lt1>
        <a:srgbClr val="B1E2FB"/>
      </a:lt1>
      <a:dk2>
        <a:srgbClr val="003399"/>
      </a:dk2>
      <a:lt2>
        <a:srgbClr val="FFFFFF"/>
      </a:lt2>
      <a:accent1>
        <a:srgbClr val="4BAAF1"/>
      </a:accent1>
      <a:accent2>
        <a:srgbClr val="91D969"/>
      </a:accent2>
      <a:accent3>
        <a:srgbClr val="AAADCA"/>
      </a:accent3>
      <a:accent4>
        <a:srgbClr val="97C1D6"/>
      </a:accent4>
      <a:accent5>
        <a:srgbClr val="B1D2F7"/>
      </a:accent5>
      <a:accent6>
        <a:srgbClr val="83C45E"/>
      </a:accent6>
      <a:hlink>
        <a:srgbClr val="85AEFF"/>
      </a:hlink>
      <a:folHlink>
        <a:srgbClr val="B9B9FF"/>
      </a:folHlink>
    </a:clrScheme>
    <a:fontScheme name="sampl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mple 1">
        <a:dk1>
          <a:srgbClr val="9966FF"/>
        </a:dk1>
        <a:lt1>
          <a:srgbClr val="B6D1F6"/>
        </a:lt1>
        <a:dk2>
          <a:srgbClr val="660066"/>
        </a:dk2>
        <a:lt2>
          <a:srgbClr val="FFFFFF"/>
        </a:lt2>
        <a:accent1>
          <a:srgbClr val="6699FF"/>
        </a:accent1>
        <a:accent2>
          <a:srgbClr val="35C7B6"/>
        </a:accent2>
        <a:accent3>
          <a:srgbClr val="B8AAB8"/>
        </a:accent3>
        <a:accent4>
          <a:srgbClr val="9BB2D2"/>
        </a:accent4>
        <a:accent5>
          <a:srgbClr val="B8CAFF"/>
        </a:accent5>
        <a:accent6>
          <a:srgbClr val="2FB4A5"/>
        </a:accent6>
        <a:hlink>
          <a:srgbClr val="FFCC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mple 2">
        <a:dk1>
          <a:srgbClr val="33CCCC"/>
        </a:dk1>
        <a:lt1>
          <a:srgbClr val="B6D1F6"/>
        </a:lt1>
        <a:dk2>
          <a:srgbClr val="006666"/>
        </a:dk2>
        <a:lt2>
          <a:srgbClr val="FFFFFF"/>
        </a:lt2>
        <a:accent1>
          <a:srgbClr val="33CCFF"/>
        </a:accent1>
        <a:accent2>
          <a:srgbClr val="6ABA42"/>
        </a:accent2>
        <a:accent3>
          <a:srgbClr val="AAB8B8"/>
        </a:accent3>
        <a:accent4>
          <a:srgbClr val="9BB2D2"/>
        </a:accent4>
        <a:accent5>
          <a:srgbClr val="ADE2FF"/>
        </a:accent5>
        <a:accent6>
          <a:srgbClr val="5FA83B"/>
        </a:accent6>
        <a:hlink>
          <a:srgbClr val="FF9900"/>
        </a:hlink>
        <a:folHlink>
          <a:srgbClr val="6289D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mple 3">
        <a:dk1>
          <a:srgbClr val="0066CC"/>
        </a:dk1>
        <a:lt1>
          <a:srgbClr val="B1E2FB"/>
        </a:lt1>
        <a:dk2>
          <a:srgbClr val="003399"/>
        </a:dk2>
        <a:lt2>
          <a:srgbClr val="FFFFFF"/>
        </a:lt2>
        <a:accent1>
          <a:srgbClr val="4BAAF1"/>
        </a:accent1>
        <a:accent2>
          <a:srgbClr val="91D969"/>
        </a:accent2>
        <a:accent3>
          <a:srgbClr val="AAADCA"/>
        </a:accent3>
        <a:accent4>
          <a:srgbClr val="97C1D6"/>
        </a:accent4>
        <a:accent5>
          <a:srgbClr val="B1D2F7"/>
        </a:accent5>
        <a:accent6>
          <a:srgbClr val="83C45E"/>
        </a:accent6>
        <a:hlink>
          <a:srgbClr val="85AEFF"/>
        </a:hlink>
        <a:folHlink>
          <a:srgbClr val="B9B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cdb2004137d</Template>
  <TotalTime>808</TotalTime>
  <Words>3719</Words>
  <Application>Microsoft Office PowerPoint</Application>
  <PresentationFormat>Экран (4:3)</PresentationFormat>
  <Paragraphs>566</Paragraphs>
  <Slides>74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74</vt:i4>
      </vt:variant>
    </vt:vector>
  </HeadingPairs>
  <TitlesOfParts>
    <vt:vector size="75" baseType="lpstr">
      <vt:lpstr>cdb2004137d</vt:lpstr>
      <vt:lpstr>Бизнес-план инвестиционного проекта</vt:lpstr>
      <vt:lpstr>Бизнес-план - это</vt:lpstr>
      <vt:lpstr>Бизнес-план позволяет</vt:lpstr>
      <vt:lpstr>Функции бизнес-плана</vt:lpstr>
      <vt:lpstr>Классификация бизнес-планов</vt:lpstr>
      <vt:lpstr>2. Нормативное правовое обеспечение бизнес-планирования</vt:lpstr>
      <vt:lpstr>2. Нормативное правовое обеспечение бизнес-планирования</vt:lpstr>
      <vt:lpstr>2. Нормативное правовое обеспечение бизнес-планирования</vt:lpstr>
      <vt:lpstr>2. Нормативное правовое обеспечение бизнес-планирования</vt:lpstr>
      <vt:lpstr>2. Нормативное правовое обеспечение бизнес-планирования</vt:lpstr>
      <vt:lpstr>2. Нормативное правовое обеспечение бизнес-планирования</vt:lpstr>
      <vt:lpstr>2. Нормативное правовое обеспечение бизнес-планирования</vt:lpstr>
      <vt:lpstr>2. Нормативное правовое обеспечение бизнес-планирования</vt:lpstr>
      <vt:lpstr>3. Назначение и содержание бизнес-плана инвестиционного проекта</vt:lpstr>
      <vt:lpstr>3. Назначение и содержание бизнес-плана инвестиционного проекта</vt:lpstr>
      <vt:lpstr>3. Назначение и содержание бизнес-плана инвестиционного проекта</vt:lpstr>
      <vt:lpstr>3. Назначение и содержание бизнес-плана инвестиционного проекта</vt:lpstr>
      <vt:lpstr>3. Назначение и содержание бизнес-плана инвестиционного проекта</vt:lpstr>
      <vt:lpstr>3. Назначение и содержание бизнес-плана инвестиционного проекта</vt:lpstr>
      <vt:lpstr>3. Назначение и содержание бизнес-плана инвестиционного проекта</vt:lpstr>
      <vt:lpstr>3. Назначение и содержание бизнес-плана инвестиционного проекта</vt:lpstr>
      <vt:lpstr>3. Назначение и содержание бизнес-плана инвестиционного проекта</vt:lpstr>
      <vt:lpstr>3. Назначение и содержание бизнес-плана инвестиционного проекта</vt:lpstr>
      <vt:lpstr>3. Назначение и содержание бизнес-плана инвестиционного проекта</vt:lpstr>
      <vt:lpstr>3. Назначение и содержание бизнес-плана инвестиционного проекта</vt:lpstr>
      <vt:lpstr>3. Назначение и содержание бизнес-плана инвестиционного проекта</vt:lpstr>
      <vt:lpstr>3. Назначение и содержание бизнес-плана инвестиционного проекта</vt:lpstr>
      <vt:lpstr>4. Требования к составу основных разделов бизнес-плана инвестиционного проекта </vt:lpstr>
      <vt:lpstr>4. Требования к составу основных разделов бизнес-плана инвестиционного проекта </vt:lpstr>
      <vt:lpstr>4. Требования к составу основных разделов бизнес-плана инвестиционного проекта </vt:lpstr>
      <vt:lpstr>4. Требования к составу основных разделов бизнес-плана инвестиционного проекта </vt:lpstr>
      <vt:lpstr>4. Требования к составу основных разделов бизнес-плана инвестиционного проекта </vt:lpstr>
      <vt:lpstr>4. Требования к составу основных разделов бизнес-плана инвестиционного проекта </vt:lpstr>
      <vt:lpstr>4. Требования к составу основных разделов бизнес-плана инвестиционного проекта </vt:lpstr>
      <vt:lpstr>4. Требования к составу основных разделов бизнес-плана инвестиционного проекта </vt:lpstr>
      <vt:lpstr>4. Требования к составу основных разделов бизнес-плана инвестиционного проекта </vt:lpstr>
      <vt:lpstr>4. Требования к составу основных разделов бизнес-плана инвестиционного проекта </vt:lpstr>
      <vt:lpstr>4. Требования к составу основных разделов бизнес-плана инвестиционного проекта </vt:lpstr>
      <vt:lpstr>4. Требования к составу основных разделов бизнес-плана инвестиционного проекта </vt:lpstr>
      <vt:lpstr>4. Требования к составу основных разделов бизнес-плана инвестиционного проекта </vt:lpstr>
      <vt:lpstr>4. Требования к составу основных разделов бизнес-плана инвестиционного проекта </vt:lpstr>
      <vt:lpstr>4. Требования к составу основных разделов бизнес-плана инвестиционного проекта </vt:lpstr>
      <vt:lpstr>4. Требования к составу основных разделов бизнес-плана инвестиционного проекта </vt:lpstr>
      <vt:lpstr>4. Требования к составу основных разделов бизнес-плана инвестиционного проекта </vt:lpstr>
      <vt:lpstr>4. Требования к составу основных разделов бизнес-плана инвестиционного проекта </vt:lpstr>
      <vt:lpstr>4. Требования к составу основных разделов бизнес-плана инвестиционного проекта </vt:lpstr>
      <vt:lpstr>4. Требования к составу основных разделов бизнес-плана инвестиционного проекта </vt:lpstr>
      <vt:lpstr>4. Требования к составу основных разделов бизнес-плана инвестиционного проекта </vt:lpstr>
      <vt:lpstr>4. Требования к составу основных разделов бизнес-плана инвестиционного проекта </vt:lpstr>
      <vt:lpstr>4. Требования к составу основных разделов бизнес-плана инвестиционного проекта </vt:lpstr>
      <vt:lpstr>4. Требования к составу основных разделов бизнес-плана инвестиционного проекта </vt:lpstr>
      <vt:lpstr>4. Требования к составу основных разделов бизнес-плана инвестиционного проекта </vt:lpstr>
      <vt:lpstr>4. Требования к составу основных разделов бизнес-плана инвестиционного проекта </vt:lpstr>
      <vt:lpstr>4. Требования к составу основных разделов бизнес-плана инвестиционного проекта </vt:lpstr>
      <vt:lpstr>4. Требования к составу основных разделов бизнес-плана инвестиционного проекта </vt:lpstr>
      <vt:lpstr>4. Требования к составу основных разделов бизнес-плана инвестиционного проекта </vt:lpstr>
      <vt:lpstr>4. Требования к составу основных разделов бизнес-плана инвестиционного проекта </vt:lpstr>
      <vt:lpstr>4. Требования к составу основных разделов бизнес-плана инвестиционного проекта </vt:lpstr>
      <vt:lpstr>Презентация PowerPoint</vt:lpstr>
      <vt:lpstr>4. Требования к составу основных разделов бизнес-плана инвестиционного проекта </vt:lpstr>
      <vt:lpstr>4. Требования к составу основных разделов бизнес-плана инвестиционного проекта </vt:lpstr>
      <vt:lpstr>4. Требования к составу основных разделов бизнес-плана инвестиционного проекта </vt:lpstr>
      <vt:lpstr>4. Требования к составу основных разделов бизнес-плана инвестиционного проекта </vt:lpstr>
      <vt:lpstr>4. Требования к составу основных разделов бизнес-плана инвестиционного проекта </vt:lpstr>
      <vt:lpstr>4. Требования к составу основных разделов бизнес-плана инвестиционного проекта </vt:lpstr>
      <vt:lpstr>4. Требования к составу основных разделов бизнес-плана инвестиционного проекта </vt:lpstr>
      <vt:lpstr>4. Требования к составу основных разделов бизнес-плана инвестиционного проекта </vt:lpstr>
      <vt:lpstr>4. Требования к составу основных разделов бизнес-плана инвестиционного проекта </vt:lpstr>
      <vt:lpstr>4. Требования к составу основных разделов бизнес-плана инвестиционного проекта </vt:lpstr>
      <vt:lpstr>4. Требования к составу основных разделов бизнес-плана инвестиционного проекта </vt:lpstr>
      <vt:lpstr>4. Требования к составу основных разделов бизнес-плана инвестиционного проекта </vt:lpstr>
      <vt:lpstr>4. Требования к составу основных разделов бизнес-плана инвестиционного проекта </vt:lpstr>
      <vt:lpstr>4. Требования к составу основных разделов бизнес-плана инвестиционного проекта </vt:lpstr>
      <vt:lpstr>4. Требования к составу основных разделов бизнес-плана инвестиционного проекта </vt:lpstr>
    </vt:vector>
  </TitlesOfParts>
  <Company>XTreme.ws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Бизнес-планирование деятельности малого предприятия</dc:title>
  <dc:creator>XTreme.ws</dc:creator>
  <cp:lastModifiedBy>107-3</cp:lastModifiedBy>
  <cp:revision>102</cp:revision>
  <dcterms:created xsi:type="dcterms:W3CDTF">2012-11-18T22:00:24Z</dcterms:created>
  <dcterms:modified xsi:type="dcterms:W3CDTF">2016-11-14T06:30:18Z</dcterms:modified>
</cp:coreProperties>
</file>